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5" r:id="rId9"/>
    <p:sldId id="528" r:id="rId10"/>
    <p:sldId id="382" r:id="rId11"/>
    <p:sldId id="527" r:id="rId12"/>
    <p:sldId id="530" r:id="rId13"/>
    <p:sldId id="529" r:id="rId14"/>
    <p:sldId id="619" r:id="rId15"/>
    <p:sldId id="621" r:id="rId16"/>
    <p:sldId id="575" r:id="rId17"/>
    <p:sldId id="581" r:id="rId18"/>
    <p:sldId id="616" r:id="rId19"/>
    <p:sldId id="577" r:id="rId20"/>
    <p:sldId id="587" r:id="rId21"/>
    <p:sldId id="588" r:id="rId22"/>
    <p:sldId id="589" r:id="rId23"/>
    <p:sldId id="595" r:id="rId24"/>
    <p:sldId id="591" r:id="rId25"/>
    <p:sldId id="592" r:id="rId26"/>
    <p:sldId id="590" r:id="rId27"/>
    <p:sldId id="594" r:id="rId28"/>
    <p:sldId id="623" r:id="rId29"/>
    <p:sldId id="597" r:id="rId30"/>
    <p:sldId id="598" r:id="rId31"/>
    <p:sldId id="599" r:id="rId32"/>
    <p:sldId id="624" r:id="rId33"/>
    <p:sldId id="601" r:id="rId34"/>
    <p:sldId id="602" r:id="rId35"/>
    <p:sldId id="625" r:id="rId36"/>
    <p:sldId id="604" r:id="rId37"/>
    <p:sldId id="615" r:id="rId38"/>
    <p:sldId id="617" r:id="rId39"/>
    <p:sldId id="626" r:id="rId40"/>
    <p:sldId id="629" r:id="rId41"/>
    <p:sldId id="634" r:id="rId42"/>
    <p:sldId id="610" r:id="rId43"/>
    <p:sldId id="612" r:id="rId44"/>
    <p:sldId id="534" r:id="rId45"/>
    <p:sldId id="535" r:id="rId46"/>
    <p:sldId id="633" r:id="rId47"/>
    <p:sldId id="524" r:id="rId48"/>
    <p:sldId id="43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667385"/>
    <a:srgbClr val="7F7F7F"/>
    <a:srgbClr val="5B9BD5"/>
    <a:srgbClr val="7451EB"/>
    <a:srgbClr val="4472C4"/>
    <a:srgbClr val="ED7D31"/>
    <a:srgbClr val="FFFFFF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96730" autoAdjust="0"/>
  </p:normalViewPr>
  <p:slideViewPr>
    <p:cSldViewPr snapToGrid="0">
      <p:cViewPr varScale="1">
        <p:scale>
          <a:sx n="123" d="100"/>
          <a:sy n="123" d="100"/>
        </p:scale>
        <p:origin x="13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6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8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0: </a:t>
            </a:r>
            <a:r>
              <a:rPr lang="fr-FR" dirty="0"/>
              <a:t>qui a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1: </a:t>
            </a:r>
            <a:r>
              <a:rPr lang="fr-FR" dirty="0"/>
              <a:t>qui n'a pas acheté récemment, une seule fois et pour une somme modique.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2: </a:t>
            </a:r>
            <a:r>
              <a:rPr lang="fr-FR" dirty="0"/>
              <a:t>qui n'a pas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3: </a:t>
            </a:r>
            <a:r>
              <a:rPr lang="fr-FR" dirty="0"/>
              <a:t>qui a acheté récemment, une seule fois et pour un faible montant.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2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3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1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7.png"/><Relationship Id="rId4" Type="http://schemas.openxmlformats.org/officeDocument/2006/relationships/image" Target="../media/image23.png"/><Relationship Id="rId9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Réduction de catégories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L’inverse du logarithme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371438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1438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789726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6FCC9-05C2-4476-BA56-5F607D066989}"/>
              </a:ext>
            </a:extLst>
          </p:cNvPr>
          <p:cNvSpPr/>
          <p:nvPr/>
        </p:nvSpPr>
        <p:spPr>
          <a:xfrm>
            <a:off x="-1" y="2693240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6685A-36CA-404D-8D7F-76A4A96F0CA6}"/>
              </a:ext>
            </a:extLst>
          </p:cNvPr>
          <p:cNvSpPr txBox="1"/>
          <p:nvPr/>
        </p:nvSpPr>
        <p:spPr>
          <a:xfrm>
            <a:off x="29960" y="2704787"/>
            <a:ext cx="606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112109 x 14 avec 98207 clients</a:t>
            </a:r>
          </a:p>
        </p:txBody>
      </p:sp>
    </p:spTree>
    <p:extLst>
      <p:ext uri="{BB962C8B-B14F-4D97-AF65-F5344CB8AC3E}">
        <p14:creationId xmlns:p14="http://schemas.microsoft.com/office/powerpoint/2010/main" val="991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Filtration d’information par dates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4FFD82-1F14-42D5-AC91-6D6D5E85475D}"/>
              </a:ext>
            </a:extLst>
          </p:cNvPr>
          <p:cNvSpPr txBox="1"/>
          <p:nvPr/>
        </p:nvSpPr>
        <p:spPr>
          <a:xfrm>
            <a:off x="835631" y="1559500"/>
            <a:ext cx="63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filtration de l’information pour </a:t>
            </a:r>
            <a:r>
              <a:rPr lang="fr-FR" sz="2400" b="1" u="sng" strike="noStrike" dirty="0">
                <a:solidFill>
                  <a:schemeClr val="accent6"/>
                </a:solidFill>
                <a:effectLst/>
                <a:latin typeface="Google Sans"/>
              </a:rPr>
              <a:t>la dernière année</a:t>
            </a:r>
            <a:endParaRPr lang="fr-FR" sz="2000" b="1" u="sng" strike="noStrike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528D34F-D45A-4A21-B7AC-03EBD735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16054"/>
            <a:ext cx="457727" cy="42727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80276CB-06B4-4117-A30B-D12B0EBB405E}"/>
              </a:ext>
            </a:extLst>
          </p:cNvPr>
          <p:cNvSpPr txBox="1"/>
          <p:nvPr/>
        </p:nvSpPr>
        <p:spPr>
          <a:xfrm>
            <a:off x="835631" y="2206483"/>
            <a:ext cx="7576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Des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décalés de 2 mois par rapport à la dernière année, ont été utilisés pour mesurer la stabilité des clusters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A1190C8-ECB5-42AA-A200-0822F191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7914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8A3F13-B511-4914-B126-88B6EC32C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1" y="3214310"/>
            <a:ext cx="9874445" cy="27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580200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 dans la dernière année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7552944" y="1273454"/>
            <a:ext cx="4639056" cy="840023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7656576" y="1282480"/>
            <a:ext cx="4535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85870 x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73075 clients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75081 commandes uniques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564AB-A7FD-48C9-B5DE-9B0AB3FE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4885018" y="2806731"/>
            <a:ext cx="2875784" cy="29802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A99A-515D-49EA-8A8D-177B1F21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19" y="2889111"/>
            <a:ext cx="3321506" cy="2435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7700CC-536D-41A4-9188-6D735E1E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13810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595998B-897C-4272-8F63-7F16345E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5" y="1820578"/>
            <a:ext cx="4991351" cy="230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4544D9-845F-49F4-8A04-7B35AD4F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6" y="3371651"/>
            <a:ext cx="4880497" cy="22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914FF-4E25-46A1-A16A-5E8685B3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0" y="1598757"/>
            <a:ext cx="8841620" cy="44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19227E7-992E-4022-81BF-6C2DBA1A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26" y="2089302"/>
            <a:ext cx="6590059" cy="2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480088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466507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521531-621D-491C-8677-AD6382D9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34128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6526986-F8E3-48C1-927F-8976872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2" y="3747303"/>
            <a:ext cx="3883145" cy="240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D2033-037F-4104-A54A-3DAFAD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1128351"/>
            <a:ext cx="3828718" cy="239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BD58207-20C2-4BB4-A27E-AC71E741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368" y="1970206"/>
            <a:ext cx="6950002" cy="355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AF3F83-1064-43EE-A54F-888C4FC2972F}"/>
              </a:ext>
            </a:extLst>
          </p:cNvPr>
          <p:cNvSpPr/>
          <p:nvPr/>
        </p:nvSpPr>
        <p:spPr>
          <a:xfrm>
            <a:off x="7552944" y="1375157"/>
            <a:ext cx="463905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888D12E-4F3C-47BE-B6B0-A6D57AF8983C}"/>
              </a:ext>
            </a:extLst>
          </p:cNvPr>
          <p:cNvSpPr txBox="1"/>
          <p:nvPr/>
        </p:nvSpPr>
        <p:spPr>
          <a:xfrm>
            <a:off x="7656576" y="1384182"/>
            <a:ext cx="453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corrélations entre les variables sont faibles</a:t>
            </a:r>
          </a:p>
        </p:txBody>
      </p:sp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Indicateurs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163470" y="1797130"/>
            <a:ext cx="3541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Satisfaction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docs-Roboto"/>
              </a:rPr>
              <a:t>  et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5D11A72-8439-493B-B9D3-EC10139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2" y="1493101"/>
            <a:ext cx="6857011" cy="33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2" y="1443610"/>
            <a:ext cx="37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87,64 %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494597" y="2102866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82B3D-436D-498C-8010-563BACBA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3" y="3346257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C3270BC-4B95-4D1F-A35B-9719B872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4" y="1388420"/>
            <a:ext cx="5548248" cy="482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239B51-9C88-4AC6-AF8A-5AB07010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343948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D221E6-CCD5-47F0-800F-B6B3E270D5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6A35D7-5A5C-4794-9DDE-338E56A0732A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9928E1D3-6294-43AA-B527-AC05D059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3025887"/>
            <a:ext cx="5506453" cy="2706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D0EED2-9394-4C49-9AE6-B2179978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7" y="1383536"/>
            <a:ext cx="5928803" cy="36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86,18 %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AFF6BF4-C238-4D9B-84E3-E33478FB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06" y="1386893"/>
            <a:ext cx="5546142" cy="4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CA86DE-9A38-4137-A5A8-582CC574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7" y="2241016"/>
            <a:ext cx="4770166" cy="29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C0A8805-6291-445E-B1D0-225EF83733D8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8"/>
            <a:ext cx="9559407" cy="1314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  <a:p>
            <a:r>
              <a:rPr lang="fr-FR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KMeans</a:t>
            </a:r>
            <a:endParaRPr lang="fr-FR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0C336B98-D797-4536-94B1-8262BE731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8" t="12809"/>
          <a:stretch/>
        </p:blipFill>
        <p:spPr>
          <a:xfrm>
            <a:off x="8291651" y="3209271"/>
            <a:ext cx="3425480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F63D4BB-2603-4B7F-A559-D9DC4C0F7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t="12809" r="32889"/>
          <a:stretch/>
        </p:blipFill>
        <p:spPr>
          <a:xfrm>
            <a:off x="4436385" y="2578616"/>
            <a:ext cx="342548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7708D2-E23D-4CCF-B8BE-817AC5DDD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 r="65778"/>
          <a:stretch/>
        </p:blipFill>
        <p:spPr>
          <a:xfrm>
            <a:off x="474869" y="2144048"/>
            <a:ext cx="353173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les indicateurs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91841" y="4495586"/>
            <a:ext cx="457727" cy="39275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85575" y="3355553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572860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2144048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2142440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8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9E2ECB0-65B0-4211-BD97-D5A4D56E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32022"/>
            <a:ext cx="7477678" cy="348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A130C3-9CC7-40B4-9125-1F614196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34" y="1932022"/>
            <a:ext cx="3595538" cy="1145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ADECC97-1A21-427D-AC90-A57B539A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442151"/>
            <a:ext cx="6945920" cy="411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951FA5F-02A6-4405-970F-8631F1DA3523}"/>
              </a:ext>
            </a:extLst>
          </p:cNvPr>
          <p:cNvGrpSpPr/>
          <p:nvPr/>
        </p:nvGrpSpPr>
        <p:grpSpPr>
          <a:xfrm>
            <a:off x="7657898" y="1455056"/>
            <a:ext cx="4419083" cy="1015663"/>
            <a:chOff x="7657898" y="1335629"/>
            <a:chExt cx="4419083" cy="101566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7D0CC4-C863-4318-825D-0A9F57D8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1335629"/>
              <a:ext cx="457727" cy="42727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722E828-6C7C-42D8-9D5F-B93462DD4809}"/>
                </a:ext>
              </a:extLst>
            </p:cNvPr>
            <p:cNvSpPr txBox="1"/>
            <p:nvPr/>
          </p:nvSpPr>
          <p:spPr>
            <a:xfrm>
              <a:off x="8124673" y="1335629"/>
              <a:ext cx="39523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0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une seule fois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et pour une bonne somme d'argent. </a:t>
              </a:r>
              <a:endParaRPr lang="fr-FR" sz="2000" dirty="0">
                <a:solidFill>
                  <a:srgbClr val="000000"/>
                </a:solidFill>
                <a:latin typeface="Google San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3FDFB6-2014-4C39-9F92-774CB20F1D3E}"/>
              </a:ext>
            </a:extLst>
          </p:cNvPr>
          <p:cNvGrpSpPr/>
          <p:nvPr/>
        </p:nvGrpSpPr>
        <p:grpSpPr>
          <a:xfrm>
            <a:off x="7657898" y="2533055"/>
            <a:ext cx="4419083" cy="1015663"/>
            <a:chOff x="7657898" y="2360317"/>
            <a:chExt cx="4419083" cy="101566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6DAB9FB6-5C93-4DC3-B4D0-53F48557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2360317"/>
              <a:ext cx="457727" cy="42727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C978E02-EFF5-4BE3-BE3F-4BCD3CB18B48}"/>
                </a:ext>
              </a:extLst>
            </p:cNvPr>
            <p:cNvSpPr txBox="1"/>
            <p:nvPr/>
          </p:nvSpPr>
          <p:spPr>
            <a:xfrm>
              <a:off x="8124672" y="2360317"/>
              <a:ext cx="39523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1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plus d’une fois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 et pour une somme modique d'argent.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5010DF-8D23-4CB3-86D4-0FF52FD5F59B}"/>
              </a:ext>
            </a:extLst>
          </p:cNvPr>
          <p:cNvGrpSpPr/>
          <p:nvPr/>
        </p:nvGrpSpPr>
        <p:grpSpPr>
          <a:xfrm>
            <a:off x="7657899" y="3611054"/>
            <a:ext cx="4419081" cy="1015663"/>
            <a:chOff x="7657899" y="3478990"/>
            <a:chExt cx="4419081" cy="1015663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EB14BAB-E94C-4105-94CE-EBD5C57E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9" y="3478990"/>
              <a:ext cx="457727" cy="427272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4C3AEDF-5598-43DC-A7F2-61C5202DF694}"/>
                </a:ext>
              </a:extLst>
            </p:cNvPr>
            <p:cNvSpPr txBox="1"/>
            <p:nvPr/>
          </p:nvSpPr>
          <p:spPr>
            <a:xfrm>
              <a:off x="8124673" y="3478990"/>
              <a:ext cx="395230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2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p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lus d'une fois et pour une bonne somme d'argent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E356495-D51F-44CC-9304-A5B999045859}"/>
              </a:ext>
            </a:extLst>
          </p:cNvPr>
          <p:cNvGrpSpPr/>
          <p:nvPr/>
        </p:nvGrpSpPr>
        <p:grpSpPr>
          <a:xfrm>
            <a:off x="7657898" y="4689054"/>
            <a:ext cx="4419081" cy="1015663"/>
            <a:chOff x="7657898" y="4569627"/>
            <a:chExt cx="4419081" cy="1015663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06EDD97-90F1-4117-8BD8-799DAAB5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4569627"/>
              <a:ext cx="457727" cy="42727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AEB172B-764D-449C-BDE2-979B88D86C2A}"/>
                </a:ext>
              </a:extLst>
            </p:cNvPr>
            <p:cNvSpPr txBox="1"/>
            <p:nvPr/>
          </p:nvSpPr>
          <p:spPr>
            <a:xfrm>
              <a:off x="8124673" y="4569627"/>
              <a:ext cx="39523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3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u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ne seule fois et pour une somme modique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16580E-EF9F-4F58-9D82-35F9585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203324"/>
            <a:ext cx="6719579" cy="424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DE6A58-2EB2-4511-93B0-596047764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 r="65771"/>
          <a:stretch/>
        </p:blipFill>
        <p:spPr>
          <a:xfrm>
            <a:off x="449704" y="1896055"/>
            <a:ext cx="366735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66BAD0-562C-4B90-80A6-FF28D6563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9546" r="32893"/>
          <a:stretch/>
        </p:blipFill>
        <p:spPr>
          <a:xfrm>
            <a:off x="4386020" y="2583904"/>
            <a:ext cx="353857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79DE51-4F73-420F-827B-5CB467A6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3" t="9546"/>
          <a:stretch/>
        </p:blipFill>
        <p:spPr>
          <a:xfrm>
            <a:off x="8195094" y="3045085"/>
            <a:ext cx="3538577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C175510-68F6-4885-9237-A9577FBB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36" y="-7930"/>
            <a:ext cx="2502663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indicateurs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2092360" y="3529002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19156" y="4490651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107278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2134831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2133223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16797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E5059CE-9B6B-459C-AF7F-0160CD5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911934"/>
            <a:ext cx="7477678" cy="349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2370A2-67AF-4F41-A041-D758DFD3F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8" b="1"/>
          <a:stretch/>
        </p:blipFill>
        <p:spPr>
          <a:xfrm>
            <a:off x="8097864" y="1918811"/>
            <a:ext cx="3820870" cy="1183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0.478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530860" y="5636235"/>
            <a:ext cx="4661142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591245" y="5634628"/>
            <a:ext cx="4600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0.469 et 0.478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13941" y="2958496"/>
            <a:ext cx="3968150" cy="143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6A0BAEC1-8CB4-45F8-A703-CDA83C9C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8115625" y="2101122"/>
            <a:ext cx="3225663" cy="33428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B17E71-5419-42C8-BD68-6F43F111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520101"/>
            <a:ext cx="7000992" cy="418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55841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558414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prendre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B8B656-9AE9-43C1-9A8F-C90DEF0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182350"/>
            <a:ext cx="6719578" cy="423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8022566" y="5526545"/>
            <a:ext cx="4169434" cy="73814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8151962" y="5541675"/>
            <a:ext cx="4040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20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l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 distance ne semble pas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6609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71992"/>
              </p:ext>
            </p:extLst>
          </p:nvPr>
        </p:nvGraphicFramePr>
        <p:xfrm>
          <a:off x="377906" y="2139097"/>
          <a:ext cx="620555" cy="22250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2225039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5073"/>
              </p:ext>
            </p:extLst>
          </p:nvPr>
        </p:nvGraphicFramePr>
        <p:xfrm>
          <a:off x="998461" y="2140387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3076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72548,351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0.404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03320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61025"/>
              </p:ext>
            </p:extLst>
          </p:nvPr>
        </p:nvGraphicFramePr>
        <p:xfrm>
          <a:off x="4742479" y="2146756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15178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36125,872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0,896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54281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64922"/>
              </p:ext>
            </p:extLst>
          </p:nvPr>
        </p:nvGraphicFramePr>
        <p:xfrm>
          <a:off x="2936503" y="2146756"/>
          <a:ext cx="1793827" cy="221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827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calinski-harabasz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davies-bouldin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063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8572"/>
              </p:ext>
            </p:extLst>
          </p:nvPr>
        </p:nvGraphicFramePr>
        <p:xfrm>
          <a:off x="998461" y="1488964"/>
          <a:ext cx="566991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937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80242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8111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60123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522067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8206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525860" y="3566161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006776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036530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1" y="5537048"/>
            <a:ext cx="5328918" cy="376854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535440"/>
            <a:ext cx="5328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Il n’y a pas d’informations externes pour mesurer les résultats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1FBA223-434C-404A-8D76-D68BE202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37" y="3609364"/>
            <a:ext cx="360000" cy="360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630A016-FFDD-48E8-8A9D-ADB5B4FB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22" y="3987825"/>
            <a:ext cx="360000" cy="36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3808CD9-3FF7-4B70-BF5F-510C0F3D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8" y="3263687"/>
            <a:ext cx="360000" cy="36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76BE118-C5C6-4A00-BCBB-72A760BBB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08" y="2027698"/>
            <a:ext cx="1469606" cy="97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24" y="2690800"/>
            <a:ext cx="1325298" cy="114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1E4A94A-5415-4C05-89FB-561019A73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212" y="2741049"/>
            <a:ext cx="1657029" cy="101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8568" y="3348494"/>
            <a:ext cx="1479978" cy="10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1953793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249813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017801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367226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1766344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249813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1784632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249813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F696FB-43BB-47FC-9D4B-132587988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84" y="3771077"/>
            <a:ext cx="2326098" cy="22553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2A7A4A-34F7-40CD-98C9-DECC8DFF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242" y="3765381"/>
            <a:ext cx="2349672" cy="22396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13F89F-A197-4423-9266-10E2A2DA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443" y="3765381"/>
            <a:ext cx="2302523" cy="22317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1EDC3-B914-4C83-9246-6B12FF25A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334" y="3765380"/>
            <a:ext cx="2326098" cy="2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7">
            <a:extLst>
              <a:ext uri="{FF2B5EF4-FFF2-40B4-BE49-F238E27FC236}">
                <a16:creationId xmlns:a16="http://schemas.microsoft.com/office/drawing/2014/main" id="{9CA9753E-5E21-4E70-BB1E-DAB70F4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59" y="3873866"/>
            <a:ext cx="4915654" cy="224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840116" cy="671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tous les 4 mois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555895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517478"/>
            <a:ext cx="3448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pour chaque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par rapport à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517478"/>
            <a:ext cx="457727" cy="42727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1958654-8673-40F5-87B8-DE8BB580D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00" y="1827525"/>
            <a:ext cx="6790962" cy="18770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7FD8C0-0340-40F8-ADF6-D793237F2FC2}"/>
              </a:ext>
            </a:extLst>
          </p:cNvPr>
          <p:cNvSpPr/>
          <p:nvPr/>
        </p:nvSpPr>
        <p:spPr>
          <a:xfrm>
            <a:off x="8762501" y="5683376"/>
            <a:ext cx="420625" cy="423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0D09EC-D0EF-4937-B267-8B713D9F0A12}"/>
              </a:ext>
            </a:extLst>
          </p:cNvPr>
          <p:cNvSpPr/>
          <p:nvPr/>
        </p:nvSpPr>
        <p:spPr>
          <a:xfrm>
            <a:off x="1" y="5529979"/>
            <a:ext cx="4267199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F3398CA-0E7C-4A76-83C7-5123214936EC}"/>
              </a:ext>
            </a:extLst>
          </p:cNvPr>
          <p:cNvSpPr txBox="1"/>
          <p:nvPr/>
        </p:nvSpPr>
        <p:spPr>
          <a:xfrm>
            <a:off x="69011" y="5529979"/>
            <a:ext cx="41981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Des clients ont beaucoup changé lors des deux dernières années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E17D7-D188-471B-BDD0-CDA2C5768E92}"/>
              </a:ext>
            </a:extLst>
          </p:cNvPr>
          <p:cNvSpPr/>
          <p:nvPr/>
        </p:nvSpPr>
        <p:spPr>
          <a:xfrm>
            <a:off x="7641267" y="1266062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602D27-2535-4620-A115-749935113299}"/>
              </a:ext>
            </a:extLst>
          </p:cNvPr>
          <p:cNvSpPr txBox="1"/>
          <p:nvPr/>
        </p:nvSpPr>
        <p:spPr>
          <a:xfrm>
            <a:off x="7641265" y="1297561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12 </a:t>
            </a:r>
          </a:p>
        </p:txBody>
      </p:sp>
    </p:spTree>
    <p:extLst>
      <p:ext uri="{BB962C8B-B14F-4D97-AF65-F5344CB8AC3E}">
        <p14:creationId xmlns:p14="http://schemas.microsoft.com/office/powerpoint/2010/main" val="23538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9105361-4932-481A-8FD1-9A75FC51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8" y="1872321"/>
            <a:ext cx="3533709" cy="2874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206982" cy="117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pourcentage de clients qui ont changé de segment est de % 60,4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44627" y="2986685"/>
            <a:ext cx="2798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17,04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60,4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88,4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 </a:t>
            </a:r>
            <a:r>
              <a:rPr lang="fr-FR" b="1" i="1" dirty="0">
                <a:solidFill>
                  <a:srgbClr val="FFC000"/>
                </a:solidFill>
                <a:latin typeface="Google Sans"/>
              </a:rPr>
              <a:t>% 98,76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51,02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896048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458C2B-2BED-4F45-B3CE-C255DA086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509" y="3157049"/>
            <a:ext cx="3533709" cy="2997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83375FF-E713-4732-A7FF-39C79C4C912F}"/>
              </a:ext>
            </a:extLst>
          </p:cNvPr>
          <p:cNvSpPr txBox="1"/>
          <p:nvPr/>
        </p:nvSpPr>
        <p:spPr>
          <a:xfrm>
            <a:off x="712485" y="1896048"/>
            <a:ext cx="3448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pour chaque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par rapport à la dernière année</a:t>
            </a:r>
          </a:p>
        </p:txBody>
      </p:sp>
    </p:spTree>
    <p:extLst>
      <p:ext uri="{BB962C8B-B14F-4D97-AF65-F5344CB8AC3E}">
        <p14:creationId xmlns:p14="http://schemas.microsoft.com/office/powerpoint/2010/main" val="232451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7D1CCA23-4A78-4111-BDF8-7E65B24DC604}"/>
              </a:ext>
            </a:extLst>
          </p:cNvPr>
          <p:cNvSpPr/>
          <p:nvPr/>
        </p:nvSpPr>
        <p:spPr>
          <a:xfrm>
            <a:off x="1484615" y="3694535"/>
            <a:ext cx="8859061" cy="2195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094B3B6-6A63-4F79-A74A-00B6B53F2B61}"/>
              </a:ext>
            </a:extLst>
          </p:cNvPr>
          <p:cNvSpPr/>
          <p:nvPr/>
        </p:nvSpPr>
        <p:spPr>
          <a:xfrm>
            <a:off x="1484615" y="1489404"/>
            <a:ext cx="8859061" cy="219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305576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sp>
        <p:nvSpPr>
          <p:cNvPr id="156" name="Google Shape;189;p19">
            <a:extLst>
              <a:ext uri="{FF2B5EF4-FFF2-40B4-BE49-F238E27FC236}">
                <a16:creationId xmlns:a16="http://schemas.microsoft.com/office/drawing/2014/main" id="{4CDE9C90-6E34-4DFF-8A70-070E6DD5EEA7}"/>
              </a:ext>
            </a:extLst>
          </p:cNvPr>
          <p:cNvSpPr/>
          <p:nvPr/>
        </p:nvSpPr>
        <p:spPr>
          <a:xfrm>
            <a:off x="2748446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93;p19">
            <a:extLst>
              <a:ext uri="{FF2B5EF4-FFF2-40B4-BE49-F238E27FC236}">
                <a16:creationId xmlns:a16="http://schemas.microsoft.com/office/drawing/2014/main" id="{713F1C20-A810-4722-A176-70E124E179E2}"/>
              </a:ext>
            </a:extLst>
          </p:cNvPr>
          <p:cNvSpPr txBox="1"/>
          <p:nvPr/>
        </p:nvSpPr>
        <p:spPr>
          <a:xfrm>
            <a:off x="3143624" y="214739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Nouveau client</a:t>
            </a:r>
            <a:endParaRPr sz="20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8" name="Google Shape;197;p19">
            <a:extLst>
              <a:ext uri="{FF2B5EF4-FFF2-40B4-BE49-F238E27FC236}">
                <a16:creationId xmlns:a16="http://schemas.microsoft.com/office/drawing/2014/main" id="{13D948A8-E8C4-4375-B97D-20E08DD84C4E}"/>
              </a:ext>
            </a:extLst>
          </p:cNvPr>
          <p:cNvSpPr/>
          <p:nvPr/>
        </p:nvSpPr>
        <p:spPr>
          <a:xfrm>
            <a:off x="4269571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9" name="Google Shape;204;p19">
            <a:extLst>
              <a:ext uri="{FF2B5EF4-FFF2-40B4-BE49-F238E27FC236}">
                <a16:creationId xmlns:a16="http://schemas.microsoft.com/office/drawing/2014/main" id="{98F3C652-3626-47C1-87F8-D11EF910A1FD}"/>
              </a:ext>
            </a:extLst>
          </p:cNvPr>
          <p:cNvSpPr txBox="1"/>
          <p:nvPr/>
        </p:nvSpPr>
        <p:spPr>
          <a:xfrm>
            <a:off x="4270072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E53DA8-211A-4A4B-A74C-7FB4A8B9F9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48" y="2226791"/>
            <a:ext cx="304762" cy="304762"/>
          </a:xfrm>
          <a:prstGeom prst="rect">
            <a:avLst/>
          </a:prstGeom>
        </p:spPr>
      </p:pic>
      <p:sp>
        <p:nvSpPr>
          <p:cNvPr id="161" name="Google Shape;189;p19">
            <a:extLst>
              <a:ext uri="{FF2B5EF4-FFF2-40B4-BE49-F238E27FC236}">
                <a16:creationId xmlns:a16="http://schemas.microsoft.com/office/drawing/2014/main" id="{5426A3B3-9A06-4AF8-9D32-F0A9883FB427}"/>
              </a:ext>
            </a:extLst>
          </p:cNvPr>
          <p:cNvSpPr/>
          <p:nvPr/>
        </p:nvSpPr>
        <p:spPr>
          <a:xfrm>
            <a:off x="4743961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93;p19">
            <a:extLst>
              <a:ext uri="{FF2B5EF4-FFF2-40B4-BE49-F238E27FC236}">
                <a16:creationId xmlns:a16="http://schemas.microsoft.com/office/drawing/2014/main" id="{70060B7F-CFE4-4F65-9210-444BF236E174}"/>
              </a:ext>
            </a:extLst>
          </p:cNvPr>
          <p:cNvSpPr txBox="1"/>
          <p:nvPr/>
        </p:nvSpPr>
        <p:spPr>
          <a:xfrm>
            <a:off x="5027145" y="2138783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Calcul des indicateurs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3" name="Google Shape;197;p19">
            <a:extLst>
              <a:ext uri="{FF2B5EF4-FFF2-40B4-BE49-F238E27FC236}">
                <a16:creationId xmlns:a16="http://schemas.microsoft.com/office/drawing/2014/main" id="{7B457C95-824E-48A4-BF6B-1BFDC1503D0D}"/>
              </a:ext>
            </a:extLst>
          </p:cNvPr>
          <p:cNvSpPr/>
          <p:nvPr/>
        </p:nvSpPr>
        <p:spPr>
          <a:xfrm>
            <a:off x="6265086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4" name="Google Shape;204;p19">
            <a:extLst>
              <a:ext uri="{FF2B5EF4-FFF2-40B4-BE49-F238E27FC236}">
                <a16:creationId xmlns:a16="http://schemas.microsoft.com/office/drawing/2014/main" id="{05FDD66C-EA6C-4B3E-896D-3F4D44E72C44}"/>
              </a:ext>
            </a:extLst>
          </p:cNvPr>
          <p:cNvSpPr txBox="1"/>
          <p:nvPr/>
        </p:nvSpPr>
        <p:spPr>
          <a:xfrm>
            <a:off x="6265587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B1786A0-2671-4E5C-BDF1-04CF365AF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00" y="2263915"/>
            <a:ext cx="228571" cy="228571"/>
          </a:xfrm>
          <a:prstGeom prst="rect">
            <a:avLst/>
          </a:prstGeom>
        </p:spPr>
      </p:pic>
      <p:sp>
        <p:nvSpPr>
          <p:cNvPr id="174" name="Google Shape;189;p19">
            <a:extLst>
              <a:ext uri="{FF2B5EF4-FFF2-40B4-BE49-F238E27FC236}">
                <a16:creationId xmlns:a16="http://schemas.microsoft.com/office/drawing/2014/main" id="{30F27825-46FC-4891-A54B-4CA94DEC4729}"/>
              </a:ext>
            </a:extLst>
          </p:cNvPr>
          <p:cNvSpPr/>
          <p:nvPr/>
        </p:nvSpPr>
        <p:spPr>
          <a:xfrm>
            <a:off x="6785727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93;p19">
            <a:extLst>
              <a:ext uri="{FF2B5EF4-FFF2-40B4-BE49-F238E27FC236}">
                <a16:creationId xmlns:a16="http://schemas.microsoft.com/office/drawing/2014/main" id="{170F9495-776D-4C43-BA50-378E9E4852BC}"/>
              </a:ext>
            </a:extLst>
          </p:cNvPr>
          <p:cNvSpPr txBox="1"/>
          <p:nvPr/>
        </p:nvSpPr>
        <p:spPr>
          <a:xfrm>
            <a:off x="7068911" y="2138783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Associer le client à un cluster 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6" name="Google Shape;197;p19">
            <a:extLst>
              <a:ext uri="{FF2B5EF4-FFF2-40B4-BE49-F238E27FC236}">
                <a16:creationId xmlns:a16="http://schemas.microsoft.com/office/drawing/2014/main" id="{76B29084-B2A1-47B7-9B15-733BA68969D7}"/>
              </a:ext>
            </a:extLst>
          </p:cNvPr>
          <p:cNvSpPr/>
          <p:nvPr/>
        </p:nvSpPr>
        <p:spPr>
          <a:xfrm>
            <a:off x="8306852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7" name="Google Shape;204;p19">
            <a:extLst>
              <a:ext uri="{FF2B5EF4-FFF2-40B4-BE49-F238E27FC236}">
                <a16:creationId xmlns:a16="http://schemas.microsoft.com/office/drawing/2014/main" id="{EEE4C4D5-2DFD-400D-ACCD-48FC4A0F301F}"/>
              </a:ext>
            </a:extLst>
          </p:cNvPr>
          <p:cNvSpPr txBox="1"/>
          <p:nvPr/>
        </p:nvSpPr>
        <p:spPr>
          <a:xfrm>
            <a:off x="8307353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F92E681-97F3-4197-850F-5073AA17D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54" y="2246687"/>
            <a:ext cx="263220" cy="263220"/>
          </a:xfrm>
          <a:prstGeom prst="rect">
            <a:avLst/>
          </a:prstGeom>
        </p:spPr>
      </p:pic>
      <p:cxnSp>
        <p:nvCxnSpPr>
          <p:cNvPr id="179" name="Google Shape;87;p14">
            <a:extLst>
              <a:ext uri="{FF2B5EF4-FFF2-40B4-BE49-F238E27FC236}">
                <a16:creationId xmlns:a16="http://schemas.microsoft.com/office/drawing/2014/main" id="{74A9816E-D98E-425D-B364-79471150B7F4}"/>
              </a:ext>
            </a:extLst>
          </p:cNvPr>
          <p:cNvCxnSpPr>
            <a:cxnSpLocks/>
          </p:cNvCxnSpPr>
          <p:nvPr/>
        </p:nvCxnSpPr>
        <p:spPr>
          <a:xfrm flipV="1">
            <a:off x="7705876" y="2806751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89;p14">
            <a:extLst>
              <a:ext uri="{FF2B5EF4-FFF2-40B4-BE49-F238E27FC236}">
                <a16:creationId xmlns:a16="http://schemas.microsoft.com/office/drawing/2014/main" id="{162D9D56-BEF3-4B48-9643-FC3B91AE9743}"/>
              </a:ext>
            </a:extLst>
          </p:cNvPr>
          <p:cNvSpPr txBox="1"/>
          <p:nvPr/>
        </p:nvSpPr>
        <p:spPr>
          <a:xfrm>
            <a:off x="6755176" y="2969648"/>
            <a:ext cx="1901400" cy="49666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À travers le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KNN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ou </a:t>
            </a:r>
            <a:r>
              <a:rPr lang="fr-FR" sz="1200" b="1" dirty="0" err="1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Centroide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 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le plus proche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9;p19">
            <a:extLst>
              <a:ext uri="{FF2B5EF4-FFF2-40B4-BE49-F238E27FC236}">
                <a16:creationId xmlns:a16="http://schemas.microsoft.com/office/drawing/2014/main" id="{97DF74B8-9498-4906-BF09-FD87248EA825}"/>
              </a:ext>
            </a:extLst>
          </p:cNvPr>
          <p:cNvSpPr/>
          <p:nvPr/>
        </p:nvSpPr>
        <p:spPr>
          <a:xfrm>
            <a:off x="3913245" y="4195142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93;p19">
            <a:extLst>
              <a:ext uri="{FF2B5EF4-FFF2-40B4-BE49-F238E27FC236}">
                <a16:creationId xmlns:a16="http://schemas.microsoft.com/office/drawing/2014/main" id="{6072E2E3-3C56-4158-92BC-B4BC0EF4C70E}"/>
              </a:ext>
            </a:extLst>
          </p:cNvPr>
          <p:cNvSpPr txBox="1"/>
          <p:nvPr/>
        </p:nvSpPr>
        <p:spPr>
          <a:xfrm>
            <a:off x="4196429" y="4383988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Calcul des indicateurs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3" name="Google Shape;197;p19">
            <a:extLst>
              <a:ext uri="{FF2B5EF4-FFF2-40B4-BE49-F238E27FC236}">
                <a16:creationId xmlns:a16="http://schemas.microsoft.com/office/drawing/2014/main" id="{204616AC-2628-499B-AFD0-A64908E3270E}"/>
              </a:ext>
            </a:extLst>
          </p:cNvPr>
          <p:cNvSpPr/>
          <p:nvPr/>
        </p:nvSpPr>
        <p:spPr>
          <a:xfrm>
            <a:off x="5434370" y="44252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4" name="Google Shape;204;p19">
            <a:extLst>
              <a:ext uri="{FF2B5EF4-FFF2-40B4-BE49-F238E27FC236}">
                <a16:creationId xmlns:a16="http://schemas.microsoft.com/office/drawing/2014/main" id="{C1C7B53E-10A8-4AF2-93E3-88597DE82BBB}"/>
              </a:ext>
            </a:extLst>
          </p:cNvPr>
          <p:cNvSpPr txBox="1"/>
          <p:nvPr/>
        </p:nvSpPr>
        <p:spPr>
          <a:xfrm>
            <a:off x="5434871" y="44251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6026380-EC18-4F64-AE21-107036DE7951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97" y="4509120"/>
            <a:ext cx="228571" cy="228571"/>
          </a:xfrm>
          <a:prstGeom prst="rect">
            <a:avLst/>
          </a:prstGeom>
        </p:spPr>
      </p:pic>
      <p:sp>
        <p:nvSpPr>
          <p:cNvPr id="186" name="Google Shape;189;p19">
            <a:extLst>
              <a:ext uri="{FF2B5EF4-FFF2-40B4-BE49-F238E27FC236}">
                <a16:creationId xmlns:a16="http://schemas.microsoft.com/office/drawing/2014/main" id="{11D51F5D-D8FE-4717-9812-DC0F2B7ECBDF}"/>
              </a:ext>
            </a:extLst>
          </p:cNvPr>
          <p:cNvSpPr/>
          <p:nvPr/>
        </p:nvSpPr>
        <p:spPr>
          <a:xfrm>
            <a:off x="5955011" y="419514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93;p19">
            <a:extLst>
              <a:ext uri="{FF2B5EF4-FFF2-40B4-BE49-F238E27FC236}">
                <a16:creationId xmlns:a16="http://schemas.microsoft.com/office/drawing/2014/main" id="{A078F873-700F-48D5-8BFB-0B713F8F54CB}"/>
              </a:ext>
            </a:extLst>
          </p:cNvPr>
          <p:cNvSpPr txBox="1"/>
          <p:nvPr/>
        </p:nvSpPr>
        <p:spPr>
          <a:xfrm>
            <a:off x="6224558" y="4383988"/>
            <a:ext cx="130675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Mise à jour du clustering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8" name="Google Shape;197;p19">
            <a:extLst>
              <a:ext uri="{FF2B5EF4-FFF2-40B4-BE49-F238E27FC236}">
                <a16:creationId xmlns:a16="http://schemas.microsoft.com/office/drawing/2014/main" id="{AD1D74B1-C527-44C8-9522-3B0BCBC5EA3C}"/>
              </a:ext>
            </a:extLst>
          </p:cNvPr>
          <p:cNvSpPr/>
          <p:nvPr/>
        </p:nvSpPr>
        <p:spPr>
          <a:xfrm>
            <a:off x="7476136" y="44252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9" name="Google Shape;204;p19">
            <a:extLst>
              <a:ext uri="{FF2B5EF4-FFF2-40B4-BE49-F238E27FC236}">
                <a16:creationId xmlns:a16="http://schemas.microsoft.com/office/drawing/2014/main" id="{CC97FB59-5AE3-481D-ABF6-BEC187058653}"/>
              </a:ext>
            </a:extLst>
          </p:cNvPr>
          <p:cNvSpPr txBox="1"/>
          <p:nvPr/>
        </p:nvSpPr>
        <p:spPr>
          <a:xfrm>
            <a:off x="7476637" y="44251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03504204-B993-4C9B-9D75-41FA5AC60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50" y="4509119"/>
            <a:ext cx="228571" cy="228571"/>
          </a:xfrm>
          <a:prstGeom prst="rect">
            <a:avLst/>
          </a:prstGeom>
        </p:spPr>
      </p:pic>
      <p:cxnSp>
        <p:nvCxnSpPr>
          <p:cNvPr id="191" name="Google Shape;247;p20">
            <a:extLst>
              <a:ext uri="{FF2B5EF4-FFF2-40B4-BE49-F238E27FC236}">
                <a16:creationId xmlns:a16="http://schemas.microsoft.com/office/drawing/2014/main" id="{39E1E7CB-624A-4F50-810B-81BDACF18003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9013527" y="2378337"/>
            <a:ext cx="1343592" cy="959799"/>
          </a:xfrm>
          <a:prstGeom prst="bentConnector2">
            <a:avLst/>
          </a:prstGeom>
          <a:noFill/>
          <a:ln w="1905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4" name="Google Shape;232;p20">
            <a:extLst>
              <a:ext uri="{FF2B5EF4-FFF2-40B4-BE49-F238E27FC236}">
                <a16:creationId xmlns:a16="http://schemas.microsoft.com/office/drawing/2014/main" id="{0E59A06E-5495-434C-92A2-795239DC54BF}"/>
              </a:ext>
            </a:extLst>
          </p:cNvPr>
          <p:cNvSpPr/>
          <p:nvPr/>
        </p:nvSpPr>
        <p:spPr>
          <a:xfrm>
            <a:off x="9549630" y="3338136"/>
            <a:ext cx="1573881" cy="712800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258;p20">
            <a:extLst>
              <a:ext uri="{FF2B5EF4-FFF2-40B4-BE49-F238E27FC236}">
                <a16:creationId xmlns:a16="http://schemas.microsoft.com/office/drawing/2014/main" id="{0CDE00EA-7B71-47F8-80FA-0BA48BAD7289}"/>
              </a:ext>
            </a:extLst>
          </p:cNvPr>
          <p:cNvSpPr txBox="1"/>
          <p:nvPr/>
        </p:nvSpPr>
        <p:spPr>
          <a:xfrm>
            <a:off x="9589085" y="3464299"/>
            <a:ext cx="1481857" cy="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Segmentation</a:t>
            </a:r>
            <a:endParaRPr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247;p20">
            <a:extLst>
              <a:ext uri="{FF2B5EF4-FFF2-40B4-BE49-F238E27FC236}">
                <a16:creationId xmlns:a16="http://schemas.microsoft.com/office/drawing/2014/main" id="{61224FF4-73C7-4F88-B410-B80F111A5F01}"/>
              </a:ext>
            </a:extLst>
          </p:cNvPr>
          <p:cNvCxnSpPr>
            <a:cxnSpLocks/>
          </p:cNvCxnSpPr>
          <p:nvPr/>
        </p:nvCxnSpPr>
        <p:spPr>
          <a:xfrm flipV="1">
            <a:off x="8175062" y="4050936"/>
            <a:ext cx="2174308" cy="572606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0" name="ZoneTexte 209">
            <a:extLst>
              <a:ext uri="{FF2B5EF4-FFF2-40B4-BE49-F238E27FC236}">
                <a16:creationId xmlns:a16="http://schemas.microsoft.com/office/drawing/2014/main" id="{1E841EF0-6441-4565-8643-9933405965C8}"/>
              </a:ext>
            </a:extLst>
          </p:cNvPr>
          <p:cNvSpPr txBox="1"/>
          <p:nvPr/>
        </p:nvSpPr>
        <p:spPr>
          <a:xfrm rot="16200000">
            <a:off x="715489" y="2263954"/>
            <a:ext cx="2195432" cy="6463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chaque fois qu’un client arrive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1E07A22D-5085-4657-8027-AB4457E79044}"/>
              </a:ext>
            </a:extLst>
          </p:cNvPr>
          <p:cNvSpPr txBox="1"/>
          <p:nvPr/>
        </p:nvSpPr>
        <p:spPr>
          <a:xfrm rot="16200000">
            <a:off x="716060" y="4469807"/>
            <a:ext cx="2193989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Google Sans"/>
              </a:rPr>
              <a:t>tous les 4 mois pour tous les clients</a:t>
            </a:r>
          </a:p>
        </p:txBody>
      </p:sp>
      <p:cxnSp>
        <p:nvCxnSpPr>
          <p:cNvPr id="212" name="Google Shape;87;p14">
            <a:extLst>
              <a:ext uri="{FF2B5EF4-FFF2-40B4-BE49-F238E27FC236}">
                <a16:creationId xmlns:a16="http://schemas.microsoft.com/office/drawing/2014/main" id="{0A978257-6A9B-4EFE-91A4-794F2A812A74}"/>
              </a:ext>
            </a:extLst>
          </p:cNvPr>
          <p:cNvCxnSpPr>
            <a:cxnSpLocks/>
          </p:cNvCxnSpPr>
          <p:nvPr/>
        </p:nvCxnSpPr>
        <p:spPr>
          <a:xfrm flipV="1">
            <a:off x="5653663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89;p14">
            <a:extLst>
              <a:ext uri="{FF2B5EF4-FFF2-40B4-BE49-F238E27FC236}">
                <a16:creationId xmlns:a16="http://schemas.microsoft.com/office/drawing/2014/main" id="{85F2EAE8-631E-4619-8307-12755E043C7E}"/>
              </a:ext>
            </a:extLst>
          </p:cNvPr>
          <p:cNvSpPr txBox="1"/>
          <p:nvPr/>
        </p:nvSpPr>
        <p:spPr>
          <a:xfrm>
            <a:off x="4863521" y="296763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</a:t>
            </a:r>
            <a:r>
              <a:rPr lang="fr-FR" sz="1200" b="0" i="0" dirty="0">
                <a:solidFill>
                  <a:srgbClr val="333333"/>
                </a:solidFill>
                <a:effectLst/>
                <a:latin typeface="Muli"/>
              </a:rPr>
              <a:t>le montant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87;p14">
            <a:extLst>
              <a:ext uri="{FF2B5EF4-FFF2-40B4-BE49-F238E27FC236}">
                <a16:creationId xmlns:a16="http://schemas.microsoft.com/office/drawing/2014/main" id="{71EFA5FB-5C7B-4023-AFBD-261F2132D7AC}"/>
              </a:ext>
            </a:extLst>
          </p:cNvPr>
          <p:cNvCxnSpPr>
            <a:cxnSpLocks/>
          </p:cNvCxnSpPr>
          <p:nvPr/>
        </p:nvCxnSpPr>
        <p:spPr>
          <a:xfrm flipV="1">
            <a:off x="4927644" y="5050528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89;p14">
            <a:extLst>
              <a:ext uri="{FF2B5EF4-FFF2-40B4-BE49-F238E27FC236}">
                <a16:creationId xmlns:a16="http://schemas.microsoft.com/office/drawing/2014/main" id="{066EAEAF-AB68-4345-8479-C7E0B80B26D6}"/>
              </a:ext>
            </a:extLst>
          </p:cNvPr>
          <p:cNvSpPr txBox="1"/>
          <p:nvPr/>
        </p:nvSpPr>
        <p:spPr>
          <a:xfrm>
            <a:off x="4137502" y="5213425"/>
            <a:ext cx="1577218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le montant</a:t>
            </a:r>
          </a:p>
        </p:txBody>
      </p:sp>
    </p:spTree>
    <p:extLst>
      <p:ext uri="{BB962C8B-B14F-4D97-AF65-F5344CB8AC3E}">
        <p14:creationId xmlns:p14="http://schemas.microsoft.com/office/powerpoint/2010/main" val="2685349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prendre en compte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promotion, l’anniversaire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586313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la variable « </a:t>
            </a:r>
            <a:r>
              <a:rPr lang="fr-FR" sz="2000" dirty="0"/>
              <a:t>order_purchase_timestamp » ainsi que les catégories pour savoir s’il y a des clients qui achètent uniquement à certaines périodes de l’année.</a:t>
            </a:r>
            <a:br>
              <a:rPr lang="fr-FR" sz="2000" dirty="0"/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d’algorithmes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E2115732-4BE3-4739-A31A-5399804BED9F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87;p38">
            <a:extLst>
              <a:ext uri="{FF2B5EF4-FFF2-40B4-BE49-F238E27FC236}">
                <a16:creationId xmlns:a16="http://schemas.microsoft.com/office/drawing/2014/main" id="{2CCD3CD2-4B97-4147-9D86-F03B0626A38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12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26288</TotalTime>
  <Words>3501</Words>
  <Application>Microsoft Office PowerPoint</Application>
  <PresentationFormat>Grand écran</PresentationFormat>
  <Paragraphs>559</Paragraphs>
  <Slides>48</Slides>
  <Notes>42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61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Google Sans</vt:lpstr>
      <vt:lpstr>Muli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623</cp:revision>
  <cp:lastPrinted>2021-09-06T10:04:02Z</cp:lastPrinted>
  <dcterms:created xsi:type="dcterms:W3CDTF">2019-08-03T17:49:11Z</dcterms:created>
  <dcterms:modified xsi:type="dcterms:W3CDTF">2021-10-22T10:37:35Z</dcterms:modified>
</cp:coreProperties>
</file>