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68" r:id="rId2"/>
    <p:sldId id="372" r:id="rId3"/>
    <p:sldId id="520" r:id="rId4"/>
    <p:sldId id="521" r:id="rId5"/>
    <p:sldId id="522" r:id="rId6"/>
    <p:sldId id="523" r:id="rId7"/>
    <p:sldId id="381" r:id="rId8"/>
    <p:sldId id="524" r:id="rId9"/>
    <p:sldId id="525" r:id="rId10"/>
    <p:sldId id="528" r:id="rId11"/>
    <p:sldId id="382" r:id="rId12"/>
    <p:sldId id="527" r:id="rId13"/>
    <p:sldId id="530" r:id="rId14"/>
    <p:sldId id="529" r:id="rId15"/>
    <p:sldId id="574" r:id="rId16"/>
    <p:sldId id="438" r:id="rId17"/>
    <p:sldId id="575" r:id="rId18"/>
    <p:sldId id="581" r:id="rId19"/>
    <p:sldId id="616" r:id="rId20"/>
    <p:sldId id="577" r:id="rId21"/>
    <p:sldId id="603" r:id="rId22"/>
    <p:sldId id="587" r:id="rId23"/>
    <p:sldId id="588" r:id="rId24"/>
    <p:sldId id="589" r:id="rId25"/>
    <p:sldId id="595" r:id="rId26"/>
    <p:sldId id="591" r:id="rId27"/>
    <p:sldId id="592" r:id="rId28"/>
    <p:sldId id="590" r:id="rId29"/>
    <p:sldId id="594" r:id="rId30"/>
    <p:sldId id="596" r:id="rId31"/>
    <p:sldId id="597" r:id="rId32"/>
    <p:sldId id="598" r:id="rId33"/>
    <p:sldId id="599" r:id="rId34"/>
    <p:sldId id="600" r:id="rId35"/>
    <p:sldId id="601" r:id="rId36"/>
    <p:sldId id="602" r:id="rId37"/>
    <p:sldId id="604" r:id="rId38"/>
    <p:sldId id="615" r:id="rId39"/>
    <p:sldId id="617" r:id="rId40"/>
    <p:sldId id="611" r:id="rId41"/>
    <p:sldId id="618" r:id="rId42"/>
    <p:sldId id="610" r:id="rId43"/>
    <p:sldId id="612" r:id="rId44"/>
    <p:sldId id="534" r:id="rId45"/>
    <p:sldId id="53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4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A5A5A5"/>
    <a:srgbClr val="ED7D31"/>
    <a:srgbClr val="FFFFFF"/>
    <a:srgbClr val="548235"/>
    <a:srgbClr val="7451EB"/>
    <a:srgbClr val="70AD47"/>
    <a:srgbClr val="5B9BD5"/>
    <a:srgbClr val="63C0C4"/>
    <a:srgbClr val="F7B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96374" autoAdjust="0"/>
  </p:normalViewPr>
  <p:slideViewPr>
    <p:cSldViewPr snapToGrid="0">
      <p:cViewPr varScale="1">
        <p:scale>
          <a:sx n="111" d="100"/>
          <a:sy n="111" d="100"/>
        </p:scale>
        <p:origin x="88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pour faire le nettoyage et aussi l’analyse exploratoire du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8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4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96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mais perdre: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53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7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50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4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4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98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08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1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43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657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nous allons travailler avec le score Silhouette car c'est le plus informatif</a:t>
            </a:r>
            <a:br>
              <a:rPr lang="fr-FR" dirty="0"/>
            </a:br>
            <a:r>
              <a:rPr lang="fr-FR" dirty="0"/>
              <a:t>et nous allons travailler avec le nombre de cluster supérieur ou proche de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59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095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Il y a 9 sous ensemble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0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134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79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79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94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84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092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83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16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71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4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Customer-Focused</a:t>
            </a:r>
            <a:r>
              <a:rPr lang="es-ES" dirty="0"/>
              <a:t> Marketing</a:t>
            </a:r>
          </a:p>
          <a:p>
            <a:r>
              <a:rPr lang="fr-FR" dirty="0"/>
              <a:t>https://www.weidert.com/blog/customer-focused-marketing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8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23D07D9-6568-4CAC-8E97-2F4E23726C47}"/>
              </a:ext>
            </a:extLst>
          </p:cNvPr>
          <p:cNvGrpSpPr/>
          <p:nvPr/>
        </p:nvGrpSpPr>
        <p:grpSpPr>
          <a:xfrm>
            <a:off x="300199" y="1653091"/>
            <a:ext cx="6712635" cy="2244877"/>
            <a:chOff x="300199" y="1653091"/>
            <a:chExt cx="6712635" cy="2244877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C59DD88-0231-4DD6-B63A-00DE1EDF79C4}"/>
                </a:ext>
              </a:extLst>
            </p:cNvPr>
            <p:cNvSpPr txBox="1"/>
            <p:nvPr/>
          </p:nvSpPr>
          <p:spPr>
            <a:xfrm>
              <a:off x="742152" y="1925017"/>
              <a:ext cx="6270682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Projet 5</a:t>
              </a:r>
            </a:p>
            <a:p>
              <a:r>
                <a:rPr lang="fr-FR" sz="4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« Segmentation des clients d’un site e-commerce »</a:t>
              </a:r>
            </a:p>
          </p:txBody>
        </p:sp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80039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072" y="1653091"/>
              <a:ext cx="0" cy="2244877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3872892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556233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8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septembre 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473CE1-A448-460D-ADB2-BFC9C73A112F}"/>
              </a:ext>
            </a:extLst>
          </p:cNvPr>
          <p:cNvSpPr/>
          <p:nvPr/>
        </p:nvSpPr>
        <p:spPr>
          <a:xfrm>
            <a:off x="279917" y="6221763"/>
            <a:ext cx="1964519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F733BD4-DC32-4807-9F05-9F23BB15E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842818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0911784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98644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2100362" y="3137655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3964918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4041006" y="3130508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8035874" y="2821719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8366221" y="3136011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600039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6082553" y="3126035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37" name="Google Shape;902;p38">
            <a:extLst>
              <a:ext uri="{FF2B5EF4-FFF2-40B4-BE49-F238E27FC236}">
                <a16:creationId xmlns:a16="http://schemas.microsoft.com/office/drawing/2014/main" id="{8F0C93EA-AD08-425F-BCC0-C4D23BB7B2B7}"/>
              </a:ext>
            </a:extLst>
          </p:cNvPr>
          <p:cNvSpPr/>
          <p:nvPr/>
        </p:nvSpPr>
        <p:spPr>
          <a:xfrm>
            <a:off x="6162090" y="5036992"/>
            <a:ext cx="3928278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sym typeface="Fira Sans Condensed Medium"/>
              </a:rPr>
              <a:t>11</a:t>
            </a:r>
            <a:r>
              <a:rPr lang="es-ES" sz="1500" dirty="0"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sym typeface="Fira Sans Condensed Medium"/>
              </a:rPr>
              <a:t>colonnes</a:t>
            </a:r>
            <a:endParaRPr sz="1500" b="1" i="1" dirty="0">
              <a:solidFill>
                <a:srgbClr val="548235"/>
              </a:solidFill>
              <a:latin typeface="Google Sans"/>
              <a:sym typeface="Fira Sans Condensed Medium"/>
            </a:endParaRPr>
          </a:p>
        </p:txBody>
      </p:sp>
      <p:sp>
        <p:nvSpPr>
          <p:cNvPr id="38" name="Google Shape;903;p38">
            <a:extLst>
              <a:ext uri="{FF2B5EF4-FFF2-40B4-BE49-F238E27FC236}">
                <a16:creationId xmlns:a16="http://schemas.microsoft.com/office/drawing/2014/main" id="{D00595DA-5FC1-4B3A-87C9-4AFD2C7E22B4}"/>
              </a:ext>
            </a:extLst>
          </p:cNvPr>
          <p:cNvSpPr/>
          <p:nvPr/>
        </p:nvSpPr>
        <p:spPr>
          <a:xfrm flipH="1">
            <a:off x="1986443" y="5036989"/>
            <a:ext cx="4056834" cy="397500"/>
          </a:xfrm>
          <a:prstGeom prst="homePlate">
            <a:avLst>
              <a:gd name="adj" fmla="val 83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+/- 52 </a:t>
            </a:r>
            <a:r>
              <a:rPr lang="es-ES" sz="1600" kern="1200" dirty="0" err="1">
                <a:solidFill>
                  <a:schemeClr val="dk1"/>
                </a:solidFill>
                <a:latin typeface="Google Sans"/>
              </a:rPr>
              <a:t>colonnes</a:t>
            </a: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 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503694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 engineering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902;p38">
            <a:extLst>
              <a:ext uri="{FF2B5EF4-FFF2-40B4-BE49-F238E27FC236}">
                <a16:creationId xmlns:a16="http://schemas.microsoft.com/office/drawing/2014/main" id="{12203565-87CE-4CC0-B338-E8B77CB5D223}"/>
              </a:ext>
            </a:extLst>
          </p:cNvPr>
          <p:cNvSpPr/>
          <p:nvPr/>
        </p:nvSpPr>
        <p:spPr>
          <a:xfrm>
            <a:off x="6157219" y="1875127"/>
            <a:ext cx="3933149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2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</a:t>
            </a:r>
            <a:endParaRPr sz="1500" b="1" i="1" dirty="0">
              <a:solidFill>
                <a:srgbClr val="548235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903;p38">
            <a:extLst>
              <a:ext uri="{FF2B5EF4-FFF2-40B4-BE49-F238E27FC236}">
                <a16:creationId xmlns:a16="http://schemas.microsoft.com/office/drawing/2014/main" id="{F91FBC39-C317-477B-A4AB-BC0D616267C0}"/>
              </a:ext>
            </a:extLst>
          </p:cNvPr>
          <p:cNvSpPr/>
          <p:nvPr/>
        </p:nvSpPr>
        <p:spPr>
          <a:xfrm flipH="1">
            <a:off x="1986444" y="1875124"/>
            <a:ext cx="4051962" cy="397500"/>
          </a:xfrm>
          <a:prstGeom prst="homePlate">
            <a:avLst>
              <a:gd name="adj" fmla="val 73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9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Datasets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186735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EF4F5A28-DCD6-47AB-81D4-6DCB58941D9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lèche : courbe vers le bas 1">
            <a:extLst>
              <a:ext uri="{FF2B5EF4-FFF2-40B4-BE49-F238E27FC236}">
                <a16:creationId xmlns:a16="http://schemas.microsoft.com/office/drawing/2014/main" id="{F14C0B65-9BB2-4C5A-8D54-D84B3404DF6F}"/>
              </a:ext>
            </a:extLst>
          </p:cNvPr>
          <p:cNvSpPr/>
          <p:nvPr/>
        </p:nvSpPr>
        <p:spPr>
          <a:xfrm rot="10800000" flipV="1">
            <a:off x="4696667" y="2349723"/>
            <a:ext cx="2607455" cy="397500"/>
          </a:xfrm>
          <a:prstGeom prst="curvedDownArrow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Google Shape;189;p19">
            <a:extLst>
              <a:ext uri="{FF2B5EF4-FFF2-40B4-BE49-F238E27FC236}">
                <a16:creationId xmlns:a16="http://schemas.microsoft.com/office/drawing/2014/main" id="{DBD52A80-DCB7-4F80-B7D9-00C9763A88D7}"/>
              </a:ext>
            </a:extLst>
          </p:cNvPr>
          <p:cNvSpPr/>
          <p:nvPr/>
        </p:nvSpPr>
        <p:spPr>
          <a:xfrm>
            <a:off x="6941056" y="3960960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3;p19">
            <a:extLst>
              <a:ext uri="{FF2B5EF4-FFF2-40B4-BE49-F238E27FC236}">
                <a16:creationId xmlns:a16="http://schemas.microsoft.com/office/drawing/2014/main" id="{95556EFD-4D1F-4986-B187-E31BDC4CB0C1}"/>
              </a:ext>
            </a:extLst>
          </p:cNvPr>
          <p:cNvSpPr txBox="1"/>
          <p:nvPr/>
        </p:nvSpPr>
        <p:spPr>
          <a:xfrm>
            <a:off x="7285335" y="4105484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197;p19">
            <a:extLst>
              <a:ext uri="{FF2B5EF4-FFF2-40B4-BE49-F238E27FC236}">
                <a16:creationId xmlns:a16="http://schemas.microsoft.com/office/drawing/2014/main" id="{AEFBD1BC-7152-4883-A5F4-6A0BF9163224}"/>
              </a:ext>
            </a:extLst>
          </p:cNvPr>
          <p:cNvSpPr/>
          <p:nvPr/>
        </p:nvSpPr>
        <p:spPr>
          <a:xfrm>
            <a:off x="8462181" y="4191055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9" name="Google Shape;204;p19">
            <a:extLst>
              <a:ext uri="{FF2B5EF4-FFF2-40B4-BE49-F238E27FC236}">
                <a16:creationId xmlns:a16="http://schemas.microsoft.com/office/drawing/2014/main" id="{84F92C98-F858-45E7-9B6E-30004B1761AD}"/>
              </a:ext>
            </a:extLst>
          </p:cNvPr>
          <p:cNvSpPr txBox="1"/>
          <p:nvPr/>
        </p:nvSpPr>
        <p:spPr>
          <a:xfrm>
            <a:off x="8462682" y="4190924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CD8EED7F-7EA3-46F7-9250-551D91D50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141" y="4263224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8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5C9387-10E4-4271-9816-0D087A21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094" y="1792220"/>
            <a:ext cx="5951892" cy="393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B329E67-DC1E-4753-B805-D5F54F35AC7B}"/>
              </a:ext>
            </a:extLst>
          </p:cNvPr>
          <p:cNvCxnSpPr>
            <a:cxnSpLocks/>
          </p:cNvCxnSpPr>
          <p:nvPr/>
        </p:nvCxnSpPr>
        <p:spPr>
          <a:xfrm>
            <a:off x="4662404" y="2342722"/>
            <a:ext cx="1044713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C959AE4-0F23-4846-A2C8-DD03EECEA14D}"/>
              </a:ext>
            </a:extLst>
          </p:cNvPr>
          <p:cNvCxnSpPr>
            <a:cxnSpLocks/>
          </p:cNvCxnSpPr>
          <p:nvPr/>
        </p:nvCxnSpPr>
        <p:spPr>
          <a:xfrm>
            <a:off x="4662404" y="5179366"/>
            <a:ext cx="1902537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75AAC29-36ED-40FF-8E0F-268B0E245EC5}"/>
              </a:ext>
            </a:extLst>
          </p:cNvPr>
          <p:cNvCxnSpPr>
            <a:cxnSpLocks/>
          </p:cNvCxnSpPr>
          <p:nvPr/>
        </p:nvCxnSpPr>
        <p:spPr>
          <a:xfrm flipH="1">
            <a:off x="10572671" y="3059796"/>
            <a:ext cx="1583334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C486755-E419-4A00-BEA0-459F1BD56E62}"/>
              </a:ext>
            </a:extLst>
          </p:cNvPr>
          <p:cNvCxnSpPr>
            <a:cxnSpLocks/>
          </p:cNvCxnSpPr>
          <p:nvPr/>
        </p:nvCxnSpPr>
        <p:spPr>
          <a:xfrm flipH="1">
            <a:off x="8364891" y="2069197"/>
            <a:ext cx="3757890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F6F7F102-8EED-4643-8103-DF21B70C54BC}"/>
              </a:ext>
            </a:extLst>
          </p:cNvPr>
          <p:cNvSpPr txBox="1"/>
          <p:nvPr/>
        </p:nvSpPr>
        <p:spPr>
          <a:xfrm>
            <a:off x="819300" y="18509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comportementale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2B5A920-0ADA-412F-AA35-E0605FC5EAE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0939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59E4FDE2-5FF9-4C05-9E64-2E2066328C0C}"/>
              </a:ext>
            </a:extLst>
          </p:cNvPr>
          <p:cNvSpPr txBox="1"/>
          <p:nvPr/>
        </p:nvSpPr>
        <p:spPr>
          <a:xfrm>
            <a:off x="819300" y="25070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de la valeur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6D83285-09C6-428D-97AF-133672A9A98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507039"/>
            <a:ext cx="457727" cy="427272"/>
          </a:xfrm>
          <a:prstGeom prst="rect">
            <a:avLst/>
          </a:prstGeom>
        </p:spPr>
      </p:pic>
      <p:sp>
        <p:nvSpPr>
          <p:cNvPr id="16" name="Google Shape;886;p38">
            <a:extLst>
              <a:ext uri="{FF2B5EF4-FFF2-40B4-BE49-F238E27FC236}">
                <a16:creationId xmlns:a16="http://schemas.microsoft.com/office/drawing/2014/main" id="{B42B0395-B753-4E2C-A5BB-D294D2BC328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87;p38">
            <a:extLst>
              <a:ext uri="{FF2B5EF4-FFF2-40B4-BE49-F238E27FC236}">
                <a16:creationId xmlns:a16="http://schemas.microsoft.com/office/drawing/2014/main" id="{41A89DEC-172E-485F-91CE-38FE85BFBF61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E8D4EBB-8F35-45A0-8C4A-6E435323BB01}"/>
              </a:ext>
            </a:extLst>
          </p:cNvPr>
          <p:cNvSpPr txBox="1"/>
          <p:nvPr/>
        </p:nvSpPr>
        <p:spPr>
          <a:xfrm>
            <a:off x="8571771" y="2249033"/>
            <a:ext cx="33297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order_status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order_purchase_timestamp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review_score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product_category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payment_value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product_width_cm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product_height_cm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product_length_cm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product_weight_g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customer_city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customer_state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customer_region</a:t>
            </a:r>
            <a:endParaRPr lang="en-US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2FD75F8-626E-4909-97FF-C17A5F43C965}"/>
              </a:ext>
            </a:extLst>
          </p:cNvPr>
          <p:cNvSpPr txBox="1"/>
          <p:nvPr/>
        </p:nvSpPr>
        <p:spPr>
          <a:xfrm>
            <a:off x="8571772" y="1773949"/>
            <a:ext cx="33297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à travailler sont: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BBAC1BFE-77D3-40DE-92D5-FA7F9C013F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4" y="1773949"/>
            <a:ext cx="457727" cy="427272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4FB9287-2EEE-4CCB-A1F0-38140B4729ED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191744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AB1BABD-5B1C-4EBA-BB0B-FE66A4862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9" y="1795410"/>
            <a:ext cx="7943044" cy="4199189"/>
          </a:xfrm>
          <a:prstGeom prst="rect">
            <a:avLst/>
          </a:prstGeom>
        </p:spPr>
      </p:pic>
      <p:sp>
        <p:nvSpPr>
          <p:cNvPr id="12" name="Google Shape;886;p38">
            <a:extLst>
              <a:ext uri="{FF2B5EF4-FFF2-40B4-BE49-F238E27FC236}">
                <a16:creationId xmlns:a16="http://schemas.microsoft.com/office/drawing/2014/main" id="{EF42D941-3765-4F4D-AD6C-A15E6EA9DF1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87;p38">
            <a:extLst>
              <a:ext uri="{FF2B5EF4-FFF2-40B4-BE49-F238E27FC236}">
                <a16:creationId xmlns:a16="http://schemas.microsoft.com/office/drawing/2014/main" id="{990DC521-0FA0-4F5D-9D87-681263AD3157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236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3" y="2416968"/>
            <a:ext cx="310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1696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866146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payment_value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product_length_cm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product_weight_g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product_height_cm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product_width_cm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119501-96BD-4BFB-BAFB-D9CCFF343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65" y="1590891"/>
            <a:ext cx="6342647" cy="447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4BC6F1B-DB42-4BB2-8C9B-0E6B78894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950" y="4534512"/>
            <a:ext cx="197167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3745357-D13C-4947-88F1-E136B5AA33ED}"/>
              </a:ext>
            </a:extLst>
          </p:cNvPr>
          <p:cNvSpPr txBox="1"/>
          <p:nvPr/>
        </p:nvSpPr>
        <p:spPr>
          <a:xfrm>
            <a:off x="835632" y="1920768"/>
            <a:ext cx="4064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Le traitement des valeurs aberrantes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60859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100888" y="1584262"/>
            <a:ext cx="5091114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100886" y="1593288"/>
            <a:ext cx="5091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de113425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0,83 %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584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dirty="0">
                <a:solidFill>
                  <a:srgbClr val="548235"/>
                </a:solidFill>
                <a:latin typeface="docs-Roboto"/>
              </a:rPr>
              <a:t>KNN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090098"/>
            <a:ext cx="421853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2" y="5098586"/>
            <a:ext cx="420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DA378E70-53A2-41CD-8DE2-CE5FC649A3B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658405F-696E-4485-A497-8BB9AD7F1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9" y="2435961"/>
            <a:ext cx="7564320" cy="378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CA2A5CC5-4CEC-4C78-B707-B53D5B57F4D9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310A2D47-332D-4017-B980-E3567DF3AAF4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079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72E2811-DAD7-4E76-B8A4-5FE47D73F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48" y="2248406"/>
            <a:ext cx="5258353" cy="3941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Poids de chaque catégorie dans les achats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8EBCA19-DA2E-4523-8248-F546482F2F63}"/>
              </a:ext>
            </a:extLst>
          </p:cNvPr>
          <p:cNvSpPr txBox="1"/>
          <p:nvPr/>
        </p:nvSpPr>
        <p:spPr>
          <a:xfrm>
            <a:off x="835632" y="143086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A6F22EEB-C7A1-438E-8928-11AF315CD7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865"/>
            <a:ext cx="457727" cy="427272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629AB831-2945-4843-9B4D-D23014BA1D30}"/>
              </a:ext>
            </a:extLst>
          </p:cNvPr>
          <p:cNvSpPr txBox="1"/>
          <p:nvPr/>
        </p:nvSpPr>
        <p:spPr>
          <a:xfrm>
            <a:off x="835632" y="1827378"/>
            <a:ext cx="54813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filtration de l’information pour la dernière année</a:t>
            </a:r>
            <a:br>
              <a:rPr lang="fr-FR" dirty="0">
                <a:solidFill>
                  <a:srgbClr val="202124"/>
                </a:solidFill>
                <a:latin typeface="Google Sans"/>
              </a:rPr>
            </a:br>
            <a:r>
              <a:rPr lang="it-IT" sz="1400" dirty="0">
                <a:solidFill>
                  <a:srgbClr val="202124"/>
                </a:solidFill>
                <a:latin typeface="Google Sans"/>
              </a:rPr>
              <a:t>2017-10-17 / 2018-10-17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La suppressions des commandes  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r>
              <a:rPr lang="it-IT" sz="1400" dirty="0">
                <a:solidFill>
                  <a:srgbClr val="202124"/>
                </a:solidFill>
                <a:latin typeface="Google Sans"/>
              </a:rPr>
              <a:t>« unavailable » et « canceled »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0A60715-7CB4-42D3-B82B-378A0DB5C4D1}"/>
              </a:ext>
            </a:extLst>
          </p:cNvPr>
          <p:cNvSpPr txBox="1"/>
          <p:nvPr/>
        </p:nvSpPr>
        <p:spPr>
          <a:xfrm>
            <a:off x="835632" y="3598685"/>
            <a:ext cx="2919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product_category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3626150C-79C8-4CF5-8A89-89ED759DEAC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598685"/>
            <a:ext cx="457727" cy="4272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54A0D2D-D97E-4438-B34A-FC09C621A8BF}"/>
              </a:ext>
            </a:extLst>
          </p:cNvPr>
          <p:cNvSpPr/>
          <p:nvPr/>
        </p:nvSpPr>
        <p:spPr>
          <a:xfrm>
            <a:off x="8156464" y="1421892"/>
            <a:ext cx="403553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FAFBC89-06CF-4216-8D30-DC3B227E1F2C}"/>
              </a:ext>
            </a:extLst>
          </p:cNvPr>
          <p:cNvSpPr txBox="1"/>
          <p:nvPr/>
        </p:nvSpPr>
        <p:spPr>
          <a:xfrm>
            <a:off x="8174478" y="1450700"/>
            <a:ext cx="4017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Depuis 74 catégories à seulement 11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F658812-BF6A-411C-87A0-39EA66DD4CD5}"/>
              </a:ext>
            </a:extLst>
          </p:cNvPr>
          <p:cNvSpPr txBox="1"/>
          <p:nvPr/>
        </p:nvSpPr>
        <p:spPr>
          <a:xfrm>
            <a:off x="835632" y="4016973"/>
            <a:ext cx="57328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L'identification des catégories avec le plus de ventes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Les 30 mots les plus communs dans toutes les catégories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Regroupement des catégories à travers une phase d'observation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Transformation de catégories à variables avec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pivot_table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Calcul du poids basé sur le total des achats de chaque client</a:t>
            </a:r>
            <a:endParaRPr lang="it-IT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DB7861-26FC-466D-9E12-22BB66C0C631}"/>
              </a:ext>
            </a:extLst>
          </p:cNvPr>
          <p:cNvSpPr/>
          <p:nvPr/>
        </p:nvSpPr>
        <p:spPr>
          <a:xfrm>
            <a:off x="-1" y="2931805"/>
            <a:ext cx="6096001" cy="35800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F41AD25-53F7-4819-97BC-423B2809B644}"/>
              </a:ext>
            </a:extLst>
          </p:cNvPr>
          <p:cNvSpPr txBox="1"/>
          <p:nvPr/>
        </p:nvSpPr>
        <p:spPr>
          <a:xfrm>
            <a:off x="29960" y="2943352"/>
            <a:ext cx="5974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78514 x 14 avec 66934 clients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0F315E9-7441-4591-9FF9-E0586AE24211}"/>
              </a:ext>
            </a:extLst>
          </p:cNvPr>
          <p:cNvSpPr txBox="1"/>
          <p:nvPr/>
        </p:nvSpPr>
        <p:spPr>
          <a:xfrm rot="19850985">
            <a:off x="2753964" y="2533759"/>
            <a:ext cx="5880054" cy="15696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600" dirty="0">
                <a:solidFill>
                  <a:srgbClr val="FF0000"/>
                </a:solidFill>
              </a:rPr>
              <a:t>VERIFICAR</a:t>
            </a:r>
            <a:endParaRPr lang="fr-FR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715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98732"/>
              </p:ext>
            </p:extLst>
          </p:nvPr>
        </p:nvGraphicFramePr>
        <p:xfrm>
          <a:off x="377907" y="1328759"/>
          <a:ext cx="11347928" cy="48312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2611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05317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Catégories de produits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Nouvelles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catégories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fashion_bags_accessories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fashio_female_clothing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fashion_sport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fashion_shoes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fashion_male_clothing</a:t>
                      </a:r>
                      <a:r>
                        <a:rPr lang="en-US" sz="1500" dirty="0"/>
                        <a:t>,  </a:t>
                      </a:r>
                      <a:r>
                        <a:rPr lang="en-US" sz="1500" dirty="0" err="1"/>
                        <a:t>fashion_underwear_beach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fashion_childrens_clothes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cool_stuff</a:t>
                      </a:r>
                      <a:r>
                        <a:rPr lang="en-US" sz="1500" dirty="0"/>
                        <a:t>, art, </a:t>
                      </a:r>
                      <a:r>
                        <a:rPr lang="en-US" sz="1500" dirty="0" err="1"/>
                        <a:t>arts_and_craftmanship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health_beauty</a:t>
                      </a:r>
                      <a:r>
                        <a:rPr lang="en-US" sz="1500" dirty="0"/>
                        <a:t>, perfumery, </a:t>
                      </a:r>
                      <a:r>
                        <a:rPr lang="en-US" sz="1500" dirty="0" err="1"/>
                        <a:t>watches_gifts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fashion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kitchen_dining_laundry_garden_furniture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furniture_decor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office_furniture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furniture_bedroom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furniture_living_room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furniture_mattress_and_upholstery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bed_bath_table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furniture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home_appliances</a:t>
                      </a:r>
                      <a:r>
                        <a:rPr lang="es-419" sz="1500" dirty="0"/>
                        <a:t>, home_appliances_2, </a:t>
                      </a:r>
                      <a:r>
                        <a:rPr lang="es-419" sz="1500" dirty="0" err="1"/>
                        <a:t>home_confort</a:t>
                      </a:r>
                      <a:r>
                        <a:rPr lang="es-419" sz="1500" dirty="0"/>
                        <a:t>, home_comfort_2, </a:t>
                      </a:r>
                      <a:r>
                        <a:rPr lang="es-419" sz="1500" dirty="0" err="1"/>
                        <a:t>air_conditioning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housewares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flowers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electronics, audio, </a:t>
                      </a:r>
                      <a:r>
                        <a:rPr lang="en-US" sz="1500" dirty="0" err="1"/>
                        <a:t>tablets_printing_image</a:t>
                      </a:r>
                      <a:r>
                        <a:rPr lang="en-US" sz="1500" dirty="0"/>
                        <a:t>, telephony, </a:t>
                      </a:r>
                      <a:r>
                        <a:rPr lang="en-US" sz="1500" dirty="0" err="1"/>
                        <a:t>fixed_telephony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small_appliances_home_oven_and_coffee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computers_accessories</a:t>
                      </a:r>
                      <a:r>
                        <a:rPr lang="en-US" sz="1500" dirty="0"/>
                        <a:t>, computers, </a:t>
                      </a:r>
                      <a:r>
                        <a:rPr lang="en-US" sz="1500" dirty="0" err="1"/>
                        <a:t>pc_gamer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consoles_games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dvds_blu_ray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portateis_cozinha_e_preparadores_de_alimentos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electronics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construction_tools_construction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construction_tools_lights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construction_tools_safety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costruction_tools_garden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garden_tools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home_construction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construction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sports_leisure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musical_instruments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toys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cine_photo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cds_dvds_musicals</a:t>
                      </a:r>
                      <a:r>
                        <a:rPr lang="es-419" sz="1500" dirty="0"/>
                        <a:t>, music, </a:t>
                      </a:r>
                      <a:r>
                        <a:rPr lang="es-419" sz="1500" dirty="0" err="1"/>
                        <a:t>books_general_interest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books_imported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books_technical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sports_leisure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christmas_supplies</a:t>
                      </a:r>
                      <a:r>
                        <a:rPr lang="en-US" sz="1500" dirty="0"/>
                        <a:t>, stationery, </a:t>
                      </a:r>
                      <a:r>
                        <a:rPr lang="en-US" sz="1500" dirty="0" err="1"/>
                        <a:t>party_supplies</a:t>
                      </a:r>
                      <a:r>
                        <a:rPr lang="en-US" sz="1500" dirty="0"/>
                        <a:t>, auto, </a:t>
                      </a:r>
                      <a:r>
                        <a:rPr lang="en-US" sz="1500" dirty="0" err="1"/>
                        <a:t>luggage_accessories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signaling_and_security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agro_industry_and_commerce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security_and_services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market_place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pet_shop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industry_commerce_and_business</a:t>
                      </a:r>
                      <a:r>
                        <a:rPr lang="en-US" sz="1500" dirty="0"/>
                        <a:t>, baby, </a:t>
                      </a:r>
                      <a:r>
                        <a:rPr lang="en-US" sz="1500" dirty="0" err="1"/>
                        <a:t>diapers_and_hygiene</a:t>
                      </a:r>
                      <a:r>
                        <a:rPr lang="en-US" sz="1500" dirty="0"/>
                        <a:t>, drinks, food, </a:t>
                      </a:r>
                      <a:r>
                        <a:rPr lang="en-US" sz="1500" dirty="0" err="1"/>
                        <a:t>food_drink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la_cuisine</a:t>
                      </a:r>
                      <a:r>
                        <a:rPr lang="en-US" sz="1500" dirty="0"/>
                        <a:t>, unknown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Others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260115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6A779C86-0E85-403B-A32A-EA51B1DEFD2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F30D0A0-CB3E-4516-880B-E26F8EC4F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27" y="2317500"/>
            <a:ext cx="3759551" cy="370258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9C89018-8B91-41FD-9EAD-BD822F7FD8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21"/>
          <a:stretch/>
        </p:blipFill>
        <p:spPr>
          <a:xfrm>
            <a:off x="4889624" y="2195141"/>
            <a:ext cx="3566171" cy="245911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FA38A02-D73E-40F0-8867-76C07A607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8973" y="3817373"/>
            <a:ext cx="3566172" cy="249703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BA3D0AB-98FD-4574-99EE-E77547D5C0B1}"/>
              </a:ext>
            </a:extLst>
          </p:cNvPr>
          <p:cNvSpPr/>
          <p:nvPr/>
        </p:nvSpPr>
        <p:spPr>
          <a:xfrm>
            <a:off x="1" y="1343515"/>
            <a:ext cx="7032170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0B29213-51ED-4EC9-B9A0-8BFDF201E8E8}"/>
              </a:ext>
            </a:extLst>
          </p:cNvPr>
          <p:cNvSpPr txBox="1"/>
          <p:nvPr/>
        </p:nvSpPr>
        <p:spPr>
          <a:xfrm>
            <a:off x="0" y="1352541"/>
            <a:ext cx="65402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l’information est déjà filtrée pour la dernière année et ses commandes de type «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unavailable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» et «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canceled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»  </a:t>
            </a:r>
          </a:p>
        </p:txBody>
      </p:sp>
    </p:spTree>
    <p:extLst>
      <p:ext uri="{BB962C8B-B14F-4D97-AF65-F5344CB8AC3E}">
        <p14:creationId xmlns:p14="http://schemas.microsoft.com/office/powerpoint/2010/main" val="3171796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010731" cy="107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</a:p>
          <a:p>
            <a:r>
              <a:rPr lang="fr-FR" sz="32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Faible somme d'argent et fréquence</a:t>
            </a:r>
            <a:endParaRPr lang="fr-FR" sz="40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9394FB6-4E66-4CB5-B5E0-47694B6B20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3140" r="8297"/>
          <a:stretch/>
        </p:blipFill>
        <p:spPr>
          <a:xfrm>
            <a:off x="561266" y="3371651"/>
            <a:ext cx="4880497" cy="2220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8A6A87F-1B4B-40E7-BC2F-D2FA50AF82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" r="9291"/>
          <a:stretch/>
        </p:blipFill>
        <p:spPr>
          <a:xfrm>
            <a:off x="6429505" y="1820578"/>
            <a:ext cx="4865366" cy="2322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957AFA9-089B-4C69-BB16-80F588D1BF7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30108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04C6174-6FA6-4F3D-A110-6A8BE7D1EFFA}"/>
              </a:ext>
            </a:extLst>
          </p:cNvPr>
          <p:cNvSpPr txBox="1"/>
          <p:nvPr/>
        </p:nvSpPr>
        <p:spPr>
          <a:xfrm>
            <a:off x="835631" y="2030108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Monetary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  <a:b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</a:b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les achats réguliers sont pour une petite somme d'argent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A357D13-87EF-4786-966C-93DA07CB450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642" y="4578141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19535A2-9648-4413-BEC7-EC959F1794C0}"/>
              </a:ext>
            </a:extLst>
          </p:cNvPr>
          <p:cNvSpPr txBox="1"/>
          <p:nvPr/>
        </p:nvSpPr>
        <p:spPr>
          <a:xfrm>
            <a:off x="6658367" y="4578141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Recency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fréquence d'achat est faible par rapport à récemment</a:t>
            </a:r>
          </a:p>
        </p:txBody>
      </p:sp>
    </p:spTree>
    <p:extLst>
      <p:ext uri="{BB962C8B-B14F-4D97-AF65-F5344CB8AC3E}">
        <p14:creationId xmlns:p14="http://schemas.microsoft.com/office/powerpoint/2010/main" val="1355020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FAB0FFD-4BC1-4219-A092-CB70CD377B6E}"/>
              </a:ext>
            </a:extLst>
          </p:cNvPr>
          <p:cNvSpPr txBox="1"/>
          <p:nvPr/>
        </p:nvSpPr>
        <p:spPr>
          <a:xfrm>
            <a:off x="8621423" y="6097958"/>
            <a:ext cx="3570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1 - https://docs.exponea.com/docs/rfm-segmentation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66BD0D0D-FBD4-4ECE-A992-00FD1DD8B9CA}"/>
              </a:ext>
            </a:extLst>
          </p:cNvPr>
          <p:cNvSpPr txBox="1"/>
          <p:nvPr/>
        </p:nvSpPr>
        <p:spPr>
          <a:xfrm>
            <a:off x="835632" y="1429567"/>
            <a:ext cx="3372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Des segments selon </a:t>
            </a:r>
            <a:r>
              <a:rPr lang="fr-FR" sz="2000" b="1" i="1" u="none" strike="noStrike" dirty="0">
                <a:solidFill>
                  <a:srgbClr val="000000"/>
                </a:solidFill>
                <a:effectLst/>
                <a:latin typeface="Google Sans"/>
              </a:rPr>
              <a:t>Exponea</a:t>
            </a:r>
            <a:r>
              <a:rPr lang="fr-FR" sz="2000" b="1" i="1" u="none" strike="noStrike" baseline="30000" dirty="0">
                <a:solidFill>
                  <a:srgbClr val="000000"/>
                </a:solidFill>
                <a:effectLst/>
                <a:latin typeface="Google Sans"/>
              </a:rPr>
              <a:t>1</a:t>
            </a:r>
          </a:p>
        </p:txBody>
      </p:sp>
      <p:pic>
        <p:nvPicPr>
          <p:cNvPr id="81" name="Image 80">
            <a:extLst>
              <a:ext uri="{FF2B5EF4-FFF2-40B4-BE49-F238E27FC236}">
                <a16:creationId xmlns:a16="http://schemas.microsoft.com/office/drawing/2014/main" id="{D037C792-C83D-40F5-88B5-74AADD7997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29567"/>
            <a:ext cx="457727" cy="427272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9A06D8A3-07E1-4720-AACF-FF514F4C3AE0}"/>
              </a:ext>
            </a:extLst>
          </p:cNvPr>
          <p:cNvGrpSpPr/>
          <p:nvPr/>
        </p:nvGrpSpPr>
        <p:grpSpPr>
          <a:xfrm>
            <a:off x="5890817" y="1564775"/>
            <a:ext cx="1786377" cy="1870186"/>
            <a:chOff x="5751553" y="1564775"/>
            <a:chExt cx="1786377" cy="1870186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484BAB6-E4B9-4FBE-9985-4F85659E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953" y="1564775"/>
              <a:ext cx="1339577" cy="14127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3" name="Google Shape;2115;p40">
              <a:extLst>
                <a:ext uri="{FF2B5EF4-FFF2-40B4-BE49-F238E27FC236}">
                  <a16:creationId xmlns:a16="http://schemas.microsoft.com/office/drawing/2014/main" id="{6DEA053B-0658-43B7-A6B5-A61F184BA4F0}"/>
                </a:ext>
              </a:extLst>
            </p:cNvPr>
            <p:cNvSpPr txBox="1"/>
            <p:nvPr/>
          </p:nvSpPr>
          <p:spPr>
            <a:xfrm>
              <a:off x="5751553" y="2970161"/>
              <a:ext cx="1786377" cy="46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Champion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FD199D38-18BA-4B8F-A58F-8E7C093D6F91}"/>
              </a:ext>
            </a:extLst>
          </p:cNvPr>
          <p:cNvGrpSpPr/>
          <p:nvPr/>
        </p:nvGrpSpPr>
        <p:grpSpPr>
          <a:xfrm>
            <a:off x="8197794" y="1564775"/>
            <a:ext cx="1786377" cy="2381837"/>
            <a:chOff x="8336570" y="1525622"/>
            <a:chExt cx="1786377" cy="2381837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D8AB38D3-DB84-49D6-80EB-4776C793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4269" y="1525622"/>
              <a:ext cx="1110981" cy="16641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4" name="Google Shape;2115;p40">
              <a:extLst>
                <a:ext uri="{FF2B5EF4-FFF2-40B4-BE49-F238E27FC236}">
                  <a16:creationId xmlns:a16="http://schemas.microsoft.com/office/drawing/2014/main" id="{8E2B0B4F-C1F6-4C98-8CB4-2B77E2D15D5A}"/>
                </a:ext>
              </a:extLst>
            </p:cNvPr>
            <p:cNvSpPr txBox="1"/>
            <p:nvPr/>
          </p:nvSpPr>
          <p:spPr>
            <a:xfrm>
              <a:off x="8336570" y="3207831"/>
              <a:ext cx="1786377" cy="699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Loyal potentiel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1DA0EA2-218A-49BF-BF70-151878E5B9F1}"/>
              </a:ext>
            </a:extLst>
          </p:cNvPr>
          <p:cNvGrpSpPr/>
          <p:nvPr/>
        </p:nvGrpSpPr>
        <p:grpSpPr>
          <a:xfrm>
            <a:off x="9360066" y="3480619"/>
            <a:ext cx="1996302" cy="2350436"/>
            <a:chOff x="9243019" y="3229470"/>
            <a:chExt cx="1996302" cy="2350436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839EADE4-B285-40B9-BB49-3A33CF09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8248" y="3229470"/>
              <a:ext cx="1165844" cy="16458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5" name="Google Shape;2115;p40">
              <a:extLst>
                <a:ext uri="{FF2B5EF4-FFF2-40B4-BE49-F238E27FC236}">
                  <a16:creationId xmlns:a16="http://schemas.microsoft.com/office/drawing/2014/main" id="{7F5C79F3-7ADB-40C5-8308-C7017384B0C3}"/>
                </a:ext>
              </a:extLst>
            </p:cNvPr>
            <p:cNvSpPr txBox="1"/>
            <p:nvPr/>
          </p:nvSpPr>
          <p:spPr>
            <a:xfrm>
              <a:off x="9243019" y="4880279"/>
              <a:ext cx="1996302" cy="699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fr-FR" sz="2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On ne peut pas les perdre</a:t>
              </a:r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F57CAB0F-3A9B-472F-BD03-38BE7668A2A1}"/>
              </a:ext>
            </a:extLst>
          </p:cNvPr>
          <p:cNvGrpSpPr/>
          <p:nvPr/>
        </p:nvGrpSpPr>
        <p:grpSpPr>
          <a:xfrm>
            <a:off x="6943408" y="3480619"/>
            <a:ext cx="1786377" cy="2217143"/>
            <a:chOff x="5572616" y="3977522"/>
            <a:chExt cx="1786377" cy="2217143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F41DFD30-D084-44F8-973B-CA46B3ABE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318" y="3977522"/>
              <a:ext cx="1046974" cy="14767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6" name="Google Shape;2115;p40">
              <a:extLst>
                <a:ext uri="{FF2B5EF4-FFF2-40B4-BE49-F238E27FC236}">
                  <a16:creationId xmlns:a16="http://schemas.microsoft.com/office/drawing/2014/main" id="{5D28B679-C030-458E-A395-4F6D04ACBBBE}"/>
                </a:ext>
              </a:extLst>
            </p:cNvPr>
            <p:cNvSpPr txBox="1"/>
            <p:nvPr/>
          </p:nvSpPr>
          <p:spPr>
            <a:xfrm>
              <a:off x="5572616" y="5451557"/>
              <a:ext cx="1786377" cy="743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Nouveaux clients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D58261A-D350-4B03-8D78-837CD119F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18260"/>
              </p:ext>
            </p:extLst>
          </p:nvPr>
        </p:nvGraphicFramePr>
        <p:xfrm>
          <a:off x="573717" y="1995436"/>
          <a:ext cx="4724564" cy="39468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7796">
                  <a:extLst>
                    <a:ext uri="{9D8B030D-6E8A-4147-A177-3AD203B41FA5}">
                      <a16:colId xmlns:a16="http://schemas.microsoft.com/office/drawing/2014/main" val="3314498559"/>
                    </a:ext>
                  </a:extLst>
                </a:gridCol>
                <a:gridCol w="2766768">
                  <a:extLst>
                    <a:ext uri="{9D8B030D-6E8A-4147-A177-3AD203B41FA5}">
                      <a16:colId xmlns:a16="http://schemas.microsoft.com/office/drawing/2014/main" val="98749382"/>
                    </a:ext>
                  </a:extLst>
                </a:gridCol>
              </a:tblGrid>
              <a:tr h="34450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Des </a:t>
                      </a:r>
                      <a:r>
                        <a:rPr lang="es-ES" b="1" dirty="0" err="1"/>
                        <a:t>segments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Scores (RFM)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401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Champion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555, 554, 544, 545, 454, 455, 445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61082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Fidèle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543, 444, 435, 355, 354, 345, 344, 335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179418"/>
                  </a:ext>
                </a:extLst>
              </a:tr>
              <a:tr h="319761">
                <a:tc>
                  <a:txBody>
                    <a:bodyPr/>
                    <a:lstStyle/>
                    <a:p>
                      <a:r>
                        <a:rPr lang="fr-FR" sz="1400" b="1" dirty="0"/>
                        <a:t>Loyal potentiel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553, 551, 552, 541, 542, 533,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80144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Nouveaux clients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512, 511, 422, 421 412, 411, 311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68978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Prometteur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525, 524, 523, 522, 521, 515, 514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2295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Besoin d'attention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535, 534, 443, 434, 343, 334, 325, 324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777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Sur le point de dormir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331, 321, 312, 221, 213, 231, 241, 251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5851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À risque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255, 254, 245, 244, 253, 252, 243, 242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07550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On ne peut pas les perdre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155, 154, 144, 214,215,115, 114, 113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19160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En hibernation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</a:rPr>
                        <a:t>332, 322, 231, 241, 251, 233, 232</a:t>
                      </a: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27274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Perdus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111, 112, 121, 131, 141, 151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51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44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sélectionné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788302" cy="1111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9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Prometteur et Nouveaux clients sont la plupart de clients dans la segmentation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D422A1F-EB0C-4803-B2A5-15D53D0EBF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7" t="7890" r="9362" b="11202"/>
          <a:stretch/>
        </p:blipFill>
        <p:spPr>
          <a:xfrm>
            <a:off x="1801350" y="1590617"/>
            <a:ext cx="8742241" cy="4487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99E5434-5DAE-41F2-BC2F-AF50EAD1135F}"/>
              </a:ext>
            </a:extLst>
          </p:cNvPr>
          <p:cNvSpPr txBox="1"/>
          <p:nvPr/>
        </p:nvSpPr>
        <p:spPr>
          <a:xfrm>
            <a:off x="7565571" y="6152388"/>
            <a:ext cx="46264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Sur base : https://docs.exponea.com/docs/rfm-segmentation</a:t>
            </a:r>
          </a:p>
        </p:txBody>
      </p:sp>
    </p:spTree>
    <p:extLst>
      <p:ext uri="{BB962C8B-B14F-4D97-AF65-F5344CB8AC3E}">
        <p14:creationId xmlns:p14="http://schemas.microsoft.com/office/powerpoint/2010/main" val="383352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84BAB6-E4B9-4FBE-9985-4F85659E9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7" y="2391067"/>
            <a:ext cx="1339577" cy="1412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3" name="Google Shape;2115;p40">
            <a:extLst>
              <a:ext uri="{FF2B5EF4-FFF2-40B4-BE49-F238E27FC236}">
                <a16:creationId xmlns:a16="http://schemas.microsoft.com/office/drawing/2014/main" id="{6DEA053B-0658-43B7-A6B5-A61F184BA4F0}"/>
              </a:ext>
            </a:extLst>
          </p:cNvPr>
          <p:cNvSpPr txBox="1"/>
          <p:nvPr/>
        </p:nvSpPr>
        <p:spPr>
          <a:xfrm>
            <a:off x="760545" y="1575684"/>
            <a:ext cx="1786377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Champion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8AB38D3-DB84-49D6-80EB-4776C793B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96" y="2139610"/>
            <a:ext cx="1110981" cy="1664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4" name="Google Shape;2115;p40">
            <a:extLst>
              <a:ext uri="{FF2B5EF4-FFF2-40B4-BE49-F238E27FC236}">
                <a16:creationId xmlns:a16="http://schemas.microsoft.com/office/drawing/2014/main" id="{8E2B0B4F-C1F6-4C98-8CB4-2B77E2D15D5A}"/>
              </a:ext>
            </a:extLst>
          </p:cNvPr>
          <p:cNvSpPr txBox="1"/>
          <p:nvPr/>
        </p:nvSpPr>
        <p:spPr>
          <a:xfrm>
            <a:off x="6364897" y="1458271"/>
            <a:ext cx="1786377" cy="69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Loyal potentiel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39EADE4-B285-40B9-BB49-3A33CF090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213" y="2157898"/>
            <a:ext cx="1165844" cy="1645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5" name="Google Shape;2115;p40">
            <a:extLst>
              <a:ext uri="{FF2B5EF4-FFF2-40B4-BE49-F238E27FC236}">
                <a16:creationId xmlns:a16="http://schemas.microsoft.com/office/drawing/2014/main" id="{7F5C79F3-7ADB-40C5-8308-C7017384B0C3}"/>
              </a:ext>
            </a:extLst>
          </p:cNvPr>
          <p:cNvSpPr txBox="1"/>
          <p:nvPr/>
        </p:nvSpPr>
        <p:spPr>
          <a:xfrm>
            <a:off x="9175031" y="1458271"/>
            <a:ext cx="1786377" cy="69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 ne peut pas les perdre</a:t>
            </a:r>
            <a:endParaRPr lang="fr-FR" sz="22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41DFD30-D084-44F8-973B-CA46B3ABE9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64" y="2327059"/>
            <a:ext cx="1046974" cy="147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Google Shape;2115;p40">
            <a:extLst>
              <a:ext uri="{FF2B5EF4-FFF2-40B4-BE49-F238E27FC236}">
                <a16:creationId xmlns:a16="http://schemas.microsoft.com/office/drawing/2014/main" id="{5D28B679-C030-458E-A395-4F6D04ACBBBE}"/>
              </a:ext>
            </a:extLst>
          </p:cNvPr>
          <p:cNvSpPr txBox="1"/>
          <p:nvPr/>
        </p:nvSpPr>
        <p:spPr>
          <a:xfrm>
            <a:off x="3598128" y="1458271"/>
            <a:ext cx="1786377" cy="74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Nouveaux clients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06EFE7F-3159-4120-AA5A-678A83DAF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854" y="4169713"/>
            <a:ext cx="2045922" cy="18631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389F2BB-3A9E-4E75-A143-69AA4B7CE9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4990" y="4169713"/>
            <a:ext cx="2045922" cy="185609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096D2AA-57F1-4603-9063-DCB5E0F0A9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5126" y="4169713"/>
            <a:ext cx="2038891" cy="185609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2C33944-EDAF-4F8D-A157-AB9A56D080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9176" y="4124181"/>
            <a:ext cx="2045922" cy="184203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B88C5C0-2650-45C8-9080-9D2B05393054}"/>
              </a:ext>
            </a:extLst>
          </p:cNvPr>
          <p:cNvSpPr txBox="1"/>
          <p:nvPr/>
        </p:nvSpPr>
        <p:spPr>
          <a:xfrm>
            <a:off x="6096000" y="276045"/>
            <a:ext cx="780694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9900" dirty="0">
                <a:solidFill>
                  <a:srgbClr val="FF0000"/>
                </a:solidFill>
              </a:rPr>
              <a:t>DELETE</a:t>
            </a:r>
            <a:endParaRPr lang="fr-FR" sz="19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59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137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5585212"/>
            <a:ext cx="9707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Si le client a acheté plus d'une fois, la valeur sera 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« 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True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 », sinon, la valeur sera « False ».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5571631"/>
            <a:ext cx="457727" cy="427272"/>
          </a:xfrm>
          <a:prstGeom prst="rect">
            <a:avLst/>
          </a:prstGeom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1A2EB9E-46E5-4182-A892-F311C1331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048" y="2089301"/>
            <a:ext cx="6590059" cy="2679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D8A405B-34C0-4E9C-889A-9CE26FB50B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421"/>
          <a:stretch/>
        </p:blipFill>
        <p:spPr>
          <a:xfrm>
            <a:off x="835632" y="2089301"/>
            <a:ext cx="3566171" cy="245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42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corrélations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36BC17-111F-4AC2-B89E-253ABD8C41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1" r="479" b="1"/>
          <a:stretch/>
        </p:blipFill>
        <p:spPr>
          <a:xfrm>
            <a:off x="5007936" y="1219834"/>
            <a:ext cx="6950002" cy="3483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CF9B2E7-6C42-460C-AD21-F19CFC7E9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128350"/>
            <a:ext cx="3828718" cy="2392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1AE068E-4749-4CCF-AA14-AC4E5D64C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72" y="3747303"/>
            <a:ext cx="3883145" cy="2426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89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89;p19">
            <a:extLst>
              <a:ext uri="{FF2B5EF4-FFF2-40B4-BE49-F238E27FC236}">
                <a16:creationId xmlns:a16="http://schemas.microsoft.com/office/drawing/2014/main" id="{E89E137D-A19E-4F31-ADEA-03548D12F06B}"/>
              </a:ext>
            </a:extLst>
          </p:cNvPr>
          <p:cNvSpPr/>
          <p:nvPr/>
        </p:nvSpPr>
        <p:spPr>
          <a:xfrm>
            <a:off x="9894981" y="159605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3;p19">
            <a:extLst>
              <a:ext uri="{FF2B5EF4-FFF2-40B4-BE49-F238E27FC236}">
                <a16:creationId xmlns:a16="http://schemas.microsoft.com/office/drawing/2014/main" id="{C76A81BA-77DA-43F7-B99A-7CEB8E6589B3}"/>
              </a:ext>
            </a:extLst>
          </p:cNvPr>
          <p:cNvSpPr txBox="1"/>
          <p:nvPr/>
        </p:nvSpPr>
        <p:spPr>
          <a:xfrm>
            <a:off x="10239260" y="304129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des données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sans transformation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Google Shape;197;p19">
            <a:extLst>
              <a:ext uri="{FF2B5EF4-FFF2-40B4-BE49-F238E27FC236}">
                <a16:creationId xmlns:a16="http://schemas.microsoft.com/office/drawing/2014/main" id="{934B7F57-BF8B-4C6D-8DC6-4891437DB6E5}"/>
              </a:ext>
            </a:extLst>
          </p:cNvPr>
          <p:cNvSpPr/>
          <p:nvPr/>
        </p:nvSpPr>
        <p:spPr>
          <a:xfrm>
            <a:off x="11416106" y="38970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204;p19">
            <a:extLst>
              <a:ext uri="{FF2B5EF4-FFF2-40B4-BE49-F238E27FC236}">
                <a16:creationId xmlns:a16="http://schemas.microsoft.com/office/drawing/2014/main" id="{CD92B465-C8F6-4DEA-9B05-728AE35F85C7}"/>
              </a:ext>
            </a:extLst>
          </p:cNvPr>
          <p:cNvSpPr txBox="1"/>
          <p:nvPr/>
        </p:nvSpPr>
        <p:spPr>
          <a:xfrm>
            <a:off x="11416607" y="38956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7FCB6668-F550-42DB-886C-6BBEEA4C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066" y="461869"/>
            <a:ext cx="252000" cy="252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A08E4AC-5E72-4D09-AB5C-BDFD8780E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46" y="2193916"/>
            <a:ext cx="8764622" cy="217284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CD9680A-9FC8-4612-AC3D-F009AEEDBC50}"/>
              </a:ext>
            </a:extLst>
          </p:cNvPr>
          <p:cNvSpPr/>
          <p:nvPr/>
        </p:nvSpPr>
        <p:spPr>
          <a:xfrm>
            <a:off x="444146" y="2192195"/>
            <a:ext cx="2309072" cy="2163933"/>
          </a:xfrm>
          <a:prstGeom prst="rect">
            <a:avLst/>
          </a:prstGeom>
          <a:noFill/>
          <a:ln w="57150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C2EC70-8744-4A39-98D2-C174E9FCA483}"/>
              </a:ext>
            </a:extLst>
          </p:cNvPr>
          <p:cNvSpPr/>
          <p:nvPr/>
        </p:nvSpPr>
        <p:spPr>
          <a:xfrm>
            <a:off x="2829233" y="2172650"/>
            <a:ext cx="6379535" cy="21872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C9210F3-9B26-4AA5-BD5A-21B193C85E2F}"/>
              </a:ext>
            </a:extLst>
          </p:cNvPr>
          <p:cNvSpPr txBox="1"/>
          <p:nvPr/>
        </p:nvSpPr>
        <p:spPr>
          <a:xfrm>
            <a:off x="377906" y="1797130"/>
            <a:ext cx="2432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rgbClr val="70AD47"/>
                </a:solidFill>
                <a:latin typeface="docs-Roboto"/>
              </a:rPr>
              <a:t>Segmentation</a:t>
            </a:r>
            <a:r>
              <a:rPr lang="es-ES" sz="2000" b="1" dirty="0">
                <a:solidFill>
                  <a:srgbClr val="70AD47"/>
                </a:solidFill>
                <a:latin typeface="docs-Roboto"/>
              </a:rPr>
              <a:t> RFM</a:t>
            </a:r>
            <a:endParaRPr lang="fr-FR" sz="2000" b="1" dirty="0">
              <a:solidFill>
                <a:srgbClr val="70AD47"/>
              </a:solidFill>
              <a:latin typeface="docs-Roboto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682F509-86B7-4068-9F67-427431A2C194}"/>
              </a:ext>
            </a:extLst>
          </p:cNvPr>
          <p:cNvSpPr txBox="1"/>
          <p:nvPr/>
        </p:nvSpPr>
        <p:spPr>
          <a:xfrm>
            <a:off x="4802673" y="1797130"/>
            <a:ext cx="2432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docs-Roboto"/>
              </a:rPr>
              <a:t>Catégories</a:t>
            </a:r>
            <a:endParaRPr lang="fr-FR" sz="2000" b="1" dirty="0">
              <a:solidFill>
                <a:schemeClr val="accent1">
                  <a:lumMod val="75000"/>
                </a:schemeClr>
              </a:solidFill>
              <a:latin typeface="docs-Roboto"/>
            </a:endParaRPr>
          </a:p>
        </p:txBody>
      </p:sp>
      <p:cxnSp>
        <p:nvCxnSpPr>
          <p:cNvPr id="33" name="Google Shape;87;p14">
            <a:extLst>
              <a:ext uri="{FF2B5EF4-FFF2-40B4-BE49-F238E27FC236}">
                <a16:creationId xmlns:a16="http://schemas.microsoft.com/office/drawing/2014/main" id="{E568D815-5089-4E9E-B7D7-50BD7A581F59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2812818" y="5165875"/>
            <a:ext cx="61" cy="160716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88;p14">
            <a:extLst>
              <a:ext uri="{FF2B5EF4-FFF2-40B4-BE49-F238E27FC236}">
                <a16:creationId xmlns:a16="http://schemas.microsoft.com/office/drawing/2014/main" id="{2CB352F7-A562-41DB-A4BD-F3EE571241F3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6922814" y="5165874"/>
            <a:ext cx="73" cy="163926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89;p14">
            <a:extLst>
              <a:ext uri="{FF2B5EF4-FFF2-40B4-BE49-F238E27FC236}">
                <a16:creationId xmlns:a16="http://schemas.microsoft.com/office/drawing/2014/main" id="{8A4686D4-E7A4-4D21-8B74-D6950A33D0A7}"/>
              </a:ext>
            </a:extLst>
          </p:cNvPr>
          <p:cNvSpPr txBox="1"/>
          <p:nvPr/>
        </p:nvSpPr>
        <p:spPr>
          <a:xfrm>
            <a:off x="1862118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Définition des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fonctions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et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identification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de chaque type de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colonnes</a:t>
            </a:r>
          </a:p>
        </p:txBody>
      </p:sp>
      <p:sp>
        <p:nvSpPr>
          <p:cNvPr id="36" name="Google Shape;90;p14">
            <a:extLst>
              <a:ext uri="{FF2B5EF4-FFF2-40B4-BE49-F238E27FC236}">
                <a16:creationId xmlns:a16="http://schemas.microsoft.com/office/drawing/2014/main" id="{350A558A-8D64-4830-8F29-653122F23511}"/>
              </a:ext>
            </a:extLst>
          </p:cNvPr>
          <p:cNvSpPr/>
          <p:nvPr/>
        </p:nvSpPr>
        <p:spPr>
          <a:xfrm>
            <a:off x="5934084" y="4480141"/>
            <a:ext cx="1977641" cy="685757"/>
          </a:xfrm>
          <a:custGeom>
            <a:avLst/>
            <a:gdLst/>
            <a:ahLst/>
            <a:cxnLst/>
            <a:rect l="l" t="t" r="r" b="b"/>
            <a:pathLst>
              <a:path w="35440" h="12289" extrusionOk="0">
                <a:moveTo>
                  <a:pt x="0" y="1"/>
                </a:moveTo>
                <a:lnTo>
                  <a:pt x="0" y="12288"/>
                </a:lnTo>
                <a:lnTo>
                  <a:pt x="35439" y="12288"/>
                </a:lnTo>
                <a:lnTo>
                  <a:pt x="35439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91;p14">
            <a:extLst>
              <a:ext uri="{FF2B5EF4-FFF2-40B4-BE49-F238E27FC236}">
                <a16:creationId xmlns:a16="http://schemas.microsoft.com/office/drawing/2014/main" id="{DFEED0A8-87B6-44EB-B32A-0080E2639957}"/>
              </a:ext>
            </a:extLst>
          </p:cNvPr>
          <p:cNvSpPr/>
          <p:nvPr/>
        </p:nvSpPr>
        <p:spPr>
          <a:xfrm>
            <a:off x="3882872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92;p14">
            <a:extLst>
              <a:ext uri="{FF2B5EF4-FFF2-40B4-BE49-F238E27FC236}">
                <a16:creationId xmlns:a16="http://schemas.microsoft.com/office/drawing/2014/main" id="{57452F59-826B-4E86-A4ED-2F7024C96D03}"/>
              </a:ext>
            </a:extLst>
          </p:cNvPr>
          <p:cNvSpPr/>
          <p:nvPr/>
        </p:nvSpPr>
        <p:spPr>
          <a:xfrm>
            <a:off x="1831604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93;p14">
            <a:extLst>
              <a:ext uri="{FF2B5EF4-FFF2-40B4-BE49-F238E27FC236}">
                <a16:creationId xmlns:a16="http://schemas.microsoft.com/office/drawing/2014/main" id="{C2CBD72D-4CC0-48D3-BBAC-AA5AE794BF9B}"/>
              </a:ext>
            </a:extLst>
          </p:cNvPr>
          <p:cNvSpPr txBox="1"/>
          <p:nvPr/>
        </p:nvSpPr>
        <p:spPr>
          <a:xfrm>
            <a:off x="5972114" y="5329800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Font typeface="Arial"/>
              <a:buNone/>
            </a:pP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sym typeface="Roboto"/>
              </a:rPr>
              <a:t>Appelé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lors de l’initialisation de la régression</a:t>
            </a:r>
          </a:p>
        </p:txBody>
      </p:sp>
      <p:cxnSp>
        <p:nvCxnSpPr>
          <p:cNvPr id="40" name="Google Shape;96;p14">
            <a:extLst>
              <a:ext uri="{FF2B5EF4-FFF2-40B4-BE49-F238E27FC236}">
                <a16:creationId xmlns:a16="http://schemas.microsoft.com/office/drawing/2014/main" id="{84512D3E-B4E7-4D05-AD51-9149818D0A5B}"/>
              </a:ext>
            </a:extLst>
          </p:cNvPr>
          <p:cNvCxnSpPr>
            <a:cxnSpLocks/>
          </p:cNvCxnSpPr>
          <p:nvPr/>
        </p:nvCxnSpPr>
        <p:spPr>
          <a:xfrm flipH="1" flipV="1">
            <a:off x="4864240" y="5134989"/>
            <a:ext cx="4162" cy="19160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97;p14">
            <a:extLst>
              <a:ext uri="{FF2B5EF4-FFF2-40B4-BE49-F238E27FC236}">
                <a16:creationId xmlns:a16="http://schemas.microsoft.com/office/drawing/2014/main" id="{D1B332BE-4F46-4BBC-BC6F-2BCBBEE53300}"/>
              </a:ext>
            </a:extLst>
          </p:cNvPr>
          <p:cNvSpPr txBox="1"/>
          <p:nvPr/>
        </p:nvSpPr>
        <p:spPr>
          <a:xfrm>
            <a:off x="3913540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FunctionTransformer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QuantileTransformer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101;p14">
            <a:extLst>
              <a:ext uri="{FF2B5EF4-FFF2-40B4-BE49-F238E27FC236}">
                <a16:creationId xmlns:a16="http://schemas.microsoft.com/office/drawing/2014/main" id="{539AD5F2-1D24-4A59-97C9-A4E160CD51C2}"/>
              </a:ext>
            </a:extLst>
          </p:cNvPr>
          <p:cNvSpPr txBox="1"/>
          <p:nvPr/>
        </p:nvSpPr>
        <p:spPr>
          <a:xfrm>
            <a:off x="2205505" y="4662981"/>
            <a:ext cx="1303111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Définitions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3" name="Google Shape;102;p14">
            <a:extLst>
              <a:ext uri="{FF2B5EF4-FFF2-40B4-BE49-F238E27FC236}">
                <a16:creationId xmlns:a16="http://schemas.microsoft.com/office/drawing/2014/main" id="{3345F876-49C2-4831-9D22-D6A0CC323742}"/>
              </a:ext>
            </a:extLst>
          </p:cNvPr>
          <p:cNvSpPr txBox="1"/>
          <p:nvPr/>
        </p:nvSpPr>
        <p:spPr>
          <a:xfrm>
            <a:off x="4256928" y="4662981"/>
            <a:ext cx="12147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pipeline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4" name="Google Shape;103;p14">
            <a:extLst>
              <a:ext uri="{FF2B5EF4-FFF2-40B4-BE49-F238E27FC236}">
                <a16:creationId xmlns:a16="http://schemas.microsoft.com/office/drawing/2014/main" id="{9A0C4A4B-BE91-4CBA-BC89-06D323CCADAB}"/>
              </a:ext>
            </a:extLst>
          </p:cNvPr>
          <p:cNvSpPr txBox="1"/>
          <p:nvPr/>
        </p:nvSpPr>
        <p:spPr>
          <a:xfrm>
            <a:off x="6096000" y="4487045"/>
            <a:ext cx="1815652" cy="647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c</a:t>
            </a:r>
            <a:r>
              <a:rPr lang="en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olumn_transformer</a:t>
            </a:r>
            <a:endParaRPr sz="14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63E742-B91D-48F8-B871-0A13C09B275B}"/>
              </a:ext>
            </a:extLst>
          </p:cNvPr>
          <p:cNvSpPr/>
          <p:nvPr/>
        </p:nvSpPr>
        <p:spPr>
          <a:xfrm>
            <a:off x="2" y="1249704"/>
            <a:ext cx="4550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9F4F6E0-3804-4B57-8464-E2437820F890}"/>
              </a:ext>
            </a:extLst>
          </p:cNvPr>
          <p:cNvSpPr txBox="1"/>
          <p:nvPr/>
        </p:nvSpPr>
        <p:spPr>
          <a:xfrm>
            <a:off x="0" y="1281203"/>
            <a:ext cx="4550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66934 x 11 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A291AFC-B30E-4519-8462-5E280A4356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25" y="2476022"/>
            <a:ext cx="457727" cy="427272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810AA518-07C5-4C52-A4E8-02C3DAB5E9B4}"/>
              </a:ext>
            </a:extLst>
          </p:cNvPr>
          <p:cNvSpPr txBox="1"/>
          <p:nvPr/>
        </p:nvSpPr>
        <p:spPr>
          <a:xfrm>
            <a:off x="9978951" y="2476022"/>
            <a:ext cx="20497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Variables exclues</a:t>
            </a:r>
            <a:endParaRPr lang="fr-FR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25FBC35-B70B-4A21-818B-43FE5F2867C2}"/>
              </a:ext>
            </a:extLst>
          </p:cNvPr>
          <p:cNvSpPr txBox="1"/>
          <p:nvPr/>
        </p:nvSpPr>
        <p:spPr>
          <a:xfrm>
            <a:off x="9762942" y="2903994"/>
            <a:ext cx="2049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Google Sans"/>
              </a:rPr>
              <a:t>Taille de produit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u="none" strike="noStrike" dirty="0">
                <a:solidFill>
                  <a:srgbClr val="000000"/>
                </a:solidFill>
                <a:effectLst/>
                <a:latin typeface="Google Sans"/>
              </a:rPr>
              <a:t>Étiquette RFM</a:t>
            </a:r>
          </a:p>
        </p:txBody>
      </p:sp>
    </p:spTree>
    <p:extLst>
      <p:ext uri="{BB962C8B-B14F-4D97-AF65-F5344CB8AC3E}">
        <p14:creationId xmlns:p14="http://schemas.microsoft.com/office/powerpoint/2010/main" val="1371214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Seulement la segmentation RFM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1FB3233-56D9-451B-8A1D-5F521C5DC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5" y="3128053"/>
            <a:ext cx="4023974" cy="2682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CFDA43-B140-4ECB-ABE7-A7A9401D2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403" y="1471047"/>
            <a:ext cx="6797330" cy="3398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PC2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88,23 %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A6537F55-99E1-499B-91C6-287A46277CA6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08F2A1F4-8919-4CDB-AB1C-EBDDE38EC95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7F62B5-28C1-4660-98D9-652C3B95C50A}"/>
              </a:ext>
            </a:extLst>
          </p:cNvPr>
          <p:cNvSpPr/>
          <p:nvPr/>
        </p:nvSpPr>
        <p:spPr>
          <a:xfrm>
            <a:off x="7522029" y="2112010"/>
            <a:ext cx="1894114" cy="2624153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03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Seulement la segmentation RFM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1FB3233-56D9-451B-8A1D-5F521C5DC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5" y="2241016"/>
            <a:ext cx="4023974" cy="2682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F2B332E-D1B9-42D9-B848-81110FDBE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0621" y="1350905"/>
            <a:ext cx="5602931" cy="4859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Google Shape;886;p38">
            <a:extLst>
              <a:ext uri="{FF2B5EF4-FFF2-40B4-BE49-F238E27FC236}">
                <a16:creationId xmlns:a16="http://schemas.microsoft.com/office/drawing/2014/main" id="{8019F3D0-1407-4A85-9FE0-7DEA852C8ADA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887;p38">
            <a:extLst>
              <a:ext uri="{FF2B5EF4-FFF2-40B4-BE49-F238E27FC236}">
                <a16:creationId xmlns:a16="http://schemas.microsoft.com/office/drawing/2014/main" id="{90FEB234-CA93-4C1C-89CC-216678781520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432941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la segmentation RFM plus les catégories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PC7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86,22 %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99BC3E-6237-4AAC-811E-50361FCCA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6" y="3006152"/>
            <a:ext cx="5506453" cy="2753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7D06A4F-1D63-4BBF-B678-6918A231CC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1585" r="6422" b="2403"/>
          <a:stretch/>
        </p:blipFill>
        <p:spPr>
          <a:xfrm>
            <a:off x="5859207" y="1378024"/>
            <a:ext cx="5954887" cy="3611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Google Shape;886;p38">
            <a:extLst>
              <a:ext uri="{FF2B5EF4-FFF2-40B4-BE49-F238E27FC236}">
                <a16:creationId xmlns:a16="http://schemas.microsoft.com/office/drawing/2014/main" id="{7F8FCF9C-8503-477A-A7EE-4A0D488213C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887;p38">
            <a:extLst>
              <a:ext uri="{FF2B5EF4-FFF2-40B4-BE49-F238E27FC236}">
                <a16:creationId xmlns:a16="http://schemas.microsoft.com/office/drawing/2014/main" id="{29A06746-5F69-4B5B-BBCE-9AE6F8BF516F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4EA5C-209B-4657-95BE-F442234B44B7}"/>
              </a:ext>
            </a:extLst>
          </p:cNvPr>
          <p:cNvSpPr/>
          <p:nvPr/>
        </p:nvSpPr>
        <p:spPr>
          <a:xfrm>
            <a:off x="3461658" y="3567113"/>
            <a:ext cx="486455" cy="2052637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679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la segmentation RFM plus les catégories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7D06A4F-1D63-4BBF-B678-6918A231CC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1585" r="17636" b="2403"/>
          <a:stretch/>
        </p:blipFill>
        <p:spPr>
          <a:xfrm>
            <a:off x="377906" y="2218465"/>
            <a:ext cx="4630029" cy="319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1224F74-6FA0-4690-A07C-2708ED3F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0621" y="1349379"/>
            <a:ext cx="5602931" cy="4862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Google Shape;886;p38">
            <a:extLst>
              <a:ext uri="{FF2B5EF4-FFF2-40B4-BE49-F238E27FC236}">
                <a16:creationId xmlns:a16="http://schemas.microsoft.com/office/drawing/2014/main" id="{914CFB8C-DDCF-4BE1-B3B9-2A03C14899E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887;p38">
            <a:extLst>
              <a:ext uri="{FF2B5EF4-FFF2-40B4-BE49-F238E27FC236}">
                <a16:creationId xmlns:a16="http://schemas.microsoft.com/office/drawing/2014/main" id="{80E8CD95-3391-453F-A773-4BDCF54F947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3914724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Modélisations effectuées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la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71989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3BEBB4-505A-4811-85DD-B1A7CB0709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2" t="13589"/>
          <a:stretch/>
        </p:blipFill>
        <p:spPr>
          <a:xfrm>
            <a:off x="8137797" y="3134440"/>
            <a:ext cx="3575371" cy="2610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9C3D340-1BE9-498B-9C39-112135551F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t="13589" r="33018"/>
          <a:stretch/>
        </p:blipFill>
        <p:spPr>
          <a:xfrm>
            <a:off x="4327441" y="2410106"/>
            <a:ext cx="3498112" cy="2610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1FC7FC8-04CF-4B38-AC52-575D27FB5F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9" r="66362"/>
          <a:stretch/>
        </p:blipFill>
        <p:spPr>
          <a:xfrm>
            <a:off x="439825" y="1966043"/>
            <a:ext cx="3575371" cy="2610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0115B09-8D5E-41B8-8D23-B3B52EA3DB03}"/>
              </a:ext>
            </a:extLst>
          </p:cNvPr>
          <p:cNvSpPr/>
          <p:nvPr/>
        </p:nvSpPr>
        <p:spPr>
          <a:xfrm>
            <a:off x="-18013" y="5405968"/>
            <a:ext cx="4919622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2A100A-2D6F-4D40-9DBC-9B5CCA7FECCE}"/>
              </a:ext>
            </a:extLst>
          </p:cNvPr>
          <p:cNvSpPr txBox="1"/>
          <p:nvPr/>
        </p:nvSpPr>
        <p:spPr>
          <a:xfrm>
            <a:off x="1" y="5414456"/>
            <a:ext cx="47846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les trois métriques ont donné des résultats similaires dans 4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83393-AFB7-4803-8EB4-5F574B7002CA}"/>
              </a:ext>
            </a:extLst>
          </p:cNvPr>
          <p:cNvSpPr/>
          <p:nvPr/>
        </p:nvSpPr>
        <p:spPr>
          <a:xfrm>
            <a:off x="5411963" y="4332381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6A772D-6373-4054-B2CD-DB434191ED88}"/>
              </a:ext>
            </a:extLst>
          </p:cNvPr>
          <p:cNvSpPr/>
          <p:nvPr/>
        </p:nvSpPr>
        <p:spPr>
          <a:xfrm>
            <a:off x="9329805" y="3261846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00DA86-4D64-4224-8E6B-E012C76A3936}"/>
              </a:ext>
            </a:extLst>
          </p:cNvPr>
          <p:cNvSpPr/>
          <p:nvPr/>
        </p:nvSpPr>
        <p:spPr>
          <a:xfrm>
            <a:off x="1622896" y="3407734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B376A6-7C0D-4A22-922E-5359D9860301}"/>
              </a:ext>
            </a:extLst>
          </p:cNvPr>
          <p:cNvSpPr/>
          <p:nvPr/>
        </p:nvSpPr>
        <p:spPr>
          <a:xfrm>
            <a:off x="8919274" y="1745276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AE96478-F4F7-4EE9-887C-61BA0DAB36B2}"/>
              </a:ext>
            </a:extLst>
          </p:cNvPr>
          <p:cNvSpPr txBox="1"/>
          <p:nvPr/>
        </p:nvSpPr>
        <p:spPr>
          <a:xfrm>
            <a:off x="8919275" y="1743668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44CB821-2162-485A-B1BB-D77D2E73D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498" y="-7930"/>
            <a:ext cx="2297502" cy="153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289159BA-F41F-4C0D-82FF-8DAFE40F2477}"/>
              </a:ext>
            </a:extLst>
          </p:cNvPr>
          <p:cNvSpPr txBox="1"/>
          <p:nvPr/>
        </p:nvSpPr>
        <p:spPr>
          <a:xfrm rot="20214953">
            <a:off x="1403790" y="2303023"/>
            <a:ext cx="61677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 err="1">
                <a:solidFill>
                  <a:srgbClr val="FF0000"/>
                </a:solidFill>
              </a:rPr>
              <a:t>Parler</a:t>
            </a:r>
            <a:r>
              <a:rPr lang="es-ES" sz="6600" dirty="0">
                <a:solidFill>
                  <a:srgbClr val="FF0000"/>
                </a:solidFill>
              </a:rPr>
              <a:t> de </a:t>
            </a:r>
            <a:r>
              <a:rPr lang="es-ES" sz="6600" dirty="0" err="1">
                <a:solidFill>
                  <a:srgbClr val="FF0000"/>
                </a:solidFill>
              </a:rPr>
              <a:t>Kmeans</a:t>
            </a:r>
            <a:endParaRPr lang="fr-FR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800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8FD4CE-7EFC-4E5B-B4CC-D18D81C1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925446"/>
            <a:ext cx="7477678" cy="3466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1317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2" y="1235627"/>
            <a:ext cx="69341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4.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0.4048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219508" y="5636235"/>
            <a:ext cx="4972494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368363" y="5634628"/>
            <a:ext cx="4823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pour chacun des clusters étaient comprises entre 0.35 et 0.40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0D8A112-E0DC-4CFD-AB6D-841A9CCDD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775" y="1925446"/>
            <a:ext cx="3493415" cy="1151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DA7B8F-2BF9-474A-9E60-EA837066AE79}"/>
              </a:ext>
            </a:extLst>
          </p:cNvPr>
          <p:cNvSpPr/>
          <p:nvPr/>
        </p:nvSpPr>
        <p:spPr>
          <a:xfrm>
            <a:off x="8082367" y="2225879"/>
            <a:ext cx="3716230" cy="147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654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B95079-AD76-4EC0-86E7-C88DD5ABB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317883"/>
            <a:ext cx="7000992" cy="4200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77D0CC4-C863-4318-825D-0A9F57D8EA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1335629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0722E828-6C7C-42D8-9D5F-B93462DD4809}"/>
              </a:ext>
            </a:extLst>
          </p:cNvPr>
          <p:cNvSpPr txBox="1"/>
          <p:nvPr/>
        </p:nvSpPr>
        <p:spPr>
          <a:xfrm>
            <a:off x="8124673" y="1335629"/>
            <a:ext cx="3689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Cluster 0</a:t>
            </a:r>
            <a:r>
              <a:rPr lang="fr-FR" sz="2000" b="1" strike="noStrike" dirty="0">
                <a:solidFill>
                  <a:srgbClr val="000000"/>
                </a:solidFill>
                <a:effectLst/>
                <a:latin typeface="Google Sans"/>
              </a:rPr>
              <a:t> :  </a:t>
            </a:r>
            <a:r>
              <a:rPr lang="fr-FR" sz="2000" strike="noStrike" dirty="0">
                <a:solidFill>
                  <a:srgbClr val="000000"/>
                </a:solidFill>
                <a:effectLst/>
                <a:latin typeface="Google Sans"/>
              </a:rPr>
              <a:t>Plusieurs fois et pour une somme modique.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6DAB9FB6-5C93-4DC3-B4D0-53F48557400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2271443"/>
            <a:ext cx="457727" cy="42727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1C978E02-EFF5-4BE3-BE3F-4BCD3CB18B48}"/>
              </a:ext>
            </a:extLst>
          </p:cNvPr>
          <p:cNvSpPr txBox="1"/>
          <p:nvPr/>
        </p:nvSpPr>
        <p:spPr>
          <a:xfrm>
            <a:off x="8124672" y="2271443"/>
            <a:ext cx="3689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Cluster 1</a:t>
            </a:r>
            <a:r>
              <a:rPr lang="fr-FR" sz="2000" b="1" strike="noStrike" dirty="0">
                <a:solidFill>
                  <a:srgbClr val="000000"/>
                </a:solidFill>
                <a:effectLst/>
                <a:latin typeface="Google Sans"/>
              </a:rPr>
              <a:t> :  </a:t>
            </a:r>
            <a:r>
              <a:rPr lang="fr-FR" sz="2000" strike="noStrike" dirty="0">
                <a:solidFill>
                  <a:srgbClr val="000000"/>
                </a:solidFill>
                <a:effectLst/>
                <a:latin typeface="Google Sans"/>
              </a:rPr>
              <a:t>Une seule fois et pour une bonne somme d'argent.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FEB14BAB-E94C-4105-94CE-EBD5C57E6B0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9" y="3207257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B4C3AEDF-5598-43DC-A7F2-61C5202DF694}"/>
              </a:ext>
            </a:extLst>
          </p:cNvPr>
          <p:cNvSpPr txBox="1"/>
          <p:nvPr/>
        </p:nvSpPr>
        <p:spPr>
          <a:xfrm>
            <a:off x="8124674" y="3207257"/>
            <a:ext cx="3689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Cluster 2</a:t>
            </a:r>
            <a:r>
              <a:rPr lang="fr-FR" sz="2000" b="1" strike="noStrike" dirty="0">
                <a:solidFill>
                  <a:srgbClr val="000000"/>
                </a:solidFill>
                <a:effectLst/>
                <a:latin typeface="Google Sans"/>
              </a:rPr>
              <a:t> :  </a:t>
            </a:r>
            <a:r>
              <a:rPr lang="fr-FR" sz="2000" dirty="0">
                <a:solidFill>
                  <a:srgbClr val="000000"/>
                </a:solidFill>
                <a:latin typeface="Google Sans"/>
              </a:rPr>
              <a:t>P</a:t>
            </a:r>
            <a:r>
              <a:rPr lang="fr-FR" sz="2000" strike="noStrike" dirty="0">
                <a:solidFill>
                  <a:srgbClr val="000000"/>
                </a:solidFill>
                <a:effectLst/>
                <a:latin typeface="Google Sans"/>
              </a:rPr>
              <a:t>lus d'une fois et pour une bonne somme d'argent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F06EDD97-90F1-4117-8BD8-799DAAB503B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4143072"/>
            <a:ext cx="457727" cy="42727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7AEB172B-764D-449C-BDE2-979B88D86C2A}"/>
              </a:ext>
            </a:extLst>
          </p:cNvPr>
          <p:cNvSpPr txBox="1"/>
          <p:nvPr/>
        </p:nvSpPr>
        <p:spPr>
          <a:xfrm>
            <a:off x="8124673" y="4143072"/>
            <a:ext cx="3689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Cluster 3</a:t>
            </a:r>
            <a:r>
              <a:rPr lang="fr-FR" sz="2000" b="1" strike="noStrike" dirty="0">
                <a:solidFill>
                  <a:srgbClr val="000000"/>
                </a:solidFill>
                <a:effectLst/>
                <a:latin typeface="Google Sans"/>
              </a:rPr>
              <a:t> :  </a:t>
            </a:r>
            <a:r>
              <a:rPr lang="fr-FR" sz="2000" dirty="0">
                <a:solidFill>
                  <a:srgbClr val="000000"/>
                </a:solidFill>
                <a:latin typeface="Google Sans"/>
              </a:rPr>
              <a:t>U</a:t>
            </a:r>
            <a:r>
              <a:rPr lang="fr-FR" sz="2000" strike="noStrike" dirty="0">
                <a:solidFill>
                  <a:srgbClr val="000000"/>
                </a:solidFill>
                <a:effectLst/>
                <a:latin typeface="Google Sans"/>
              </a:rPr>
              <a:t>ne seule fois et pour une somme modique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C3AFA5-B407-4499-B509-97F08C013B72}"/>
              </a:ext>
            </a:extLst>
          </p:cNvPr>
          <p:cNvSpPr/>
          <p:nvPr/>
        </p:nvSpPr>
        <p:spPr>
          <a:xfrm>
            <a:off x="6008914" y="5736047"/>
            <a:ext cx="6183086" cy="34758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FD90E48-8A00-44B7-842C-9EA3E56C2691}"/>
              </a:ext>
            </a:extLst>
          </p:cNvPr>
          <p:cNvSpPr txBox="1"/>
          <p:nvPr/>
        </p:nvSpPr>
        <p:spPr>
          <a:xfrm>
            <a:off x="6008914" y="5745072"/>
            <a:ext cx="61830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Après filtrage, on peut dire que tous les client ont « récemment acheté »</a:t>
            </a:r>
          </a:p>
        </p:txBody>
      </p:sp>
    </p:spTree>
    <p:extLst>
      <p:ext uri="{BB962C8B-B14F-4D97-AF65-F5344CB8AC3E}">
        <p14:creationId xmlns:p14="http://schemas.microsoft.com/office/powerpoint/2010/main" val="4190257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Distance entre les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C7D92D7-D170-4186-8975-BDBC05AC5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4" y="1203324"/>
            <a:ext cx="6719580" cy="4262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B5EDF23-8462-4557-9857-1F39AFC45377}"/>
              </a:ext>
            </a:extLst>
          </p:cNvPr>
          <p:cNvSpPr/>
          <p:nvPr/>
        </p:nvSpPr>
        <p:spPr>
          <a:xfrm>
            <a:off x="6999514" y="5646188"/>
            <a:ext cx="519248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60F91E-CD6A-4288-986D-1C91946F8230}"/>
              </a:ext>
            </a:extLst>
          </p:cNvPr>
          <p:cNvSpPr txBox="1"/>
          <p:nvPr/>
        </p:nvSpPr>
        <p:spPr>
          <a:xfrm>
            <a:off x="7097484" y="5676448"/>
            <a:ext cx="5094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distance semble suffisante entre les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170566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segmentation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RFM plus les catégories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6385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A2596BC-C3E7-4992-866E-1CA3A2952A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2" r="66071"/>
          <a:stretch/>
        </p:blipFill>
        <p:spPr>
          <a:xfrm>
            <a:off x="183776" y="1914319"/>
            <a:ext cx="3848231" cy="2745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E806DFC-1CCC-4E40-900F-FFC304EA95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1" t="14852" r="33036"/>
          <a:stretch/>
        </p:blipFill>
        <p:spPr>
          <a:xfrm>
            <a:off x="4207328" y="2474406"/>
            <a:ext cx="3777343" cy="2745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F52ED94-BE9C-4B11-B18D-C6AD4DF2AC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96" t="14852"/>
          <a:stretch/>
        </p:blipFill>
        <p:spPr>
          <a:xfrm>
            <a:off x="8100898" y="3223925"/>
            <a:ext cx="3777343" cy="2745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F0330C4-2AC7-474F-BB45-26D79C3D101D}"/>
              </a:ext>
            </a:extLst>
          </p:cNvPr>
          <p:cNvSpPr/>
          <p:nvPr/>
        </p:nvSpPr>
        <p:spPr>
          <a:xfrm>
            <a:off x="1944019" y="3437399"/>
            <a:ext cx="853610" cy="56854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73F776-065F-4CA5-9E64-2E748E34CE64}"/>
              </a:ext>
            </a:extLst>
          </p:cNvPr>
          <p:cNvSpPr/>
          <p:nvPr/>
        </p:nvSpPr>
        <p:spPr>
          <a:xfrm>
            <a:off x="6770914" y="4300870"/>
            <a:ext cx="1088571" cy="500743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5A191-0FF7-4FFF-A2E4-53EB1739A9EB}"/>
              </a:ext>
            </a:extLst>
          </p:cNvPr>
          <p:cNvSpPr/>
          <p:nvPr/>
        </p:nvSpPr>
        <p:spPr>
          <a:xfrm>
            <a:off x="10228047" y="3388625"/>
            <a:ext cx="1550295" cy="32672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5747C9-53B9-48DE-A8FC-6568BDEB4127}"/>
              </a:ext>
            </a:extLst>
          </p:cNvPr>
          <p:cNvSpPr/>
          <p:nvPr/>
        </p:nvSpPr>
        <p:spPr>
          <a:xfrm>
            <a:off x="0" y="5634245"/>
            <a:ext cx="4777740" cy="584775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9AF9AB1-5202-4401-AC7F-BC3B77344109}"/>
              </a:ext>
            </a:extLst>
          </p:cNvPr>
          <p:cNvSpPr txBox="1"/>
          <p:nvPr/>
        </p:nvSpPr>
        <p:spPr>
          <a:xfrm>
            <a:off x="0" y="5643272"/>
            <a:ext cx="47777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Dans ce cas-l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à, ce n’est pas très clair par rapport au RFM seulement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EDC48B-F113-4CB3-8AB8-E6337EDF8CDB}"/>
              </a:ext>
            </a:extLst>
          </p:cNvPr>
          <p:cNvSpPr/>
          <p:nvPr/>
        </p:nvSpPr>
        <p:spPr>
          <a:xfrm>
            <a:off x="8919274" y="1435053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A18345E-9264-4FF7-A7D6-F44FBD4B9B96}"/>
              </a:ext>
            </a:extLst>
          </p:cNvPr>
          <p:cNvSpPr txBox="1"/>
          <p:nvPr/>
        </p:nvSpPr>
        <p:spPr>
          <a:xfrm>
            <a:off x="8919275" y="1433445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</p:spTree>
    <p:extLst>
      <p:ext uri="{BB962C8B-B14F-4D97-AF65-F5344CB8AC3E}">
        <p14:creationId xmlns:p14="http://schemas.microsoft.com/office/powerpoint/2010/main" val="3470274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27BDF70-87E4-4FC8-9DB1-C7A2320DB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911934"/>
            <a:ext cx="7477678" cy="3477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 pour approfondir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3603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0" y="1235627"/>
            <a:ext cx="6926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9.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0.487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219508" y="5636235"/>
            <a:ext cx="4972494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368363" y="5634628"/>
            <a:ext cx="4823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entre les clusters 6 et 9 étaient comprises entre 0.480 et 0.487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FB8F3B2-8555-45AB-92C9-205628E06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939" y="1911934"/>
            <a:ext cx="3602080" cy="11900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0221762-FD51-4C12-8D99-4FAD94E88279}"/>
              </a:ext>
            </a:extLst>
          </p:cNvPr>
          <p:cNvSpPr/>
          <p:nvPr/>
        </p:nvSpPr>
        <p:spPr>
          <a:xfrm>
            <a:off x="8097864" y="2958496"/>
            <a:ext cx="3716230" cy="147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481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E0AA596-5F46-4861-8033-A1D696B5A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7" y="1304167"/>
            <a:ext cx="7000992" cy="4200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5A6B918-45D3-411F-91EA-8560C3C24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037" y="1943018"/>
            <a:ext cx="3353249" cy="330244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4263138-DCF7-42DB-8719-704C961272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1335629"/>
            <a:ext cx="457727" cy="42727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B7948647-4A56-4D64-B0D0-85AB660EC8E6}"/>
              </a:ext>
            </a:extLst>
          </p:cNvPr>
          <p:cNvSpPr txBox="1"/>
          <p:nvPr/>
        </p:nvSpPr>
        <p:spPr>
          <a:xfrm>
            <a:off x="8124673" y="1335629"/>
            <a:ext cx="36894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Il faut avoir en compte que :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4E2365-6389-46C6-8DE0-A86E794F7EB2}"/>
              </a:ext>
            </a:extLst>
          </p:cNvPr>
          <p:cNvSpPr/>
          <p:nvPr/>
        </p:nvSpPr>
        <p:spPr>
          <a:xfrm>
            <a:off x="6008914" y="5736047"/>
            <a:ext cx="6183086" cy="34758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FF2F846-FE91-4B42-9A42-094C92EC58AB}"/>
              </a:ext>
            </a:extLst>
          </p:cNvPr>
          <p:cNvSpPr txBox="1"/>
          <p:nvPr/>
        </p:nvSpPr>
        <p:spPr>
          <a:xfrm>
            <a:off x="6008914" y="5745072"/>
            <a:ext cx="61830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Après filtrage, on peut dire que tous les client ont « récemment acheté »</a:t>
            </a:r>
          </a:p>
        </p:txBody>
      </p:sp>
    </p:spTree>
    <p:extLst>
      <p:ext uri="{BB962C8B-B14F-4D97-AF65-F5344CB8AC3E}">
        <p14:creationId xmlns:p14="http://schemas.microsoft.com/office/powerpoint/2010/main" val="3732397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Modèle sélectionné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3635936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la segmentation RFM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1" name="Tableau 2">
            <a:extLst>
              <a:ext uri="{FF2B5EF4-FFF2-40B4-BE49-F238E27FC236}">
                <a16:creationId xmlns:a16="http://schemas.microsoft.com/office/drawing/2014/main" id="{EE6349CB-0D7C-4106-9E18-FFCDBDDA2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25673"/>
              </p:ext>
            </p:extLst>
          </p:nvPr>
        </p:nvGraphicFramePr>
        <p:xfrm>
          <a:off x="377906" y="2086774"/>
          <a:ext cx="620555" cy="1483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20555">
                  <a:extLst>
                    <a:ext uri="{9D8B030D-6E8A-4147-A177-3AD203B41FA5}">
                      <a16:colId xmlns:a16="http://schemas.microsoft.com/office/drawing/2014/main" val="906802491"/>
                    </a:ext>
                  </a:extLst>
                </a:gridCol>
              </a:tblGrid>
              <a:tr h="148336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Informations</a:t>
                      </a:r>
                      <a:r>
                        <a:rPr lang="es-ES" dirty="0"/>
                        <a:t> internes</a:t>
                      </a:r>
                      <a:endParaRPr lang="fr-FR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</a:tbl>
          </a:graphicData>
        </a:graphic>
      </p:graphicFrame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A170220F-AEE5-4F8C-8307-7DF479A31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08613"/>
              </p:ext>
            </p:extLst>
          </p:nvPr>
        </p:nvGraphicFramePr>
        <p:xfrm>
          <a:off x="998461" y="2088063"/>
          <a:ext cx="192589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4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0,479s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2814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0,405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</a:tbl>
          </a:graphicData>
        </a:graphic>
      </p:graphicFrame>
      <p:graphicFrame>
        <p:nvGraphicFramePr>
          <p:cNvPr id="14" name="Tableau 2">
            <a:extLst>
              <a:ext uri="{FF2B5EF4-FFF2-40B4-BE49-F238E27FC236}">
                <a16:creationId xmlns:a16="http://schemas.microsoft.com/office/drawing/2014/main" id="{482B286C-7B53-462A-B58F-838A7BAA0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77643"/>
              </p:ext>
            </p:extLst>
          </p:nvPr>
        </p:nvGraphicFramePr>
        <p:xfrm>
          <a:off x="4489257" y="2094432"/>
          <a:ext cx="192589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1,03s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13508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0,487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</a:tbl>
          </a:graphicData>
        </a:graphic>
      </p:graphicFrame>
      <p:graphicFrame>
        <p:nvGraphicFramePr>
          <p:cNvPr id="16" name="Tableau 2">
            <a:extLst>
              <a:ext uri="{FF2B5EF4-FFF2-40B4-BE49-F238E27FC236}">
                <a16:creationId xmlns:a16="http://schemas.microsoft.com/office/drawing/2014/main" id="{072D669D-EF47-456B-8776-D3FFD9BCB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851105"/>
              </p:ext>
            </p:extLst>
          </p:nvPr>
        </p:nvGraphicFramePr>
        <p:xfrm>
          <a:off x="2936504" y="2094432"/>
          <a:ext cx="154060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40604">
                  <a:extLst>
                    <a:ext uri="{9D8B030D-6E8A-4147-A177-3AD203B41FA5}">
                      <a16:colId xmlns:a16="http://schemas.microsoft.com/office/drawing/2014/main" val="23864443"/>
                    </a:ext>
                  </a:extLst>
                </a:gridCol>
              </a:tblGrid>
              <a:tr h="32210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# </a:t>
                      </a:r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Clusters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Time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Inertia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Silhouette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</a:tbl>
          </a:graphicData>
        </a:graphic>
      </p:graphicFrame>
      <p:graphicFrame>
        <p:nvGraphicFramePr>
          <p:cNvPr id="20" name="Tableau 2">
            <a:extLst>
              <a:ext uri="{FF2B5EF4-FFF2-40B4-BE49-F238E27FC236}">
                <a16:creationId xmlns:a16="http://schemas.microsoft.com/office/drawing/2014/main" id="{CDB4E9CB-49B4-4354-9CE3-066CAC22C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985308"/>
              </p:ext>
            </p:extLst>
          </p:nvPr>
        </p:nvGraphicFramePr>
        <p:xfrm>
          <a:off x="377906" y="3577792"/>
          <a:ext cx="611924" cy="1854200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611924">
                  <a:extLst>
                    <a:ext uri="{9D8B030D-6E8A-4147-A177-3AD203B41FA5}">
                      <a16:colId xmlns:a16="http://schemas.microsoft.com/office/drawing/2014/main" val="906802491"/>
                    </a:ext>
                  </a:extLst>
                </a:gridCol>
              </a:tblGrid>
              <a:tr h="185420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Informations</a:t>
                      </a:r>
                      <a:r>
                        <a:rPr lang="es-ES" dirty="0"/>
                        <a:t> externes</a:t>
                      </a:r>
                      <a:endParaRPr lang="fr-FR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833298439"/>
                  </a:ext>
                </a:extLst>
              </a:tr>
            </a:tbl>
          </a:graphicData>
        </a:graphic>
      </p:graphicFrame>
      <p:graphicFrame>
        <p:nvGraphicFramePr>
          <p:cNvPr id="24" name="Tableau 2">
            <a:extLst>
              <a:ext uri="{FF2B5EF4-FFF2-40B4-BE49-F238E27FC236}">
                <a16:creationId xmlns:a16="http://schemas.microsoft.com/office/drawing/2014/main" id="{767749A7-F367-48B2-810F-8CF049FA0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21701"/>
              </p:ext>
            </p:extLst>
          </p:nvPr>
        </p:nvGraphicFramePr>
        <p:xfrm>
          <a:off x="4489257" y="3587846"/>
          <a:ext cx="1922376" cy="18542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922376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0,013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29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0,010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54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0,011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25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0,008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64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0,011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112320"/>
                  </a:ext>
                </a:extLst>
              </a:tr>
            </a:tbl>
          </a:graphicData>
        </a:graphic>
      </p:graphicFrame>
      <p:graphicFrame>
        <p:nvGraphicFramePr>
          <p:cNvPr id="25" name="Tableau 2">
            <a:extLst>
              <a:ext uri="{FF2B5EF4-FFF2-40B4-BE49-F238E27FC236}">
                <a16:creationId xmlns:a16="http://schemas.microsoft.com/office/drawing/2014/main" id="{438EBB82-86D0-4633-90BC-93DC2E9D2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189800"/>
              </p:ext>
            </p:extLst>
          </p:nvPr>
        </p:nvGraphicFramePr>
        <p:xfrm>
          <a:off x="2924355" y="3570134"/>
          <a:ext cx="1552753" cy="18542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552753">
                  <a:extLst>
                    <a:ext uri="{9D8B030D-6E8A-4147-A177-3AD203B41FA5}">
                      <a16:colId xmlns:a16="http://schemas.microsoft.com/office/drawing/2014/main" val="2386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FFFF"/>
                          </a:solidFill>
                        </a:rPr>
                        <a:t>homogeneity</a:t>
                      </a:r>
                      <a:r>
                        <a:rPr lang="fr-FR" dirty="0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29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FFFF"/>
                          </a:solidFill>
                        </a:rPr>
                        <a:t>Completeness</a:t>
                      </a:r>
                      <a:r>
                        <a:rPr lang="fr-FR" dirty="0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54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FFFF"/>
                          </a:solidFill>
                        </a:rPr>
                        <a:t>V-</a:t>
                      </a:r>
                      <a:r>
                        <a:rPr lang="fr-FR" dirty="0" err="1">
                          <a:solidFill>
                            <a:srgbClr val="FFFFFF"/>
                          </a:solidFill>
                        </a:rPr>
                        <a:t>measure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25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FFFF"/>
                          </a:solidFill>
                        </a:rPr>
                        <a:t>ARI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4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FFFF"/>
                          </a:solidFill>
                        </a:rPr>
                        <a:t>AMI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12320"/>
                  </a:ext>
                </a:extLst>
              </a:tr>
            </a:tbl>
          </a:graphicData>
        </a:graphic>
      </p:graphicFrame>
      <p:graphicFrame>
        <p:nvGraphicFramePr>
          <p:cNvPr id="26" name="Tableau 2">
            <a:extLst>
              <a:ext uri="{FF2B5EF4-FFF2-40B4-BE49-F238E27FC236}">
                <a16:creationId xmlns:a16="http://schemas.microsoft.com/office/drawing/2014/main" id="{9A913CDA-ED11-4DA4-BB09-60F55A83D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298237"/>
              </p:ext>
            </p:extLst>
          </p:nvPr>
        </p:nvGraphicFramePr>
        <p:xfrm>
          <a:off x="986312" y="3569490"/>
          <a:ext cx="1925894" cy="18542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0,495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29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0,614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54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0,5448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25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0,48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64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0,548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112320"/>
                  </a:ext>
                </a:extLst>
              </a:tr>
            </a:tbl>
          </a:graphicData>
        </a:graphic>
      </p:graphicFrame>
      <p:graphicFrame>
        <p:nvGraphicFramePr>
          <p:cNvPr id="27" name="Tableau 2">
            <a:extLst>
              <a:ext uri="{FF2B5EF4-FFF2-40B4-BE49-F238E27FC236}">
                <a16:creationId xmlns:a16="http://schemas.microsoft.com/office/drawing/2014/main" id="{36FEDCDC-5411-41ED-A713-CE3BB8524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77473"/>
              </p:ext>
            </p:extLst>
          </p:nvPr>
        </p:nvGraphicFramePr>
        <p:xfrm>
          <a:off x="998461" y="1436640"/>
          <a:ext cx="5413173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0167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  <a:gridCol w="1548481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  <a:gridCol w="1934525">
                  <a:extLst>
                    <a:ext uri="{9D8B030D-6E8A-4147-A177-3AD203B41FA5}">
                      <a16:colId xmlns:a16="http://schemas.microsoft.com/office/drawing/2014/main" val="4080842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RFM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RFM + les </a:t>
                      </a:r>
                      <a:r>
                        <a:rPr lang="es-ES" dirty="0" err="1"/>
                        <a:t>catégories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45696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24E72427-2A95-4E72-B2E5-DE8B56511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107799"/>
            <a:ext cx="360000" cy="3600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6570E42-4C6B-4F1D-BC92-E278157B1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469743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AF41CCA-C525-4B15-BD94-02D5F52B8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829743"/>
            <a:ext cx="360000" cy="36000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17FC8584-DE47-4291-A849-40CFD0F99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257" y="3204472"/>
            <a:ext cx="360000" cy="36000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79B7D78A-3166-4091-A31C-AA206A630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3558147"/>
            <a:ext cx="360000" cy="36000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2F6E8B69-B93F-4A77-B598-5A78A512E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3939827"/>
            <a:ext cx="360000" cy="36000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54FD40B0-BD93-4805-ABC3-ACEC1BA21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4311170"/>
            <a:ext cx="360000" cy="360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03D905E1-4131-4DCF-8C0C-4B57C75CB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4690917"/>
            <a:ext cx="360000" cy="3600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46E40936-1430-4881-B254-C63700101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5059127"/>
            <a:ext cx="360000" cy="360000"/>
          </a:xfrm>
          <a:prstGeom prst="rect">
            <a:avLst/>
          </a:prstGeom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F603FE7B-ED14-4E0F-A004-49B48CC67CB4}"/>
              </a:ext>
            </a:extLst>
          </p:cNvPr>
          <p:cNvGrpSpPr/>
          <p:nvPr/>
        </p:nvGrpSpPr>
        <p:grpSpPr>
          <a:xfrm>
            <a:off x="8229884" y="3442263"/>
            <a:ext cx="2227868" cy="2525182"/>
            <a:chOff x="6754767" y="3347295"/>
            <a:chExt cx="2227868" cy="2525182"/>
          </a:xfrm>
        </p:grpSpPr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BA7BF91B-B743-48A6-BD9F-8BB2C30C0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63" r="33257" b="26559"/>
            <a:stretch/>
          </p:blipFill>
          <p:spPr>
            <a:xfrm>
              <a:off x="6754767" y="3429000"/>
              <a:ext cx="1113934" cy="24434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B83AE1A-A80B-41DB-B0F2-A9CF546039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520" b="24103"/>
            <a:stretch/>
          </p:blipFill>
          <p:spPr>
            <a:xfrm>
              <a:off x="7868701" y="3347295"/>
              <a:ext cx="1113934" cy="25251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9AC7871A-96D8-49AE-B5C4-73A3B2B72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8836" y="2664989"/>
            <a:ext cx="2235258" cy="160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BBFFA20E-B189-42B8-BE67-65546FF81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4338" y="1967414"/>
            <a:ext cx="1878434" cy="1620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E48A877-A7CD-42A1-8478-3FD566D08AD9}"/>
              </a:ext>
            </a:extLst>
          </p:cNvPr>
          <p:cNvSpPr/>
          <p:nvPr/>
        </p:nvSpPr>
        <p:spPr>
          <a:xfrm>
            <a:off x="8471140" y="1205873"/>
            <a:ext cx="3720859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3234DE5-4A59-4EEF-BE05-BFE5402DF2DD}"/>
              </a:ext>
            </a:extLst>
          </p:cNvPr>
          <p:cNvSpPr txBox="1"/>
          <p:nvPr/>
        </p:nvSpPr>
        <p:spPr>
          <a:xfrm>
            <a:off x="8540151" y="1235627"/>
            <a:ext cx="3560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RFM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a donné le meilleur résultat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10B4FF-8D69-4A60-B940-93AD15A126F2}"/>
              </a:ext>
            </a:extLst>
          </p:cNvPr>
          <p:cNvSpPr/>
          <p:nvPr/>
        </p:nvSpPr>
        <p:spPr>
          <a:xfrm>
            <a:off x="0" y="5620561"/>
            <a:ext cx="5633049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9884743-A2F9-461C-8336-913E1867CE26}"/>
              </a:ext>
            </a:extLst>
          </p:cNvPr>
          <p:cNvSpPr txBox="1"/>
          <p:nvPr/>
        </p:nvSpPr>
        <p:spPr>
          <a:xfrm>
            <a:off x="0" y="5618954"/>
            <a:ext cx="53289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Pour l’informations externes, on a utilisé la segmentation RFM précédemment pour comparer les cluster résultantes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E214AFD-0F72-4DBC-A8C6-704AA8D12525}"/>
              </a:ext>
            </a:extLst>
          </p:cNvPr>
          <p:cNvSpPr txBox="1"/>
          <p:nvPr/>
        </p:nvSpPr>
        <p:spPr>
          <a:xfrm rot="20564156">
            <a:off x="-2853103" y="1689294"/>
            <a:ext cx="51436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>
                <a:solidFill>
                  <a:srgbClr val="FF0000"/>
                </a:solidFill>
              </a:rPr>
              <a:t>DELETE</a:t>
            </a:r>
            <a:endParaRPr lang="fr-FR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96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C4CCBBFD-F1C3-4867-9F13-12571A309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930" y="3821189"/>
            <a:ext cx="2045922" cy="197061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41DFD30-D084-44F8-973B-CA46B3ABE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531" y="2191878"/>
            <a:ext cx="1046974" cy="147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Google Shape;2115;p40">
            <a:extLst>
              <a:ext uri="{FF2B5EF4-FFF2-40B4-BE49-F238E27FC236}">
                <a16:creationId xmlns:a16="http://schemas.microsoft.com/office/drawing/2014/main" id="{5D28B679-C030-458E-A395-4F6D04ACBBBE}"/>
              </a:ext>
            </a:extLst>
          </p:cNvPr>
          <p:cNvSpPr txBox="1"/>
          <p:nvPr/>
        </p:nvSpPr>
        <p:spPr>
          <a:xfrm>
            <a:off x="9222195" y="1323090"/>
            <a:ext cx="1786377" cy="74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3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4863A58F-0756-4985-90C5-47AD11D03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974" y="3821189"/>
            <a:ext cx="2045923" cy="197624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F26DE62-9479-4A84-966B-AE6534A657E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69"/>
          <a:stretch/>
        </p:blipFill>
        <p:spPr>
          <a:xfrm>
            <a:off x="6237452" y="3866720"/>
            <a:ext cx="2045923" cy="19706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7EE52A6-2F12-4EE0-90A9-8540B502F7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266" y="3866721"/>
            <a:ext cx="1981795" cy="1863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Description du cluster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84BAB6-E4B9-4FBE-9985-4F85659E9B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7" y="2255886"/>
            <a:ext cx="1339577" cy="1412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3" name="Google Shape;2115;p40">
            <a:extLst>
              <a:ext uri="{FF2B5EF4-FFF2-40B4-BE49-F238E27FC236}">
                <a16:creationId xmlns:a16="http://schemas.microsoft.com/office/drawing/2014/main" id="{6DEA053B-0658-43B7-A6B5-A61F184BA4F0}"/>
              </a:ext>
            </a:extLst>
          </p:cNvPr>
          <p:cNvSpPr txBox="1"/>
          <p:nvPr/>
        </p:nvSpPr>
        <p:spPr>
          <a:xfrm>
            <a:off x="760545" y="1440503"/>
            <a:ext cx="1786377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0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8AB38D3-DB84-49D6-80EB-4776C793B1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96" y="2004429"/>
            <a:ext cx="1110981" cy="1664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4" name="Google Shape;2115;p40">
            <a:extLst>
              <a:ext uri="{FF2B5EF4-FFF2-40B4-BE49-F238E27FC236}">
                <a16:creationId xmlns:a16="http://schemas.microsoft.com/office/drawing/2014/main" id="{8E2B0B4F-C1F6-4C98-8CB4-2B77E2D15D5A}"/>
              </a:ext>
            </a:extLst>
          </p:cNvPr>
          <p:cNvSpPr txBox="1"/>
          <p:nvPr/>
        </p:nvSpPr>
        <p:spPr>
          <a:xfrm>
            <a:off x="6364897" y="1323090"/>
            <a:ext cx="1786377" cy="69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2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39EADE4-B285-40B9-BB49-3A33CF0901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56" y="2022717"/>
            <a:ext cx="1165844" cy="1645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5" name="Google Shape;2115;p40">
            <a:extLst>
              <a:ext uri="{FF2B5EF4-FFF2-40B4-BE49-F238E27FC236}">
                <a16:creationId xmlns:a16="http://schemas.microsoft.com/office/drawing/2014/main" id="{7F5C79F3-7ADB-40C5-8308-C7017384B0C3}"/>
              </a:ext>
            </a:extLst>
          </p:cNvPr>
          <p:cNvSpPr txBox="1"/>
          <p:nvPr/>
        </p:nvSpPr>
        <p:spPr>
          <a:xfrm>
            <a:off x="3431974" y="1323090"/>
            <a:ext cx="1786377" cy="69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Cluster 1</a:t>
            </a:r>
            <a:endParaRPr lang="fr-FR" sz="22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B28222-1D4D-4435-A956-5467B8FF9A6D}"/>
              </a:ext>
            </a:extLst>
          </p:cNvPr>
          <p:cNvSpPr/>
          <p:nvPr/>
        </p:nvSpPr>
        <p:spPr>
          <a:xfrm>
            <a:off x="0" y="5900118"/>
            <a:ext cx="4450080" cy="3475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5586391-DC8E-4E94-ABED-D58FA651B546}"/>
              </a:ext>
            </a:extLst>
          </p:cNvPr>
          <p:cNvSpPr txBox="1"/>
          <p:nvPr/>
        </p:nvSpPr>
        <p:spPr>
          <a:xfrm>
            <a:off x="0" y="5909143"/>
            <a:ext cx="4267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Cette interprétation doit être faite par un expert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EA3D5D1-F198-428C-AB29-6007F00E6BC5}"/>
              </a:ext>
            </a:extLst>
          </p:cNvPr>
          <p:cNvSpPr txBox="1"/>
          <p:nvPr/>
        </p:nvSpPr>
        <p:spPr>
          <a:xfrm rot="21044803">
            <a:off x="3265296" y="425099"/>
            <a:ext cx="8903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err="1">
                <a:solidFill>
                  <a:srgbClr val="FF0000"/>
                </a:solidFill>
              </a:rPr>
              <a:t>Description</a:t>
            </a:r>
            <a:r>
              <a:rPr lang="es-ES" sz="4400" dirty="0">
                <a:solidFill>
                  <a:srgbClr val="FF0000"/>
                </a:solidFill>
              </a:rPr>
              <a:t> san </a:t>
            </a:r>
            <a:r>
              <a:rPr lang="es-ES" sz="4400" dirty="0" err="1">
                <a:solidFill>
                  <a:srgbClr val="FF0000"/>
                </a:solidFill>
              </a:rPr>
              <a:t>ettiquete</a:t>
            </a:r>
            <a:endParaRPr lang="fr-FR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1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360906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Olist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(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solution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vente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sur les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marketplaces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en ligne) souhaite fournir à ses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équipes d'e-commerce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segmentation des clients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leurs campagnes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communication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412617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4021534"/>
            <a:ext cx="6283082" cy="175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segmentation proposée doit être exploitable et facile d’utilisation pour l’équipe marketing.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Evaluer la fréquence à laquelle la segmentation doit être mise à jour, afin de pouvoir effectuer un devis de contrat de maintenance.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238674"/>
            <a:ext cx="61968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Fournir à l’équipe marketing une description actionnable de la segmentation pour une utilisation optimale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4342DB-9053-420E-8341-BE26FB30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1360906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6E5E17E-BD0F-4687-8397-F6387BEBB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894" y="3429000"/>
            <a:ext cx="4623898" cy="196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C29127FA-41C3-48A7-9EC8-55EC9AD4F57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stratégie d'ajout de nouveaux clients</a:t>
            </a:r>
          </a:p>
        </p:txBody>
      </p:sp>
      <p:grpSp>
        <p:nvGrpSpPr>
          <p:cNvPr id="8" name="Google Shape;874;p30">
            <a:extLst>
              <a:ext uri="{FF2B5EF4-FFF2-40B4-BE49-F238E27FC236}">
                <a16:creationId xmlns:a16="http://schemas.microsoft.com/office/drawing/2014/main" id="{8A6052F1-9653-44F2-99C7-7FEEBE3444D6}"/>
              </a:ext>
            </a:extLst>
          </p:cNvPr>
          <p:cNvGrpSpPr/>
          <p:nvPr/>
        </p:nvGrpSpPr>
        <p:grpSpPr>
          <a:xfrm>
            <a:off x="4999509" y="4504712"/>
            <a:ext cx="4486062" cy="1058386"/>
            <a:chOff x="2992114" y="3694908"/>
            <a:chExt cx="4486062" cy="1058386"/>
          </a:xfrm>
          <a:solidFill>
            <a:schemeClr val="accent6">
              <a:lumMod val="75000"/>
            </a:schemeClr>
          </a:solidFill>
        </p:grpSpPr>
        <p:sp>
          <p:nvSpPr>
            <p:cNvPr id="9" name="Google Shape;875;p30">
              <a:extLst>
                <a:ext uri="{FF2B5EF4-FFF2-40B4-BE49-F238E27FC236}">
                  <a16:creationId xmlns:a16="http://schemas.microsoft.com/office/drawing/2014/main" id="{53E0DBE4-39DE-4EA8-A464-6C3A024258E7}"/>
                </a:ext>
              </a:extLst>
            </p:cNvPr>
            <p:cNvSpPr/>
            <p:nvPr/>
          </p:nvSpPr>
          <p:spPr>
            <a:xfrm>
              <a:off x="3272477" y="3827803"/>
              <a:ext cx="4205700" cy="792600"/>
            </a:xfrm>
            <a:prstGeom prst="roundRect">
              <a:avLst>
                <a:gd name="adj" fmla="val 50000"/>
              </a:avLst>
            </a:prstGeom>
            <a:grpFill/>
            <a:ln w="76200" cap="flat" cmpd="sng">
              <a:solidFill>
                <a:srgbClr val="5482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76;p30">
              <a:extLst>
                <a:ext uri="{FF2B5EF4-FFF2-40B4-BE49-F238E27FC236}">
                  <a16:creationId xmlns:a16="http://schemas.microsoft.com/office/drawing/2014/main" id="{6DA0A7DC-D4F2-4E1D-801E-D852CEE619AE}"/>
                </a:ext>
              </a:extLst>
            </p:cNvPr>
            <p:cNvSpPr/>
            <p:nvPr/>
          </p:nvSpPr>
          <p:spPr>
            <a:xfrm>
              <a:off x="2992114" y="3694908"/>
              <a:ext cx="1085977" cy="1058386"/>
            </a:xfrm>
            <a:custGeom>
              <a:avLst/>
              <a:gdLst/>
              <a:ahLst/>
              <a:cxnLst/>
              <a:rect l="l" t="t" r="r" b="b"/>
              <a:pathLst>
                <a:path w="8423" h="8209" extrusionOk="0">
                  <a:moveTo>
                    <a:pt x="4211" y="0"/>
                  </a:moveTo>
                  <a:cubicBezTo>
                    <a:pt x="3930" y="0"/>
                    <a:pt x="3648" y="107"/>
                    <a:pt x="3434" y="320"/>
                  </a:cubicBezTo>
                  <a:lnTo>
                    <a:pt x="428" y="3328"/>
                  </a:lnTo>
                  <a:cubicBezTo>
                    <a:pt x="1" y="3755"/>
                    <a:pt x="1" y="4454"/>
                    <a:pt x="428" y="4882"/>
                  </a:cubicBezTo>
                  <a:lnTo>
                    <a:pt x="3434" y="7889"/>
                  </a:lnTo>
                  <a:cubicBezTo>
                    <a:pt x="3648" y="8102"/>
                    <a:pt x="3930" y="8209"/>
                    <a:pt x="4212" y="8209"/>
                  </a:cubicBezTo>
                  <a:cubicBezTo>
                    <a:pt x="4494" y="8209"/>
                    <a:pt x="4775" y="8102"/>
                    <a:pt x="4989" y="7889"/>
                  </a:cubicBezTo>
                  <a:lnTo>
                    <a:pt x="7996" y="4882"/>
                  </a:lnTo>
                  <a:cubicBezTo>
                    <a:pt x="8422" y="4454"/>
                    <a:pt x="8422" y="3755"/>
                    <a:pt x="7996" y="3328"/>
                  </a:cubicBezTo>
                  <a:lnTo>
                    <a:pt x="4989" y="320"/>
                  </a:lnTo>
                  <a:cubicBezTo>
                    <a:pt x="4775" y="107"/>
                    <a:pt x="4493" y="0"/>
                    <a:pt x="4211" y="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77;p30">
              <a:extLst>
                <a:ext uri="{FF2B5EF4-FFF2-40B4-BE49-F238E27FC236}">
                  <a16:creationId xmlns:a16="http://schemas.microsoft.com/office/drawing/2014/main" id="{7AA69A4C-4D66-4AC8-B6F3-1A065681326C}"/>
                </a:ext>
              </a:extLst>
            </p:cNvPr>
            <p:cNvSpPr txBox="1"/>
            <p:nvPr/>
          </p:nvSpPr>
          <p:spPr>
            <a:xfrm>
              <a:off x="3108503" y="4023552"/>
              <a:ext cx="8532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" name="Google Shape;878;p30">
            <a:extLst>
              <a:ext uri="{FF2B5EF4-FFF2-40B4-BE49-F238E27FC236}">
                <a16:creationId xmlns:a16="http://schemas.microsoft.com/office/drawing/2014/main" id="{639F8D3F-EC46-4D56-98F6-B14B6EC6D0A0}"/>
              </a:ext>
            </a:extLst>
          </p:cNvPr>
          <p:cNvGrpSpPr/>
          <p:nvPr/>
        </p:nvGrpSpPr>
        <p:grpSpPr>
          <a:xfrm>
            <a:off x="6092024" y="4620519"/>
            <a:ext cx="3431992" cy="883923"/>
            <a:chOff x="5197194" y="3810715"/>
            <a:chExt cx="3061140" cy="883923"/>
          </a:xfrm>
        </p:grpSpPr>
        <p:sp>
          <p:nvSpPr>
            <p:cNvPr id="16" name="Google Shape;879;p30">
              <a:extLst>
                <a:ext uri="{FF2B5EF4-FFF2-40B4-BE49-F238E27FC236}">
                  <a16:creationId xmlns:a16="http://schemas.microsoft.com/office/drawing/2014/main" id="{3771E005-02A4-4478-B0BB-298CFE36976D}"/>
                </a:ext>
              </a:extLst>
            </p:cNvPr>
            <p:cNvSpPr txBox="1"/>
            <p:nvPr/>
          </p:nvSpPr>
          <p:spPr>
            <a:xfrm>
              <a:off x="5197194" y="3810715"/>
              <a:ext cx="306114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Affectez le cluster/segment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" name="Google Shape;880;p30">
              <a:extLst>
                <a:ext uri="{FF2B5EF4-FFF2-40B4-BE49-F238E27FC236}">
                  <a16:creationId xmlns:a16="http://schemas.microsoft.com/office/drawing/2014/main" id="{2707E439-A0E0-4752-A5C9-8E2CFCF11213}"/>
                </a:ext>
              </a:extLst>
            </p:cNvPr>
            <p:cNvSpPr txBox="1"/>
            <p:nvPr/>
          </p:nvSpPr>
          <p:spPr>
            <a:xfrm>
              <a:off x="5197195" y="4088338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Affectez un </a:t>
              </a:r>
              <a:r>
                <a:rPr lang="en" sz="1200" b="1" u="sng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  <a:r>
                <a:rPr lang="en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à le nouveau client à travers de algorithms </a:t>
              </a:r>
              <a:r>
                <a:rPr lang="en" sz="1200" b="1" u="sng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d’apprentissage supervisé</a:t>
              </a:r>
              <a:endParaRPr sz="12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" name="Google Shape;881;p30">
            <a:extLst>
              <a:ext uri="{FF2B5EF4-FFF2-40B4-BE49-F238E27FC236}">
                <a16:creationId xmlns:a16="http://schemas.microsoft.com/office/drawing/2014/main" id="{93A732CB-2C31-4133-B89F-AB5FB7D03D0C}"/>
              </a:ext>
            </a:extLst>
          </p:cNvPr>
          <p:cNvGrpSpPr/>
          <p:nvPr/>
        </p:nvGrpSpPr>
        <p:grpSpPr>
          <a:xfrm>
            <a:off x="4999509" y="3555588"/>
            <a:ext cx="4486062" cy="1058386"/>
            <a:chOff x="2992114" y="2745784"/>
            <a:chExt cx="4486062" cy="1058386"/>
          </a:xfrm>
        </p:grpSpPr>
        <p:sp>
          <p:nvSpPr>
            <p:cNvPr id="19" name="Google Shape;882;p30">
              <a:extLst>
                <a:ext uri="{FF2B5EF4-FFF2-40B4-BE49-F238E27FC236}">
                  <a16:creationId xmlns:a16="http://schemas.microsoft.com/office/drawing/2014/main" id="{A4F372EE-E904-46EA-8D87-31C507590EA7}"/>
                </a:ext>
              </a:extLst>
            </p:cNvPr>
            <p:cNvSpPr/>
            <p:nvPr/>
          </p:nvSpPr>
          <p:spPr>
            <a:xfrm>
              <a:off x="3272477" y="2878682"/>
              <a:ext cx="4205700" cy="792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83;p30">
              <a:extLst>
                <a:ext uri="{FF2B5EF4-FFF2-40B4-BE49-F238E27FC236}">
                  <a16:creationId xmlns:a16="http://schemas.microsoft.com/office/drawing/2014/main" id="{44118F25-6B14-4908-982C-CF29FE8D7C29}"/>
                </a:ext>
              </a:extLst>
            </p:cNvPr>
            <p:cNvSpPr/>
            <p:nvPr/>
          </p:nvSpPr>
          <p:spPr>
            <a:xfrm>
              <a:off x="2992114" y="2745784"/>
              <a:ext cx="1085977" cy="1058386"/>
            </a:xfrm>
            <a:custGeom>
              <a:avLst/>
              <a:gdLst/>
              <a:ahLst/>
              <a:cxnLst/>
              <a:rect l="l" t="t" r="r" b="b"/>
              <a:pathLst>
                <a:path w="8423" h="8209" extrusionOk="0">
                  <a:moveTo>
                    <a:pt x="4212" y="0"/>
                  </a:moveTo>
                  <a:cubicBezTo>
                    <a:pt x="3930" y="0"/>
                    <a:pt x="3649" y="107"/>
                    <a:pt x="3435" y="320"/>
                  </a:cubicBezTo>
                  <a:lnTo>
                    <a:pt x="428" y="3327"/>
                  </a:lnTo>
                  <a:cubicBezTo>
                    <a:pt x="1" y="3755"/>
                    <a:pt x="1" y="4454"/>
                    <a:pt x="428" y="4882"/>
                  </a:cubicBezTo>
                  <a:lnTo>
                    <a:pt x="3435" y="7888"/>
                  </a:lnTo>
                  <a:cubicBezTo>
                    <a:pt x="3649" y="8101"/>
                    <a:pt x="3930" y="8208"/>
                    <a:pt x="4212" y="8208"/>
                  </a:cubicBezTo>
                  <a:cubicBezTo>
                    <a:pt x="4493" y="8208"/>
                    <a:pt x="4775" y="8101"/>
                    <a:pt x="4989" y="7888"/>
                  </a:cubicBezTo>
                  <a:lnTo>
                    <a:pt x="7995" y="4882"/>
                  </a:lnTo>
                  <a:cubicBezTo>
                    <a:pt x="8423" y="4454"/>
                    <a:pt x="8423" y="3755"/>
                    <a:pt x="7995" y="3327"/>
                  </a:cubicBezTo>
                  <a:lnTo>
                    <a:pt x="4989" y="320"/>
                  </a:lnTo>
                  <a:cubicBezTo>
                    <a:pt x="4775" y="107"/>
                    <a:pt x="4493" y="0"/>
                    <a:pt x="4212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84;p30">
              <a:extLst>
                <a:ext uri="{FF2B5EF4-FFF2-40B4-BE49-F238E27FC236}">
                  <a16:creationId xmlns:a16="http://schemas.microsoft.com/office/drawing/2014/main" id="{C40308CB-F5B4-4F23-BC6D-694FB1C7DA10}"/>
                </a:ext>
              </a:extLst>
            </p:cNvPr>
            <p:cNvSpPr txBox="1"/>
            <p:nvPr/>
          </p:nvSpPr>
          <p:spPr>
            <a:xfrm>
              <a:off x="3108503" y="3074427"/>
              <a:ext cx="8532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" name="Google Shape;885;p30">
            <a:extLst>
              <a:ext uri="{FF2B5EF4-FFF2-40B4-BE49-F238E27FC236}">
                <a16:creationId xmlns:a16="http://schemas.microsoft.com/office/drawing/2014/main" id="{B6CD0704-5D2E-4D37-A67B-C988B373E3E7}"/>
              </a:ext>
            </a:extLst>
          </p:cNvPr>
          <p:cNvGrpSpPr/>
          <p:nvPr/>
        </p:nvGrpSpPr>
        <p:grpSpPr>
          <a:xfrm>
            <a:off x="6092025" y="3671394"/>
            <a:ext cx="6191990" cy="883923"/>
            <a:chOff x="5197195" y="2861590"/>
            <a:chExt cx="3029100" cy="883923"/>
          </a:xfrm>
        </p:grpSpPr>
        <p:sp>
          <p:nvSpPr>
            <p:cNvPr id="24" name="Google Shape;886;p30">
              <a:extLst>
                <a:ext uri="{FF2B5EF4-FFF2-40B4-BE49-F238E27FC236}">
                  <a16:creationId xmlns:a16="http://schemas.microsoft.com/office/drawing/2014/main" id="{7EE4DD58-C045-4F79-9F41-E183C248087E}"/>
                </a:ext>
              </a:extLst>
            </p:cNvPr>
            <p:cNvSpPr txBox="1"/>
            <p:nvPr/>
          </p:nvSpPr>
          <p:spPr>
            <a:xfrm>
              <a:off x="5197195" y="2861590"/>
              <a:ext cx="1623836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Calcul des indicateurs poiur le nouveau clientsRFM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" name="Google Shape;887;p30">
              <a:extLst>
                <a:ext uri="{FF2B5EF4-FFF2-40B4-BE49-F238E27FC236}">
                  <a16:creationId xmlns:a16="http://schemas.microsoft.com/office/drawing/2014/main" id="{64E4D215-6373-495C-AF3B-5C578EB2DDE9}"/>
                </a:ext>
              </a:extLst>
            </p:cNvPr>
            <p:cNvSpPr txBox="1"/>
            <p:nvPr/>
          </p:nvSpPr>
          <p:spPr>
            <a:xfrm>
              <a:off x="5197195" y="3139213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fr-FR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Faire le calcul de la fréquence, le récemment et l'argent pour </a:t>
              </a:r>
              <a:r>
                <a:rPr lang="fr-FR" sz="1200" b="1" u="sng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le nouveau client</a:t>
              </a:r>
            </a:p>
          </p:txBody>
        </p:sp>
      </p:grpSp>
      <p:grpSp>
        <p:nvGrpSpPr>
          <p:cNvPr id="27" name="Google Shape;889;p30">
            <a:extLst>
              <a:ext uri="{FF2B5EF4-FFF2-40B4-BE49-F238E27FC236}">
                <a16:creationId xmlns:a16="http://schemas.microsoft.com/office/drawing/2014/main" id="{8ED4E77F-A71C-476F-ADC2-B76AD67DCA6E}"/>
              </a:ext>
            </a:extLst>
          </p:cNvPr>
          <p:cNvGrpSpPr/>
          <p:nvPr/>
        </p:nvGrpSpPr>
        <p:grpSpPr>
          <a:xfrm>
            <a:off x="4999509" y="1657209"/>
            <a:ext cx="4486062" cy="1058515"/>
            <a:chOff x="2992114" y="847405"/>
            <a:chExt cx="4486062" cy="1058515"/>
          </a:xfrm>
          <a:solidFill>
            <a:srgbClr val="2F5597"/>
          </a:solidFill>
        </p:grpSpPr>
        <p:sp>
          <p:nvSpPr>
            <p:cNvPr id="28" name="Google Shape;890;p30">
              <a:extLst>
                <a:ext uri="{FF2B5EF4-FFF2-40B4-BE49-F238E27FC236}">
                  <a16:creationId xmlns:a16="http://schemas.microsoft.com/office/drawing/2014/main" id="{518FBBFC-7EF3-483A-9C7B-CC7C1A95F6F9}"/>
                </a:ext>
              </a:extLst>
            </p:cNvPr>
            <p:cNvSpPr/>
            <p:nvPr/>
          </p:nvSpPr>
          <p:spPr>
            <a:xfrm>
              <a:off x="3272477" y="980375"/>
              <a:ext cx="4205700" cy="792600"/>
            </a:xfrm>
            <a:prstGeom prst="roundRect">
              <a:avLst>
                <a:gd name="adj" fmla="val 50000"/>
              </a:avLst>
            </a:prstGeom>
            <a:grpFill/>
            <a:ln w="76200" cap="flat" cmpd="sng">
              <a:solidFill>
                <a:srgbClr val="2F55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91;p30">
              <a:extLst>
                <a:ext uri="{FF2B5EF4-FFF2-40B4-BE49-F238E27FC236}">
                  <a16:creationId xmlns:a16="http://schemas.microsoft.com/office/drawing/2014/main" id="{33D40F0C-C3E5-42AB-A347-8A3D2DA36FBB}"/>
                </a:ext>
              </a:extLst>
            </p:cNvPr>
            <p:cNvSpPr/>
            <p:nvPr/>
          </p:nvSpPr>
          <p:spPr>
            <a:xfrm>
              <a:off x="2992114" y="847405"/>
              <a:ext cx="1085977" cy="1058515"/>
            </a:xfrm>
            <a:custGeom>
              <a:avLst/>
              <a:gdLst/>
              <a:ahLst/>
              <a:cxnLst/>
              <a:rect l="l" t="t" r="r" b="b"/>
              <a:pathLst>
                <a:path w="8423" h="8210" extrusionOk="0">
                  <a:moveTo>
                    <a:pt x="4211" y="1"/>
                  </a:moveTo>
                  <a:cubicBezTo>
                    <a:pt x="3930" y="1"/>
                    <a:pt x="3648" y="107"/>
                    <a:pt x="3435" y="321"/>
                  </a:cubicBezTo>
                  <a:lnTo>
                    <a:pt x="428" y="3328"/>
                  </a:lnTo>
                  <a:cubicBezTo>
                    <a:pt x="0" y="3755"/>
                    <a:pt x="0" y="4454"/>
                    <a:pt x="428" y="4882"/>
                  </a:cubicBezTo>
                  <a:lnTo>
                    <a:pt x="3435" y="7888"/>
                  </a:lnTo>
                  <a:cubicBezTo>
                    <a:pt x="3648" y="8102"/>
                    <a:pt x="3930" y="8209"/>
                    <a:pt x="4211" y="8209"/>
                  </a:cubicBezTo>
                  <a:cubicBezTo>
                    <a:pt x="4493" y="8209"/>
                    <a:pt x="4775" y="8102"/>
                    <a:pt x="4988" y="7888"/>
                  </a:cubicBezTo>
                  <a:lnTo>
                    <a:pt x="7995" y="4882"/>
                  </a:lnTo>
                  <a:cubicBezTo>
                    <a:pt x="8423" y="4454"/>
                    <a:pt x="8423" y="3755"/>
                    <a:pt x="7995" y="3328"/>
                  </a:cubicBezTo>
                  <a:lnTo>
                    <a:pt x="4988" y="321"/>
                  </a:lnTo>
                  <a:cubicBezTo>
                    <a:pt x="4775" y="107"/>
                    <a:pt x="4493" y="1"/>
                    <a:pt x="4211" y="1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92;p30">
              <a:extLst>
                <a:ext uri="{FF2B5EF4-FFF2-40B4-BE49-F238E27FC236}">
                  <a16:creationId xmlns:a16="http://schemas.microsoft.com/office/drawing/2014/main" id="{A96A7D72-37D8-4E3D-9515-06B65968D439}"/>
                </a:ext>
              </a:extLst>
            </p:cNvPr>
            <p:cNvSpPr txBox="1"/>
            <p:nvPr/>
          </p:nvSpPr>
          <p:spPr>
            <a:xfrm>
              <a:off x="3108503" y="1176113"/>
              <a:ext cx="8532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1" name="Google Shape;893;p30">
            <a:extLst>
              <a:ext uri="{FF2B5EF4-FFF2-40B4-BE49-F238E27FC236}">
                <a16:creationId xmlns:a16="http://schemas.microsoft.com/office/drawing/2014/main" id="{B1EA0D99-E38E-41FE-B4B7-E10F27A66F83}"/>
              </a:ext>
            </a:extLst>
          </p:cNvPr>
          <p:cNvGrpSpPr/>
          <p:nvPr/>
        </p:nvGrpSpPr>
        <p:grpSpPr>
          <a:xfrm>
            <a:off x="6092024" y="1775686"/>
            <a:ext cx="3029101" cy="878712"/>
            <a:chOff x="5197194" y="965882"/>
            <a:chExt cx="3029101" cy="878712"/>
          </a:xfrm>
        </p:grpSpPr>
        <p:sp>
          <p:nvSpPr>
            <p:cNvPr id="32" name="Google Shape;894;p30">
              <a:extLst>
                <a:ext uri="{FF2B5EF4-FFF2-40B4-BE49-F238E27FC236}">
                  <a16:creationId xmlns:a16="http://schemas.microsoft.com/office/drawing/2014/main" id="{9A5C7052-0D17-4D70-A733-5A1A5557AE6A}"/>
                </a:ext>
              </a:extLst>
            </p:cNvPr>
            <p:cNvSpPr txBox="1"/>
            <p:nvPr/>
          </p:nvSpPr>
          <p:spPr>
            <a:xfrm>
              <a:off x="5197194" y="965882"/>
              <a:ext cx="2724176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CalcuseXX des indicateurs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" name="Google Shape;895;p30">
              <a:extLst>
                <a:ext uri="{FF2B5EF4-FFF2-40B4-BE49-F238E27FC236}">
                  <a16:creationId xmlns:a16="http://schemas.microsoft.com/office/drawing/2014/main" id="{35FE889F-68BA-4621-8A1C-74A7F3BB6622}"/>
                </a:ext>
              </a:extLst>
            </p:cNvPr>
            <p:cNvSpPr txBox="1"/>
            <p:nvPr/>
          </p:nvSpPr>
          <p:spPr>
            <a:xfrm>
              <a:off x="5197195" y="1238294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Faire le calcul de la fréquence, le récemment et l'argent.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" name="Google Shape;896;p30">
            <a:extLst>
              <a:ext uri="{FF2B5EF4-FFF2-40B4-BE49-F238E27FC236}">
                <a16:creationId xmlns:a16="http://schemas.microsoft.com/office/drawing/2014/main" id="{B44E98F3-BC04-4726-8782-B77E1B8470D2}"/>
              </a:ext>
            </a:extLst>
          </p:cNvPr>
          <p:cNvGrpSpPr/>
          <p:nvPr/>
        </p:nvGrpSpPr>
        <p:grpSpPr>
          <a:xfrm>
            <a:off x="4999509" y="2606463"/>
            <a:ext cx="4486062" cy="1058386"/>
            <a:chOff x="2992114" y="1796659"/>
            <a:chExt cx="4486062" cy="1058386"/>
          </a:xfrm>
        </p:grpSpPr>
        <p:sp>
          <p:nvSpPr>
            <p:cNvPr id="35" name="Google Shape;897;p30">
              <a:extLst>
                <a:ext uri="{FF2B5EF4-FFF2-40B4-BE49-F238E27FC236}">
                  <a16:creationId xmlns:a16="http://schemas.microsoft.com/office/drawing/2014/main" id="{9C7BB02B-8857-4C54-AF97-86864419728F}"/>
                </a:ext>
              </a:extLst>
            </p:cNvPr>
            <p:cNvSpPr/>
            <p:nvPr/>
          </p:nvSpPr>
          <p:spPr>
            <a:xfrm>
              <a:off x="3272477" y="1929561"/>
              <a:ext cx="4205700" cy="792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98;p30">
              <a:extLst>
                <a:ext uri="{FF2B5EF4-FFF2-40B4-BE49-F238E27FC236}">
                  <a16:creationId xmlns:a16="http://schemas.microsoft.com/office/drawing/2014/main" id="{C4066A97-A59B-49A5-AAAF-257514FBE7BA}"/>
                </a:ext>
              </a:extLst>
            </p:cNvPr>
            <p:cNvSpPr/>
            <p:nvPr/>
          </p:nvSpPr>
          <p:spPr>
            <a:xfrm>
              <a:off x="2992114" y="1796659"/>
              <a:ext cx="1085977" cy="1058386"/>
            </a:xfrm>
            <a:custGeom>
              <a:avLst/>
              <a:gdLst/>
              <a:ahLst/>
              <a:cxnLst/>
              <a:rect l="l" t="t" r="r" b="b"/>
              <a:pathLst>
                <a:path w="8423" h="8209" extrusionOk="0">
                  <a:moveTo>
                    <a:pt x="4212" y="0"/>
                  </a:moveTo>
                  <a:cubicBezTo>
                    <a:pt x="3930" y="0"/>
                    <a:pt x="3648" y="107"/>
                    <a:pt x="3434" y="320"/>
                  </a:cubicBezTo>
                  <a:lnTo>
                    <a:pt x="428" y="3327"/>
                  </a:lnTo>
                  <a:cubicBezTo>
                    <a:pt x="0" y="3754"/>
                    <a:pt x="0" y="4454"/>
                    <a:pt x="428" y="4881"/>
                  </a:cubicBezTo>
                  <a:lnTo>
                    <a:pt x="3434" y="7888"/>
                  </a:lnTo>
                  <a:cubicBezTo>
                    <a:pt x="3648" y="8101"/>
                    <a:pt x="3930" y="8208"/>
                    <a:pt x="4212" y="8208"/>
                  </a:cubicBezTo>
                  <a:cubicBezTo>
                    <a:pt x="4493" y="8208"/>
                    <a:pt x="4775" y="8101"/>
                    <a:pt x="4988" y="7888"/>
                  </a:cubicBezTo>
                  <a:lnTo>
                    <a:pt x="7995" y="4881"/>
                  </a:lnTo>
                  <a:cubicBezTo>
                    <a:pt x="8422" y="4454"/>
                    <a:pt x="8422" y="3754"/>
                    <a:pt x="7995" y="3327"/>
                  </a:cubicBezTo>
                  <a:lnTo>
                    <a:pt x="4988" y="320"/>
                  </a:lnTo>
                  <a:cubicBezTo>
                    <a:pt x="4775" y="107"/>
                    <a:pt x="4493" y="0"/>
                    <a:pt x="4212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99;p30">
              <a:extLst>
                <a:ext uri="{FF2B5EF4-FFF2-40B4-BE49-F238E27FC236}">
                  <a16:creationId xmlns:a16="http://schemas.microsoft.com/office/drawing/2014/main" id="{BA7C308A-FBC0-4F16-9F0F-AFA4AEE1B8E3}"/>
                </a:ext>
              </a:extLst>
            </p:cNvPr>
            <p:cNvSpPr txBox="1"/>
            <p:nvPr/>
          </p:nvSpPr>
          <p:spPr>
            <a:xfrm>
              <a:off x="3108503" y="2125302"/>
              <a:ext cx="8532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8" name="Google Shape;900;p30">
            <a:extLst>
              <a:ext uri="{FF2B5EF4-FFF2-40B4-BE49-F238E27FC236}">
                <a16:creationId xmlns:a16="http://schemas.microsoft.com/office/drawing/2014/main" id="{C56ADC6B-F542-4938-8FD2-53C0C0050D6E}"/>
              </a:ext>
            </a:extLst>
          </p:cNvPr>
          <p:cNvGrpSpPr/>
          <p:nvPr/>
        </p:nvGrpSpPr>
        <p:grpSpPr>
          <a:xfrm>
            <a:off x="6092025" y="2721654"/>
            <a:ext cx="3029100" cy="885155"/>
            <a:chOff x="5197195" y="1911850"/>
            <a:chExt cx="3029100" cy="885155"/>
          </a:xfrm>
        </p:grpSpPr>
        <p:sp>
          <p:nvSpPr>
            <p:cNvPr id="39" name="Google Shape;901;p30">
              <a:extLst>
                <a:ext uri="{FF2B5EF4-FFF2-40B4-BE49-F238E27FC236}">
                  <a16:creationId xmlns:a16="http://schemas.microsoft.com/office/drawing/2014/main" id="{327CFD88-F3EC-4CE4-8DBC-089D5375A324}"/>
                </a:ext>
              </a:extLst>
            </p:cNvPr>
            <p:cNvSpPr txBox="1"/>
            <p:nvPr/>
          </p:nvSpPr>
          <p:spPr>
            <a:xfrm>
              <a:off x="5197195" y="1911850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Clustering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" name="Google Shape;902;p30">
              <a:extLst>
                <a:ext uri="{FF2B5EF4-FFF2-40B4-BE49-F238E27FC236}">
                  <a16:creationId xmlns:a16="http://schemas.microsoft.com/office/drawing/2014/main" id="{BDC6B8AD-48A5-45EB-9D9A-193530BC2FD8}"/>
                </a:ext>
              </a:extLst>
            </p:cNvPr>
            <p:cNvSpPr txBox="1"/>
            <p:nvPr/>
          </p:nvSpPr>
          <p:spPr>
            <a:xfrm>
              <a:off x="5197195" y="2190705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Apprentissage non supervisé pour effectuer le clustering client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" name="Google Shape;903;p30">
            <a:extLst>
              <a:ext uri="{FF2B5EF4-FFF2-40B4-BE49-F238E27FC236}">
                <a16:creationId xmlns:a16="http://schemas.microsoft.com/office/drawing/2014/main" id="{A5584C9C-D433-4003-ADD0-ADC2C8566BC7}"/>
              </a:ext>
            </a:extLst>
          </p:cNvPr>
          <p:cNvSpPr/>
          <p:nvPr/>
        </p:nvSpPr>
        <p:spPr>
          <a:xfrm>
            <a:off x="3659314" y="3035746"/>
            <a:ext cx="91431" cy="194507"/>
          </a:xfrm>
          <a:custGeom>
            <a:avLst/>
            <a:gdLst/>
            <a:ahLst/>
            <a:cxnLst/>
            <a:rect l="l" t="t" r="r" b="b"/>
            <a:pathLst>
              <a:path w="4287" h="9120" extrusionOk="0">
                <a:moveTo>
                  <a:pt x="2159" y="1"/>
                </a:moveTo>
                <a:lnTo>
                  <a:pt x="0" y="4682"/>
                </a:lnTo>
                <a:lnTo>
                  <a:pt x="2159" y="9120"/>
                </a:lnTo>
                <a:lnTo>
                  <a:pt x="4286" y="4682"/>
                </a:lnTo>
                <a:lnTo>
                  <a:pt x="21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904;p30">
            <a:extLst>
              <a:ext uri="{FF2B5EF4-FFF2-40B4-BE49-F238E27FC236}">
                <a16:creationId xmlns:a16="http://schemas.microsoft.com/office/drawing/2014/main" id="{8CFCE8FD-BA42-4AAE-84AE-DBF572FB6C5A}"/>
              </a:ext>
            </a:extLst>
          </p:cNvPr>
          <p:cNvSpPr/>
          <p:nvPr/>
        </p:nvSpPr>
        <p:spPr>
          <a:xfrm>
            <a:off x="3760457" y="3181615"/>
            <a:ext cx="69378" cy="145240"/>
          </a:xfrm>
          <a:custGeom>
            <a:avLst/>
            <a:gdLst/>
            <a:ahLst/>
            <a:cxnLst/>
            <a:rect l="l" t="t" r="r" b="b"/>
            <a:pathLst>
              <a:path w="3253" h="6810" extrusionOk="0">
                <a:moveTo>
                  <a:pt x="1611" y="1"/>
                </a:moveTo>
                <a:lnTo>
                  <a:pt x="0" y="3496"/>
                </a:lnTo>
                <a:lnTo>
                  <a:pt x="1611" y="6810"/>
                </a:lnTo>
                <a:lnTo>
                  <a:pt x="3253" y="3496"/>
                </a:lnTo>
                <a:lnTo>
                  <a:pt x="16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905;p30">
            <a:extLst>
              <a:ext uri="{FF2B5EF4-FFF2-40B4-BE49-F238E27FC236}">
                <a16:creationId xmlns:a16="http://schemas.microsoft.com/office/drawing/2014/main" id="{B0BD1FDC-3D15-4862-B6EC-68277D2AD84A}"/>
              </a:ext>
            </a:extLst>
          </p:cNvPr>
          <p:cNvSpPr/>
          <p:nvPr/>
        </p:nvSpPr>
        <p:spPr>
          <a:xfrm>
            <a:off x="3805824" y="2987777"/>
            <a:ext cx="68099" cy="145240"/>
          </a:xfrm>
          <a:custGeom>
            <a:avLst/>
            <a:gdLst/>
            <a:ahLst/>
            <a:cxnLst/>
            <a:rect l="l" t="t" r="r" b="b"/>
            <a:pathLst>
              <a:path w="3193" h="6810" extrusionOk="0">
                <a:moveTo>
                  <a:pt x="1612" y="1"/>
                </a:moveTo>
                <a:lnTo>
                  <a:pt x="1" y="3496"/>
                </a:lnTo>
                <a:lnTo>
                  <a:pt x="1612" y="6809"/>
                </a:lnTo>
                <a:lnTo>
                  <a:pt x="3192" y="3496"/>
                </a:lnTo>
                <a:lnTo>
                  <a:pt x="16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906;p30">
            <a:extLst>
              <a:ext uri="{FF2B5EF4-FFF2-40B4-BE49-F238E27FC236}">
                <a16:creationId xmlns:a16="http://schemas.microsoft.com/office/drawing/2014/main" id="{CE23CE83-C5DA-4B6E-B182-1EF5F82E78D5}"/>
              </a:ext>
            </a:extLst>
          </p:cNvPr>
          <p:cNvGrpSpPr/>
          <p:nvPr/>
        </p:nvGrpSpPr>
        <p:grpSpPr>
          <a:xfrm>
            <a:off x="1544408" y="2027420"/>
            <a:ext cx="3197507" cy="3165484"/>
            <a:chOff x="284853" y="1324375"/>
            <a:chExt cx="2707228" cy="2680115"/>
          </a:xfrm>
        </p:grpSpPr>
        <p:sp>
          <p:nvSpPr>
            <p:cNvPr id="46" name="Google Shape;907;p30">
              <a:extLst>
                <a:ext uri="{FF2B5EF4-FFF2-40B4-BE49-F238E27FC236}">
                  <a16:creationId xmlns:a16="http://schemas.microsoft.com/office/drawing/2014/main" id="{D0349B79-C4D2-4DA3-A04C-906ED9E29622}"/>
                </a:ext>
              </a:extLst>
            </p:cNvPr>
            <p:cNvSpPr/>
            <p:nvPr/>
          </p:nvSpPr>
          <p:spPr>
            <a:xfrm>
              <a:off x="848909" y="1819684"/>
              <a:ext cx="2143172" cy="2074498"/>
            </a:xfrm>
            <a:custGeom>
              <a:avLst/>
              <a:gdLst/>
              <a:ahLst/>
              <a:cxnLst/>
              <a:rect l="l" t="t" r="r" b="b"/>
              <a:pathLst>
                <a:path w="96659" h="95610" extrusionOk="0">
                  <a:moveTo>
                    <a:pt x="57666" y="1"/>
                  </a:moveTo>
                  <a:cubicBezTo>
                    <a:pt x="53397" y="1"/>
                    <a:pt x="49116" y="948"/>
                    <a:pt x="45715" y="3547"/>
                  </a:cubicBezTo>
                  <a:cubicBezTo>
                    <a:pt x="45320" y="3851"/>
                    <a:pt x="44986" y="4155"/>
                    <a:pt x="44651" y="4459"/>
                  </a:cubicBezTo>
                  <a:cubicBezTo>
                    <a:pt x="43101" y="5675"/>
                    <a:pt x="41764" y="7165"/>
                    <a:pt x="40822" y="8927"/>
                  </a:cubicBezTo>
                  <a:cubicBezTo>
                    <a:pt x="39606" y="11146"/>
                    <a:pt x="38998" y="13578"/>
                    <a:pt x="38572" y="16070"/>
                  </a:cubicBezTo>
                  <a:cubicBezTo>
                    <a:pt x="38299" y="17165"/>
                    <a:pt x="38086" y="18289"/>
                    <a:pt x="37873" y="19414"/>
                  </a:cubicBezTo>
                  <a:cubicBezTo>
                    <a:pt x="37357" y="22605"/>
                    <a:pt x="36931" y="25858"/>
                    <a:pt x="36201" y="29049"/>
                  </a:cubicBezTo>
                  <a:cubicBezTo>
                    <a:pt x="35411" y="31055"/>
                    <a:pt x="34347" y="32940"/>
                    <a:pt x="32980" y="34612"/>
                  </a:cubicBezTo>
                  <a:cubicBezTo>
                    <a:pt x="28876" y="39657"/>
                    <a:pt x="23131" y="42879"/>
                    <a:pt x="17721" y="46344"/>
                  </a:cubicBezTo>
                  <a:cubicBezTo>
                    <a:pt x="12402" y="49718"/>
                    <a:pt x="7295" y="53670"/>
                    <a:pt x="4043" y="59232"/>
                  </a:cubicBezTo>
                  <a:cubicBezTo>
                    <a:pt x="1155" y="64126"/>
                    <a:pt x="0" y="69962"/>
                    <a:pt x="1702" y="75494"/>
                  </a:cubicBezTo>
                  <a:cubicBezTo>
                    <a:pt x="2523" y="77956"/>
                    <a:pt x="3830" y="80296"/>
                    <a:pt x="5715" y="82181"/>
                  </a:cubicBezTo>
                  <a:cubicBezTo>
                    <a:pt x="7721" y="84187"/>
                    <a:pt x="10335" y="85433"/>
                    <a:pt x="13162" y="86011"/>
                  </a:cubicBezTo>
                  <a:cubicBezTo>
                    <a:pt x="14780" y="86325"/>
                    <a:pt x="16406" y="86436"/>
                    <a:pt x="18038" y="86436"/>
                  </a:cubicBezTo>
                  <a:cubicBezTo>
                    <a:pt x="21991" y="86436"/>
                    <a:pt x="25975" y="85784"/>
                    <a:pt x="29955" y="85784"/>
                  </a:cubicBezTo>
                  <a:cubicBezTo>
                    <a:pt x="30690" y="85784"/>
                    <a:pt x="31425" y="85806"/>
                    <a:pt x="32159" y="85859"/>
                  </a:cubicBezTo>
                  <a:cubicBezTo>
                    <a:pt x="38633" y="86345"/>
                    <a:pt x="44530" y="89506"/>
                    <a:pt x="50427" y="91968"/>
                  </a:cubicBezTo>
                  <a:cubicBezTo>
                    <a:pt x="53375" y="93245"/>
                    <a:pt x="56384" y="94339"/>
                    <a:pt x="59545" y="94947"/>
                  </a:cubicBezTo>
                  <a:cubicBezTo>
                    <a:pt x="61842" y="95393"/>
                    <a:pt x="64187" y="95610"/>
                    <a:pt x="66510" y="95610"/>
                  </a:cubicBezTo>
                  <a:cubicBezTo>
                    <a:pt x="67354" y="95610"/>
                    <a:pt x="68195" y="95581"/>
                    <a:pt x="69029" y="95524"/>
                  </a:cubicBezTo>
                  <a:cubicBezTo>
                    <a:pt x="75321" y="95069"/>
                    <a:pt x="81461" y="93032"/>
                    <a:pt x="86658" y="89506"/>
                  </a:cubicBezTo>
                  <a:cubicBezTo>
                    <a:pt x="91795" y="86011"/>
                    <a:pt x="95990" y="80783"/>
                    <a:pt x="96446" y="74400"/>
                  </a:cubicBezTo>
                  <a:cubicBezTo>
                    <a:pt x="96659" y="71421"/>
                    <a:pt x="95868" y="68564"/>
                    <a:pt x="94470" y="65980"/>
                  </a:cubicBezTo>
                  <a:cubicBezTo>
                    <a:pt x="93102" y="63548"/>
                    <a:pt x="91279" y="61421"/>
                    <a:pt x="89576" y="59232"/>
                  </a:cubicBezTo>
                  <a:cubicBezTo>
                    <a:pt x="87783" y="56952"/>
                    <a:pt x="86111" y="54551"/>
                    <a:pt x="85230" y="51785"/>
                  </a:cubicBezTo>
                  <a:cubicBezTo>
                    <a:pt x="84318" y="48837"/>
                    <a:pt x="84318" y="45737"/>
                    <a:pt x="84652" y="42697"/>
                  </a:cubicBezTo>
                  <a:cubicBezTo>
                    <a:pt x="85382" y="36435"/>
                    <a:pt x="87601" y="30356"/>
                    <a:pt x="87236" y="23973"/>
                  </a:cubicBezTo>
                  <a:cubicBezTo>
                    <a:pt x="86932" y="17985"/>
                    <a:pt x="84044" y="12423"/>
                    <a:pt x="79759" y="8320"/>
                  </a:cubicBezTo>
                  <a:cubicBezTo>
                    <a:pt x="75108" y="3912"/>
                    <a:pt x="68998" y="1359"/>
                    <a:pt x="62767" y="417"/>
                  </a:cubicBezTo>
                  <a:cubicBezTo>
                    <a:pt x="61108" y="155"/>
                    <a:pt x="59388" y="1"/>
                    <a:pt x="57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8;p30">
              <a:extLst>
                <a:ext uri="{FF2B5EF4-FFF2-40B4-BE49-F238E27FC236}">
                  <a16:creationId xmlns:a16="http://schemas.microsoft.com/office/drawing/2014/main" id="{AE3D1825-3EB4-4427-8AFE-0416CC0E5D05}"/>
                </a:ext>
              </a:extLst>
            </p:cNvPr>
            <p:cNvSpPr/>
            <p:nvPr/>
          </p:nvSpPr>
          <p:spPr>
            <a:xfrm>
              <a:off x="786000" y="1704629"/>
              <a:ext cx="2206074" cy="2006043"/>
            </a:xfrm>
            <a:custGeom>
              <a:avLst/>
              <a:gdLst/>
              <a:ahLst/>
              <a:cxnLst/>
              <a:rect l="l" t="t" r="r" b="b"/>
              <a:pathLst>
                <a:path w="103438" h="94059" extrusionOk="0">
                  <a:moveTo>
                    <a:pt x="59160" y="892"/>
                  </a:moveTo>
                  <a:cubicBezTo>
                    <a:pt x="60103" y="892"/>
                    <a:pt x="61008" y="928"/>
                    <a:pt x="61856" y="988"/>
                  </a:cubicBezTo>
                  <a:cubicBezTo>
                    <a:pt x="68877" y="1444"/>
                    <a:pt x="75413" y="3662"/>
                    <a:pt x="80215" y="7280"/>
                  </a:cubicBezTo>
                  <a:cubicBezTo>
                    <a:pt x="85170" y="11049"/>
                    <a:pt x="88422" y="16337"/>
                    <a:pt x="89121" y="21809"/>
                  </a:cubicBezTo>
                  <a:cubicBezTo>
                    <a:pt x="89668" y="25669"/>
                    <a:pt x="89091" y="29620"/>
                    <a:pt x="88513" y="33420"/>
                  </a:cubicBezTo>
                  <a:cubicBezTo>
                    <a:pt x="88179" y="35669"/>
                    <a:pt x="87844" y="37979"/>
                    <a:pt x="87723" y="40289"/>
                  </a:cubicBezTo>
                  <a:cubicBezTo>
                    <a:pt x="87540" y="43876"/>
                    <a:pt x="87936" y="46824"/>
                    <a:pt x="88999" y="49347"/>
                  </a:cubicBezTo>
                  <a:cubicBezTo>
                    <a:pt x="90154" y="52052"/>
                    <a:pt x="92221" y="54332"/>
                    <a:pt x="94228" y="56399"/>
                  </a:cubicBezTo>
                  <a:cubicBezTo>
                    <a:pt x="94592" y="56824"/>
                    <a:pt x="94987" y="57219"/>
                    <a:pt x="95352" y="57584"/>
                  </a:cubicBezTo>
                  <a:cubicBezTo>
                    <a:pt x="96902" y="59134"/>
                    <a:pt x="98544" y="60776"/>
                    <a:pt x="99851" y="62599"/>
                  </a:cubicBezTo>
                  <a:cubicBezTo>
                    <a:pt x="101614" y="65062"/>
                    <a:pt x="102495" y="67706"/>
                    <a:pt x="102495" y="70442"/>
                  </a:cubicBezTo>
                  <a:cubicBezTo>
                    <a:pt x="102495" y="77919"/>
                    <a:pt x="96811" y="83208"/>
                    <a:pt x="93407" y="85700"/>
                  </a:cubicBezTo>
                  <a:cubicBezTo>
                    <a:pt x="88331" y="89469"/>
                    <a:pt x="82069" y="91931"/>
                    <a:pt x="75321" y="92873"/>
                  </a:cubicBezTo>
                  <a:cubicBezTo>
                    <a:pt x="73367" y="93145"/>
                    <a:pt x="71390" y="93287"/>
                    <a:pt x="69405" y="93287"/>
                  </a:cubicBezTo>
                  <a:cubicBezTo>
                    <a:pt x="68057" y="93287"/>
                    <a:pt x="66704" y="93221"/>
                    <a:pt x="65352" y="93086"/>
                  </a:cubicBezTo>
                  <a:cubicBezTo>
                    <a:pt x="62464" y="92782"/>
                    <a:pt x="59455" y="92083"/>
                    <a:pt x="55534" y="90898"/>
                  </a:cubicBezTo>
                  <a:cubicBezTo>
                    <a:pt x="54318" y="90533"/>
                    <a:pt x="53072" y="90107"/>
                    <a:pt x="51886" y="89743"/>
                  </a:cubicBezTo>
                  <a:cubicBezTo>
                    <a:pt x="46689" y="88071"/>
                    <a:pt x="41339" y="86308"/>
                    <a:pt x="35716" y="86308"/>
                  </a:cubicBezTo>
                  <a:cubicBezTo>
                    <a:pt x="35685" y="86308"/>
                    <a:pt x="35625" y="86308"/>
                    <a:pt x="35594" y="86430"/>
                  </a:cubicBezTo>
                  <a:cubicBezTo>
                    <a:pt x="32676" y="86430"/>
                    <a:pt x="29758" y="86886"/>
                    <a:pt x="26901" y="87311"/>
                  </a:cubicBezTo>
                  <a:cubicBezTo>
                    <a:pt x="24046" y="87706"/>
                    <a:pt x="21119" y="88154"/>
                    <a:pt x="18203" y="88154"/>
                  </a:cubicBezTo>
                  <a:cubicBezTo>
                    <a:pt x="17301" y="88154"/>
                    <a:pt x="16400" y="88111"/>
                    <a:pt x="15503" y="88010"/>
                  </a:cubicBezTo>
                  <a:cubicBezTo>
                    <a:pt x="12402" y="87706"/>
                    <a:pt x="9667" y="86612"/>
                    <a:pt x="7509" y="84940"/>
                  </a:cubicBezTo>
                  <a:cubicBezTo>
                    <a:pt x="5533" y="83420"/>
                    <a:pt x="3952" y="81293"/>
                    <a:pt x="2919" y="78861"/>
                  </a:cubicBezTo>
                  <a:cubicBezTo>
                    <a:pt x="882" y="73998"/>
                    <a:pt x="1308" y="68405"/>
                    <a:pt x="4165" y="63086"/>
                  </a:cubicBezTo>
                  <a:cubicBezTo>
                    <a:pt x="7387" y="57159"/>
                    <a:pt x="12797" y="52903"/>
                    <a:pt x="17661" y="49529"/>
                  </a:cubicBezTo>
                  <a:cubicBezTo>
                    <a:pt x="18390" y="49013"/>
                    <a:pt x="19150" y="48496"/>
                    <a:pt x="19880" y="48010"/>
                  </a:cubicBezTo>
                  <a:cubicBezTo>
                    <a:pt x="24652" y="44757"/>
                    <a:pt x="29637" y="41353"/>
                    <a:pt x="33132" y="36733"/>
                  </a:cubicBezTo>
                  <a:cubicBezTo>
                    <a:pt x="34439" y="34939"/>
                    <a:pt x="35503" y="32994"/>
                    <a:pt x="36202" y="30927"/>
                  </a:cubicBezTo>
                  <a:lnTo>
                    <a:pt x="36202" y="30836"/>
                  </a:lnTo>
                  <a:cubicBezTo>
                    <a:pt x="36536" y="28708"/>
                    <a:pt x="36780" y="26550"/>
                    <a:pt x="36962" y="24423"/>
                  </a:cubicBezTo>
                  <a:cubicBezTo>
                    <a:pt x="37023" y="23389"/>
                    <a:pt x="37144" y="22295"/>
                    <a:pt x="37266" y="21231"/>
                  </a:cubicBezTo>
                  <a:cubicBezTo>
                    <a:pt x="37418" y="20076"/>
                    <a:pt x="37570" y="18951"/>
                    <a:pt x="37752" y="17888"/>
                  </a:cubicBezTo>
                  <a:cubicBezTo>
                    <a:pt x="38056" y="14970"/>
                    <a:pt x="38634" y="12751"/>
                    <a:pt x="39576" y="10866"/>
                  </a:cubicBezTo>
                  <a:cubicBezTo>
                    <a:pt x="40427" y="9194"/>
                    <a:pt x="41643" y="7675"/>
                    <a:pt x="43224" y="6307"/>
                  </a:cubicBezTo>
                  <a:cubicBezTo>
                    <a:pt x="43588" y="5912"/>
                    <a:pt x="43923" y="5608"/>
                    <a:pt x="44257" y="5334"/>
                  </a:cubicBezTo>
                  <a:cubicBezTo>
                    <a:pt x="48576" y="1828"/>
                    <a:pt x="54360" y="892"/>
                    <a:pt x="59160" y="892"/>
                  </a:cubicBezTo>
                  <a:close/>
                  <a:moveTo>
                    <a:pt x="59129" y="0"/>
                  </a:moveTo>
                  <a:cubicBezTo>
                    <a:pt x="54169" y="0"/>
                    <a:pt x="48257" y="989"/>
                    <a:pt x="43801" y="4635"/>
                  </a:cubicBezTo>
                  <a:cubicBezTo>
                    <a:pt x="43467" y="4909"/>
                    <a:pt x="43102" y="5273"/>
                    <a:pt x="42737" y="5608"/>
                  </a:cubicBezTo>
                  <a:cubicBezTo>
                    <a:pt x="41065" y="7006"/>
                    <a:pt x="39758" y="8617"/>
                    <a:pt x="38907" y="10410"/>
                  </a:cubicBezTo>
                  <a:cubicBezTo>
                    <a:pt x="37904" y="12356"/>
                    <a:pt x="37296" y="14696"/>
                    <a:pt x="36992" y="17644"/>
                  </a:cubicBezTo>
                  <a:cubicBezTo>
                    <a:pt x="36810" y="18708"/>
                    <a:pt x="36658" y="19833"/>
                    <a:pt x="36506" y="20988"/>
                  </a:cubicBezTo>
                  <a:cubicBezTo>
                    <a:pt x="36354" y="22052"/>
                    <a:pt x="36263" y="23146"/>
                    <a:pt x="36172" y="24240"/>
                  </a:cubicBezTo>
                  <a:cubicBezTo>
                    <a:pt x="35959" y="26277"/>
                    <a:pt x="35746" y="28435"/>
                    <a:pt x="35412" y="30532"/>
                  </a:cubicBezTo>
                  <a:cubicBezTo>
                    <a:pt x="34713" y="32508"/>
                    <a:pt x="33740" y="34362"/>
                    <a:pt x="32433" y="36064"/>
                  </a:cubicBezTo>
                  <a:cubicBezTo>
                    <a:pt x="29029" y="40623"/>
                    <a:pt x="24105" y="43997"/>
                    <a:pt x="19363" y="47219"/>
                  </a:cubicBezTo>
                  <a:cubicBezTo>
                    <a:pt x="18633" y="47736"/>
                    <a:pt x="17873" y="48222"/>
                    <a:pt x="17174" y="48739"/>
                  </a:cubicBezTo>
                  <a:cubicBezTo>
                    <a:pt x="12220" y="52143"/>
                    <a:pt x="6718" y="56490"/>
                    <a:pt x="3436" y="62569"/>
                  </a:cubicBezTo>
                  <a:cubicBezTo>
                    <a:pt x="487" y="68101"/>
                    <a:pt x="1" y="73937"/>
                    <a:pt x="2159" y="79013"/>
                  </a:cubicBezTo>
                  <a:cubicBezTo>
                    <a:pt x="3223" y="81597"/>
                    <a:pt x="4895" y="83785"/>
                    <a:pt x="6992" y="85427"/>
                  </a:cubicBezTo>
                  <a:cubicBezTo>
                    <a:pt x="9272" y="87220"/>
                    <a:pt x="12159" y="88375"/>
                    <a:pt x="15381" y="88709"/>
                  </a:cubicBezTo>
                  <a:cubicBezTo>
                    <a:pt x="16299" y="88809"/>
                    <a:pt x="17217" y="88852"/>
                    <a:pt x="18133" y="88852"/>
                  </a:cubicBezTo>
                  <a:cubicBezTo>
                    <a:pt x="21131" y="88852"/>
                    <a:pt x="24113" y="88392"/>
                    <a:pt x="27023" y="87949"/>
                  </a:cubicBezTo>
                  <a:cubicBezTo>
                    <a:pt x="29819" y="87524"/>
                    <a:pt x="32737" y="87068"/>
                    <a:pt x="35594" y="87068"/>
                  </a:cubicBezTo>
                  <a:lnTo>
                    <a:pt x="35746" y="87068"/>
                  </a:lnTo>
                  <a:cubicBezTo>
                    <a:pt x="41248" y="87068"/>
                    <a:pt x="46537" y="88770"/>
                    <a:pt x="51674" y="90442"/>
                  </a:cubicBezTo>
                  <a:cubicBezTo>
                    <a:pt x="52859" y="90867"/>
                    <a:pt x="54105" y="91262"/>
                    <a:pt x="55321" y="91627"/>
                  </a:cubicBezTo>
                  <a:cubicBezTo>
                    <a:pt x="59242" y="92843"/>
                    <a:pt x="62312" y="93542"/>
                    <a:pt x="65260" y="93846"/>
                  </a:cubicBezTo>
                  <a:cubicBezTo>
                    <a:pt x="66659" y="93998"/>
                    <a:pt x="68118" y="94059"/>
                    <a:pt x="69577" y="94059"/>
                  </a:cubicBezTo>
                  <a:cubicBezTo>
                    <a:pt x="71552" y="94059"/>
                    <a:pt x="73498" y="93937"/>
                    <a:pt x="75565" y="93664"/>
                  </a:cubicBezTo>
                  <a:cubicBezTo>
                    <a:pt x="82434" y="92721"/>
                    <a:pt x="88817" y="90168"/>
                    <a:pt x="94015" y="86338"/>
                  </a:cubicBezTo>
                  <a:cubicBezTo>
                    <a:pt x="97510" y="83755"/>
                    <a:pt x="103437" y="78253"/>
                    <a:pt x="103437" y="70411"/>
                  </a:cubicBezTo>
                  <a:cubicBezTo>
                    <a:pt x="103437" y="67554"/>
                    <a:pt x="102495" y="64727"/>
                    <a:pt x="100641" y="62113"/>
                  </a:cubicBezTo>
                  <a:cubicBezTo>
                    <a:pt x="99304" y="60259"/>
                    <a:pt x="97662" y="58557"/>
                    <a:pt x="96082" y="56976"/>
                  </a:cubicBezTo>
                  <a:cubicBezTo>
                    <a:pt x="95686" y="56551"/>
                    <a:pt x="95322" y="56186"/>
                    <a:pt x="94927" y="55791"/>
                  </a:cubicBezTo>
                  <a:cubicBezTo>
                    <a:pt x="92647" y="53450"/>
                    <a:pt x="90914" y="51383"/>
                    <a:pt x="89881" y="48952"/>
                  </a:cubicBezTo>
                  <a:cubicBezTo>
                    <a:pt x="88847" y="46581"/>
                    <a:pt x="88452" y="43724"/>
                    <a:pt x="88635" y="40259"/>
                  </a:cubicBezTo>
                  <a:cubicBezTo>
                    <a:pt x="88756" y="37979"/>
                    <a:pt x="89060" y="35699"/>
                    <a:pt x="89395" y="33450"/>
                  </a:cubicBezTo>
                  <a:cubicBezTo>
                    <a:pt x="89911" y="29620"/>
                    <a:pt x="90519" y="25638"/>
                    <a:pt x="90002" y="21626"/>
                  </a:cubicBezTo>
                  <a:cubicBezTo>
                    <a:pt x="89273" y="15942"/>
                    <a:pt x="85899" y="10471"/>
                    <a:pt x="80762" y="6611"/>
                  </a:cubicBezTo>
                  <a:cubicBezTo>
                    <a:pt x="75838" y="2872"/>
                    <a:pt x="69181" y="562"/>
                    <a:pt x="61978" y="106"/>
                  </a:cubicBezTo>
                  <a:cubicBezTo>
                    <a:pt x="61079" y="40"/>
                    <a:pt x="60124" y="0"/>
                    <a:pt x="59129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09;p30">
              <a:extLst>
                <a:ext uri="{FF2B5EF4-FFF2-40B4-BE49-F238E27FC236}">
                  <a16:creationId xmlns:a16="http://schemas.microsoft.com/office/drawing/2014/main" id="{CF5C4300-0DC6-42A9-904C-372921A8A206}"/>
                </a:ext>
              </a:extLst>
            </p:cNvPr>
            <p:cNvSpPr/>
            <p:nvPr/>
          </p:nvSpPr>
          <p:spPr>
            <a:xfrm>
              <a:off x="472228" y="1415407"/>
              <a:ext cx="345548" cy="314346"/>
            </a:xfrm>
            <a:custGeom>
              <a:avLst/>
              <a:gdLst/>
              <a:ahLst/>
              <a:cxnLst/>
              <a:rect l="l" t="t" r="r" b="b"/>
              <a:pathLst>
                <a:path w="16202" h="14739" extrusionOk="0">
                  <a:moveTo>
                    <a:pt x="8086" y="0"/>
                  </a:moveTo>
                  <a:cubicBezTo>
                    <a:pt x="4752" y="0"/>
                    <a:pt x="1723" y="2295"/>
                    <a:pt x="943" y="5703"/>
                  </a:cubicBezTo>
                  <a:cubicBezTo>
                    <a:pt x="0" y="9654"/>
                    <a:pt x="2462" y="13605"/>
                    <a:pt x="6444" y="14548"/>
                  </a:cubicBezTo>
                  <a:cubicBezTo>
                    <a:pt x="7004" y="14677"/>
                    <a:pt x="7564" y="14739"/>
                    <a:pt x="8116" y="14739"/>
                  </a:cubicBezTo>
                  <a:cubicBezTo>
                    <a:pt x="11455" y="14739"/>
                    <a:pt x="14481" y="12463"/>
                    <a:pt x="15289" y="9046"/>
                  </a:cubicBezTo>
                  <a:cubicBezTo>
                    <a:pt x="16201" y="5095"/>
                    <a:pt x="13770" y="1113"/>
                    <a:pt x="9788" y="201"/>
                  </a:cubicBezTo>
                  <a:cubicBezTo>
                    <a:pt x="9218" y="65"/>
                    <a:pt x="8648" y="0"/>
                    <a:pt x="80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10;p30">
              <a:extLst>
                <a:ext uri="{FF2B5EF4-FFF2-40B4-BE49-F238E27FC236}">
                  <a16:creationId xmlns:a16="http://schemas.microsoft.com/office/drawing/2014/main" id="{4E7D336F-80B5-4B54-AFF7-0ED8BE9119A0}"/>
                </a:ext>
              </a:extLst>
            </p:cNvPr>
            <p:cNvSpPr/>
            <p:nvPr/>
          </p:nvSpPr>
          <p:spPr>
            <a:xfrm>
              <a:off x="1133493" y="1921482"/>
              <a:ext cx="134875" cy="134854"/>
            </a:xfrm>
            <a:custGeom>
              <a:avLst/>
              <a:gdLst/>
              <a:ahLst/>
              <a:cxnLst/>
              <a:rect l="l" t="t" r="r" b="b"/>
              <a:pathLst>
                <a:path w="6324" h="6323" extrusionOk="0">
                  <a:moveTo>
                    <a:pt x="3162" y="0"/>
                  </a:moveTo>
                  <a:cubicBezTo>
                    <a:pt x="1399" y="0"/>
                    <a:pt x="1" y="1398"/>
                    <a:pt x="1" y="3161"/>
                  </a:cubicBezTo>
                  <a:cubicBezTo>
                    <a:pt x="1" y="4894"/>
                    <a:pt x="1399" y="6322"/>
                    <a:pt x="3162" y="6322"/>
                  </a:cubicBezTo>
                  <a:cubicBezTo>
                    <a:pt x="4895" y="6322"/>
                    <a:pt x="6323" y="4894"/>
                    <a:pt x="6323" y="3161"/>
                  </a:cubicBezTo>
                  <a:cubicBezTo>
                    <a:pt x="6323" y="1398"/>
                    <a:pt x="4895" y="0"/>
                    <a:pt x="3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11;p30">
              <a:extLst>
                <a:ext uri="{FF2B5EF4-FFF2-40B4-BE49-F238E27FC236}">
                  <a16:creationId xmlns:a16="http://schemas.microsoft.com/office/drawing/2014/main" id="{CF7221FF-B184-48AB-956E-08341A204F13}"/>
                </a:ext>
              </a:extLst>
            </p:cNvPr>
            <p:cNvSpPr/>
            <p:nvPr/>
          </p:nvSpPr>
          <p:spPr>
            <a:xfrm>
              <a:off x="1104976" y="1483212"/>
              <a:ext cx="310550" cy="343607"/>
            </a:xfrm>
            <a:custGeom>
              <a:avLst/>
              <a:gdLst/>
              <a:ahLst/>
              <a:cxnLst/>
              <a:rect l="l" t="t" r="r" b="b"/>
              <a:pathLst>
                <a:path w="14561" h="16111" extrusionOk="0">
                  <a:moveTo>
                    <a:pt x="6657" y="1"/>
                  </a:moveTo>
                  <a:lnTo>
                    <a:pt x="1" y="4530"/>
                  </a:lnTo>
                  <a:lnTo>
                    <a:pt x="578" y="12615"/>
                  </a:lnTo>
                  <a:lnTo>
                    <a:pt x="7873" y="16110"/>
                  </a:lnTo>
                  <a:lnTo>
                    <a:pt x="14560" y="11551"/>
                  </a:lnTo>
                  <a:lnTo>
                    <a:pt x="13952" y="3496"/>
                  </a:lnTo>
                  <a:lnTo>
                    <a:pt x="66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12;p30">
              <a:extLst>
                <a:ext uri="{FF2B5EF4-FFF2-40B4-BE49-F238E27FC236}">
                  <a16:creationId xmlns:a16="http://schemas.microsoft.com/office/drawing/2014/main" id="{F1F8E9EB-8BBB-4D1B-A65A-E2DE7AB4EBB3}"/>
                </a:ext>
              </a:extLst>
            </p:cNvPr>
            <p:cNvSpPr/>
            <p:nvPr/>
          </p:nvSpPr>
          <p:spPr>
            <a:xfrm>
              <a:off x="284853" y="1819678"/>
              <a:ext cx="479741" cy="473257"/>
            </a:xfrm>
            <a:custGeom>
              <a:avLst/>
              <a:gdLst/>
              <a:ahLst/>
              <a:cxnLst/>
              <a:rect l="l" t="t" r="r" b="b"/>
              <a:pathLst>
                <a:path w="22494" h="22190" extrusionOk="0">
                  <a:moveTo>
                    <a:pt x="11217" y="6475"/>
                  </a:moveTo>
                  <a:cubicBezTo>
                    <a:pt x="13770" y="6475"/>
                    <a:pt x="15807" y="8542"/>
                    <a:pt x="15807" y="11095"/>
                  </a:cubicBezTo>
                  <a:cubicBezTo>
                    <a:pt x="15807" y="13618"/>
                    <a:pt x="13770" y="15685"/>
                    <a:pt x="11217" y="15685"/>
                  </a:cubicBezTo>
                  <a:cubicBezTo>
                    <a:pt x="8664" y="15685"/>
                    <a:pt x="6627" y="13618"/>
                    <a:pt x="6627" y="11095"/>
                  </a:cubicBezTo>
                  <a:cubicBezTo>
                    <a:pt x="6627" y="8542"/>
                    <a:pt x="8664" y="6475"/>
                    <a:pt x="11217" y="6475"/>
                  </a:cubicBezTo>
                  <a:close/>
                  <a:moveTo>
                    <a:pt x="9515" y="1"/>
                  </a:moveTo>
                  <a:cubicBezTo>
                    <a:pt x="8147" y="214"/>
                    <a:pt x="6810" y="670"/>
                    <a:pt x="5624" y="1369"/>
                  </a:cubicBezTo>
                  <a:cubicBezTo>
                    <a:pt x="4439" y="2037"/>
                    <a:pt x="3375" y="2949"/>
                    <a:pt x="2524" y="4013"/>
                  </a:cubicBezTo>
                  <a:lnTo>
                    <a:pt x="4986" y="6019"/>
                  </a:lnTo>
                  <a:cubicBezTo>
                    <a:pt x="4469" y="6688"/>
                    <a:pt x="4044" y="7387"/>
                    <a:pt x="3740" y="8208"/>
                  </a:cubicBezTo>
                  <a:lnTo>
                    <a:pt x="761" y="7053"/>
                  </a:lnTo>
                  <a:cubicBezTo>
                    <a:pt x="275" y="8360"/>
                    <a:pt x="1" y="9728"/>
                    <a:pt x="1" y="11095"/>
                  </a:cubicBezTo>
                  <a:cubicBezTo>
                    <a:pt x="1" y="12463"/>
                    <a:pt x="275" y="13831"/>
                    <a:pt x="761" y="15108"/>
                  </a:cubicBezTo>
                  <a:lnTo>
                    <a:pt x="3740" y="13983"/>
                  </a:lnTo>
                  <a:cubicBezTo>
                    <a:pt x="4044" y="14773"/>
                    <a:pt x="4439" y="15503"/>
                    <a:pt x="4986" y="16141"/>
                  </a:cubicBezTo>
                  <a:lnTo>
                    <a:pt x="2524" y="18147"/>
                  </a:lnTo>
                  <a:cubicBezTo>
                    <a:pt x="3375" y="19211"/>
                    <a:pt x="4469" y="20123"/>
                    <a:pt x="5624" y="20822"/>
                  </a:cubicBezTo>
                  <a:cubicBezTo>
                    <a:pt x="6810" y="21491"/>
                    <a:pt x="8147" y="21947"/>
                    <a:pt x="9515" y="22190"/>
                  </a:cubicBezTo>
                  <a:lnTo>
                    <a:pt x="10001" y="19029"/>
                  </a:lnTo>
                  <a:cubicBezTo>
                    <a:pt x="10427" y="19089"/>
                    <a:pt x="10822" y="19150"/>
                    <a:pt x="11247" y="19150"/>
                  </a:cubicBezTo>
                  <a:cubicBezTo>
                    <a:pt x="11673" y="19150"/>
                    <a:pt x="12098" y="19089"/>
                    <a:pt x="12524" y="19029"/>
                  </a:cubicBezTo>
                  <a:lnTo>
                    <a:pt x="13010" y="22190"/>
                  </a:lnTo>
                  <a:cubicBezTo>
                    <a:pt x="15746" y="21764"/>
                    <a:pt x="18299" y="20275"/>
                    <a:pt x="20001" y="18147"/>
                  </a:cubicBezTo>
                  <a:lnTo>
                    <a:pt x="17539" y="16141"/>
                  </a:lnTo>
                  <a:cubicBezTo>
                    <a:pt x="18056" y="15503"/>
                    <a:pt x="18482" y="14743"/>
                    <a:pt x="18785" y="13983"/>
                  </a:cubicBezTo>
                  <a:lnTo>
                    <a:pt x="21734" y="15108"/>
                  </a:lnTo>
                  <a:cubicBezTo>
                    <a:pt x="22251" y="13831"/>
                    <a:pt x="22494" y="12463"/>
                    <a:pt x="22494" y="11095"/>
                  </a:cubicBezTo>
                  <a:cubicBezTo>
                    <a:pt x="22494" y="9728"/>
                    <a:pt x="22251" y="8360"/>
                    <a:pt x="21734" y="7053"/>
                  </a:cubicBezTo>
                  <a:lnTo>
                    <a:pt x="18785" y="8208"/>
                  </a:lnTo>
                  <a:cubicBezTo>
                    <a:pt x="18482" y="7387"/>
                    <a:pt x="18056" y="6688"/>
                    <a:pt x="17539" y="6019"/>
                  </a:cubicBezTo>
                  <a:lnTo>
                    <a:pt x="20001" y="4013"/>
                  </a:lnTo>
                  <a:cubicBezTo>
                    <a:pt x="18299" y="1886"/>
                    <a:pt x="15746" y="396"/>
                    <a:pt x="13010" y="1"/>
                  </a:cubicBezTo>
                  <a:lnTo>
                    <a:pt x="12524" y="3132"/>
                  </a:lnTo>
                  <a:cubicBezTo>
                    <a:pt x="12098" y="3071"/>
                    <a:pt x="11673" y="3041"/>
                    <a:pt x="11247" y="3041"/>
                  </a:cubicBezTo>
                  <a:cubicBezTo>
                    <a:pt x="10822" y="3041"/>
                    <a:pt x="10427" y="3071"/>
                    <a:pt x="10001" y="3132"/>
                  </a:cubicBezTo>
                  <a:lnTo>
                    <a:pt x="95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13;p30">
              <a:extLst>
                <a:ext uri="{FF2B5EF4-FFF2-40B4-BE49-F238E27FC236}">
                  <a16:creationId xmlns:a16="http://schemas.microsoft.com/office/drawing/2014/main" id="{E1A74109-1299-40FC-8181-FE09E7ECE5EB}"/>
                </a:ext>
              </a:extLst>
            </p:cNvPr>
            <p:cNvSpPr/>
            <p:nvPr/>
          </p:nvSpPr>
          <p:spPr>
            <a:xfrm>
              <a:off x="658943" y="1324375"/>
              <a:ext cx="674866" cy="717649"/>
            </a:xfrm>
            <a:custGeom>
              <a:avLst/>
              <a:gdLst/>
              <a:ahLst/>
              <a:cxnLst/>
              <a:rect l="l" t="t" r="r" b="b"/>
              <a:pathLst>
                <a:path w="31643" h="33649" extrusionOk="0">
                  <a:moveTo>
                    <a:pt x="16809" y="1"/>
                  </a:moveTo>
                  <a:lnTo>
                    <a:pt x="15077" y="62"/>
                  </a:lnTo>
                  <a:lnTo>
                    <a:pt x="14286" y="183"/>
                  </a:lnTo>
                  <a:cubicBezTo>
                    <a:pt x="13982" y="214"/>
                    <a:pt x="13678" y="244"/>
                    <a:pt x="13314" y="335"/>
                  </a:cubicBezTo>
                  <a:lnTo>
                    <a:pt x="12219" y="609"/>
                  </a:lnTo>
                  <a:cubicBezTo>
                    <a:pt x="12098" y="609"/>
                    <a:pt x="12037" y="669"/>
                    <a:pt x="12007" y="761"/>
                  </a:cubicBezTo>
                  <a:cubicBezTo>
                    <a:pt x="11946" y="821"/>
                    <a:pt x="11915" y="943"/>
                    <a:pt x="11946" y="1004"/>
                  </a:cubicBezTo>
                  <a:lnTo>
                    <a:pt x="12918" y="4408"/>
                  </a:lnTo>
                  <a:cubicBezTo>
                    <a:pt x="12189" y="4651"/>
                    <a:pt x="11459" y="4955"/>
                    <a:pt x="10791" y="5320"/>
                  </a:cubicBezTo>
                  <a:lnTo>
                    <a:pt x="9058" y="2250"/>
                  </a:lnTo>
                  <a:cubicBezTo>
                    <a:pt x="8994" y="2101"/>
                    <a:pt x="8871" y="2027"/>
                    <a:pt x="8740" y="2027"/>
                  </a:cubicBezTo>
                  <a:cubicBezTo>
                    <a:pt x="8684" y="2027"/>
                    <a:pt x="8627" y="2040"/>
                    <a:pt x="8572" y="2068"/>
                  </a:cubicBezTo>
                  <a:cubicBezTo>
                    <a:pt x="7326" y="2797"/>
                    <a:pt x="6110" y="3709"/>
                    <a:pt x="4894" y="4894"/>
                  </a:cubicBezTo>
                  <a:cubicBezTo>
                    <a:pt x="3739" y="6110"/>
                    <a:pt x="2827" y="7326"/>
                    <a:pt x="2128" y="8572"/>
                  </a:cubicBezTo>
                  <a:cubicBezTo>
                    <a:pt x="2037" y="8785"/>
                    <a:pt x="2067" y="8967"/>
                    <a:pt x="2280" y="9089"/>
                  </a:cubicBezTo>
                  <a:lnTo>
                    <a:pt x="5350" y="10791"/>
                  </a:lnTo>
                  <a:cubicBezTo>
                    <a:pt x="4955" y="11430"/>
                    <a:pt x="4651" y="12159"/>
                    <a:pt x="4438" y="12919"/>
                  </a:cubicBezTo>
                  <a:lnTo>
                    <a:pt x="1064" y="11977"/>
                  </a:lnTo>
                  <a:cubicBezTo>
                    <a:pt x="1036" y="11958"/>
                    <a:pt x="1005" y="11951"/>
                    <a:pt x="973" y="11951"/>
                  </a:cubicBezTo>
                  <a:cubicBezTo>
                    <a:pt x="903" y="11951"/>
                    <a:pt x="832" y="11986"/>
                    <a:pt x="791" y="12007"/>
                  </a:cubicBezTo>
                  <a:cubicBezTo>
                    <a:pt x="699" y="12037"/>
                    <a:pt x="669" y="12159"/>
                    <a:pt x="639" y="12220"/>
                  </a:cubicBezTo>
                  <a:lnTo>
                    <a:pt x="335" y="13375"/>
                  </a:lnTo>
                  <a:cubicBezTo>
                    <a:pt x="243" y="13648"/>
                    <a:pt x="213" y="13922"/>
                    <a:pt x="183" y="14256"/>
                  </a:cubicBezTo>
                  <a:lnTo>
                    <a:pt x="61" y="15077"/>
                  </a:lnTo>
                  <a:lnTo>
                    <a:pt x="0" y="16810"/>
                  </a:lnTo>
                  <a:lnTo>
                    <a:pt x="61" y="18572"/>
                  </a:lnTo>
                  <a:lnTo>
                    <a:pt x="183" y="19363"/>
                  </a:lnTo>
                  <a:cubicBezTo>
                    <a:pt x="213" y="19667"/>
                    <a:pt x="243" y="19971"/>
                    <a:pt x="335" y="20275"/>
                  </a:cubicBezTo>
                  <a:lnTo>
                    <a:pt x="608" y="21369"/>
                  </a:lnTo>
                  <a:cubicBezTo>
                    <a:pt x="608" y="21490"/>
                    <a:pt x="669" y="21582"/>
                    <a:pt x="760" y="21612"/>
                  </a:cubicBezTo>
                  <a:cubicBezTo>
                    <a:pt x="803" y="21634"/>
                    <a:pt x="877" y="21655"/>
                    <a:pt x="937" y="21655"/>
                  </a:cubicBezTo>
                  <a:cubicBezTo>
                    <a:pt x="962" y="21655"/>
                    <a:pt x="986" y="21651"/>
                    <a:pt x="1003" y="21642"/>
                  </a:cubicBezTo>
                  <a:lnTo>
                    <a:pt x="4408" y="20700"/>
                  </a:lnTo>
                  <a:cubicBezTo>
                    <a:pt x="4620" y="21460"/>
                    <a:pt x="4924" y="22190"/>
                    <a:pt x="5259" y="22858"/>
                  </a:cubicBezTo>
                  <a:lnTo>
                    <a:pt x="2189" y="24560"/>
                  </a:lnTo>
                  <a:cubicBezTo>
                    <a:pt x="2006" y="24682"/>
                    <a:pt x="1915" y="24864"/>
                    <a:pt x="2037" y="25077"/>
                  </a:cubicBezTo>
                  <a:cubicBezTo>
                    <a:pt x="2766" y="26323"/>
                    <a:pt x="3678" y="27539"/>
                    <a:pt x="4864" y="28755"/>
                  </a:cubicBezTo>
                  <a:cubicBezTo>
                    <a:pt x="6019" y="29880"/>
                    <a:pt x="7265" y="30852"/>
                    <a:pt x="8541" y="31521"/>
                  </a:cubicBezTo>
                  <a:cubicBezTo>
                    <a:pt x="8598" y="31549"/>
                    <a:pt x="8654" y="31563"/>
                    <a:pt x="8709" y="31563"/>
                  </a:cubicBezTo>
                  <a:cubicBezTo>
                    <a:pt x="8831" y="31563"/>
                    <a:pt x="8944" y="31495"/>
                    <a:pt x="9028" y="31369"/>
                  </a:cubicBezTo>
                  <a:lnTo>
                    <a:pt x="10730" y="28299"/>
                  </a:lnTo>
                  <a:cubicBezTo>
                    <a:pt x="11399" y="28664"/>
                    <a:pt x="12098" y="28998"/>
                    <a:pt x="12858" y="29211"/>
                  </a:cubicBezTo>
                  <a:lnTo>
                    <a:pt x="11915" y="32585"/>
                  </a:lnTo>
                  <a:cubicBezTo>
                    <a:pt x="11885" y="32676"/>
                    <a:pt x="11915" y="32798"/>
                    <a:pt x="11946" y="32858"/>
                  </a:cubicBezTo>
                  <a:cubicBezTo>
                    <a:pt x="12007" y="32950"/>
                    <a:pt x="12098" y="32980"/>
                    <a:pt x="12189" y="33010"/>
                  </a:cubicBezTo>
                  <a:lnTo>
                    <a:pt x="13314" y="33314"/>
                  </a:lnTo>
                  <a:cubicBezTo>
                    <a:pt x="13618" y="33406"/>
                    <a:pt x="13921" y="33436"/>
                    <a:pt x="14225" y="33466"/>
                  </a:cubicBezTo>
                  <a:lnTo>
                    <a:pt x="15077" y="33588"/>
                  </a:lnTo>
                  <a:lnTo>
                    <a:pt x="16779" y="33649"/>
                  </a:lnTo>
                  <a:cubicBezTo>
                    <a:pt x="16961" y="33649"/>
                    <a:pt x="17174" y="33497"/>
                    <a:pt x="17083" y="33345"/>
                  </a:cubicBezTo>
                  <a:cubicBezTo>
                    <a:pt x="17083" y="33162"/>
                    <a:pt x="16931" y="32980"/>
                    <a:pt x="16748" y="32980"/>
                  </a:cubicBezTo>
                  <a:lnTo>
                    <a:pt x="15077" y="32889"/>
                  </a:lnTo>
                  <a:lnTo>
                    <a:pt x="14286" y="32767"/>
                  </a:lnTo>
                  <a:cubicBezTo>
                    <a:pt x="14013" y="32706"/>
                    <a:pt x="13709" y="32676"/>
                    <a:pt x="13435" y="32615"/>
                  </a:cubicBezTo>
                  <a:lnTo>
                    <a:pt x="12675" y="32433"/>
                  </a:lnTo>
                  <a:lnTo>
                    <a:pt x="13618" y="29059"/>
                  </a:lnTo>
                  <a:cubicBezTo>
                    <a:pt x="13678" y="28877"/>
                    <a:pt x="13557" y="28633"/>
                    <a:pt x="13374" y="28603"/>
                  </a:cubicBezTo>
                  <a:cubicBezTo>
                    <a:pt x="12402" y="28329"/>
                    <a:pt x="11551" y="27965"/>
                    <a:pt x="10700" y="27509"/>
                  </a:cubicBezTo>
                  <a:cubicBezTo>
                    <a:pt x="10655" y="27464"/>
                    <a:pt x="10578" y="27436"/>
                    <a:pt x="10504" y="27436"/>
                  </a:cubicBezTo>
                  <a:cubicBezTo>
                    <a:pt x="10477" y="27436"/>
                    <a:pt x="10450" y="27440"/>
                    <a:pt x="10426" y="27448"/>
                  </a:cubicBezTo>
                  <a:cubicBezTo>
                    <a:pt x="10335" y="27448"/>
                    <a:pt x="10244" y="27539"/>
                    <a:pt x="10213" y="27600"/>
                  </a:cubicBezTo>
                  <a:lnTo>
                    <a:pt x="8511" y="30700"/>
                  </a:lnTo>
                  <a:cubicBezTo>
                    <a:pt x="7386" y="30032"/>
                    <a:pt x="6292" y="29211"/>
                    <a:pt x="5259" y="28208"/>
                  </a:cubicBezTo>
                  <a:cubicBezTo>
                    <a:pt x="4256" y="27144"/>
                    <a:pt x="3405" y="26080"/>
                    <a:pt x="2766" y="24986"/>
                  </a:cubicBezTo>
                  <a:lnTo>
                    <a:pt x="5836" y="23284"/>
                  </a:lnTo>
                  <a:cubicBezTo>
                    <a:pt x="5927" y="23193"/>
                    <a:pt x="5958" y="23132"/>
                    <a:pt x="5988" y="23041"/>
                  </a:cubicBezTo>
                  <a:cubicBezTo>
                    <a:pt x="6019" y="22980"/>
                    <a:pt x="5988" y="22858"/>
                    <a:pt x="5958" y="22797"/>
                  </a:cubicBezTo>
                  <a:cubicBezTo>
                    <a:pt x="5502" y="21946"/>
                    <a:pt x="5107" y="21065"/>
                    <a:pt x="4864" y="20123"/>
                  </a:cubicBezTo>
                  <a:cubicBezTo>
                    <a:pt x="4784" y="19936"/>
                    <a:pt x="4634" y="19843"/>
                    <a:pt x="4476" y="19843"/>
                  </a:cubicBezTo>
                  <a:cubicBezTo>
                    <a:pt x="4453" y="19843"/>
                    <a:pt x="4430" y="19845"/>
                    <a:pt x="4408" y="19849"/>
                  </a:cubicBezTo>
                  <a:lnTo>
                    <a:pt x="1003" y="20822"/>
                  </a:lnTo>
                  <a:lnTo>
                    <a:pt x="821" y="20092"/>
                  </a:lnTo>
                  <a:cubicBezTo>
                    <a:pt x="760" y="19819"/>
                    <a:pt x="699" y="19515"/>
                    <a:pt x="669" y="19211"/>
                  </a:cubicBezTo>
                  <a:lnTo>
                    <a:pt x="547" y="18451"/>
                  </a:lnTo>
                  <a:lnTo>
                    <a:pt x="487" y="16779"/>
                  </a:lnTo>
                  <a:lnTo>
                    <a:pt x="547" y="15107"/>
                  </a:lnTo>
                  <a:lnTo>
                    <a:pt x="669" y="14317"/>
                  </a:lnTo>
                  <a:cubicBezTo>
                    <a:pt x="760" y="14044"/>
                    <a:pt x="791" y="13740"/>
                    <a:pt x="821" y="13466"/>
                  </a:cubicBezTo>
                  <a:lnTo>
                    <a:pt x="1003" y="12706"/>
                  </a:lnTo>
                  <a:lnTo>
                    <a:pt x="4408" y="13679"/>
                  </a:lnTo>
                  <a:cubicBezTo>
                    <a:pt x="4426" y="13682"/>
                    <a:pt x="4446" y="13683"/>
                    <a:pt x="4465" y="13683"/>
                  </a:cubicBezTo>
                  <a:cubicBezTo>
                    <a:pt x="4632" y="13683"/>
                    <a:pt x="4809" y="13569"/>
                    <a:pt x="4864" y="13405"/>
                  </a:cubicBezTo>
                  <a:cubicBezTo>
                    <a:pt x="5107" y="12463"/>
                    <a:pt x="5502" y="11581"/>
                    <a:pt x="5958" y="10730"/>
                  </a:cubicBezTo>
                  <a:cubicBezTo>
                    <a:pt x="5988" y="10670"/>
                    <a:pt x="6019" y="10548"/>
                    <a:pt x="5988" y="10487"/>
                  </a:cubicBezTo>
                  <a:cubicBezTo>
                    <a:pt x="5988" y="10366"/>
                    <a:pt x="5927" y="10305"/>
                    <a:pt x="5836" y="10244"/>
                  </a:cubicBezTo>
                  <a:lnTo>
                    <a:pt x="2766" y="8542"/>
                  </a:lnTo>
                  <a:cubicBezTo>
                    <a:pt x="3405" y="7448"/>
                    <a:pt x="4195" y="6384"/>
                    <a:pt x="5228" y="5320"/>
                  </a:cubicBezTo>
                  <a:cubicBezTo>
                    <a:pt x="6292" y="4287"/>
                    <a:pt x="7356" y="3466"/>
                    <a:pt x="8450" y="2797"/>
                  </a:cubicBezTo>
                  <a:lnTo>
                    <a:pt x="10183" y="5898"/>
                  </a:lnTo>
                  <a:cubicBezTo>
                    <a:pt x="10244" y="5958"/>
                    <a:pt x="10335" y="5989"/>
                    <a:pt x="10396" y="6049"/>
                  </a:cubicBezTo>
                  <a:cubicBezTo>
                    <a:pt x="10420" y="6058"/>
                    <a:pt x="10444" y="6061"/>
                    <a:pt x="10469" y="6061"/>
                  </a:cubicBezTo>
                  <a:cubicBezTo>
                    <a:pt x="10536" y="6061"/>
                    <a:pt x="10602" y="6033"/>
                    <a:pt x="10669" y="5989"/>
                  </a:cubicBezTo>
                  <a:cubicBezTo>
                    <a:pt x="11490" y="5533"/>
                    <a:pt x="12402" y="5168"/>
                    <a:pt x="13314" y="4894"/>
                  </a:cubicBezTo>
                  <a:cubicBezTo>
                    <a:pt x="13526" y="4834"/>
                    <a:pt x="13618" y="4621"/>
                    <a:pt x="13587" y="4439"/>
                  </a:cubicBezTo>
                  <a:lnTo>
                    <a:pt x="12645" y="1065"/>
                  </a:lnTo>
                  <a:lnTo>
                    <a:pt x="13374" y="882"/>
                  </a:lnTo>
                  <a:cubicBezTo>
                    <a:pt x="13618" y="791"/>
                    <a:pt x="13921" y="761"/>
                    <a:pt x="14225" y="730"/>
                  </a:cubicBezTo>
                  <a:lnTo>
                    <a:pt x="14985" y="609"/>
                  </a:lnTo>
                  <a:lnTo>
                    <a:pt x="16657" y="517"/>
                  </a:lnTo>
                  <a:lnTo>
                    <a:pt x="18329" y="609"/>
                  </a:lnTo>
                  <a:lnTo>
                    <a:pt x="19089" y="730"/>
                  </a:lnTo>
                  <a:cubicBezTo>
                    <a:pt x="19393" y="761"/>
                    <a:pt x="19697" y="821"/>
                    <a:pt x="19970" y="882"/>
                  </a:cubicBezTo>
                  <a:lnTo>
                    <a:pt x="20730" y="1065"/>
                  </a:lnTo>
                  <a:lnTo>
                    <a:pt x="19788" y="4439"/>
                  </a:lnTo>
                  <a:cubicBezTo>
                    <a:pt x="19757" y="4621"/>
                    <a:pt x="19849" y="4864"/>
                    <a:pt x="20061" y="4894"/>
                  </a:cubicBezTo>
                  <a:cubicBezTo>
                    <a:pt x="21004" y="5168"/>
                    <a:pt x="21885" y="5533"/>
                    <a:pt x="22706" y="5989"/>
                  </a:cubicBezTo>
                  <a:cubicBezTo>
                    <a:pt x="22773" y="6033"/>
                    <a:pt x="22839" y="6061"/>
                    <a:pt x="22906" y="6061"/>
                  </a:cubicBezTo>
                  <a:cubicBezTo>
                    <a:pt x="22931" y="6061"/>
                    <a:pt x="22955" y="6058"/>
                    <a:pt x="22979" y="6049"/>
                  </a:cubicBezTo>
                  <a:cubicBezTo>
                    <a:pt x="23101" y="6049"/>
                    <a:pt x="23162" y="5958"/>
                    <a:pt x="23192" y="5898"/>
                  </a:cubicBezTo>
                  <a:lnTo>
                    <a:pt x="24925" y="2797"/>
                  </a:lnTo>
                  <a:cubicBezTo>
                    <a:pt x="26019" y="3466"/>
                    <a:pt x="27083" y="4256"/>
                    <a:pt x="28147" y="5290"/>
                  </a:cubicBezTo>
                  <a:cubicBezTo>
                    <a:pt x="29180" y="6353"/>
                    <a:pt x="30001" y="7417"/>
                    <a:pt x="30639" y="8512"/>
                  </a:cubicBezTo>
                  <a:lnTo>
                    <a:pt x="27569" y="10214"/>
                  </a:lnTo>
                  <a:cubicBezTo>
                    <a:pt x="27508" y="10305"/>
                    <a:pt x="27448" y="10366"/>
                    <a:pt x="27417" y="10457"/>
                  </a:cubicBezTo>
                  <a:cubicBezTo>
                    <a:pt x="27387" y="10518"/>
                    <a:pt x="27417" y="10639"/>
                    <a:pt x="27448" y="10700"/>
                  </a:cubicBezTo>
                  <a:cubicBezTo>
                    <a:pt x="27904" y="11551"/>
                    <a:pt x="28299" y="12402"/>
                    <a:pt x="28572" y="13375"/>
                  </a:cubicBezTo>
                  <a:cubicBezTo>
                    <a:pt x="28621" y="13544"/>
                    <a:pt x="28746" y="13636"/>
                    <a:pt x="28902" y="13636"/>
                  </a:cubicBezTo>
                  <a:cubicBezTo>
                    <a:pt x="28943" y="13636"/>
                    <a:pt x="28985" y="13630"/>
                    <a:pt x="29028" y="13618"/>
                  </a:cubicBezTo>
                  <a:cubicBezTo>
                    <a:pt x="29241" y="13557"/>
                    <a:pt x="29332" y="13375"/>
                    <a:pt x="29271" y="13162"/>
                  </a:cubicBezTo>
                  <a:cubicBezTo>
                    <a:pt x="29059" y="12311"/>
                    <a:pt x="28724" y="11460"/>
                    <a:pt x="28299" y="10670"/>
                  </a:cubicBezTo>
                  <a:lnTo>
                    <a:pt x="31369" y="8967"/>
                  </a:lnTo>
                  <a:cubicBezTo>
                    <a:pt x="31551" y="8846"/>
                    <a:pt x="31642" y="8664"/>
                    <a:pt x="31521" y="8481"/>
                  </a:cubicBezTo>
                  <a:cubicBezTo>
                    <a:pt x="30791" y="7205"/>
                    <a:pt x="29849" y="5989"/>
                    <a:pt x="28724" y="4773"/>
                  </a:cubicBezTo>
                  <a:cubicBezTo>
                    <a:pt x="27508" y="3648"/>
                    <a:pt x="26293" y="2736"/>
                    <a:pt x="25016" y="2007"/>
                  </a:cubicBezTo>
                  <a:cubicBezTo>
                    <a:pt x="24961" y="1988"/>
                    <a:pt x="24905" y="1978"/>
                    <a:pt x="24852" y="1978"/>
                  </a:cubicBezTo>
                  <a:cubicBezTo>
                    <a:pt x="24729" y="1978"/>
                    <a:pt x="24614" y="2032"/>
                    <a:pt x="24530" y="2159"/>
                  </a:cubicBezTo>
                  <a:lnTo>
                    <a:pt x="22827" y="5229"/>
                  </a:lnTo>
                  <a:cubicBezTo>
                    <a:pt x="22128" y="4894"/>
                    <a:pt x="21429" y="4590"/>
                    <a:pt x="20669" y="4378"/>
                  </a:cubicBezTo>
                  <a:lnTo>
                    <a:pt x="21672" y="1065"/>
                  </a:lnTo>
                  <a:cubicBezTo>
                    <a:pt x="21733" y="973"/>
                    <a:pt x="21672" y="852"/>
                    <a:pt x="21642" y="791"/>
                  </a:cubicBezTo>
                  <a:cubicBezTo>
                    <a:pt x="21612" y="700"/>
                    <a:pt x="21490" y="669"/>
                    <a:pt x="21429" y="639"/>
                  </a:cubicBezTo>
                  <a:lnTo>
                    <a:pt x="20274" y="335"/>
                  </a:lnTo>
                  <a:cubicBezTo>
                    <a:pt x="19970" y="244"/>
                    <a:pt x="19666" y="214"/>
                    <a:pt x="19362" y="183"/>
                  </a:cubicBezTo>
                  <a:lnTo>
                    <a:pt x="18572" y="62"/>
                  </a:lnTo>
                  <a:lnTo>
                    <a:pt x="16809" y="1"/>
                  </a:ln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14;p30">
              <a:extLst>
                <a:ext uri="{FF2B5EF4-FFF2-40B4-BE49-F238E27FC236}">
                  <a16:creationId xmlns:a16="http://schemas.microsoft.com/office/drawing/2014/main" id="{D6BD961F-E2DB-4CEF-81B5-AEA854DCF3FF}"/>
                </a:ext>
              </a:extLst>
            </p:cNvPr>
            <p:cNvSpPr/>
            <p:nvPr/>
          </p:nvSpPr>
          <p:spPr>
            <a:xfrm>
              <a:off x="847599" y="1513031"/>
              <a:ext cx="338403" cy="339065"/>
            </a:xfrm>
            <a:custGeom>
              <a:avLst/>
              <a:gdLst/>
              <a:ahLst/>
              <a:cxnLst/>
              <a:rect l="l" t="t" r="r" b="b"/>
              <a:pathLst>
                <a:path w="15867" h="15898" extrusionOk="0">
                  <a:moveTo>
                    <a:pt x="7934" y="730"/>
                  </a:moveTo>
                  <a:cubicBezTo>
                    <a:pt x="11916" y="730"/>
                    <a:pt x="15168" y="3952"/>
                    <a:pt x="15168" y="7934"/>
                  </a:cubicBezTo>
                  <a:cubicBezTo>
                    <a:pt x="15168" y="11916"/>
                    <a:pt x="11916" y="15168"/>
                    <a:pt x="7934" y="15168"/>
                  </a:cubicBezTo>
                  <a:cubicBezTo>
                    <a:pt x="3952" y="15168"/>
                    <a:pt x="730" y="11916"/>
                    <a:pt x="730" y="7934"/>
                  </a:cubicBezTo>
                  <a:cubicBezTo>
                    <a:pt x="730" y="3952"/>
                    <a:pt x="3952" y="730"/>
                    <a:pt x="7934" y="730"/>
                  </a:cubicBezTo>
                  <a:close/>
                  <a:moveTo>
                    <a:pt x="7934" y="1"/>
                  </a:moveTo>
                  <a:cubicBezTo>
                    <a:pt x="3557" y="1"/>
                    <a:pt x="0" y="3557"/>
                    <a:pt x="0" y="7934"/>
                  </a:cubicBezTo>
                  <a:cubicBezTo>
                    <a:pt x="0" y="12311"/>
                    <a:pt x="3557" y="15898"/>
                    <a:pt x="7934" y="15898"/>
                  </a:cubicBezTo>
                  <a:cubicBezTo>
                    <a:pt x="12311" y="15898"/>
                    <a:pt x="15867" y="12311"/>
                    <a:pt x="15867" y="7934"/>
                  </a:cubicBezTo>
                  <a:cubicBezTo>
                    <a:pt x="15867" y="3557"/>
                    <a:pt x="12311" y="1"/>
                    <a:pt x="7934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15;p30">
              <a:extLst>
                <a:ext uri="{FF2B5EF4-FFF2-40B4-BE49-F238E27FC236}">
                  <a16:creationId xmlns:a16="http://schemas.microsoft.com/office/drawing/2014/main" id="{D0E80C96-A60F-4F65-90E6-B30498B3D50E}"/>
                </a:ext>
              </a:extLst>
            </p:cNvPr>
            <p:cNvSpPr/>
            <p:nvPr/>
          </p:nvSpPr>
          <p:spPr>
            <a:xfrm>
              <a:off x="634948" y="2254706"/>
              <a:ext cx="552340" cy="604208"/>
            </a:xfrm>
            <a:custGeom>
              <a:avLst/>
              <a:gdLst/>
              <a:ahLst/>
              <a:cxnLst/>
              <a:rect l="l" t="t" r="r" b="b"/>
              <a:pathLst>
                <a:path w="25898" h="28330" extrusionOk="0">
                  <a:moveTo>
                    <a:pt x="8724" y="0"/>
                  </a:moveTo>
                  <a:cubicBezTo>
                    <a:pt x="6080" y="0"/>
                    <a:pt x="3739" y="1551"/>
                    <a:pt x="2706" y="3952"/>
                  </a:cubicBezTo>
                  <a:lnTo>
                    <a:pt x="578" y="8876"/>
                  </a:lnTo>
                  <a:cubicBezTo>
                    <a:pt x="153" y="9879"/>
                    <a:pt x="1" y="10973"/>
                    <a:pt x="92" y="12037"/>
                  </a:cubicBezTo>
                  <a:lnTo>
                    <a:pt x="1520" y="28329"/>
                  </a:lnTo>
                  <a:lnTo>
                    <a:pt x="13891" y="28329"/>
                  </a:lnTo>
                  <a:lnTo>
                    <a:pt x="13891" y="23861"/>
                  </a:lnTo>
                  <a:lnTo>
                    <a:pt x="25016" y="11247"/>
                  </a:lnTo>
                  <a:cubicBezTo>
                    <a:pt x="25746" y="10456"/>
                    <a:pt x="25898" y="9301"/>
                    <a:pt x="25381" y="8359"/>
                  </a:cubicBezTo>
                  <a:cubicBezTo>
                    <a:pt x="23506" y="4312"/>
                    <a:pt x="21670" y="3931"/>
                    <a:pt x="21046" y="3931"/>
                  </a:cubicBezTo>
                  <a:cubicBezTo>
                    <a:pt x="20901" y="3931"/>
                    <a:pt x="20822" y="3952"/>
                    <a:pt x="20822" y="3952"/>
                  </a:cubicBezTo>
                  <a:lnTo>
                    <a:pt x="20670" y="3617"/>
                  </a:lnTo>
                  <a:cubicBezTo>
                    <a:pt x="19545" y="1399"/>
                    <a:pt x="17296" y="0"/>
                    <a:pt x="14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16;p30">
              <a:extLst>
                <a:ext uri="{FF2B5EF4-FFF2-40B4-BE49-F238E27FC236}">
                  <a16:creationId xmlns:a16="http://schemas.microsoft.com/office/drawing/2014/main" id="{D01EC056-4307-4C4A-892C-268210DDDC82}"/>
                </a:ext>
              </a:extLst>
            </p:cNvPr>
            <p:cNvSpPr/>
            <p:nvPr/>
          </p:nvSpPr>
          <p:spPr>
            <a:xfrm>
              <a:off x="573797" y="2790854"/>
              <a:ext cx="2212110" cy="1202551"/>
            </a:xfrm>
            <a:custGeom>
              <a:avLst/>
              <a:gdLst/>
              <a:ahLst/>
              <a:cxnLst/>
              <a:rect l="l" t="t" r="r" b="b"/>
              <a:pathLst>
                <a:path w="103721" h="56385" extrusionOk="0">
                  <a:moveTo>
                    <a:pt x="56759" y="1"/>
                  </a:moveTo>
                  <a:cubicBezTo>
                    <a:pt x="56759" y="1"/>
                    <a:pt x="49069" y="456"/>
                    <a:pt x="41561" y="4378"/>
                  </a:cubicBezTo>
                  <a:cubicBezTo>
                    <a:pt x="33993" y="8268"/>
                    <a:pt x="18339" y="17904"/>
                    <a:pt x="18339" y="17904"/>
                  </a:cubicBezTo>
                  <a:lnTo>
                    <a:pt x="18339" y="3192"/>
                  </a:lnTo>
                  <a:lnTo>
                    <a:pt x="1165" y="3192"/>
                  </a:lnTo>
                  <a:lnTo>
                    <a:pt x="345" y="24560"/>
                  </a:lnTo>
                  <a:cubicBezTo>
                    <a:pt x="0" y="34096"/>
                    <a:pt x="7283" y="40185"/>
                    <a:pt x="17396" y="40185"/>
                  </a:cubicBezTo>
                  <a:cubicBezTo>
                    <a:pt x="17984" y="40185"/>
                    <a:pt x="18583" y="40165"/>
                    <a:pt x="19190" y="40123"/>
                  </a:cubicBezTo>
                  <a:lnTo>
                    <a:pt x="45087" y="37691"/>
                  </a:lnTo>
                  <a:lnTo>
                    <a:pt x="45087" y="37691"/>
                  </a:lnTo>
                  <a:lnTo>
                    <a:pt x="40254" y="56384"/>
                  </a:lnTo>
                  <a:lnTo>
                    <a:pt x="91258" y="56384"/>
                  </a:lnTo>
                  <a:cubicBezTo>
                    <a:pt x="97368" y="56384"/>
                    <a:pt x="102383" y="51582"/>
                    <a:pt x="102566" y="45442"/>
                  </a:cubicBezTo>
                  <a:lnTo>
                    <a:pt x="103325" y="23770"/>
                  </a:lnTo>
                  <a:cubicBezTo>
                    <a:pt x="103721" y="12736"/>
                    <a:pt x="95666" y="3253"/>
                    <a:pt x="84784" y="1855"/>
                  </a:cubicBezTo>
                  <a:lnTo>
                    <a:pt x="73477" y="335"/>
                  </a:lnTo>
                  <a:cubicBezTo>
                    <a:pt x="70863" y="3374"/>
                    <a:pt x="68006" y="6292"/>
                    <a:pt x="64996" y="8937"/>
                  </a:cubicBezTo>
                  <a:cubicBezTo>
                    <a:pt x="62261" y="5928"/>
                    <a:pt x="59495" y="2979"/>
                    <a:pt x="56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7;p30">
              <a:extLst>
                <a:ext uri="{FF2B5EF4-FFF2-40B4-BE49-F238E27FC236}">
                  <a16:creationId xmlns:a16="http://schemas.microsoft.com/office/drawing/2014/main" id="{4E125BA8-79B3-485F-BF64-34D81C44BA44}"/>
                </a:ext>
              </a:extLst>
            </p:cNvPr>
            <p:cNvSpPr/>
            <p:nvPr/>
          </p:nvSpPr>
          <p:spPr>
            <a:xfrm>
              <a:off x="1328654" y="2604460"/>
              <a:ext cx="40202" cy="68419"/>
            </a:xfrm>
            <a:custGeom>
              <a:avLst/>
              <a:gdLst/>
              <a:ahLst/>
              <a:cxnLst/>
              <a:rect l="l" t="t" r="r" b="b"/>
              <a:pathLst>
                <a:path w="1885" h="3208" extrusionOk="0">
                  <a:moveTo>
                    <a:pt x="1412" y="0"/>
                  </a:moveTo>
                  <a:cubicBezTo>
                    <a:pt x="1255" y="0"/>
                    <a:pt x="1139" y="109"/>
                    <a:pt x="1064" y="259"/>
                  </a:cubicBezTo>
                  <a:cubicBezTo>
                    <a:pt x="730" y="1171"/>
                    <a:pt x="365" y="2053"/>
                    <a:pt x="0" y="2964"/>
                  </a:cubicBezTo>
                  <a:lnTo>
                    <a:pt x="699" y="3208"/>
                  </a:lnTo>
                  <a:cubicBezTo>
                    <a:pt x="1064" y="2296"/>
                    <a:pt x="1429" y="1384"/>
                    <a:pt x="1793" y="472"/>
                  </a:cubicBezTo>
                  <a:cubicBezTo>
                    <a:pt x="1885" y="290"/>
                    <a:pt x="1733" y="77"/>
                    <a:pt x="1520" y="16"/>
                  </a:cubicBezTo>
                  <a:cubicBezTo>
                    <a:pt x="1482" y="5"/>
                    <a:pt x="1446" y="0"/>
                    <a:pt x="14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18;p30">
              <a:extLst>
                <a:ext uri="{FF2B5EF4-FFF2-40B4-BE49-F238E27FC236}">
                  <a16:creationId xmlns:a16="http://schemas.microsoft.com/office/drawing/2014/main" id="{5F9C359A-66E5-44ED-B3B2-2D2C8C06D9A4}"/>
                </a:ext>
              </a:extLst>
            </p:cNvPr>
            <p:cNvSpPr/>
            <p:nvPr/>
          </p:nvSpPr>
          <p:spPr>
            <a:xfrm>
              <a:off x="1866744" y="3203657"/>
              <a:ext cx="466113" cy="789928"/>
            </a:xfrm>
            <a:custGeom>
              <a:avLst/>
              <a:gdLst/>
              <a:ahLst/>
              <a:cxnLst/>
              <a:rect l="l" t="t" r="r" b="b"/>
              <a:pathLst>
                <a:path w="21855" h="37038" extrusionOk="0">
                  <a:moveTo>
                    <a:pt x="19796" y="1"/>
                  </a:moveTo>
                  <a:cubicBezTo>
                    <a:pt x="19613" y="1"/>
                    <a:pt x="19439" y="115"/>
                    <a:pt x="19454" y="343"/>
                  </a:cubicBezTo>
                  <a:cubicBezTo>
                    <a:pt x="20001" y="7091"/>
                    <a:pt x="20518" y="13839"/>
                    <a:pt x="21065" y="20586"/>
                  </a:cubicBezTo>
                  <a:cubicBezTo>
                    <a:pt x="14226" y="21772"/>
                    <a:pt x="7295" y="22714"/>
                    <a:pt x="426" y="23444"/>
                  </a:cubicBezTo>
                  <a:cubicBezTo>
                    <a:pt x="274" y="23444"/>
                    <a:pt x="152" y="23565"/>
                    <a:pt x="122" y="23656"/>
                  </a:cubicBezTo>
                  <a:cubicBezTo>
                    <a:pt x="61" y="23747"/>
                    <a:pt x="0" y="23808"/>
                    <a:pt x="0" y="23930"/>
                  </a:cubicBezTo>
                  <a:lnTo>
                    <a:pt x="0" y="36696"/>
                  </a:lnTo>
                  <a:cubicBezTo>
                    <a:pt x="0" y="36924"/>
                    <a:pt x="183" y="37038"/>
                    <a:pt x="365" y="37038"/>
                  </a:cubicBezTo>
                  <a:cubicBezTo>
                    <a:pt x="548" y="37038"/>
                    <a:pt x="730" y="36924"/>
                    <a:pt x="730" y="36696"/>
                  </a:cubicBezTo>
                  <a:lnTo>
                    <a:pt x="730" y="24173"/>
                  </a:lnTo>
                  <a:cubicBezTo>
                    <a:pt x="7721" y="23413"/>
                    <a:pt x="14682" y="22440"/>
                    <a:pt x="21581" y="21285"/>
                  </a:cubicBezTo>
                  <a:cubicBezTo>
                    <a:pt x="21825" y="21194"/>
                    <a:pt x="21855" y="20981"/>
                    <a:pt x="21794" y="20769"/>
                  </a:cubicBezTo>
                  <a:cubicBezTo>
                    <a:pt x="21247" y="13991"/>
                    <a:pt x="20730" y="7152"/>
                    <a:pt x="20183" y="343"/>
                  </a:cubicBezTo>
                  <a:cubicBezTo>
                    <a:pt x="20168" y="115"/>
                    <a:pt x="19978" y="1"/>
                    <a:pt x="1979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19;p30">
              <a:extLst>
                <a:ext uri="{FF2B5EF4-FFF2-40B4-BE49-F238E27FC236}">
                  <a16:creationId xmlns:a16="http://schemas.microsoft.com/office/drawing/2014/main" id="{1DAD9588-A2FA-43D4-873E-34463E226C2E}"/>
                </a:ext>
              </a:extLst>
            </p:cNvPr>
            <p:cNvSpPr/>
            <p:nvPr/>
          </p:nvSpPr>
          <p:spPr>
            <a:xfrm>
              <a:off x="1477104" y="3049448"/>
              <a:ext cx="131100" cy="473726"/>
            </a:xfrm>
            <a:custGeom>
              <a:avLst/>
              <a:gdLst/>
              <a:ahLst/>
              <a:cxnLst/>
              <a:rect l="l" t="t" r="r" b="b"/>
              <a:pathLst>
                <a:path w="6147" h="22212" extrusionOk="0">
                  <a:moveTo>
                    <a:pt x="5647" y="0"/>
                  </a:moveTo>
                  <a:cubicBezTo>
                    <a:pt x="5544" y="0"/>
                    <a:pt x="5445" y="47"/>
                    <a:pt x="5381" y="156"/>
                  </a:cubicBezTo>
                  <a:cubicBezTo>
                    <a:pt x="4621" y="1646"/>
                    <a:pt x="3861" y="3166"/>
                    <a:pt x="3162" y="4655"/>
                  </a:cubicBezTo>
                  <a:cubicBezTo>
                    <a:pt x="2463" y="6053"/>
                    <a:pt x="1703" y="7421"/>
                    <a:pt x="1095" y="8850"/>
                  </a:cubicBezTo>
                  <a:cubicBezTo>
                    <a:pt x="548" y="10187"/>
                    <a:pt x="92" y="11585"/>
                    <a:pt x="31" y="13074"/>
                  </a:cubicBezTo>
                  <a:cubicBezTo>
                    <a:pt x="1" y="14564"/>
                    <a:pt x="335" y="16084"/>
                    <a:pt x="913" y="17451"/>
                  </a:cubicBezTo>
                  <a:cubicBezTo>
                    <a:pt x="1551" y="19093"/>
                    <a:pt x="2463" y="20552"/>
                    <a:pt x="3375" y="22041"/>
                  </a:cubicBezTo>
                  <a:cubicBezTo>
                    <a:pt x="3449" y="22162"/>
                    <a:pt x="3559" y="22211"/>
                    <a:pt x="3670" y="22211"/>
                  </a:cubicBezTo>
                  <a:cubicBezTo>
                    <a:pt x="3922" y="22211"/>
                    <a:pt x="4173" y="21951"/>
                    <a:pt x="3982" y="21676"/>
                  </a:cubicBezTo>
                  <a:cubicBezTo>
                    <a:pt x="2432" y="19184"/>
                    <a:pt x="882" y="16540"/>
                    <a:pt x="761" y="13530"/>
                  </a:cubicBezTo>
                  <a:cubicBezTo>
                    <a:pt x="700" y="10582"/>
                    <a:pt x="2311" y="7877"/>
                    <a:pt x="3618" y="5324"/>
                  </a:cubicBezTo>
                  <a:lnTo>
                    <a:pt x="6019" y="552"/>
                  </a:lnTo>
                  <a:cubicBezTo>
                    <a:pt x="6147" y="254"/>
                    <a:pt x="5887" y="0"/>
                    <a:pt x="5647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20;p30">
              <a:extLst>
                <a:ext uri="{FF2B5EF4-FFF2-40B4-BE49-F238E27FC236}">
                  <a16:creationId xmlns:a16="http://schemas.microsoft.com/office/drawing/2014/main" id="{BE39C397-A23B-425E-AF88-51D3A6C06137}"/>
                </a:ext>
              </a:extLst>
            </p:cNvPr>
            <p:cNvSpPr/>
            <p:nvPr/>
          </p:nvSpPr>
          <p:spPr>
            <a:xfrm>
              <a:off x="774355" y="2331042"/>
              <a:ext cx="421367" cy="435614"/>
            </a:xfrm>
            <a:custGeom>
              <a:avLst/>
              <a:gdLst/>
              <a:ahLst/>
              <a:cxnLst/>
              <a:rect l="l" t="t" r="r" b="b"/>
              <a:pathLst>
                <a:path w="19757" h="20425" extrusionOk="0">
                  <a:moveTo>
                    <a:pt x="14446" y="1"/>
                  </a:moveTo>
                  <a:cubicBezTo>
                    <a:pt x="14254" y="1"/>
                    <a:pt x="14053" y="37"/>
                    <a:pt x="13830" y="130"/>
                  </a:cubicBezTo>
                  <a:cubicBezTo>
                    <a:pt x="12827" y="586"/>
                    <a:pt x="12371" y="1619"/>
                    <a:pt x="12371" y="2683"/>
                  </a:cubicBezTo>
                  <a:cubicBezTo>
                    <a:pt x="12401" y="3929"/>
                    <a:pt x="13039" y="5084"/>
                    <a:pt x="13374" y="6300"/>
                  </a:cubicBezTo>
                  <a:cubicBezTo>
                    <a:pt x="12462" y="7029"/>
                    <a:pt x="11550" y="7729"/>
                    <a:pt x="10638" y="8428"/>
                  </a:cubicBezTo>
                  <a:cubicBezTo>
                    <a:pt x="9975" y="8215"/>
                    <a:pt x="9276" y="8094"/>
                    <a:pt x="8568" y="8094"/>
                  </a:cubicBezTo>
                  <a:cubicBezTo>
                    <a:pt x="8367" y="8094"/>
                    <a:pt x="8165" y="8104"/>
                    <a:pt x="7963" y="8124"/>
                  </a:cubicBezTo>
                  <a:cubicBezTo>
                    <a:pt x="6535" y="8185"/>
                    <a:pt x="5137" y="8671"/>
                    <a:pt x="3951" y="9492"/>
                  </a:cubicBezTo>
                  <a:cubicBezTo>
                    <a:pt x="2067" y="10768"/>
                    <a:pt x="760" y="12744"/>
                    <a:pt x="91" y="14963"/>
                  </a:cubicBezTo>
                  <a:cubicBezTo>
                    <a:pt x="0" y="15235"/>
                    <a:pt x="201" y="15409"/>
                    <a:pt x="411" y="15409"/>
                  </a:cubicBezTo>
                  <a:cubicBezTo>
                    <a:pt x="553" y="15409"/>
                    <a:pt x="698" y="15329"/>
                    <a:pt x="760" y="15145"/>
                  </a:cubicBezTo>
                  <a:cubicBezTo>
                    <a:pt x="1428" y="13139"/>
                    <a:pt x="2583" y="11254"/>
                    <a:pt x="4346" y="10099"/>
                  </a:cubicBezTo>
                  <a:cubicBezTo>
                    <a:pt x="5441" y="9340"/>
                    <a:pt x="6687" y="8884"/>
                    <a:pt x="7994" y="8792"/>
                  </a:cubicBezTo>
                  <a:cubicBezTo>
                    <a:pt x="8084" y="8789"/>
                    <a:pt x="8175" y="8788"/>
                    <a:pt x="8265" y="8788"/>
                  </a:cubicBezTo>
                  <a:cubicBezTo>
                    <a:pt x="9092" y="8788"/>
                    <a:pt x="9935" y="8914"/>
                    <a:pt x="10729" y="9188"/>
                  </a:cubicBezTo>
                  <a:cubicBezTo>
                    <a:pt x="10762" y="9197"/>
                    <a:pt x="10794" y="9201"/>
                    <a:pt x="10824" y="9201"/>
                  </a:cubicBezTo>
                  <a:cubicBezTo>
                    <a:pt x="10987" y="9201"/>
                    <a:pt x="11104" y="9073"/>
                    <a:pt x="11155" y="8944"/>
                  </a:cubicBezTo>
                  <a:cubicBezTo>
                    <a:pt x="12097" y="8215"/>
                    <a:pt x="13009" y="7516"/>
                    <a:pt x="13951" y="6786"/>
                  </a:cubicBezTo>
                  <a:cubicBezTo>
                    <a:pt x="14043" y="6695"/>
                    <a:pt x="14103" y="6634"/>
                    <a:pt x="14103" y="6513"/>
                  </a:cubicBezTo>
                  <a:cubicBezTo>
                    <a:pt x="14194" y="6452"/>
                    <a:pt x="14225" y="6330"/>
                    <a:pt x="14194" y="6209"/>
                  </a:cubicBezTo>
                  <a:cubicBezTo>
                    <a:pt x="13921" y="5267"/>
                    <a:pt x="13435" y="4324"/>
                    <a:pt x="13222" y="3321"/>
                  </a:cubicBezTo>
                  <a:cubicBezTo>
                    <a:pt x="13070" y="2409"/>
                    <a:pt x="13191" y="1285"/>
                    <a:pt x="14103" y="829"/>
                  </a:cubicBezTo>
                  <a:cubicBezTo>
                    <a:pt x="14289" y="726"/>
                    <a:pt x="14475" y="664"/>
                    <a:pt x="14642" y="664"/>
                  </a:cubicBezTo>
                  <a:cubicBezTo>
                    <a:pt x="14721" y="664"/>
                    <a:pt x="14795" y="678"/>
                    <a:pt x="14863" y="707"/>
                  </a:cubicBezTo>
                  <a:cubicBezTo>
                    <a:pt x="15471" y="859"/>
                    <a:pt x="16018" y="1467"/>
                    <a:pt x="16413" y="1893"/>
                  </a:cubicBezTo>
                  <a:cubicBezTo>
                    <a:pt x="17112" y="2592"/>
                    <a:pt x="17720" y="3352"/>
                    <a:pt x="18207" y="4203"/>
                  </a:cubicBezTo>
                  <a:cubicBezTo>
                    <a:pt x="18754" y="5084"/>
                    <a:pt x="19240" y="6026"/>
                    <a:pt x="18693" y="6969"/>
                  </a:cubicBezTo>
                  <a:cubicBezTo>
                    <a:pt x="18207" y="7850"/>
                    <a:pt x="17386" y="8610"/>
                    <a:pt x="16687" y="9340"/>
                  </a:cubicBezTo>
                  <a:cubicBezTo>
                    <a:pt x="16079" y="9978"/>
                    <a:pt x="15471" y="10647"/>
                    <a:pt x="14863" y="11315"/>
                  </a:cubicBezTo>
                  <a:cubicBezTo>
                    <a:pt x="13982" y="12288"/>
                    <a:pt x="13070" y="13291"/>
                    <a:pt x="12219" y="14233"/>
                  </a:cubicBezTo>
                  <a:cubicBezTo>
                    <a:pt x="10851" y="15783"/>
                    <a:pt x="9422" y="17303"/>
                    <a:pt x="8024" y="18823"/>
                  </a:cubicBezTo>
                  <a:cubicBezTo>
                    <a:pt x="7751" y="19188"/>
                    <a:pt x="7447" y="19492"/>
                    <a:pt x="7143" y="19826"/>
                  </a:cubicBezTo>
                  <a:cubicBezTo>
                    <a:pt x="6888" y="20081"/>
                    <a:pt x="7146" y="20425"/>
                    <a:pt x="7417" y="20425"/>
                  </a:cubicBezTo>
                  <a:cubicBezTo>
                    <a:pt x="7502" y="20425"/>
                    <a:pt x="7587" y="20392"/>
                    <a:pt x="7659" y="20312"/>
                  </a:cubicBezTo>
                  <a:cubicBezTo>
                    <a:pt x="7751" y="20160"/>
                    <a:pt x="7903" y="20039"/>
                    <a:pt x="8024" y="19887"/>
                  </a:cubicBezTo>
                  <a:cubicBezTo>
                    <a:pt x="10304" y="17394"/>
                    <a:pt x="12584" y="14932"/>
                    <a:pt x="14863" y="12409"/>
                  </a:cubicBezTo>
                  <a:cubicBezTo>
                    <a:pt x="15957" y="11194"/>
                    <a:pt x="17082" y="10008"/>
                    <a:pt x="18176" y="8792"/>
                  </a:cubicBezTo>
                  <a:cubicBezTo>
                    <a:pt x="18845" y="8093"/>
                    <a:pt x="19605" y="7273"/>
                    <a:pt x="19696" y="6270"/>
                  </a:cubicBezTo>
                  <a:cubicBezTo>
                    <a:pt x="19757" y="5236"/>
                    <a:pt x="19088" y="4203"/>
                    <a:pt x="18389" y="3321"/>
                  </a:cubicBezTo>
                  <a:cubicBezTo>
                    <a:pt x="17842" y="2409"/>
                    <a:pt x="17112" y="1589"/>
                    <a:pt x="16322" y="859"/>
                  </a:cubicBezTo>
                  <a:cubicBezTo>
                    <a:pt x="15897" y="434"/>
                    <a:pt x="15350" y="99"/>
                    <a:pt x="14802" y="38"/>
                  </a:cubicBezTo>
                  <a:cubicBezTo>
                    <a:pt x="14685" y="15"/>
                    <a:pt x="14567" y="1"/>
                    <a:pt x="1444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21;p30">
              <a:extLst>
                <a:ext uri="{FF2B5EF4-FFF2-40B4-BE49-F238E27FC236}">
                  <a16:creationId xmlns:a16="http://schemas.microsoft.com/office/drawing/2014/main" id="{D6D58C5E-3CAF-4DCA-892F-95FEB86DD4E5}"/>
                </a:ext>
              </a:extLst>
            </p:cNvPr>
            <p:cNvSpPr/>
            <p:nvPr/>
          </p:nvSpPr>
          <p:spPr>
            <a:xfrm>
              <a:off x="751639" y="2253533"/>
              <a:ext cx="157546" cy="238463"/>
            </a:xfrm>
            <a:custGeom>
              <a:avLst/>
              <a:gdLst/>
              <a:ahLst/>
              <a:cxnLst/>
              <a:rect l="l" t="t" r="r" b="b"/>
              <a:pathLst>
                <a:path w="7387" h="11181" extrusionOk="0">
                  <a:moveTo>
                    <a:pt x="3653" y="1"/>
                  </a:moveTo>
                  <a:cubicBezTo>
                    <a:pt x="3411" y="1"/>
                    <a:pt x="3178" y="250"/>
                    <a:pt x="3344" y="542"/>
                  </a:cubicBezTo>
                  <a:cubicBezTo>
                    <a:pt x="4439" y="2214"/>
                    <a:pt x="5563" y="3885"/>
                    <a:pt x="6658" y="5587"/>
                  </a:cubicBezTo>
                  <a:cubicBezTo>
                    <a:pt x="6323" y="6408"/>
                    <a:pt x="5928" y="7168"/>
                    <a:pt x="5533" y="7867"/>
                  </a:cubicBezTo>
                  <a:cubicBezTo>
                    <a:pt x="5107" y="8597"/>
                    <a:pt x="4651" y="9387"/>
                    <a:pt x="4043" y="9964"/>
                  </a:cubicBezTo>
                  <a:cubicBezTo>
                    <a:pt x="3719" y="10288"/>
                    <a:pt x="3319" y="10488"/>
                    <a:pt x="2927" y="10488"/>
                  </a:cubicBezTo>
                  <a:cubicBezTo>
                    <a:pt x="2621" y="10488"/>
                    <a:pt x="2321" y="10366"/>
                    <a:pt x="2068" y="10086"/>
                  </a:cubicBezTo>
                  <a:cubicBezTo>
                    <a:pt x="1490" y="9478"/>
                    <a:pt x="1521" y="8597"/>
                    <a:pt x="1733" y="7867"/>
                  </a:cubicBezTo>
                  <a:cubicBezTo>
                    <a:pt x="1977" y="6925"/>
                    <a:pt x="2524" y="6043"/>
                    <a:pt x="2797" y="5101"/>
                  </a:cubicBezTo>
                  <a:cubicBezTo>
                    <a:pt x="2888" y="4829"/>
                    <a:pt x="2665" y="4655"/>
                    <a:pt x="2445" y="4655"/>
                  </a:cubicBezTo>
                  <a:cubicBezTo>
                    <a:pt x="2295" y="4655"/>
                    <a:pt x="2147" y="4735"/>
                    <a:pt x="2098" y="4919"/>
                  </a:cubicBezTo>
                  <a:cubicBezTo>
                    <a:pt x="1581" y="6651"/>
                    <a:pt x="1" y="8718"/>
                    <a:pt x="1460" y="10451"/>
                  </a:cubicBezTo>
                  <a:cubicBezTo>
                    <a:pt x="1845" y="10937"/>
                    <a:pt x="2392" y="11180"/>
                    <a:pt x="2957" y="11180"/>
                  </a:cubicBezTo>
                  <a:cubicBezTo>
                    <a:pt x="3240" y="11180"/>
                    <a:pt x="3527" y="11119"/>
                    <a:pt x="3800" y="10998"/>
                  </a:cubicBezTo>
                  <a:cubicBezTo>
                    <a:pt x="4682" y="10572"/>
                    <a:pt x="5259" y="9660"/>
                    <a:pt x="5746" y="8870"/>
                  </a:cubicBezTo>
                  <a:cubicBezTo>
                    <a:pt x="6384" y="7867"/>
                    <a:pt x="6931" y="6803"/>
                    <a:pt x="7387" y="5709"/>
                  </a:cubicBezTo>
                  <a:cubicBezTo>
                    <a:pt x="7387" y="5557"/>
                    <a:pt x="7387" y="5435"/>
                    <a:pt x="7296" y="5375"/>
                  </a:cubicBezTo>
                  <a:cubicBezTo>
                    <a:pt x="7296" y="5344"/>
                    <a:pt x="7265" y="5283"/>
                    <a:pt x="7265" y="5223"/>
                  </a:cubicBezTo>
                  <a:lnTo>
                    <a:pt x="3952" y="177"/>
                  </a:lnTo>
                  <a:cubicBezTo>
                    <a:pt x="3876" y="53"/>
                    <a:pt x="3764" y="1"/>
                    <a:pt x="365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22;p30">
              <a:extLst>
                <a:ext uri="{FF2B5EF4-FFF2-40B4-BE49-F238E27FC236}">
                  <a16:creationId xmlns:a16="http://schemas.microsoft.com/office/drawing/2014/main" id="{8F564D05-EEA5-4B80-8281-64A0F7617B08}"/>
                </a:ext>
              </a:extLst>
            </p:cNvPr>
            <p:cNvSpPr/>
            <p:nvPr/>
          </p:nvSpPr>
          <p:spPr>
            <a:xfrm>
              <a:off x="845658" y="2250589"/>
              <a:ext cx="129671" cy="248188"/>
            </a:xfrm>
            <a:custGeom>
              <a:avLst/>
              <a:gdLst/>
              <a:ahLst/>
              <a:cxnLst/>
              <a:rect l="l" t="t" r="r" b="b"/>
              <a:pathLst>
                <a:path w="6080" h="11637" extrusionOk="0">
                  <a:moveTo>
                    <a:pt x="4283" y="1"/>
                  </a:moveTo>
                  <a:cubicBezTo>
                    <a:pt x="4065" y="1"/>
                    <a:pt x="3828" y="188"/>
                    <a:pt x="3921" y="467"/>
                  </a:cubicBezTo>
                  <a:lnTo>
                    <a:pt x="4712" y="2990"/>
                  </a:lnTo>
                  <a:lnTo>
                    <a:pt x="5350" y="5057"/>
                  </a:lnTo>
                  <a:cubicBezTo>
                    <a:pt x="5319" y="5057"/>
                    <a:pt x="5319" y="5087"/>
                    <a:pt x="5319" y="5117"/>
                  </a:cubicBezTo>
                  <a:cubicBezTo>
                    <a:pt x="5289" y="5999"/>
                    <a:pt x="5046" y="6789"/>
                    <a:pt x="4833" y="7640"/>
                  </a:cubicBezTo>
                  <a:cubicBezTo>
                    <a:pt x="4742" y="7792"/>
                    <a:pt x="4712" y="7944"/>
                    <a:pt x="4681" y="8096"/>
                  </a:cubicBezTo>
                  <a:cubicBezTo>
                    <a:pt x="4499" y="8735"/>
                    <a:pt x="4286" y="9373"/>
                    <a:pt x="3982" y="9920"/>
                  </a:cubicBezTo>
                  <a:cubicBezTo>
                    <a:pt x="3648" y="10498"/>
                    <a:pt x="3070" y="10862"/>
                    <a:pt x="2401" y="10893"/>
                  </a:cubicBezTo>
                  <a:cubicBezTo>
                    <a:pt x="2355" y="10898"/>
                    <a:pt x="2304" y="10901"/>
                    <a:pt x="2250" y="10901"/>
                  </a:cubicBezTo>
                  <a:cubicBezTo>
                    <a:pt x="1690" y="10901"/>
                    <a:pt x="746" y="10612"/>
                    <a:pt x="912" y="9920"/>
                  </a:cubicBezTo>
                  <a:cubicBezTo>
                    <a:pt x="985" y="9648"/>
                    <a:pt x="776" y="9474"/>
                    <a:pt x="570" y="9474"/>
                  </a:cubicBezTo>
                  <a:cubicBezTo>
                    <a:pt x="431" y="9474"/>
                    <a:pt x="292" y="9554"/>
                    <a:pt x="243" y="9738"/>
                  </a:cubicBezTo>
                  <a:cubicBezTo>
                    <a:pt x="0" y="10710"/>
                    <a:pt x="882" y="11440"/>
                    <a:pt x="1763" y="11592"/>
                  </a:cubicBezTo>
                  <a:cubicBezTo>
                    <a:pt x="1919" y="11622"/>
                    <a:pt x="2078" y="11636"/>
                    <a:pt x="2238" y="11636"/>
                  </a:cubicBezTo>
                  <a:cubicBezTo>
                    <a:pt x="2891" y="11636"/>
                    <a:pt x="3561" y="11393"/>
                    <a:pt x="4073" y="10953"/>
                  </a:cubicBezTo>
                  <a:cubicBezTo>
                    <a:pt x="4316" y="10710"/>
                    <a:pt x="4499" y="10437"/>
                    <a:pt x="4651" y="10194"/>
                  </a:cubicBezTo>
                  <a:cubicBezTo>
                    <a:pt x="4985" y="9616"/>
                    <a:pt x="5137" y="8978"/>
                    <a:pt x="5319" y="8370"/>
                  </a:cubicBezTo>
                  <a:cubicBezTo>
                    <a:pt x="5684" y="7336"/>
                    <a:pt x="5927" y="6273"/>
                    <a:pt x="6019" y="5117"/>
                  </a:cubicBezTo>
                  <a:cubicBezTo>
                    <a:pt x="6049" y="5057"/>
                    <a:pt x="6049" y="4966"/>
                    <a:pt x="6079" y="4874"/>
                  </a:cubicBezTo>
                  <a:cubicBezTo>
                    <a:pt x="5623" y="3446"/>
                    <a:pt x="5167" y="2017"/>
                    <a:pt x="4712" y="619"/>
                  </a:cubicBezTo>
                  <a:lnTo>
                    <a:pt x="4590" y="254"/>
                  </a:lnTo>
                  <a:cubicBezTo>
                    <a:pt x="4554" y="77"/>
                    <a:pt x="4422" y="1"/>
                    <a:pt x="428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23;p30">
              <a:extLst>
                <a:ext uri="{FF2B5EF4-FFF2-40B4-BE49-F238E27FC236}">
                  <a16:creationId xmlns:a16="http://schemas.microsoft.com/office/drawing/2014/main" id="{5B9501F7-1465-4EA7-8278-2E577D032AD2}"/>
                </a:ext>
              </a:extLst>
            </p:cNvPr>
            <p:cNvSpPr/>
            <p:nvPr/>
          </p:nvSpPr>
          <p:spPr>
            <a:xfrm>
              <a:off x="945499" y="2154864"/>
              <a:ext cx="145880" cy="355913"/>
            </a:xfrm>
            <a:custGeom>
              <a:avLst/>
              <a:gdLst/>
              <a:ahLst/>
              <a:cxnLst/>
              <a:rect l="l" t="t" r="r" b="b"/>
              <a:pathLst>
                <a:path w="6840" h="16688" extrusionOk="0">
                  <a:moveTo>
                    <a:pt x="0" y="0"/>
                  </a:moveTo>
                  <a:lnTo>
                    <a:pt x="0" y="5137"/>
                  </a:lnTo>
                  <a:cubicBezTo>
                    <a:pt x="456" y="6536"/>
                    <a:pt x="912" y="7995"/>
                    <a:pt x="1368" y="9393"/>
                  </a:cubicBezTo>
                  <a:cubicBezTo>
                    <a:pt x="1398" y="9454"/>
                    <a:pt x="1398" y="9545"/>
                    <a:pt x="1368" y="9605"/>
                  </a:cubicBezTo>
                  <a:lnTo>
                    <a:pt x="1368" y="9636"/>
                  </a:lnTo>
                  <a:cubicBezTo>
                    <a:pt x="1307" y="10761"/>
                    <a:pt x="1034" y="11824"/>
                    <a:pt x="699" y="12888"/>
                  </a:cubicBezTo>
                  <a:cubicBezTo>
                    <a:pt x="486" y="13496"/>
                    <a:pt x="304" y="14134"/>
                    <a:pt x="0" y="14712"/>
                  </a:cubicBezTo>
                  <a:lnTo>
                    <a:pt x="0" y="16384"/>
                  </a:lnTo>
                  <a:cubicBezTo>
                    <a:pt x="202" y="16364"/>
                    <a:pt x="404" y="16354"/>
                    <a:pt x="605" y="16354"/>
                  </a:cubicBezTo>
                  <a:cubicBezTo>
                    <a:pt x="1314" y="16354"/>
                    <a:pt x="2019" y="16475"/>
                    <a:pt x="2705" y="16688"/>
                  </a:cubicBezTo>
                  <a:cubicBezTo>
                    <a:pt x="3617" y="15958"/>
                    <a:pt x="4529" y="15289"/>
                    <a:pt x="5441" y="14560"/>
                  </a:cubicBezTo>
                  <a:cubicBezTo>
                    <a:pt x="5107" y="13375"/>
                    <a:pt x="4438" y="12250"/>
                    <a:pt x="4408" y="10943"/>
                  </a:cubicBezTo>
                  <a:cubicBezTo>
                    <a:pt x="4408" y="9879"/>
                    <a:pt x="4863" y="8815"/>
                    <a:pt x="5897" y="8390"/>
                  </a:cubicBezTo>
                  <a:cubicBezTo>
                    <a:pt x="6138" y="8324"/>
                    <a:pt x="6363" y="8274"/>
                    <a:pt x="6584" y="8274"/>
                  </a:cubicBezTo>
                  <a:cubicBezTo>
                    <a:pt x="6669" y="8274"/>
                    <a:pt x="6754" y="8282"/>
                    <a:pt x="6839" y="8298"/>
                  </a:cubicBezTo>
                  <a:lnTo>
                    <a:pt x="68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24;p30">
              <a:extLst>
                <a:ext uri="{FF2B5EF4-FFF2-40B4-BE49-F238E27FC236}">
                  <a16:creationId xmlns:a16="http://schemas.microsoft.com/office/drawing/2014/main" id="{F67C24FD-D623-4357-91D4-4F2C2AAE670A}"/>
                </a:ext>
              </a:extLst>
            </p:cNvPr>
            <p:cNvSpPr/>
            <p:nvPr/>
          </p:nvSpPr>
          <p:spPr>
            <a:xfrm>
              <a:off x="945499" y="2595715"/>
              <a:ext cx="145880" cy="163390"/>
            </a:xfrm>
            <a:custGeom>
              <a:avLst/>
              <a:gdLst/>
              <a:ahLst/>
              <a:cxnLst/>
              <a:rect l="l" t="t" r="r" b="b"/>
              <a:pathLst>
                <a:path w="6840" h="7661" extrusionOk="0">
                  <a:moveTo>
                    <a:pt x="6839" y="0"/>
                  </a:moveTo>
                  <a:cubicBezTo>
                    <a:pt x="4560" y="2463"/>
                    <a:pt x="2280" y="4985"/>
                    <a:pt x="0" y="7539"/>
                  </a:cubicBezTo>
                  <a:lnTo>
                    <a:pt x="0" y="7660"/>
                  </a:lnTo>
                  <a:lnTo>
                    <a:pt x="6839" y="7660"/>
                  </a:lnTo>
                  <a:lnTo>
                    <a:pt x="68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25;p30">
              <a:extLst>
                <a:ext uri="{FF2B5EF4-FFF2-40B4-BE49-F238E27FC236}">
                  <a16:creationId xmlns:a16="http://schemas.microsoft.com/office/drawing/2014/main" id="{DECD486D-7F12-42B2-BA07-666EF249A4A5}"/>
                </a:ext>
              </a:extLst>
            </p:cNvPr>
            <p:cNvSpPr/>
            <p:nvPr/>
          </p:nvSpPr>
          <p:spPr>
            <a:xfrm>
              <a:off x="945499" y="2002511"/>
              <a:ext cx="145880" cy="152364"/>
            </a:xfrm>
            <a:custGeom>
              <a:avLst/>
              <a:gdLst/>
              <a:ahLst/>
              <a:cxnLst/>
              <a:rect l="l" t="t" r="r" b="b"/>
              <a:pathLst>
                <a:path w="6840" h="7144" extrusionOk="0">
                  <a:moveTo>
                    <a:pt x="2553" y="1"/>
                  </a:moveTo>
                  <a:lnTo>
                    <a:pt x="0" y="7143"/>
                  </a:lnTo>
                  <a:lnTo>
                    <a:pt x="6839" y="7143"/>
                  </a:lnTo>
                  <a:lnTo>
                    <a:pt x="4560" y="456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rgbClr val="FFE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26;p30">
              <a:extLst>
                <a:ext uri="{FF2B5EF4-FFF2-40B4-BE49-F238E27FC236}">
                  <a16:creationId xmlns:a16="http://schemas.microsoft.com/office/drawing/2014/main" id="{E4E36AD3-3DA3-45B6-B92C-BC8F27AE0977}"/>
                </a:ext>
              </a:extLst>
            </p:cNvPr>
            <p:cNvSpPr/>
            <p:nvPr/>
          </p:nvSpPr>
          <p:spPr>
            <a:xfrm>
              <a:off x="971414" y="2002511"/>
              <a:ext cx="89490" cy="80405"/>
            </a:xfrm>
            <a:custGeom>
              <a:avLst/>
              <a:gdLst/>
              <a:ahLst/>
              <a:cxnLst/>
              <a:rect l="l" t="t" r="r" b="b"/>
              <a:pathLst>
                <a:path w="4196" h="3770" extrusionOk="0">
                  <a:moveTo>
                    <a:pt x="1338" y="1"/>
                  </a:moveTo>
                  <a:lnTo>
                    <a:pt x="1" y="3770"/>
                  </a:lnTo>
                  <a:lnTo>
                    <a:pt x="4196" y="2919"/>
                  </a:lnTo>
                  <a:lnTo>
                    <a:pt x="3345" y="456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27;p30">
              <a:extLst>
                <a:ext uri="{FF2B5EF4-FFF2-40B4-BE49-F238E27FC236}">
                  <a16:creationId xmlns:a16="http://schemas.microsoft.com/office/drawing/2014/main" id="{A00CD2A2-D9AB-4E50-B6FD-556418B18D60}"/>
                </a:ext>
              </a:extLst>
            </p:cNvPr>
            <p:cNvSpPr/>
            <p:nvPr/>
          </p:nvSpPr>
          <p:spPr>
            <a:xfrm>
              <a:off x="1049222" y="3597391"/>
              <a:ext cx="816843" cy="398014"/>
            </a:xfrm>
            <a:custGeom>
              <a:avLst/>
              <a:gdLst/>
              <a:ahLst/>
              <a:cxnLst/>
              <a:rect l="l" t="t" r="r" b="b"/>
              <a:pathLst>
                <a:path w="38300" h="18662" extrusionOk="0">
                  <a:moveTo>
                    <a:pt x="9724" y="0"/>
                  </a:moveTo>
                  <a:cubicBezTo>
                    <a:pt x="9268" y="0"/>
                    <a:pt x="8886" y="102"/>
                    <a:pt x="8602" y="333"/>
                  </a:cubicBezTo>
                  <a:cubicBezTo>
                    <a:pt x="6289" y="2223"/>
                    <a:pt x="10025" y="5397"/>
                    <a:pt x="10573" y="5843"/>
                  </a:cubicBezTo>
                  <a:lnTo>
                    <a:pt x="10573" y="5843"/>
                  </a:lnTo>
                  <a:cubicBezTo>
                    <a:pt x="10131" y="5493"/>
                    <a:pt x="7538" y="3520"/>
                    <a:pt x="5386" y="3520"/>
                  </a:cubicBezTo>
                  <a:cubicBezTo>
                    <a:pt x="4883" y="3520"/>
                    <a:pt x="4404" y="3628"/>
                    <a:pt x="3982" y="3889"/>
                  </a:cubicBezTo>
                  <a:cubicBezTo>
                    <a:pt x="1611" y="5318"/>
                    <a:pt x="8086" y="10424"/>
                    <a:pt x="8086" y="10424"/>
                  </a:cubicBezTo>
                  <a:cubicBezTo>
                    <a:pt x="8086" y="10424"/>
                    <a:pt x="4743" y="8346"/>
                    <a:pt x="2609" y="8346"/>
                  </a:cubicBezTo>
                  <a:cubicBezTo>
                    <a:pt x="1858" y="8346"/>
                    <a:pt x="1257" y="8603"/>
                    <a:pt x="1004" y="9300"/>
                  </a:cubicBezTo>
                  <a:cubicBezTo>
                    <a:pt x="0" y="12005"/>
                    <a:pt x="11551" y="18662"/>
                    <a:pt x="11551" y="18662"/>
                  </a:cubicBezTo>
                  <a:lnTo>
                    <a:pt x="38299" y="18662"/>
                  </a:lnTo>
                  <a:lnTo>
                    <a:pt x="38299" y="7598"/>
                  </a:lnTo>
                  <a:cubicBezTo>
                    <a:pt x="34023" y="4774"/>
                    <a:pt x="30468" y="3911"/>
                    <a:pt x="27719" y="3911"/>
                  </a:cubicBezTo>
                  <a:cubicBezTo>
                    <a:pt x="23394" y="3911"/>
                    <a:pt x="21065" y="6047"/>
                    <a:pt x="21065" y="6047"/>
                  </a:cubicBezTo>
                  <a:cubicBezTo>
                    <a:pt x="21065" y="6047"/>
                    <a:pt x="13232" y="0"/>
                    <a:pt x="9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28;p30">
              <a:extLst>
                <a:ext uri="{FF2B5EF4-FFF2-40B4-BE49-F238E27FC236}">
                  <a16:creationId xmlns:a16="http://schemas.microsoft.com/office/drawing/2014/main" id="{58DA6AFF-4FD7-4CED-ABF8-90B24C711F57}"/>
                </a:ext>
              </a:extLst>
            </p:cNvPr>
            <p:cNvSpPr/>
            <p:nvPr/>
          </p:nvSpPr>
          <p:spPr>
            <a:xfrm>
              <a:off x="1040136" y="3588646"/>
              <a:ext cx="834993" cy="415844"/>
            </a:xfrm>
            <a:custGeom>
              <a:avLst/>
              <a:gdLst/>
              <a:ahLst/>
              <a:cxnLst/>
              <a:rect l="l" t="t" r="r" b="b"/>
              <a:pathLst>
                <a:path w="39151" h="19498" extrusionOk="0">
                  <a:moveTo>
                    <a:pt x="10155" y="797"/>
                  </a:moveTo>
                  <a:cubicBezTo>
                    <a:pt x="12589" y="797"/>
                    <a:pt x="17973" y="4226"/>
                    <a:pt x="21248" y="6761"/>
                  </a:cubicBezTo>
                  <a:cubicBezTo>
                    <a:pt x="21308" y="6810"/>
                    <a:pt x="21384" y="6829"/>
                    <a:pt x="21462" y="6829"/>
                  </a:cubicBezTo>
                  <a:cubicBezTo>
                    <a:pt x="21579" y="6829"/>
                    <a:pt x="21703" y="6786"/>
                    <a:pt x="21795" y="6731"/>
                  </a:cubicBezTo>
                  <a:cubicBezTo>
                    <a:pt x="21923" y="6585"/>
                    <a:pt x="24095" y="4691"/>
                    <a:pt x="28086" y="4691"/>
                  </a:cubicBezTo>
                  <a:cubicBezTo>
                    <a:pt x="30732" y="4691"/>
                    <a:pt x="34179" y="5524"/>
                    <a:pt x="38360" y="8251"/>
                  </a:cubicBezTo>
                  <a:lnTo>
                    <a:pt x="38360" y="18676"/>
                  </a:lnTo>
                  <a:lnTo>
                    <a:pt x="12098" y="18676"/>
                  </a:lnTo>
                  <a:cubicBezTo>
                    <a:pt x="7417" y="16002"/>
                    <a:pt x="1217" y="11503"/>
                    <a:pt x="1825" y="9862"/>
                  </a:cubicBezTo>
                  <a:cubicBezTo>
                    <a:pt x="1946" y="9558"/>
                    <a:pt x="2129" y="9375"/>
                    <a:pt x="2433" y="9254"/>
                  </a:cubicBezTo>
                  <a:cubicBezTo>
                    <a:pt x="2610" y="9195"/>
                    <a:pt x="2816" y="9168"/>
                    <a:pt x="3041" y="9168"/>
                  </a:cubicBezTo>
                  <a:cubicBezTo>
                    <a:pt x="4666" y="9168"/>
                    <a:pt x="7342" y="10558"/>
                    <a:pt x="8329" y="11199"/>
                  </a:cubicBezTo>
                  <a:cubicBezTo>
                    <a:pt x="8388" y="11246"/>
                    <a:pt x="8464" y="11270"/>
                    <a:pt x="8543" y="11270"/>
                  </a:cubicBezTo>
                  <a:cubicBezTo>
                    <a:pt x="8670" y="11270"/>
                    <a:pt x="8802" y="11208"/>
                    <a:pt x="8876" y="11078"/>
                  </a:cubicBezTo>
                  <a:cubicBezTo>
                    <a:pt x="8968" y="10926"/>
                    <a:pt x="8937" y="10682"/>
                    <a:pt x="8785" y="10561"/>
                  </a:cubicBezTo>
                  <a:cubicBezTo>
                    <a:pt x="6992" y="9193"/>
                    <a:pt x="4226" y="6488"/>
                    <a:pt x="4317" y="5211"/>
                  </a:cubicBezTo>
                  <a:cubicBezTo>
                    <a:pt x="4317" y="4968"/>
                    <a:pt x="4408" y="4816"/>
                    <a:pt x="4651" y="4664"/>
                  </a:cubicBezTo>
                  <a:cubicBezTo>
                    <a:pt x="4992" y="4451"/>
                    <a:pt x="5391" y="4361"/>
                    <a:pt x="5821" y="4361"/>
                  </a:cubicBezTo>
                  <a:cubicBezTo>
                    <a:pt x="7540" y="4361"/>
                    <a:pt x="9758" y="5801"/>
                    <a:pt x="10731" y="6579"/>
                  </a:cubicBezTo>
                  <a:cubicBezTo>
                    <a:pt x="10791" y="6609"/>
                    <a:pt x="10852" y="6640"/>
                    <a:pt x="10852" y="6640"/>
                  </a:cubicBezTo>
                  <a:cubicBezTo>
                    <a:pt x="10934" y="6694"/>
                    <a:pt x="11022" y="6724"/>
                    <a:pt x="11108" y="6724"/>
                  </a:cubicBezTo>
                  <a:cubicBezTo>
                    <a:pt x="11214" y="6724"/>
                    <a:pt x="11316" y="6679"/>
                    <a:pt x="11399" y="6579"/>
                  </a:cubicBezTo>
                  <a:cubicBezTo>
                    <a:pt x="11521" y="6366"/>
                    <a:pt x="11521" y="6153"/>
                    <a:pt x="11339" y="6001"/>
                  </a:cubicBezTo>
                  <a:cubicBezTo>
                    <a:pt x="11308" y="6001"/>
                    <a:pt x="11247" y="5971"/>
                    <a:pt x="11217" y="5910"/>
                  </a:cubicBezTo>
                  <a:cubicBezTo>
                    <a:pt x="10427" y="5272"/>
                    <a:pt x="8664" y="3570"/>
                    <a:pt x="8664" y="2232"/>
                  </a:cubicBezTo>
                  <a:cubicBezTo>
                    <a:pt x="8664" y="1776"/>
                    <a:pt x="8876" y="1412"/>
                    <a:pt x="9272" y="1047"/>
                  </a:cubicBezTo>
                  <a:cubicBezTo>
                    <a:pt x="9487" y="875"/>
                    <a:pt x="9788" y="797"/>
                    <a:pt x="10155" y="797"/>
                  </a:cubicBezTo>
                  <a:close/>
                  <a:moveTo>
                    <a:pt x="10110" y="0"/>
                  </a:moveTo>
                  <a:cubicBezTo>
                    <a:pt x="9566" y="0"/>
                    <a:pt x="9103" y="125"/>
                    <a:pt x="8755" y="409"/>
                  </a:cubicBezTo>
                  <a:cubicBezTo>
                    <a:pt x="8177" y="895"/>
                    <a:pt x="7873" y="1503"/>
                    <a:pt x="7873" y="2232"/>
                  </a:cubicBezTo>
                  <a:cubicBezTo>
                    <a:pt x="7873" y="2931"/>
                    <a:pt x="8208" y="3631"/>
                    <a:pt x="8633" y="4299"/>
                  </a:cubicBezTo>
                  <a:cubicBezTo>
                    <a:pt x="7738" y="3861"/>
                    <a:pt x="6723" y="3518"/>
                    <a:pt x="5775" y="3518"/>
                  </a:cubicBezTo>
                  <a:cubicBezTo>
                    <a:pt x="5212" y="3518"/>
                    <a:pt x="4672" y="3640"/>
                    <a:pt x="4196" y="3935"/>
                  </a:cubicBezTo>
                  <a:cubicBezTo>
                    <a:pt x="3740" y="4208"/>
                    <a:pt x="3496" y="4634"/>
                    <a:pt x="3466" y="5120"/>
                  </a:cubicBezTo>
                  <a:cubicBezTo>
                    <a:pt x="3436" y="6305"/>
                    <a:pt x="4651" y="7825"/>
                    <a:pt x="5898" y="9071"/>
                  </a:cubicBezTo>
                  <a:cubicBezTo>
                    <a:pt x="4949" y="8687"/>
                    <a:pt x="3899" y="8370"/>
                    <a:pt x="2998" y="8370"/>
                  </a:cubicBezTo>
                  <a:cubicBezTo>
                    <a:pt x="2687" y="8370"/>
                    <a:pt x="2394" y="8408"/>
                    <a:pt x="2129" y="8494"/>
                  </a:cubicBezTo>
                  <a:cubicBezTo>
                    <a:pt x="1612" y="8707"/>
                    <a:pt x="1217" y="9071"/>
                    <a:pt x="1034" y="9619"/>
                  </a:cubicBezTo>
                  <a:cubicBezTo>
                    <a:pt x="1" y="12445"/>
                    <a:pt x="9819" y="18312"/>
                    <a:pt x="11794" y="19436"/>
                  </a:cubicBezTo>
                  <a:cubicBezTo>
                    <a:pt x="11825" y="19497"/>
                    <a:pt x="11916" y="19497"/>
                    <a:pt x="11977" y="19497"/>
                  </a:cubicBezTo>
                  <a:lnTo>
                    <a:pt x="38725" y="19497"/>
                  </a:lnTo>
                  <a:cubicBezTo>
                    <a:pt x="38968" y="19497"/>
                    <a:pt x="39151" y="19284"/>
                    <a:pt x="39151" y="19102"/>
                  </a:cubicBezTo>
                  <a:lnTo>
                    <a:pt x="39151" y="8038"/>
                  </a:lnTo>
                  <a:cubicBezTo>
                    <a:pt x="39151" y="7886"/>
                    <a:pt x="39059" y="7795"/>
                    <a:pt x="38968" y="7704"/>
                  </a:cubicBezTo>
                  <a:cubicBezTo>
                    <a:pt x="34618" y="4826"/>
                    <a:pt x="30963" y="3946"/>
                    <a:pt x="28123" y="3946"/>
                  </a:cubicBezTo>
                  <a:cubicBezTo>
                    <a:pt x="24514" y="3946"/>
                    <a:pt x="22222" y="5366"/>
                    <a:pt x="21491" y="5910"/>
                  </a:cubicBezTo>
                  <a:cubicBezTo>
                    <a:pt x="19921" y="4733"/>
                    <a:pt x="13468" y="0"/>
                    <a:pt x="10110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29;p30">
              <a:extLst>
                <a:ext uri="{FF2B5EF4-FFF2-40B4-BE49-F238E27FC236}">
                  <a16:creationId xmlns:a16="http://schemas.microsoft.com/office/drawing/2014/main" id="{56E85EA6-3CB6-4E6E-8325-4361F72C33CE}"/>
                </a:ext>
              </a:extLst>
            </p:cNvPr>
            <p:cNvSpPr/>
            <p:nvPr/>
          </p:nvSpPr>
          <p:spPr>
            <a:xfrm>
              <a:off x="1223609" y="3676970"/>
              <a:ext cx="463041" cy="262712"/>
            </a:xfrm>
            <a:custGeom>
              <a:avLst/>
              <a:gdLst/>
              <a:ahLst/>
              <a:cxnLst/>
              <a:rect l="l" t="t" r="r" b="b"/>
              <a:pathLst>
                <a:path w="21711" h="12318" extrusionOk="0">
                  <a:moveTo>
                    <a:pt x="19164" y="0"/>
                  </a:moveTo>
                  <a:cubicBezTo>
                    <a:pt x="17347" y="0"/>
                    <a:pt x="15563" y="475"/>
                    <a:pt x="14013" y="1435"/>
                  </a:cubicBezTo>
                  <a:cubicBezTo>
                    <a:pt x="12068" y="2620"/>
                    <a:pt x="10639" y="4474"/>
                    <a:pt x="9880" y="6572"/>
                  </a:cubicBezTo>
                  <a:cubicBezTo>
                    <a:pt x="8390" y="6572"/>
                    <a:pt x="6870" y="6633"/>
                    <a:pt x="5381" y="6815"/>
                  </a:cubicBezTo>
                  <a:cubicBezTo>
                    <a:pt x="3952" y="7028"/>
                    <a:pt x="2311" y="7210"/>
                    <a:pt x="1034" y="7970"/>
                  </a:cubicBezTo>
                  <a:cubicBezTo>
                    <a:pt x="518" y="8274"/>
                    <a:pt x="1" y="8730"/>
                    <a:pt x="62" y="9338"/>
                  </a:cubicBezTo>
                  <a:cubicBezTo>
                    <a:pt x="123" y="9915"/>
                    <a:pt x="639" y="10219"/>
                    <a:pt x="1095" y="10402"/>
                  </a:cubicBezTo>
                  <a:cubicBezTo>
                    <a:pt x="2554" y="11010"/>
                    <a:pt x="4226" y="11253"/>
                    <a:pt x="5776" y="11496"/>
                  </a:cubicBezTo>
                  <a:cubicBezTo>
                    <a:pt x="7600" y="11800"/>
                    <a:pt x="9424" y="12073"/>
                    <a:pt x="11247" y="12317"/>
                  </a:cubicBezTo>
                  <a:cubicBezTo>
                    <a:pt x="11257" y="12317"/>
                    <a:pt x="11266" y="12317"/>
                    <a:pt x="11275" y="12317"/>
                  </a:cubicBezTo>
                  <a:cubicBezTo>
                    <a:pt x="11703" y="12317"/>
                    <a:pt x="11694" y="11617"/>
                    <a:pt x="11247" y="11587"/>
                  </a:cubicBezTo>
                  <a:cubicBezTo>
                    <a:pt x="9484" y="11405"/>
                    <a:pt x="7721" y="11131"/>
                    <a:pt x="5958" y="10827"/>
                  </a:cubicBezTo>
                  <a:cubicBezTo>
                    <a:pt x="5077" y="10675"/>
                    <a:pt x="4256" y="10523"/>
                    <a:pt x="3405" y="10341"/>
                  </a:cubicBezTo>
                  <a:cubicBezTo>
                    <a:pt x="2706" y="10189"/>
                    <a:pt x="1703" y="10037"/>
                    <a:pt x="1065" y="9581"/>
                  </a:cubicBezTo>
                  <a:cubicBezTo>
                    <a:pt x="183" y="8912"/>
                    <a:pt x="2037" y="8244"/>
                    <a:pt x="2463" y="8092"/>
                  </a:cubicBezTo>
                  <a:cubicBezTo>
                    <a:pt x="3253" y="7818"/>
                    <a:pt x="4074" y="7696"/>
                    <a:pt x="4895" y="7605"/>
                  </a:cubicBezTo>
                  <a:cubicBezTo>
                    <a:pt x="6481" y="7359"/>
                    <a:pt x="8043" y="7236"/>
                    <a:pt x="9647" y="7236"/>
                  </a:cubicBezTo>
                  <a:cubicBezTo>
                    <a:pt x="9825" y="7236"/>
                    <a:pt x="10004" y="7237"/>
                    <a:pt x="10183" y="7240"/>
                  </a:cubicBezTo>
                  <a:cubicBezTo>
                    <a:pt x="10427" y="7240"/>
                    <a:pt x="10548" y="7058"/>
                    <a:pt x="10518" y="6845"/>
                  </a:cubicBezTo>
                  <a:cubicBezTo>
                    <a:pt x="11829" y="3096"/>
                    <a:pt x="15425" y="635"/>
                    <a:pt x="19295" y="635"/>
                  </a:cubicBezTo>
                  <a:cubicBezTo>
                    <a:pt x="19911" y="635"/>
                    <a:pt x="20534" y="698"/>
                    <a:pt x="21156" y="827"/>
                  </a:cubicBezTo>
                  <a:cubicBezTo>
                    <a:pt x="21207" y="849"/>
                    <a:pt x="21254" y="858"/>
                    <a:pt x="21297" y="858"/>
                  </a:cubicBezTo>
                  <a:cubicBezTo>
                    <a:pt x="21616" y="858"/>
                    <a:pt x="21710" y="326"/>
                    <a:pt x="21308" y="219"/>
                  </a:cubicBezTo>
                  <a:cubicBezTo>
                    <a:pt x="20597" y="73"/>
                    <a:pt x="19878" y="0"/>
                    <a:pt x="1916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30;p30">
              <a:extLst>
                <a:ext uri="{FF2B5EF4-FFF2-40B4-BE49-F238E27FC236}">
                  <a16:creationId xmlns:a16="http://schemas.microsoft.com/office/drawing/2014/main" id="{6D015DB1-B0F6-4592-83D6-F87509DCB934}"/>
                </a:ext>
              </a:extLst>
            </p:cNvPr>
            <p:cNvSpPr/>
            <p:nvPr/>
          </p:nvSpPr>
          <p:spPr>
            <a:xfrm>
              <a:off x="1258716" y="3709433"/>
              <a:ext cx="154070" cy="100708"/>
            </a:xfrm>
            <a:custGeom>
              <a:avLst/>
              <a:gdLst/>
              <a:ahLst/>
              <a:cxnLst/>
              <a:rect l="l" t="t" r="r" b="b"/>
              <a:pathLst>
                <a:path w="7224" h="4722" extrusionOk="0">
                  <a:moveTo>
                    <a:pt x="516" y="0"/>
                  </a:moveTo>
                  <a:cubicBezTo>
                    <a:pt x="222" y="0"/>
                    <a:pt x="1" y="495"/>
                    <a:pt x="331" y="673"/>
                  </a:cubicBezTo>
                  <a:cubicBezTo>
                    <a:pt x="2367" y="2010"/>
                    <a:pt x="4464" y="3348"/>
                    <a:pt x="6531" y="4655"/>
                  </a:cubicBezTo>
                  <a:cubicBezTo>
                    <a:pt x="6594" y="4701"/>
                    <a:pt x="6657" y="4721"/>
                    <a:pt x="6717" y="4721"/>
                  </a:cubicBezTo>
                  <a:cubicBezTo>
                    <a:pt x="7008" y="4721"/>
                    <a:pt x="7224" y="4248"/>
                    <a:pt x="6896" y="4047"/>
                  </a:cubicBezTo>
                  <a:cubicBezTo>
                    <a:pt x="4860" y="2740"/>
                    <a:pt x="2762" y="1402"/>
                    <a:pt x="695" y="65"/>
                  </a:cubicBezTo>
                  <a:cubicBezTo>
                    <a:pt x="635" y="20"/>
                    <a:pt x="574" y="0"/>
                    <a:pt x="516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31;p30">
              <a:extLst>
                <a:ext uri="{FF2B5EF4-FFF2-40B4-BE49-F238E27FC236}">
                  <a16:creationId xmlns:a16="http://schemas.microsoft.com/office/drawing/2014/main" id="{C95F5B27-AA2B-4036-A698-73F32E1746C9}"/>
                </a:ext>
              </a:extLst>
            </p:cNvPr>
            <p:cNvSpPr/>
            <p:nvPr/>
          </p:nvSpPr>
          <p:spPr>
            <a:xfrm>
              <a:off x="1210001" y="3810085"/>
              <a:ext cx="59674" cy="43913"/>
            </a:xfrm>
            <a:custGeom>
              <a:avLst/>
              <a:gdLst/>
              <a:ahLst/>
              <a:cxnLst/>
              <a:rect l="l" t="t" r="r" b="b"/>
              <a:pathLst>
                <a:path w="2798" h="2059" extrusionOk="0">
                  <a:moveTo>
                    <a:pt x="433" y="1"/>
                  </a:moveTo>
                  <a:cubicBezTo>
                    <a:pt x="299" y="1"/>
                    <a:pt x="154" y="76"/>
                    <a:pt x="92" y="179"/>
                  </a:cubicBezTo>
                  <a:cubicBezTo>
                    <a:pt x="1" y="361"/>
                    <a:pt x="61" y="544"/>
                    <a:pt x="213" y="665"/>
                  </a:cubicBezTo>
                  <a:lnTo>
                    <a:pt x="2189" y="2003"/>
                  </a:lnTo>
                  <a:cubicBezTo>
                    <a:pt x="2238" y="2042"/>
                    <a:pt x="2300" y="2059"/>
                    <a:pt x="2363" y="2059"/>
                  </a:cubicBezTo>
                  <a:cubicBezTo>
                    <a:pt x="2496" y="2059"/>
                    <a:pt x="2634" y="1984"/>
                    <a:pt x="2675" y="1881"/>
                  </a:cubicBezTo>
                  <a:cubicBezTo>
                    <a:pt x="2797" y="1699"/>
                    <a:pt x="2736" y="1516"/>
                    <a:pt x="2584" y="1395"/>
                  </a:cubicBezTo>
                  <a:lnTo>
                    <a:pt x="609" y="57"/>
                  </a:lnTo>
                  <a:cubicBezTo>
                    <a:pt x="559" y="18"/>
                    <a:pt x="498" y="1"/>
                    <a:pt x="43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32;p30">
              <a:extLst>
                <a:ext uri="{FF2B5EF4-FFF2-40B4-BE49-F238E27FC236}">
                  <a16:creationId xmlns:a16="http://schemas.microsoft.com/office/drawing/2014/main" id="{BB1630EA-3A55-4BF5-A3CC-49A1F20DC8F0}"/>
                </a:ext>
              </a:extLst>
            </p:cNvPr>
            <p:cNvSpPr/>
            <p:nvPr/>
          </p:nvSpPr>
          <p:spPr>
            <a:xfrm>
              <a:off x="2435312" y="2857636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55" y="1429"/>
                    <a:pt x="1855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33;p30">
              <a:extLst>
                <a:ext uri="{FF2B5EF4-FFF2-40B4-BE49-F238E27FC236}">
                  <a16:creationId xmlns:a16="http://schemas.microsoft.com/office/drawing/2014/main" id="{95B58EB7-BEFB-4DA1-A143-4651B1962C0D}"/>
                </a:ext>
              </a:extLst>
            </p:cNvPr>
            <p:cNvSpPr/>
            <p:nvPr/>
          </p:nvSpPr>
          <p:spPr>
            <a:xfrm>
              <a:off x="2380859" y="2867362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2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34;p30">
              <a:extLst>
                <a:ext uri="{FF2B5EF4-FFF2-40B4-BE49-F238E27FC236}">
                  <a16:creationId xmlns:a16="http://schemas.microsoft.com/office/drawing/2014/main" id="{79FEEC67-9603-41E4-9D9E-0A4EBE876D24}"/>
                </a:ext>
              </a:extLst>
            </p:cNvPr>
            <p:cNvSpPr/>
            <p:nvPr/>
          </p:nvSpPr>
          <p:spPr>
            <a:xfrm>
              <a:off x="2387983" y="2935423"/>
              <a:ext cx="39563" cy="30498"/>
            </a:xfrm>
            <a:custGeom>
              <a:avLst/>
              <a:gdLst/>
              <a:ahLst/>
              <a:cxnLst/>
              <a:rect l="l" t="t" r="r" b="b"/>
              <a:pathLst>
                <a:path w="1855" h="1430" extrusionOk="0">
                  <a:moveTo>
                    <a:pt x="912" y="1"/>
                  </a:moveTo>
                  <a:cubicBezTo>
                    <a:pt x="1" y="1"/>
                    <a:pt x="1" y="1429"/>
                    <a:pt x="912" y="1429"/>
                  </a:cubicBezTo>
                  <a:cubicBezTo>
                    <a:pt x="1855" y="1429"/>
                    <a:pt x="185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35;p30">
              <a:extLst>
                <a:ext uri="{FF2B5EF4-FFF2-40B4-BE49-F238E27FC236}">
                  <a16:creationId xmlns:a16="http://schemas.microsoft.com/office/drawing/2014/main" id="{E97C6FD6-C936-482F-B7A2-2219463C8498}"/>
                </a:ext>
              </a:extLst>
            </p:cNvPr>
            <p:cNvSpPr/>
            <p:nvPr/>
          </p:nvSpPr>
          <p:spPr>
            <a:xfrm>
              <a:off x="2464491" y="2965902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882" y="0"/>
                  </a:moveTo>
                  <a:cubicBezTo>
                    <a:pt x="0" y="0"/>
                    <a:pt x="0" y="1459"/>
                    <a:pt x="882" y="1459"/>
                  </a:cubicBezTo>
                  <a:cubicBezTo>
                    <a:pt x="1824" y="1459"/>
                    <a:pt x="1824" y="0"/>
                    <a:pt x="88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36;p30">
              <a:extLst>
                <a:ext uri="{FF2B5EF4-FFF2-40B4-BE49-F238E27FC236}">
                  <a16:creationId xmlns:a16="http://schemas.microsoft.com/office/drawing/2014/main" id="{DC910354-F356-41C6-8FE4-B801A392A092}"/>
                </a:ext>
              </a:extLst>
            </p:cNvPr>
            <p:cNvSpPr/>
            <p:nvPr/>
          </p:nvSpPr>
          <p:spPr>
            <a:xfrm>
              <a:off x="2441796" y="2915971"/>
              <a:ext cx="39563" cy="30498"/>
            </a:xfrm>
            <a:custGeom>
              <a:avLst/>
              <a:gdLst/>
              <a:ahLst/>
              <a:cxnLst/>
              <a:rect l="l" t="t" r="r" b="b"/>
              <a:pathLst>
                <a:path w="185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55" y="1429"/>
                    <a:pt x="185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37;p30">
              <a:extLst>
                <a:ext uri="{FF2B5EF4-FFF2-40B4-BE49-F238E27FC236}">
                  <a16:creationId xmlns:a16="http://schemas.microsoft.com/office/drawing/2014/main" id="{263C119A-A3D3-4820-BB07-7F3F28E2974C}"/>
                </a:ext>
              </a:extLst>
            </p:cNvPr>
            <p:cNvSpPr/>
            <p:nvPr/>
          </p:nvSpPr>
          <p:spPr>
            <a:xfrm>
              <a:off x="2540977" y="2927659"/>
              <a:ext cx="38923" cy="31117"/>
            </a:xfrm>
            <a:custGeom>
              <a:avLst/>
              <a:gdLst/>
              <a:ahLst/>
              <a:cxnLst/>
              <a:rect l="l" t="t" r="r" b="b"/>
              <a:pathLst>
                <a:path w="1825" h="1459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5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38;p30">
              <a:extLst>
                <a:ext uri="{FF2B5EF4-FFF2-40B4-BE49-F238E27FC236}">
                  <a16:creationId xmlns:a16="http://schemas.microsoft.com/office/drawing/2014/main" id="{760CCB6D-E01A-458C-879C-1E6A25072792}"/>
                </a:ext>
              </a:extLst>
            </p:cNvPr>
            <p:cNvSpPr/>
            <p:nvPr/>
          </p:nvSpPr>
          <p:spPr>
            <a:xfrm>
              <a:off x="2586365" y="2971725"/>
              <a:ext cx="40224" cy="31138"/>
            </a:xfrm>
            <a:custGeom>
              <a:avLst/>
              <a:gdLst/>
              <a:ahLst/>
              <a:cxnLst/>
              <a:rect l="l" t="t" r="r" b="b"/>
              <a:pathLst>
                <a:path w="1886" h="1460" extrusionOk="0">
                  <a:moveTo>
                    <a:pt x="913" y="1"/>
                  </a:moveTo>
                  <a:cubicBezTo>
                    <a:pt x="1" y="1"/>
                    <a:pt x="1" y="1460"/>
                    <a:pt x="913" y="1460"/>
                  </a:cubicBezTo>
                  <a:cubicBezTo>
                    <a:pt x="1885" y="1460"/>
                    <a:pt x="1885" y="1"/>
                    <a:pt x="91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39;p30">
              <a:extLst>
                <a:ext uri="{FF2B5EF4-FFF2-40B4-BE49-F238E27FC236}">
                  <a16:creationId xmlns:a16="http://schemas.microsoft.com/office/drawing/2014/main" id="{B877996B-C812-4496-ADC8-78CB581A69EF}"/>
                </a:ext>
              </a:extLst>
            </p:cNvPr>
            <p:cNvSpPr/>
            <p:nvPr/>
          </p:nvSpPr>
          <p:spPr>
            <a:xfrm>
              <a:off x="2498852" y="2880970"/>
              <a:ext cx="40202" cy="31138"/>
            </a:xfrm>
            <a:custGeom>
              <a:avLst/>
              <a:gdLst/>
              <a:ahLst/>
              <a:cxnLst/>
              <a:rect l="l" t="t" r="r" b="b"/>
              <a:pathLst>
                <a:path w="1885" h="1460" extrusionOk="0">
                  <a:moveTo>
                    <a:pt x="912" y="1"/>
                  </a:moveTo>
                  <a:cubicBezTo>
                    <a:pt x="0" y="1"/>
                    <a:pt x="0" y="1460"/>
                    <a:pt x="912" y="1460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40;p30">
              <a:extLst>
                <a:ext uri="{FF2B5EF4-FFF2-40B4-BE49-F238E27FC236}">
                  <a16:creationId xmlns:a16="http://schemas.microsoft.com/office/drawing/2014/main" id="{2BA15733-3203-4263-91D2-C7949DB50819}"/>
                </a:ext>
              </a:extLst>
            </p:cNvPr>
            <p:cNvSpPr/>
            <p:nvPr/>
          </p:nvSpPr>
          <p:spPr>
            <a:xfrm>
              <a:off x="2520885" y="2991838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4" y="1459"/>
                    <a:pt x="1824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41;p30">
              <a:extLst>
                <a:ext uri="{FF2B5EF4-FFF2-40B4-BE49-F238E27FC236}">
                  <a16:creationId xmlns:a16="http://schemas.microsoft.com/office/drawing/2014/main" id="{322A03D5-476D-4CB3-A0BF-47C748920894}"/>
                </a:ext>
              </a:extLst>
            </p:cNvPr>
            <p:cNvSpPr/>
            <p:nvPr/>
          </p:nvSpPr>
          <p:spPr>
            <a:xfrm>
              <a:off x="2327046" y="2905605"/>
              <a:ext cx="40202" cy="30498"/>
            </a:xfrm>
            <a:custGeom>
              <a:avLst/>
              <a:gdLst/>
              <a:ahLst/>
              <a:cxnLst/>
              <a:rect l="l" t="t" r="r" b="b"/>
              <a:pathLst>
                <a:path w="188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42;p30">
              <a:extLst>
                <a:ext uri="{FF2B5EF4-FFF2-40B4-BE49-F238E27FC236}">
                  <a16:creationId xmlns:a16="http://schemas.microsoft.com/office/drawing/2014/main" id="{5AE53675-903B-4198-AC4D-AF57FF80EF35}"/>
                </a:ext>
              </a:extLst>
            </p:cNvPr>
            <p:cNvSpPr/>
            <p:nvPr/>
          </p:nvSpPr>
          <p:spPr>
            <a:xfrm>
              <a:off x="2299809" y="2839485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5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43;p30">
              <a:extLst>
                <a:ext uri="{FF2B5EF4-FFF2-40B4-BE49-F238E27FC236}">
                  <a16:creationId xmlns:a16="http://schemas.microsoft.com/office/drawing/2014/main" id="{D4428DC5-6C18-455A-A55B-23F8BB21EEA1}"/>
                </a:ext>
              </a:extLst>
            </p:cNvPr>
            <p:cNvSpPr/>
            <p:nvPr/>
          </p:nvSpPr>
          <p:spPr>
            <a:xfrm>
              <a:off x="1522493" y="2860878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5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44;p30">
              <a:extLst>
                <a:ext uri="{FF2B5EF4-FFF2-40B4-BE49-F238E27FC236}">
                  <a16:creationId xmlns:a16="http://schemas.microsoft.com/office/drawing/2014/main" id="{042D5591-598C-4C22-A471-2170A28B7F5F}"/>
                </a:ext>
              </a:extLst>
            </p:cNvPr>
            <p:cNvSpPr/>
            <p:nvPr/>
          </p:nvSpPr>
          <p:spPr>
            <a:xfrm>
              <a:off x="1599000" y="2836242"/>
              <a:ext cx="38901" cy="31138"/>
            </a:xfrm>
            <a:custGeom>
              <a:avLst/>
              <a:gdLst/>
              <a:ahLst/>
              <a:cxnLst/>
              <a:rect l="l" t="t" r="r" b="b"/>
              <a:pathLst>
                <a:path w="1824" h="1460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59"/>
                    <a:pt x="182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45;p30">
              <a:extLst>
                <a:ext uri="{FF2B5EF4-FFF2-40B4-BE49-F238E27FC236}">
                  <a16:creationId xmlns:a16="http://schemas.microsoft.com/office/drawing/2014/main" id="{C8238F3F-3DED-405B-927E-0B4B7F699CA3}"/>
                </a:ext>
              </a:extLst>
            </p:cNvPr>
            <p:cNvSpPr/>
            <p:nvPr/>
          </p:nvSpPr>
          <p:spPr>
            <a:xfrm>
              <a:off x="1569822" y="2887454"/>
              <a:ext cx="39563" cy="31138"/>
            </a:xfrm>
            <a:custGeom>
              <a:avLst/>
              <a:gdLst/>
              <a:ahLst/>
              <a:cxnLst/>
              <a:rect l="l" t="t" r="r" b="b"/>
              <a:pathLst>
                <a:path w="1855" h="1460" extrusionOk="0">
                  <a:moveTo>
                    <a:pt x="912" y="1"/>
                  </a:moveTo>
                  <a:cubicBezTo>
                    <a:pt x="0" y="1"/>
                    <a:pt x="0" y="1459"/>
                    <a:pt x="912" y="1459"/>
                  </a:cubicBezTo>
                  <a:cubicBezTo>
                    <a:pt x="1854" y="1459"/>
                    <a:pt x="1854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46;p30">
              <a:extLst>
                <a:ext uri="{FF2B5EF4-FFF2-40B4-BE49-F238E27FC236}">
                  <a16:creationId xmlns:a16="http://schemas.microsoft.com/office/drawing/2014/main" id="{F1C3A800-0237-478E-9C5D-94AA5053FFEF}"/>
                </a:ext>
              </a:extLst>
            </p:cNvPr>
            <p:cNvSpPr/>
            <p:nvPr/>
          </p:nvSpPr>
          <p:spPr>
            <a:xfrm>
              <a:off x="1667061" y="2871243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2" y="1"/>
                  </a:moveTo>
                  <a:cubicBezTo>
                    <a:pt x="1" y="1"/>
                    <a:pt x="1" y="1460"/>
                    <a:pt x="912" y="1460"/>
                  </a:cubicBezTo>
                  <a:cubicBezTo>
                    <a:pt x="1824" y="1460"/>
                    <a:pt x="1824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47;p30">
              <a:extLst>
                <a:ext uri="{FF2B5EF4-FFF2-40B4-BE49-F238E27FC236}">
                  <a16:creationId xmlns:a16="http://schemas.microsoft.com/office/drawing/2014/main" id="{4426BD04-C6FF-44B7-B86D-2319C705E5C7}"/>
                </a:ext>
              </a:extLst>
            </p:cNvPr>
            <p:cNvSpPr/>
            <p:nvPr/>
          </p:nvSpPr>
          <p:spPr>
            <a:xfrm>
              <a:off x="1710508" y="2812909"/>
              <a:ext cx="38901" cy="31117"/>
            </a:xfrm>
            <a:custGeom>
              <a:avLst/>
              <a:gdLst/>
              <a:ahLst/>
              <a:cxnLst/>
              <a:rect l="l" t="t" r="r" b="b"/>
              <a:pathLst>
                <a:path w="1824" h="1459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59"/>
                    <a:pt x="182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48;p30">
              <a:extLst>
                <a:ext uri="{FF2B5EF4-FFF2-40B4-BE49-F238E27FC236}">
                  <a16:creationId xmlns:a16="http://schemas.microsoft.com/office/drawing/2014/main" id="{AB3BE83C-E630-49A6-B963-4B95D5E4DC44}"/>
                </a:ext>
              </a:extLst>
            </p:cNvPr>
            <p:cNvSpPr/>
            <p:nvPr/>
          </p:nvSpPr>
          <p:spPr>
            <a:xfrm>
              <a:off x="1742907" y="2897180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2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49;p30">
              <a:extLst>
                <a:ext uri="{FF2B5EF4-FFF2-40B4-BE49-F238E27FC236}">
                  <a16:creationId xmlns:a16="http://schemas.microsoft.com/office/drawing/2014/main" id="{68B71566-F50D-441A-A4BE-76A430E01E3F}"/>
                </a:ext>
              </a:extLst>
            </p:cNvPr>
            <p:cNvSpPr/>
            <p:nvPr/>
          </p:nvSpPr>
          <p:spPr>
            <a:xfrm>
              <a:off x="1626877" y="2925697"/>
              <a:ext cx="40202" cy="30498"/>
            </a:xfrm>
            <a:custGeom>
              <a:avLst/>
              <a:gdLst/>
              <a:ahLst/>
              <a:cxnLst/>
              <a:rect l="l" t="t" r="r" b="b"/>
              <a:pathLst>
                <a:path w="188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50;p30">
              <a:extLst>
                <a:ext uri="{FF2B5EF4-FFF2-40B4-BE49-F238E27FC236}">
                  <a16:creationId xmlns:a16="http://schemas.microsoft.com/office/drawing/2014/main" id="{1BB1759E-A6C4-4C5A-844C-79A78DC64438}"/>
                </a:ext>
              </a:extLst>
            </p:cNvPr>
            <p:cNvSpPr/>
            <p:nvPr/>
          </p:nvSpPr>
          <p:spPr>
            <a:xfrm>
              <a:off x="1497196" y="2957477"/>
              <a:ext cx="38923" cy="30477"/>
            </a:xfrm>
            <a:custGeom>
              <a:avLst/>
              <a:gdLst/>
              <a:ahLst/>
              <a:cxnLst/>
              <a:rect l="l" t="t" r="r" b="b"/>
              <a:pathLst>
                <a:path w="1825" h="1429" extrusionOk="0">
                  <a:moveTo>
                    <a:pt x="913" y="0"/>
                  </a:moveTo>
                  <a:cubicBezTo>
                    <a:pt x="1" y="0"/>
                    <a:pt x="1" y="1429"/>
                    <a:pt x="913" y="1429"/>
                  </a:cubicBezTo>
                  <a:cubicBezTo>
                    <a:pt x="1825" y="1398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51;p30">
              <a:extLst>
                <a:ext uri="{FF2B5EF4-FFF2-40B4-BE49-F238E27FC236}">
                  <a16:creationId xmlns:a16="http://schemas.microsoft.com/office/drawing/2014/main" id="{A2C09A6C-5E30-473D-BC88-1F80B3B625CD}"/>
                </a:ext>
              </a:extLst>
            </p:cNvPr>
            <p:cNvSpPr/>
            <p:nvPr/>
          </p:nvSpPr>
          <p:spPr>
            <a:xfrm>
              <a:off x="1466077" y="2901061"/>
              <a:ext cx="39584" cy="31138"/>
            </a:xfrm>
            <a:custGeom>
              <a:avLst/>
              <a:gdLst/>
              <a:ahLst/>
              <a:cxnLst/>
              <a:rect l="l" t="t" r="r" b="b"/>
              <a:pathLst>
                <a:path w="1856" h="1460" extrusionOk="0">
                  <a:moveTo>
                    <a:pt x="913" y="1"/>
                  </a:moveTo>
                  <a:cubicBezTo>
                    <a:pt x="1" y="1"/>
                    <a:pt x="1" y="1460"/>
                    <a:pt x="913" y="1460"/>
                  </a:cubicBezTo>
                  <a:cubicBezTo>
                    <a:pt x="1855" y="1460"/>
                    <a:pt x="1855" y="1"/>
                    <a:pt x="91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52;p30">
              <a:extLst>
                <a:ext uri="{FF2B5EF4-FFF2-40B4-BE49-F238E27FC236}">
                  <a16:creationId xmlns:a16="http://schemas.microsoft.com/office/drawing/2014/main" id="{8C2BAAA7-A7D0-421E-B946-7CC4641E7350}"/>
                </a:ext>
              </a:extLst>
            </p:cNvPr>
            <p:cNvSpPr/>
            <p:nvPr/>
          </p:nvSpPr>
          <p:spPr>
            <a:xfrm>
              <a:off x="1401258" y="2945810"/>
              <a:ext cx="39563" cy="31138"/>
            </a:xfrm>
            <a:custGeom>
              <a:avLst/>
              <a:gdLst/>
              <a:ahLst/>
              <a:cxnLst/>
              <a:rect l="l" t="t" r="r" b="b"/>
              <a:pathLst>
                <a:path w="1855" h="1460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53;p30">
              <a:extLst>
                <a:ext uri="{FF2B5EF4-FFF2-40B4-BE49-F238E27FC236}">
                  <a16:creationId xmlns:a16="http://schemas.microsoft.com/office/drawing/2014/main" id="{0BE706C6-15EB-4B41-8C4A-CE2CC9B2EAD7}"/>
                </a:ext>
              </a:extLst>
            </p:cNvPr>
            <p:cNvSpPr/>
            <p:nvPr/>
          </p:nvSpPr>
          <p:spPr>
            <a:xfrm>
              <a:off x="923445" y="2753976"/>
              <a:ext cx="16230" cy="108130"/>
            </a:xfrm>
            <a:custGeom>
              <a:avLst/>
              <a:gdLst/>
              <a:ahLst/>
              <a:cxnLst/>
              <a:rect l="l" t="t" r="r" b="b"/>
              <a:pathLst>
                <a:path w="761" h="5070" extrusionOk="0">
                  <a:moveTo>
                    <a:pt x="341" y="1"/>
                  </a:moveTo>
                  <a:cubicBezTo>
                    <a:pt x="170" y="1"/>
                    <a:pt x="1" y="107"/>
                    <a:pt x="1" y="331"/>
                  </a:cubicBezTo>
                  <a:cubicBezTo>
                    <a:pt x="62" y="1821"/>
                    <a:pt x="62" y="3249"/>
                    <a:pt x="92" y="4739"/>
                  </a:cubicBezTo>
                  <a:cubicBezTo>
                    <a:pt x="92" y="4955"/>
                    <a:pt x="265" y="5069"/>
                    <a:pt x="435" y="5069"/>
                  </a:cubicBezTo>
                  <a:cubicBezTo>
                    <a:pt x="599" y="5069"/>
                    <a:pt x="761" y="4963"/>
                    <a:pt x="761" y="4739"/>
                  </a:cubicBezTo>
                  <a:cubicBezTo>
                    <a:pt x="730" y="3249"/>
                    <a:pt x="700" y="1790"/>
                    <a:pt x="700" y="331"/>
                  </a:cubicBezTo>
                  <a:cubicBezTo>
                    <a:pt x="700" y="115"/>
                    <a:pt x="519" y="1"/>
                    <a:pt x="341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54;p30">
              <a:extLst>
                <a:ext uri="{FF2B5EF4-FFF2-40B4-BE49-F238E27FC236}">
                  <a16:creationId xmlns:a16="http://schemas.microsoft.com/office/drawing/2014/main" id="{28098747-8D93-4B54-951B-CF14495359B5}"/>
                </a:ext>
              </a:extLst>
            </p:cNvPr>
            <p:cNvSpPr/>
            <p:nvPr/>
          </p:nvSpPr>
          <p:spPr>
            <a:xfrm>
              <a:off x="624582" y="2247582"/>
              <a:ext cx="328038" cy="619095"/>
            </a:xfrm>
            <a:custGeom>
              <a:avLst/>
              <a:gdLst/>
              <a:ahLst/>
              <a:cxnLst/>
              <a:rect l="l" t="t" r="r" b="b"/>
              <a:pathLst>
                <a:path w="15381" h="29028" extrusionOk="0">
                  <a:moveTo>
                    <a:pt x="9034" y="0"/>
                  </a:moveTo>
                  <a:cubicBezTo>
                    <a:pt x="8678" y="0"/>
                    <a:pt x="5193" y="57"/>
                    <a:pt x="3161" y="3678"/>
                  </a:cubicBezTo>
                  <a:lnTo>
                    <a:pt x="730" y="9332"/>
                  </a:lnTo>
                  <a:cubicBezTo>
                    <a:pt x="699" y="9362"/>
                    <a:pt x="0" y="10669"/>
                    <a:pt x="395" y="13678"/>
                  </a:cubicBezTo>
                  <a:lnTo>
                    <a:pt x="1702" y="28724"/>
                  </a:lnTo>
                  <a:cubicBezTo>
                    <a:pt x="1763" y="28906"/>
                    <a:pt x="1854" y="29028"/>
                    <a:pt x="2067" y="29028"/>
                  </a:cubicBezTo>
                  <a:cubicBezTo>
                    <a:pt x="2250" y="28967"/>
                    <a:pt x="2402" y="28815"/>
                    <a:pt x="2371" y="28633"/>
                  </a:cubicBezTo>
                  <a:lnTo>
                    <a:pt x="1034" y="13587"/>
                  </a:lnTo>
                  <a:cubicBezTo>
                    <a:pt x="699" y="10821"/>
                    <a:pt x="1307" y="9635"/>
                    <a:pt x="1307" y="9605"/>
                  </a:cubicBezTo>
                  <a:lnTo>
                    <a:pt x="3739" y="3982"/>
                  </a:lnTo>
                  <a:cubicBezTo>
                    <a:pt x="5593" y="669"/>
                    <a:pt x="8845" y="669"/>
                    <a:pt x="8997" y="669"/>
                  </a:cubicBezTo>
                  <a:lnTo>
                    <a:pt x="15046" y="669"/>
                  </a:lnTo>
                  <a:cubicBezTo>
                    <a:pt x="15229" y="669"/>
                    <a:pt x="15381" y="517"/>
                    <a:pt x="15381" y="334"/>
                  </a:cubicBezTo>
                  <a:cubicBezTo>
                    <a:pt x="15381" y="152"/>
                    <a:pt x="15229" y="0"/>
                    <a:pt x="15046" y="0"/>
                  </a:cubicBezTo>
                  <a:lnTo>
                    <a:pt x="9058" y="0"/>
                  </a:lnTo>
                  <a:cubicBezTo>
                    <a:pt x="9053" y="0"/>
                    <a:pt x="9045" y="0"/>
                    <a:pt x="903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55;p30">
              <a:extLst>
                <a:ext uri="{FF2B5EF4-FFF2-40B4-BE49-F238E27FC236}">
                  <a16:creationId xmlns:a16="http://schemas.microsoft.com/office/drawing/2014/main" id="{2DAEDC95-31BD-4C2B-831E-CDCE48B81477}"/>
                </a:ext>
              </a:extLst>
            </p:cNvPr>
            <p:cNvSpPr/>
            <p:nvPr/>
          </p:nvSpPr>
          <p:spPr>
            <a:xfrm>
              <a:off x="589560" y="2852453"/>
              <a:ext cx="383810" cy="17510"/>
            </a:xfrm>
            <a:custGeom>
              <a:avLst/>
              <a:gdLst/>
              <a:ahLst/>
              <a:cxnLst/>
              <a:rect l="l" t="t" r="r" b="b"/>
              <a:pathLst>
                <a:path w="17996" h="821" extrusionOk="0">
                  <a:moveTo>
                    <a:pt x="457" y="0"/>
                  </a:moveTo>
                  <a:cubicBezTo>
                    <a:pt x="1" y="0"/>
                    <a:pt x="1" y="699"/>
                    <a:pt x="457" y="699"/>
                  </a:cubicBezTo>
                  <a:cubicBezTo>
                    <a:pt x="6171" y="730"/>
                    <a:pt x="11825" y="760"/>
                    <a:pt x="17539" y="821"/>
                  </a:cubicBezTo>
                  <a:cubicBezTo>
                    <a:pt x="17995" y="821"/>
                    <a:pt x="17995" y="122"/>
                    <a:pt x="17539" y="122"/>
                  </a:cubicBezTo>
                  <a:cubicBezTo>
                    <a:pt x="11825" y="91"/>
                    <a:pt x="6171" y="61"/>
                    <a:pt x="457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6;p30">
              <a:extLst>
                <a:ext uri="{FF2B5EF4-FFF2-40B4-BE49-F238E27FC236}">
                  <a16:creationId xmlns:a16="http://schemas.microsoft.com/office/drawing/2014/main" id="{F3E8857B-7F64-4193-B092-2616C673DE98}"/>
                </a:ext>
              </a:extLst>
            </p:cNvPr>
            <p:cNvSpPr/>
            <p:nvPr/>
          </p:nvSpPr>
          <p:spPr>
            <a:xfrm>
              <a:off x="578575" y="2894556"/>
              <a:ext cx="411642" cy="42207"/>
            </a:xfrm>
            <a:custGeom>
              <a:avLst/>
              <a:gdLst/>
              <a:ahLst/>
              <a:cxnLst/>
              <a:rect l="l" t="t" r="r" b="b"/>
              <a:pathLst>
                <a:path w="19301" h="1979" extrusionOk="0">
                  <a:moveTo>
                    <a:pt x="18873" y="1"/>
                  </a:moveTo>
                  <a:cubicBezTo>
                    <a:pt x="18864" y="1"/>
                    <a:pt x="18854" y="1"/>
                    <a:pt x="18845" y="2"/>
                  </a:cubicBezTo>
                  <a:cubicBezTo>
                    <a:pt x="12735" y="427"/>
                    <a:pt x="6565" y="853"/>
                    <a:pt x="455" y="1309"/>
                  </a:cubicBezTo>
                  <a:cubicBezTo>
                    <a:pt x="39" y="1339"/>
                    <a:pt x="1" y="1979"/>
                    <a:pt x="425" y="1979"/>
                  </a:cubicBezTo>
                  <a:cubicBezTo>
                    <a:pt x="435" y="1979"/>
                    <a:pt x="445" y="1978"/>
                    <a:pt x="455" y="1978"/>
                  </a:cubicBezTo>
                  <a:cubicBezTo>
                    <a:pt x="6565" y="1552"/>
                    <a:pt x="12735" y="1157"/>
                    <a:pt x="18845" y="701"/>
                  </a:cubicBezTo>
                  <a:cubicBezTo>
                    <a:pt x="19291" y="671"/>
                    <a:pt x="19300" y="1"/>
                    <a:pt x="1887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57;p30">
              <a:extLst>
                <a:ext uri="{FF2B5EF4-FFF2-40B4-BE49-F238E27FC236}">
                  <a16:creationId xmlns:a16="http://schemas.microsoft.com/office/drawing/2014/main" id="{6CF4C464-910B-44CD-94D0-9FA77F2C8FF3}"/>
                </a:ext>
              </a:extLst>
            </p:cNvPr>
            <p:cNvSpPr/>
            <p:nvPr/>
          </p:nvSpPr>
          <p:spPr>
            <a:xfrm>
              <a:off x="573371" y="2944509"/>
              <a:ext cx="431114" cy="16230"/>
            </a:xfrm>
            <a:custGeom>
              <a:avLst/>
              <a:gdLst/>
              <a:ahLst/>
              <a:cxnLst/>
              <a:rect l="l" t="t" r="r" b="b"/>
              <a:pathLst>
                <a:path w="20214" h="761" extrusionOk="0">
                  <a:moveTo>
                    <a:pt x="456" y="0"/>
                  </a:moveTo>
                  <a:cubicBezTo>
                    <a:pt x="0" y="0"/>
                    <a:pt x="0" y="669"/>
                    <a:pt x="456" y="669"/>
                  </a:cubicBezTo>
                  <a:cubicBezTo>
                    <a:pt x="6900" y="699"/>
                    <a:pt x="13344" y="760"/>
                    <a:pt x="19757" y="760"/>
                  </a:cubicBezTo>
                  <a:cubicBezTo>
                    <a:pt x="20213" y="699"/>
                    <a:pt x="20213" y="61"/>
                    <a:pt x="19757" y="61"/>
                  </a:cubicBezTo>
                  <a:cubicBezTo>
                    <a:pt x="13344" y="31"/>
                    <a:pt x="6900" y="0"/>
                    <a:pt x="456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58;p30">
              <a:extLst>
                <a:ext uri="{FF2B5EF4-FFF2-40B4-BE49-F238E27FC236}">
                  <a16:creationId xmlns:a16="http://schemas.microsoft.com/office/drawing/2014/main" id="{2FBCC908-D7A9-47D6-BC56-1EF2FC71DD74}"/>
                </a:ext>
              </a:extLst>
            </p:cNvPr>
            <p:cNvSpPr/>
            <p:nvPr/>
          </p:nvSpPr>
          <p:spPr>
            <a:xfrm>
              <a:off x="1237878" y="1858561"/>
              <a:ext cx="1282295" cy="898485"/>
            </a:xfrm>
            <a:custGeom>
              <a:avLst/>
              <a:gdLst/>
              <a:ahLst/>
              <a:cxnLst/>
              <a:rect l="l" t="t" r="r" b="b"/>
              <a:pathLst>
                <a:path w="60124" h="42128" extrusionOk="0">
                  <a:moveTo>
                    <a:pt x="31362" y="0"/>
                  </a:moveTo>
                  <a:cubicBezTo>
                    <a:pt x="28037" y="0"/>
                    <a:pt x="24700" y="455"/>
                    <a:pt x="21703" y="1795"/>
                  </a:cubicBezTo>
                  <a:cubicBezTo>
                    <a:pt x="18208" y="3406"/>
                    <a:pt x="15198" y="6294"/>
                    <a:pt x="14135" y="9941"/>
                  </a:cubicBezTo>
                  <a:cubicBezTo>
                    <a:pt x="13588" y="11886"/>
                    <a:pt x="13588" y="13923"/>
                    <a:pt x="13223" y="15929"/>
                  </a:cubicBezTo>
                  <a:cubicBezTo>
                    <a:pt x="12888" y="17905"/>
                    <a:pt x="12129" y="20002"/>
                    <a:pt x="10487" y="21187"/>
                  </a:cubicBezTo>
                  <a:cubicBezTo>
                    <a:pt x="9484" y="21917"/>
                    <a:pt x="8207" y="22221"/>
                    <a:pt x="7052" y="22707"/>
                  </a:cubicBezTo>
                  <a:cubicBezTo>
                    <a:pt x="5867" y="23163"/>
                    <a:pt x="4712" y="23923"/>
                    <a:pt x="4256" y="25108"/>
                  </a:cubicBezTo>
                  <a:cubicBezTo>
                    <a:pt x="3587" y="26963"/>
                    <a:pt x="4925" y="28999"/>
                    <a:pt x="4499" y="30914"/>
                  </a:cubicBezTo>
                  <a:cubicBezTo>
                    <a:pt x="4256" y="32008"/>
                    <a:pt x="3466" y="32890"/>
                    <a:pt x="2675" y="33680"/>
                  </a:cubicBezTo>
                  <a:cubicBezTo>
                    <a:pt x="1885" y="34470"/>
                    <a:pt x="1004" y="35230"/>
                    <a:pt x="517" y="36233"/>
                  </a:cubicBezTo>
                  <a:cubicBezTo>
                    <a:pt x="122" y="36993"/>
                    <a:pt x="1" y="37935"/>
                    <a:pt x="365" y="38695"/>
                  </a:cubicBezTo>
                  <a:cubicBezTo>
                    <a:pt x="1003" y="38011"/>
                    <a:pt x="1970" y="37711"/>
                    <a:pt x="2940" y="37711"/>
                  </a:cubicBezTo>
                  <a:cubicBezTo>
                    <a:pt x="3219" y="37711"/>
                    <a:pt x="3498" y="37736"/>
                    <a:pt x="3770" y="37783"/>
                  </a:cubicBezTo>
                  <a:cubicBezTo>
                    <a:pt x="3922" y="37814"/>
                    <a:pt x="4104" y="37875"/>
                    <a:pt x="4256" y="37905"/>
                  </a:cubicBezTo>
                  <a:lnTo>
                    <a:pt x="4955" y="38118"/>
                  </a:lnTo>
                  <a:cubicBezTo>
                    <a:pt x="5897" y="38513"/>
                    <a:pt x="6748" y="39060"/>
                    <a:pt x="7600" y="39577"/>
                  </a:cubicBezTo>
                  <a:cubicBezTo>
                    <a:pt x="7904" y="39759"/>
                    <a:pt x="8207" y="39942"/>
                    <a:pt x="8511" y="40093"/>
                  </a:cubicBezTo>
                  <a:cubicBezTo>
                    <a:pt x="8724" y="40215"/>
                    <a:pt x="8937" y="40337"/>
                    <a:pt x="9180" y="40458"/>
                  </a:cubicBezTo>
                  <a:cubicBezTo>
                    <a:pt x="9879" y="40793"/>
                    <a:pt x="10700" y="41066"/>
                    <a:pt x="11521" y="41097"/>
                  </a:cubicBezTo>
                  <a:cubicBezTo>
                    <a:pt x="12220" y="41097"/>
                    <a:pt x="12888" y="40975"/>
                    <a:pt x="13527" y="40793"/>
                  </a:cubicBezTo>
                  <a:cubicBezTo>
                    <a:pt x="13800" y="40701"/>
                    <a:pt x="14043" y="40641"/>
                    <a:pt x="14287" y="40549"/>
                  </a:cubicBezTo>
                  <a:cubicBezTo>
                    <a:pt x="15400" y="40207"/>
                    <a:pt x="16513" y="39784"/>
                    <a:pt x="17651" y="39784"/>
                  </a:cubicBezTo>
                  <a:cubicBezTo>
                    <a:pt x="17725" y="39784"/>
                    <a:pt x="17799" y="39786"/>
                    <a:pt x="17873" y="39790"/>
                  </a:cubicBezTo>
                  <a:lnTo>
                    <a:pt x="18025" y="39790"/>
                  </a:lnTo>
                  <a:cubicBezTo>
                    <a:pt x="18299" y="39850"/>
                    <a:pt x="18512" y="39881"/>
                    <a:pt x="18755" y="39911"/>
                  </a:cubicBezTo>
                  <a:cubicBezTo>
                    <a:pt x="19971" y="40185"/>
                    <a:pt x="21095" y="40853"/>
                    <a:pt x="22250" y="41400"/>
                  </a:cubicBezTo>
                  <a:cubicBezTo>
                    <a:pt x="23120" y="41790"/>
                    <a:pt x="24145" y="42127"/>
                    <a:pt x="25118" y="42127"/>
                  </a:cubicBezTo>
                  <a:cubicBezTo>
                    <a:pt x="25437" y="42127"/>
                    <a:pt x="25750" y="42091"/>
                    <a:pt x="26050" y="42008"/>
                  </a:cubicBezTo>
                  <a:cubicBezTo>
                    <a:pt x="26263" y="41279"/>
                    <a:pt x="26445" y="40610"/>
                    <a:pt x="26658" y="39881"/>
                  </a:cubicBezTo>
                  <a:lnTo>
                    <a:pt x="26749" y="39546"/>
                  </a:lnTo>
                  <a:cubicBezTo>
                    <a:pt x="24682" y="39334"/>
                    <a:pt x="22585" y="38574"/>
                    <a:pt x="20943" y="37267"/>
                  </a:cubicBezTo>
                  <a:cubicBezTo>
                    <a:pt x="17691" y="34622"/>
                    <a:pt x="16202" y="30276"/>
                    <a:pt x="16171" y="26051"/>
                  </a:cubicBezTo>
                  <a:cubicBezTo>
                    <a:pt x="16110" y="22008"/>
                    <a:pt x="17174" y="18117"/>
                    <a:pt x="18329" y="14227"/>
                  </a:cubicBezTo>
                  <a:cubicBezTo>
                    <a:pt x="18360" y="14257"/>
                    <a:pt x="18390" y="14257"/>
                    <a:pt x="18451" y="14318"/>
                  </a:cubicBezTo>
                  <a:cubicBezTo>
                    <a:pt x="21395" y="15830"/>
                    <a:pt x="24707" y="16606"/>
                    <a:pt x="28019" y="16606"/>
                  </a:cubicBezTo>
                  <a:cubicBezTo>
                    <a:pt x="29835" y="16606"/>
                    <a:pt x="31651" y="16372"/>
                    <a:pt x="33406" y="15899"/>
                  </a:cubicBezTo>
                  <a:cubicBezTo>
                    <a:pt x="35108" y="15443"/>
                    <a:pt x="36871" y="14683"/>
                    <a:pt x="38086" y="13406"/>
                  </a:cubicBezTo>
                  <a:lnTo>
                    <a:pt x="38086" y="13406"/>
                  </a:lnTo>
                  <a:cubicBezTo>
                    <a:pt x="37387" y="16233"/>
                    <a:pt x="37539" y="19242"/>
                    <a:pt x="38512" y="21978"/>
                  </a:cubicBezTo>
                  <a:cubicBezTo>
                    <a:pt x="38907" y="21035"/>
                    <a:pt x="39789" y="20306"/>
                    <a:pt x="40792" y="20093"/>
                  </a:cubicBezTo>
                  <a:cubicBezTo>
                    <a:pt x="41012" y="20038"/>
                    <a:pt x="41239" y="20011"/>
                    <a:pt x="41466" y="20011"/>
                  </a:cubicBezTo>
                  <a:cubicBezTo>
                    <a:pt x="42241" y="20011"/>
                    <a:pt x="43024" y="20326"/>
                    <a:pt x="43588" y="20914"/>
                  </a:cubicBezTo>
                  <a:cubicBezTo>
                    <a:pt x="44378" y="21795"/>
                    <a:pt x="44591" y="23072"/>
                    <a:pt x="44378" y="24257"/>
                  </a:cubicBezTo>
                  <a:cubicBezTo>
                    <a:pt x="44044" y="26233"/>
                    <a:pt x="42676" y="28026"/>
                    <a:pt x="40852" y="28847"/>
                  </a:cubicBezTo>
                  <a:cubicBezTo>
                    <a:pt x="40974" y="32920"/>
                    <a:pt x="41308" y="37024"/>
                    <a:pt x="41886" y="41066"/>
                  </a:cubicBezTo>
                  <a:cubicBezTo>
                    <a:pt x="42189" y="41173"/>
                    <a:pt x="42512" y="41217"/>
                    <a:pt x="42844" y="41217"/>
                  </a:cubicBezTo>
                  <a:cubicBezTo>
                    <a:pt x="43079" y="41217"/>
                    <a:pt x="43318" y="41195"/>
                    <a:pt x="43558" y="41157"/>
                  </a:cubicBezTo>
                  <a:lnTo>
                    <a:pt x="44014" y="41066"/>
                  </a:lnTo>
                  <a:cubicBezTo>
                    <a:pt x="44074" y="41005"/>
                    <a:pt x="44166" y="41005"/>
                    <a:pt x="44226" y="40975"/>
                  </a:cubicBezTo>
                  <a:cubicBezTo>
                    <a:pt x="45351" y="40610"/>
                    <a:pt x="46293" y="39911"/>
                    <a:pt x="47266" y="39303"/>
                  </a:cubicBezTo>
                  <a:cubicBezTo>
                    <a:pt x="47418" y="39182"/>
                    <a:pt x="47540" y="39121"/>
                    <a:pt x="47691" y="39030"/>
                  </a:cubicBezTo>
                  <a:lnTo>
                    <a:pt x="48391" y="38695"/>
                  </a:lnTo>
                  <a:cubicBezTo>
                    <a:pt x="49150" y="38361"/>
                    <a:pt x="49941" y="38087"/>
                    <a:pt x="50761" y="38087"/>
                  </a:cubicBezTo>
                  <a:cubicBezTo>
                    <a:pt x="51065" y="38087"/>
                    <a:pt x="51369" y="38118"/>
                    <a:pt x="51673" y="38209"/>
                  </a:cubicBezTo>
                  <a:cubicBezTo>
                    <a:pt x="51916" y="38300"/>
                    <a:pt x="52190" y="38361"/>
                    <a:pt x="52403" y="38422"/>
                  </a:cubicBezTo>
                  <a:cubicBezTo>
                    <a:pt x="53406" y="38817"/>
                    <a:pt x="54379" y="39334"/>
                    <a:pt x="55442" y="39577"/>
                  </a:cubicBezTo>
                  <a:cubicBezTo>
                    <a:pt x="55716" y="39638"/>
                    <a:pt x="55990" y="39698"/>
                    <a:pt x="56233" y="39698"/>
                  </a:cubicBezTo>
                  <a:cubicBezTo>
                    <a:pt x="56354" y="39714"/>
                    <a:pt x="56483" y="39721"/>
                    <a:pt x="56609" y="39721"/>
                  </a:cubicBezTo>
                  <a:cubicBezTo>
                    <a:pt x="56734" y="39721"/>
                    <a:pt x="56856" y="39714"/>
                    <a:pt x="56962" y="39698"/>
                  </a:cubicBezTo>
                  <a:cubicBezTo>
                    <a:pt x="57996" y="39607"/>
                    <a:pt x="59029" y="39212"/>
                    <a:pt x="59850" y="38604"/>
                  </a:cubicBezTo>
                  <a:cubicBezTo>
                    <a:pt x="60123" y="36659"/>
                    <a:pt x="59485" y="34653"/>
                    <a:pt x="58056" y="33254"/>
                  </a:cubicBezTo>
                  <a:cubicBezTo>
                    <a:pt x="57114" y="32343"/>
                    <a:pt x="55868" y="31704"/>
                    <a:pt x="55260" y="30519"/>
                  </a:cubicBezTo>
                  <a:cubicBezTo>
                    <a:pt x="54500" y="29060"/>
                    <a:pt x="55078" y="27297"/>
                    <a:pt x="55564" y="25716"/>
                  </a:cubicBezTo>
                  <a:cubicBezTo>
                    <a:pt x="56020" y="24105"/>
                    <a:pt x="56324" y="22221"/>
                    <a:pt x="55169" y="21005"/>
                  </a:cubicBezTo>
                  <a:cubicBezTo>
                    <a:pt x="54075" y="19820"/>
                    <a:pt x="52129" y="19880"/>
                    <a:pt x="50913" y="18877"/>
                  </a:cubicBezTo>
                  <a:cubicBezTo>
                    <a:pt x="49941" y="18026"/>
                    <a:pt x="49606" y="16658"/>
                    <a:pt x="49515" y="15412"/>
                  </a:cubicBezTo>
                  <a:cubicBezTo>
                    <a:pt x="49454" y="14166"/>
                    <a:pt x="49546" y="12829"/>
                    <a:pt x="49181" y="11613"/>
                  </a:cubicBezTo>
                  <a:cubicBezTo>
                    <a:pt x="48755" y="10154"/>
                    <a:pt x="47661" y="8908"/>
                    <a:pt x="46263" y="8300"/>
                  </a:cubicBezTo>
                  <a:cubicBezTo>
                    <a:pt x="45621" y="8016"/>
                    <a:pt x="44920" y="7886"/>
                    <a:pt x="44218" y="7886"/>
                  </a:cubicBezTo>
                  <a:cubicBezTo>
                    <a:pt x="43791" y="7886"/>
                    <a:pt x="43364" y="7934"/>
                    <a:pt x="42950" y="8026"/>
                  </a:cubicBezTo>
                  <a:cubicBezTo>
                    <a:pt x="43436" y="5868"/>
                    <a:pt x="42251" y="3406"/>
                    <a:pt x="40427" y="2069"/>
                  </a:cubicBezTo>
                  <a:cubicBezTo>
                    <a:pt x="38299" y="518"/>
                    <a:pt x="35533" y="123"/>
                    <a:pt x="32919" y="32"/>
                  </a:cubicBezTo>
                  <a:cubicBezTo>
                    <a:pt x="32401" y="12"/>
                    <a:pt x="31882" y="0"/>
                    <a:pt x="313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59;p30">
              <a:extLst>
                <a:ext uri="{FF2B5EF4-FFF2-40B4-BE49-F238E27FC236}">
                  <a16:creationId xmlns:a16="http://schemas.microsoft.com/office/drawing/2014/main" id="{70AF968D-C457-4664-837E-A51AA046152C}"/>
                </a:ext>
              </a:extLst>
            </p:cNvPr>
            <p:cNvSpPr/>
            <p:nvPr/>
          </p:nvSpPr>
          <p:spPr>
            <a:xfrm>
              <a:off x="1580828" y="2143837"/>
              <a:ext cx="608111" cy="836294"/>
            </a:xfrm>
            <a:custGeom>
              <a:avLst/>
              <a:gdLst/>
              <a:ahLst/>
              <a:cxnLst/>
              <a:rect l="l" t="t" r="r" b="b"/>
              <a:pathLst>
                <a:path w="28513" h="39212" extrusionOk="0">
                  <a:moveTo>
                    <a:pt x="21977" y="1"/>
                  </a:moveTo>
                  <a:cubicBezTo>
                    <a:pt x="20792" y="1277"/>
                    <a:pt x="19029" y="2037"/>
                    <a:pt x="17296" y="2493"/>
                  </a:cubicBezTo>
                  <a:cubicBezTo>
                    <a:pt x="15542" y="2974"/>
                    <a:pt x="13724" y="3211"/>
                    <a:pt x="11904" y="3211"/>
                  </a:cubicBezTo>
                  <a:cubicBezTo>
                    <a:pt x="8552" y="3211"/>
                    <a:pt x="5195" y="2408"/>
                    <a:pt x="2220" y="852"/>
                  </a:cubicBezTo>
                  <a:cubicBezTo>
                    <a:pt x="1065" y="4742"/>
                    <a:pt x="1" y="8664"/>
                    <a:pt x="31" y="12676"/>
                  </a:cubicBezTo>
                  <a:cubicBezTo>
                    <a:pt x="92" y="16870"/>
                    <a:pt x="1521" y="21278"/>
                    <a:pt x="4834" y="23892"/>
                  </a:cubicBezTo>
                  <a:cubicBezTo>
                    <a:pt x="6506" y="25229"/>
                    <a:pt x="8542" y="26019"/>
                    <a:pt x="10639" y="26171"/>
                  </a:cubicBezTo>
                  <a:cubicBezTo>
                    <a:pt x="10427" y="26992"/>
                    <a:pt x="10184" y="27813"/>
                    <a:pt x="9971" y="28633"/>
                  </a:cubicBezTo>
                  <a:cubicBezTo>
                    <a:pt x="9819" y="29211"/>
                    <a:pt x="9667" y="29728"/>
                    <a:pt x="9515" y="30275"/>
                  </a:cubicBezTo>
                  <a:cubicBezTo>
                    <a:pt x="12250" y="33284"/>
                    <a:pt x="15016" y="36232"/>
                    <a:pt x="17752" y="39211"/>
                  </a:cubicBezTo>
                  <a:cubicBezTo>
                    <a:pt x="20761" y="36536"/>
                    <a:pt x="23588" y="33649"/>
                    <a:pt x="26232" y="30609"/>
                  </a:cubicBezTo>
                  <a:cubicBezTo>
                    <a:pt x="26020" y="29667"/>
                    <a:pt x="25928" y="28664"/>
                    <a:pt x="25777" y="27722"/>
                  </a:cubicBezTo>
                  <a:cubicBezTo>
                    <a:pt x="25199" y="23709"/>
                    <a:pt x="24834" y="19606"/>
                    <a:pt x="24743" y="15533"/>
                  </a:cubicBezTo>
                  <a:cubicBezTo>
                    <a:pt x="26567" y="14682"/>
                    <a:pt x="27935" y="12919"/>
                    <a:pt x="28269" y="10943"/>
                  </a:cubicBezTo>
                  <a:cubicBezTo>
                    <a:pt x="28512" y="9758"/>
                    <a:pt x="28299" y="8451"/>
                    <a:pt x="27479" y="7508"/>
                  </a:cubicBezTo>
                  <a:cubicBezTo>
                    <a:pt x="26938" y="6921"/>
                    <a:pt x="26143" y="6606"/>
                    <a:pt x="25346" y="6606"/>
                  </a:cubicBezTo>
                  <a:cubicBezTo>
                    <a:pt x="25112" y="6606"/>
                    <a:pt x="24879" y="6633"/>
                    <a:pt x="24652" y="6688"/>
                  </a:cubicBezTo>
                  <a:cubicBezTo>
                    <a:pt x="23679" y="6901"/>
                    <a:pt x="22798" y="7660"/>
                    <a:pt x="22372" y="8572"/>
                  </a:cubicBezTo>
                  <a:cubicBezTo>
                    <a:pt x="21430" y="5837"/>
                    <a:pt x="21278" y="2797"/>
                    <a:pt x="2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60;p30">
              <a:extLst>
                <a:ext uri="{FF2B5EF4-FFF2-40B4-BE49-F238E27FC236}">
                  <a16:creationId xmlns:a16="http://schemas.microsoft.com/office/drawing/2014/main" id="{45C0ABE2-6D44-4D91-8665-8631C1E28EE3}"/>
                </a:ext>
              </a:extLst>
            </p:cNvPr>
            <p:cNvSpPr/>
            <p:nvPr/>
          </p:nvSpPr>
          <p:spPr>
            <a:xfrm>
              <a:off x="1571123" y="2154118"/>
              <a:ext cx="626239" cy="833777"/>
            </a:xfrm>
            <a:custGeom>
              <a:avLst/>
              <a:gdLst/>
              <a:ahLst/>
              <a:cxnLst/>
              <a:rect l="l" t="t" r="r" b="b"/>
              <a:pathLst>
                <a:path w="29363" h="39094" extrusionOk="0">
                  <a:moveTo>
                    <a:pt x="2614" y="0"/>
                  </a:moveTo>
                  <a:cubicBezTo>
                    <a:pt x="2565" y="0"/>
                    <a:pt x="2513" y="10"/>
                    <a:pt x="2462" y="35"/>
                  </a:cubicBezTo>
                  <a:cubicBezTo>
                    <a:pt x="2340" y="66"/>
                    <a:pt x="2280" y="187"/>
                    <a:pt x="2249" y="309"/>
                  </a:cubicBezTo>
                  <a:cubicBezTo>
                    <a:pt x="1033" y="4473"/>
                    <a:pt x="0" y="8242"/>
                    <a:pt x="30" y="12224"/>
                  </a:cubicBezTo>
                  <a:cubicBezTo>
                    <a:pt x="61" y="17087"/>
                    <a:pt x="1885" y="21312"/>
                    <a:pt x="4985" y="23774"/>
                  </a:cubicBezTo>
                  <a:cubicBezTo>
                    <a:pt x="6535" y="25051"/>
                    <a:pt x="8511" y="25841"/>
                    <a:pt x="10517" y="26115"/>
                  </a:cubicBezTo>
                  <a:lnTo>
                    <a:pt x="9939" y="28091"/>
                  </a:lnTo>
                  <a:lnTo>
                    <a:pt x="9939" y="28121"/>
                  </a:lnTo>
                  <a:cubicBezTo>
                    <a:pt x="9787" y="28577"/>
                    <a:pt x="9696" y="29063"/>
                    <a:pt x="9575" y="29519"/>
                  </a:cubicBezTo>
                  <a:lnTo>
                    <a:pt x="9544" y="29702"/>
                  </a:lnTo>
                  <a:cubicBezTo>
                    <a:pt x="9483" y="29854"/>
                    <a:pt x="9544" y="29975"/>
                    <a:pt x="9605" y="30097"/>
                  </a:cubicBezTo>
                  <a:cubicBezTo>
                    <a:pt x="11429" y="32072"/>
                    <a:pt x="13283" y="34048"/>
                    <a:pt x="15107" y="36024"/>
                  </a:cubicBezTo>
                  <a:lnTo>
                    <a:pt x="17842" y="38972"/>
                  </a:lnTo>
                  <a:cubicBezTo>
                    <a:pt x="17933" y="39063"/>
                    <a:pt x="18055" y="39094"/>
                    <a:pt x="18146" y="39094"/>
                  </a:cubicBezTo>
                  <a:cubicBezTo>
                    <a:pt x="18268" y="39094"/>
                    <a:pt x="18359" y="39063"/>
                    <a:pt x="18420" y="38972"/>
                  </a:cubicBezTo>
                  <a:cubicBezTo>
                    <a:pt x="21459" y="36328"/>
                    <a:pt x="24317" y="33410"/>
                    <a:pt x="26931" y="30370"/>
                  </a:cubicBezTo>
                  <a:cubicBezTo>
                    <a:pt x="27022" y="30279"/>
                    <a:pt x="27052" y="30127"/>
                    <a:pt x="27022" y="30006"/>
                  </a:cubicBezTo>
                  <a:cubicBezTo>
                    <a:pt x="26870" y="29094"/>
                    <a:pt x="26718" y="28151"/>
                    <a:pt x="26566" y="27118"/>
                  </a:cubicBezTo>
                  <a:cubicBezTo>
                    <a:pt x="25988" y="23227"/>
                    <a:pt x="25684" y="19185"/>
                    <a:pt x="25532" y="15233"/>
                  </a:cubicBezTo>
                  <a:cubicBezTo>
                    <a:pt x="26444" y="14777"/>
                    <a:pt x="27235" y="14109"/>
                    <a:pt x="27842" y="13258"/>
                  </a:cubicBezTo>
                  <a:cubicBezTo>
                    <a:pt x="28450" y="12437"/>
                    <a:pt x="28876" y="11464"/>
                    <a:pt x="29058" y="10461"/>
                  </a:cubicBezTo>
                  <a:cubicBezTo>
                    <a:pt x="29362" y="9033"/>
                    <a:pt x="29058" y="7726"/>
                    <a:pt x="28238" y="6844"/>
                  </a:cubicBezTo>
                  <a:cubicBezTo>
                    <a:pt x="27621" y="6180"/>
                    <a:pt x="26709" y="5812"/>
                    <a:pt x="25804" y="5812"/>
                  </a:cubicBezTo>
                  <a:cubicBezTo>
                    <a:pt x="25548" y="5812"/>
                    <a:pt x="25294" y="5842"/>
                    <a:pt x="25046" y="5902"/>
                  </a:cubicBezTo>
                  <a:cubicBezTo>
                    <a:pt x="24256" y="6084"/>
                    <a:pt x="23496" y="6540"/>
                    <a:pt x="22949" y="7209"/>
                  </a:cubicBezTo>
                  <a:lnTo>
                    <a:pt x="22462" y="8333"/>
                  </a:lnTo>
                  <a:cubicBezTo>
                    <a:pt x="22493" y="8485"/>
                    <a:pt x="22645" y="8577"/>
                    <a:pt x="22827" y="8577"/>
                  </a:cubicBezTo>
                  <a:cubicBezTo>
                    <a:pt x="23040" y="8577"/>
                    <a:pt x="23131" y="8516"/>
                    <a:pt x="23222" y="8364"/>
                  </a:cubicBezTo>
                  <a:cubicBezTo>
                    <a:pt x="23587" y="7513"/>
                    <a:pt x="24347" y="6875"/>
                    <a:pt x="25228" y="6692"/>
                  </a:cubicBezTo>
                  <a:cubicBezTo>
                    <a:pt x="25417" y="6653"/>
                    <a:pt x="25610" y="6634"/>
                    <a:pt x="25803" y="6634"/>
                  </a:cubicBezTo>
                  <a:cubicBezTo>
                    <a:pt x="26509" y="6634"/>
                    <a:pt x="27206" y="6896"/>
                    <a:pt x="27660" y="7422"/>
                  </a:cubicBezTo>
                  <a:cubicBezTo>
                    <a:pt x="28146" y="7938"/>
                    <a:pt x="28420" y="8729"/>
                    <a:pt x="28420" y="9610"/>
                  </a:cubicBezTo>
                  <a:cubicBezTo>
                    <a:pt x="28420" y="9884"/>
                    <a:pt x="28390" y="10157"/>
                    <a:pt x="28329" y="10370"/>
                  </a:cubicBezTo>
                  <a:cubicBezTo>
                    <a:pt x="28055" y="12194"/>
                    <a:pt x="26748" y="13896"/>
                    <a:pt x="25046" y="14656"/>
                  </a:cubicBezTo>
                  <a:cubicBezTo>
                    <a:pt x="24894" y="14747"/>
                    <a:pt x="24803" y="14899"/>
                    <a:pt x="24803" y="15051"/>
                  </a:cubicBezTo>
                  <a:cubicBezTo>
                    <a:pt x="24924" y="19124"/>
                    <a:pt x="25259" y="23258"/>
                    <a:pt x="25836" y="27270"/>
                  </a:cubicBezTo>
                  <a:cubicBezTo>
                    <a:pt x="25988" y="28243"/>
                    <a:pt x="26110" y="29154"/>
                    <a:pt x="26262" y="29975"/>
                  </a:cubicBezTo>
                  <a:cubicBezTo>
                    <a:pt x="23739" y="32863"/>
                    <a:pt x="21034" y="35598"/>
                    <a:pt x="18237" y="38152"/>
                  </a:cubicBezTo>
                  <a:lnTo>
                    <a:pt x="15775" y="35477"/>
                  </a:lnTo>
                  <a:cubicBezTo>
                    <a:pt x="13982" y="33562"/>
                    <a:pt x="12189" y="31647"/>
                    <a:pt x="10395" y="29702"/>
                  </a:cubicBezTo>
                  <a:cubicBezTo>
                    <a:pt x="10517" y="29246"/>
                    <a:pt x="10669" y="28759"/>
                    <a:pt x="10790" y="28303"/>
                  </a:cubicBezTo>
                  <a:lnTo>
                    <a:pt x="10790" y="28273"/>
                  </a:lnTo>
                  <a:lnTo>
                    <a:pt x="11459" y="25841"/>
                  </a:lnTo>
                  <a:cubicBezTo>
                    <a:pt x="11520" y="25720"/>
                    <a:pt x="11459" y="25598"/>
                    <a:pt x="11429" y="25507"/>
                  </a:cubicBezTo>
                  <a:cubicBezTo>
                    <a:pt x="11368" y="25385"/>
                    <a:pt x="11246" y="25355"/>
                    <a:pt x="11125" y="25294"/>
                  </a:cubicBezTo>
                  <a:cubicBezTo>
                    <a:pt x="9088" y="25142"/>
                    <a:pt x="7113" y="24352"/>
                    <a:pt x="5532" y="23106"/>
                  </a:cubicBezTo>
                  <a:cubicBezTo>
                    <a:pt x="2614" y="20796"/>
                    <a:pt x="942" y="16783"/>
                    <a:pt x="881" y="12194"/>
                  </a:cubicBezTo>
                  <a:cubicBezTo>
                    <a:pt x="821" y="8485"/>
                    <a:pt x="1733" y="4899"/>
                    <a:pt x="2888" y="978"/>
                  </a:cubicBezTo>
                  <a:lnTo>
                    <a:pt x="2796" y="35"/>
                  </a:lnTo>
                  <a:cubicBezTo>
                    <a:pt x="2744" y="18"/>
                    <a:pt x="2681" y="0"/>
                    <a:pt x="261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61;p30">
              <a:extLst>
                <a:ext uri="{FF2B5EF4-FFF2-40B4-BE49-F238E27FC236}">
                  <a16:creationId xmlns:a16="http://schemas.microsoft.com/office/drawing/2014/main" id="{63604A96-979D-438D-91BF-BA6CD7E428BF}"/>
                </a:ext>
              </a:extLst>
            </p:cNvPr>
            <p:cNvSpPr/>
            <p:nvPr/>
          </p:nvSpPr>
          <p:spPr>
            <a:xfrm>
              <a:off x="1805145" y="2635536"/>
              <a:ext cx="185741" cy="76438"/>
            </a:xfrm>
            <a:custGeom>
              <a:avLst/>
              <a:gdLst/>
              <a:ahLst/>
              <a:cxnLst/>
              <a:rect l="l" t="t" r="r" b="b"/>
              <a:pathLst>
                <a:path w="8709" h="3584" extrusionOk="0">
                  <a:moveTo>
                    <a:pt x="8207" y="1"/>
                  </a:moveTo>
                  <a:cubicBezTo>
                    <a:pt x="8126" y="1"/>
                    <a:pt x="8041" y="33"/>
                    <a:pt x="7965" y="109"/>
                  </a:cubicBezTo>
                  <a:cubicBezTo>
                    <a:pt x="5989" y="1915"/>
                    <a:pt x="3411" y="2831"/>
                    <a:pt x="838" y="2831"/>
                  </a:cubicBezTo>
                  <a:cubicBezTo>
                    <a:pt x="640" y="2831"/>
                    <a:pt x="442" y="2825"/>
                    <a:pt x="244" y="2814"/>
                  </a:cubicBezTo>
                  <a:lnTo>
                    <a:pt x="1" y="3544"/>
                  </a:lnTo>
                  <a:cubicBezTo>
                    <a:pt x="214" y="3544"/>
                    <a:pt x="366" y="3574"/>
                    <a:pt x="548" y="3574"/>
                  </a:cubicBezTo>
                  <a:cubicBezTo>
                    <a:pt x="690" y="3580"/>
                    <a:pt x="832" y="3583"/>
                    <a:pt x="974" y="3583"/>
                  </a:cubicBezTo>
                  <a:cubicBezTo>
                    <a:pt x="3718" y="3583"/>
                    <a:pt x="6428" y="2474"/>
                    <a:pt x="8451" y="596"/>
                  </a:cubicBezTo>
                  <a:cubicBezTo>
                    <a:pt x="8709" y="361"/>
                    <a:pt x="8479" y="1"/>
                    <a:pt x="8207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62;p30">
              <a:extLst>
                <a:ext uri="{FF2B5EF4-FFF2-40B4-BE49-F238E27FC236}">
                  <a16:creationId xmlns:a16="http://schemas.microsoft.com/office/drawing/2014/main" id="{958C4492-8F76-4794-B30B-28BFAEA71E88}"/>
                </a:ext>
              </a:extLst>
            </p:cNvPr>
            <p:cNvSpPr/>
            <p:nvPr/>
          </p:nvSpPr>
          <p:spPr>
            <a:xfrm>
              <a:off x="1419409" y="2616767"/>
              <a:ext cx="47987" cy="104739"/>
            </a:xfrm>
            <a:custGeom>
              <a:avLst/>
              <a:gdLst/>
              <a:ahLst/>
              <a:cxnLst/>
              <a:rect l="l" t="t" r="r" b="b"/>
              <a:pathLst>
                <a:path w="2250" h="4911" extrusionOk="0">
                  <a:moveTo>
                    <a:pt x="1838" y="1"/>
                  </a:moveTo>
                  <a:cubicBezTo>
                    <a:pt x="1681" y="1"/>
                    <a:pt x="1565" y="110"/>
                    <a:pt x="1490" y="260"/>
                  </a:cubicBezTo>
                  <a:cubicBezTo>
                    <a:pt x="912" y="1688"/>
                    <a:pt x="426" y="3117"/>
                    <a:pt x="0" y="4576"/>
                  </a:cubicBezTo>
                  <a:cubicBezTo>
                    <a:pt x="213" y="4667"/>
                    <a:pt x="426" y="4789"/>
                    <a:pt x="669" y="4910"/>
                  </a:cubicBezTo>
                  <a:cubicBezTo>
                    <a:pt x="1064" y="3421"/>
                    <a:pt x="1611" y="1931"/>
                    <a:pt x="2189" y="503"/>
                  </a:cubicBezTo>
                  <a:cubicBezTo>
                    <a:pt x="2250" y="320"/>
                    <a:pt x="2098" y="108"/>
                    <a:pt x="1946" y="17"/>
                  </a:cubicBezTo>
                  <a:cubicBezTo>
                    <a:pt x="1908" y="6"/>
                    <a:pt x="1872" y="1"/>
                    <a:pt x="1838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63;p30">
              <a:extLst>
                <a:ext uri="{FF2B5EF4-FFF2-40B4-BE49-F238E27FC236}">
                  <a16:creationId xmlns:a16="http://schemas.microsoft.com/office/drawing/2014/main" id="{4176E18C-8CE0-4D0B-AD74-74F0065563D5}"/>
                </a:ext>
              </a:extLst>
            </p:cNvPr>
            <p:cNvSpPr/>
            <p:nvPr/>
          </p:nvSpPr>
          <p:spPr>
            <a:xfrm>
              <a:off x="1527676" y="2656588"/>
              <a:ext cx="24015" cy="72684"/>
            </a:xfrm>
            <a:custGeom>
              <a:avLst/>
              <a:gdLst/>
              <a:ahLst/>
              <a:cxnLst/>
              <a:rect l="l" t="t" r="r" b="b"/>
              <a:pathLst>
                <a:path w="1126" h="3408" extrusionOk="0">
                  <a:moveTo>
                    <a:pt x="801" y="0"/>
                  </a:moveTo>
                  <a:cubicBezTo>
                    <a:pt x="787" y="0"/>
                    <a:pt x="774" y="1"/>
                    <a:pt x="760" y="4"/>
                  </a:cubicBezTo>
                  <a:cubicBezTo>
                    <a:pt x="548" y="4"/>
                    <a:pt x="456" y="156"/>
                    <a:pt x="396" y="338"/>
                  </a:cubicBezTo>
                  <a:cubicBezTo>
                    <a:pt x="244" y="1371"/>
                    <a:pt x="152" y="2405"/>
                    <a:pt x="1" y="3408"/>
                  </a:cubicBezTo>
                  <a:cubicBezTo>
                    <a:pt x="244" y="3347"/>
                    <a:pt x="487" y="3256"/>
                    <a:pt x="760" y="3195"/>
                  </a:cubicBezTo>
                  <a:cubicBezTo>
                    <a:pt x="852" y="2253"/>
                    <a:pt x="1004" y="1280"/>
                    <a:pt x="1125" y="338"/>
                  </a:cubicBezTo>
                  <a:cubicBezTo>
                    <a:pt x="1125" y="169"/>
                    <a:pt x="969" y="0"/>
                    <a:pt x="801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64;p30">
              <a:extLst>
                <a:ext uri="{FF2B5EF4-FFF2-40B4-BE49-F238E27FC236}">
                  <a16:creationId xmlns:a16="http://schemas.microsoft.com/office/drawing/2014/main" id="{17CC0224-A310-4FCA-9DBF-799E399EAD74}"/>
                </a:ext>
              </a:extLst>
            </p:cNvPr>
            <p:cNvSpPr/>
            <p:nvPr/>
          </p:nvSpPr>
          <p:spPr>
            <a:xfrm>
              <a:off x="1622974" y="2646286"/>
              <a:ext cx="22714" cy="64836"/>
            </a:xfrm>
            <a:custGeom>
              <a:avLst/>
              <a:gdLst/>
              <a:ahLst/>
              <a:cxnLst/>
              <a:rect l="l" t="t" r="r" b="b"/>
              <a:pathLst>
                <a:path w="1065" h="3040" extrusionOk="0">
                  <a:moveTo>
                    <a:pt x="700" y="0"/>
                  </a:moveTo>
                  <a:cubicBezTo>
                    <a:pt x="487" y="0"/>
                    <a:pt x="396" y="152"/>
                    <a:pt x="335" y="335"/>
                  </a:cubicBezTo>
                  <a:cubicBezTo>
                    <a:pt x="244" y="1216"/>
                    <a:pt x="122" y="2037"/>
                    <a:pt x="1" y="2918"/>
                  </a:cubicBezTo>
                  <a:cubicBezTo>
                    <a:pt x="274" y="2949"/>
                    <a:pt x="487" y="2979"/>
                    <a:pt x="730" y="3040"/>
                  </a:cubicBezTo>
                  <a:cubicBezTo>
                    <a:pt x="821" y="2158"/>
                    <a:pt x="943" y="1247"/>
                    <a:pt x="1065" y="365"/>
                  </a:cubicBezTo>
                  <a:cubicBezTo>
                    <a:pt x="1065" y="152"/>
                    <a:pt x="882" y="0"/>
                    <a:pt x="700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65;p30">
              <a:extLst>
                <a:ext uri="{FF2B5EF4-FFF2-40B4-BE49-F238E27FC236}">
                  <a16:creationId xmlns:a16="http://schemas.microsoft.com/office/drawing/2014/main" id="{5E949457-603D-4EA9-927E-4203AA03D332}"/>
                </a:ext>
              </a:extLst>
            </p:cNvPr>
            <p:cNvSpPr/>
            <p:nvPr/>
          </p:nvSpPr>
          <p:spPr>
            <a:xfrm>
              <a:off x="2161085" y="2683889"/>
              <a:ext cx="20112" cy="53831"/>
            </a:xfrm>
            <a:custGeom>
              <a:avLst/>
              <a:gdLst/>
              <a:ahLst/>
              <a:cxnLst/>
              <a:rect l="l" t="t" r="r" b="b"/>
              <a:pathLst>
                <a:path w="943" h="2524" extrusionOk="0">
                  <a:moveTo>
                    <a:pt x="365" y="0"/>
                  </a:moveTo>
                  <a:cubicBezTo>
                    <a:pt x="213" y="0"/>
                    <a:pt x="0" y="152"/>
                    <a:pt x="31" y="365"/>
                  </a:cubicBezTo>
                  <a:lnTo>
                    <a:pt x="274" y="2523"/>
                  </a:lnTo>
                  <a:lnTo>
                    <a:pt x="730" y="2402"/>
                  </a:lnTo>
                  <a:cubicBezTo>
                    <a:pt x="790" y="2371"/>
                    <a:pt x="882" y="2371"/>
                    <a:pt x="942" y="2310"/>
                  </a:cubicBezTo>
                  <a:cubicBezTo>
                    <a:pt x="882" y="1672"/>
                    <a:pt x="851" y="1003"/>
                    <a:pt x="730" y="365"/>
                  </a:cubicBezTo>
                  <a:cubicBezTo>
                    <a:pt x="730" y="213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66;p30">
              <a:extLst>
                <a:ext uri="{FF2B5EF4-FFF2-40B4-BE49-F238E27FC236}">
                  <a16:creationId xmlns:a16="http://schemas.microsoft.com/office/drawing/2014/main" id="{E005A69B-1ED8-4B97-B9F7-D9887826F8D9}"/>
                </a:ext>
              </a:extLst>
            </p:cNvPr>
            <p:cNvSpPr/>
            <p:nvPr/>
          </p:nvSpPr>
          <p:spPr>
            <a:xfrm>
              <a:off x="2241474" y="2597656"/>
              <a:ext cx="28536" cy="95313"/>
            </a:xfrm>
            <a:custGeom>
              <a:avLst/>
              <a:gdLst/>
              <a:ahLst/>
              <a:cxnLst/>
              <a:rect l="l" t="t" r="r" b="b"/>
              <a:pathLst>
                <a:path w="1338" h="4469" extrusionOk="0">
                  <a:moveTo>
                    <a:pt x="365" y="1"/>
                  </a:moveTo>
                  <a:cubicBezTo>
                    <a:pt x="213" y="1"/>
                    <a:pt x="0" y="153"/>
                    <a:pt x="31" y="335"/>
                  </a:cubicBezTo>
                  <a:cubicBezTo>
                    <a:pt x="213" y="1703"/>
                    <a:pt x="426" y="3101"/>
                    <a:pt x="638" y="4469"/>
                  </a:cubicBezTo>
                  <a:lnTo>
                    <a:pt x="1338" y="4134"/>
                  </a:lnTo>
                  <a:cubicBezTo>
                    <a:pt x="1125" y="2827"/>
                    <a:pt x="942" y="1581"/>
                    <a:pt x="699" y="335"/>
                  </a:cubicBezTo>
                  <a:cubicBezTo>
                    <a:pt x="699" y="153"/>
                    <a:pt x="608" y="1"/>
                    <a:pt x="365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67;p30">
              <a:extLst>
                <a:ext uri="{FF2B5EF4-FFF2-40B4-BE49-F238E27FC236}">
                  <a16:creationId xmlns:a16="http://schemas.microsoft.com/office/drawing/2014/main" id="{6930870B-9C31-43E0-8BDC-D75F32666741}"/>
                </a:ext>
              </a:extLst>
            </p:cNvPr>
            <p:cNvSpPr/>
            <p:nvPr/>
          </p:nvSpPr>
          <p:spPr>
            <a:xfrm>
              <a:off x="2340014" y="2615103"/>
              <a:ext cx="18811" cy="64260"/>
            </a:xfrm>
            <a:custGeom>
              <a:avLst/>
              <a:gdLst/>
              <a:ahLst/>
              <a:cxnLst/>
              <a:rect l="l" t="t" r="r" b="b"/>
              <a:pathLst>
                <a:path w="882" h="3013" extrusionOk="0">
                  <a:moveTo>
                    <a:pt x="558" y="0"/>
                  </a:moveTo>
                  <a:cubicBezTo>
                    <a:pt x="544" y="0"/>
                    <a:pt x="531" y="1"/>
                    <a:pt x="517" y="3"/>
                  </a:cubicBezTo>
                  <a:cubicBezTo>
                    <a:pt x="304" y="3"/>
                    <a:pt x="213" y="155"/>
                    <a:pt x="152" y="338"/>
                  </a:cubicBezTo>
                  <a:cubicBezTo>
                    <a:pt x="61" y="1128"/>
                    <a:pt x="0" y="1979"/>
                    <a:pt x="0" y="2769"/>
                  </a:cubicBezTo>
                  <a:cubicBezTo>
                    <a:pt x="243" y="2861"/>
                    <a:pt x="517" y="2921"/>
                    <a:pt x="730" y="3013"/>
                  </a:cubicBezTo>
                  <a:cubicBezTo>
                    <a:pt x="730" y="2131"/>
                    <a:pt x="760" y="1219"/>
                    <a:pt x="882" y="338"/>
                  </a:cubicBezTo>
                  <a:cubicBezTo>
                    <a:pt x="882" y="169"/>
                    <a:pt x="725" y="0"/>
                    <a:pt x="558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68;p30">
              <a:extLst>
                <a:ext uri="{FF2B5EF4-FFF2-40B4-BE49-F238E27FC236}">
                  <a16:creationId xmlns:a16="http://schemas.microsoft.com/office/drawing/2014/main" id="{4C07AE48-A199-4AC3-82AC-6C187E3A816A}"/>
                </a:ext>
              </a:extLst>
            </p:cNvPr>
            <p:cNvSpPr/>
            <p:nvPr/>
          </p:nvSpPr>
          <p:spPr>
            <a:xfrm>
              <a:off x="2427527" y="2606081"/>
              <a:ext cx="25316" cy="99706"/>
            </a:xfrm>
            <a:custGeom>
              <a:avLst/>
              <a:gdLst/>
              <a:ahLst/>
              <a:cxnLst/>
              <a:rect l="l" t="t" r="r" b="b"/>
              <a:pathLst>
                <a:path w="1187" h="4675" extrusionOk="0">
                  <a:moveTo>
                    <a:pt x="396" y="1"/>
                  </a:moveTo>
                  <a:cubicBezTo>
                    <a:pt x="244" y="1"/>
                    <a:pt x="1" y="153"/>
                    <a:pt x="62" y="335"/>
                  </a:cubicBezTo>
                  <a:cubicBezTo>
                    <a:pt x="153" y="1794"/>
                    <a:pt x="305" y="3192"/>
                    <a:pt x="457" y="4651"/>
                  </a:cubicBezTo>
                  <a:cubicBezTo>
                    <a:pt x="578" y="4667"/>
                    <a:pt x="707" y="4674"/>
                    <a:pt x="833" y="4674"/>
                  </a:cubicBezTo>
                  <a:cubicBezTo>
                    <a:pt x="958" y="4674"/>
                    <a:pt x="1080" y="4667"/>
                    <a:pt x="1186" y="4651"/>
                  </a:cubicBezTo>
                  <a:cubicBezTo>
                    <a:pt x="1034" y="3192"/>
                    <a:pt x="882" y="1794"/>
                    <a:pt x="730" y="335"/>
                  </a:cubicBezTo>
                  <a:cubicBezTo>
                    <a:pt x="730" y="153"/>
                    <a:pt x="578" y="1"/>
                    <a:pt x="39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69;p30">
              <a:extLst>
                <a:ext uri="{FF2B5EF4-FFF2-40B4-BE49-F238E27FC236}">
                  <a16:creationId xmlns:a16="http://schemas.microsoft.com/office/drawing/2014/main" id="{08DBB87C-3651-45B7-B445-2376A1F9ED08}"/>
                </a:ext>
              </a:extLst>
            </p:cNvPr>
            <p:cNvSpPr/>
            <p:nvPr/>
          </p:nvSpPr>
          <p:spPr>
            <a:xfrm>
              <a:off x="1689115" y="2283201"/>
              <a:ext cx="94630" cy="203059"/>
            </a:xfrm>
            <a:custGeom>
              <a:avLst/>
              <a:gdLst/>
              <a:ahLst/>
              <a:cxnLst/>
              <a:rect l="l" t="t" r="r" b="b"/>
              <a:pathLst>
                <a:path w="4437" h="9521" extrusionOk="0">
                  <a:moveTo>
                    <a:pt x="4081" y="1"/>
                  </a:moveTo>
                  <a:cubicBezTo>
                    <a:pt x="4079" y="1"/>
                    <a:pt x="4076" y="1"/>
                    <a:pt x="4073" y="2"/>
                  </a:cubicBezTo>
                  <a:cubicBezTo>
                    <a:pt x="3678" y="154"/>
                    <a:pt x="2675" y="2433"/>
                    <a:pt x="2341" y="3133"/>
                  </a:cubicBezTo>
                  <a:cubicBezTo>
                    <a:pt x="1702" y="4470"/>
                    <a:pt x="1094" y="5838"/>
                    <a:pt x="517" y="7206"/>
                  </a:cubicBezTo>
                  <a:cubicBezTo>
                    <a:pt x="365" y="7631"/>
                    <a:pt x="0" y="8178"/>
                    <a:pt x="91" y="8695"/>
                  </a:cubicBezTo>
                  <a:cubicBezTo>
                    <a:pt x="122" y="9151"/>
                    <a:pt x="456" y="9364"/>
                    <a:pt x="882" y="9455"/>
                  </a:cubicBezTo>
                  <a:cubicBezTo>
                    <a:pt x="1192" y="9510"/>
                    <a:pt x="1513" y="9520"/>
                    <a:pt x="1831" y="9520"/>
                  </a:cubicBezTo>
                  <a:cubicBezTo>
                    <a:pt x="2044" y="9520"/>
                    <a:pt x="2255" y="9516"/>
                    <a:pt x="2462" y="9516"/>
                  </a:cubicBezTo>
                  <a:lnTo>
                    <a:pt x="3100" y="9516"/>
                  </a:lnTo>
                  <a:cubicBezTo>
                    <a:pt x="3769" y="9516"/>
                    <a:pt x="4347" y="8999"/>
                    <a:pt x="4347" y="8300"/>
                  </a:cubicBezTo>
                  <a:cubicBezTo>
                    <a:pt x="4377" y="5736"/>
                    <a:pt x="4437" y="1"/>
                    <a:pt x="4081" y="1"/>
                  </a:cubicBezTo>
                  <a:close/>
                </a:path>
              </a:pathLst>
            </a:custGeom>
            <a:solidFill>
              <a:srgbClr val="FFD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70;p30">
              <a:extLst>
                <a:ext uri="{FF2B5EF4-FFF2-40B4-BE49-F238E27FC236}">
                  <a16:creationId xmlns:a16="http://schemas.microsoft.com/office/drawing/2014/main" id="{4301B625-1F60-40D8-884E-B077A87D58FB}"/>
                </a:ext>
              </a:extLst>
            </p:cNvPr>
            <p:cNvSpPr/>
            <p:nvPr/>
          </p:nvSpPr>
          <p:spPr>
            <a:xfrm>
              <a:off x="1866104" y="2345461"/>
              <a:ext cx="166610" cy="166632"/>
            </a:xfrm>
            <a:custGeom>
              <a:avLst/>
              <a:gdLst/>
              <a:ahLst/>
              <a:cxnLst/>
              <a:rect l="l" t="t" r="r" b="b"/>
              <a:pathLst>
                <a:path w="7812" h="7813" extrusionOk="0">
                  <a:moveTo>
                    <a:pt x="3921" y="1"/>
                  </a:moveTo>
                  <a:cubicBezTo>
                    <a:pt x="1763" y="1"/>
                    <a:pt x="0" y="1733"/>
                    <a:pt x="0" y="3922"/>
                  </a:cubicBezTo>
                  <a:cubicBezTo>
                    <a:pt x="0" y="6080"/>
                    <a:pt x="1763" y="7812"/>
                    <a:pt x="3921" y="7812"/>
                  </a:cubicBezTo>
                  <a:cubicBezTo>
                    <a:pt x="6079" y="7812"/>
                    <a:pt x="7812" y="6080"/>
                    <a:pt x="7812" y="3922"/>
                  </a:cubicBezTo>
                  <a:cubicBezTo>
                    <a:pt x="7812" y="1733"/>
                    <a:pt x="6079" y="1"/>
                    <a:pt x="3921" y="1"/>
                  </a:cubicBezTo>
                  <a:close/>
                </a:path>
              </a:pathLst>
            </a:custGeom>
            <a:solidFill>
              <a:srgbClr val="FFD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71;p30">
              <a:extLst>
                <a:ext uri="{FF2B5EF4-FFF2-40B4-BE49-F238E27FC236}">
                  <a16:creationId xmlns:a16="http://schemas.microsoft.com/office/drawing/2014/main" id="{1DE37B22-735A-4CBA-9CDF-9368BA7B7935}"/>
                </a:ext>
              </a:extLst>
            </p:cNvPr>
            <p:cNvSpPr/>
            <p:nvPr/>
          </p:nvSpPr>
          <p:spPr>
            <a:xfrm>
              <a:off x="1765601" y="2452042"/>
              <a:ext cx="167272" cy="128242"/>
            </a:xfrm>
            <a:custGeom>
              <a:avLst/>
              <a:gdLst/>
              <a:ahLst/>
              <a:cxnLst/>
              <a:rect l="l" t="t" r="r" b="b"/>
              <a:pathLst>
                <a:path w="7843" h="6013" extrusionOk="0">
                  <a:moveTo>
                    <a:pt x="5847" y="1"/>
                  </a:moveTo>
                  <a:cubicBezTo>
                    <a:pt x="5672" y="1"/>
                    <a:pt x="5494" y="26"/>
                    <a:pt x="5320" y="80"/>
                  </a:cubicBezTo>
                  <a:cubicBezTo>
                    <a:pt x="4834" y="232"/>
                    <a:pt x="4408" y="597"/>
                    <a:pt x="3922" y="779"/>
                  </a:cubicBezTo>
                  <a:cubicBezTo>
                    <a:pt x="3648" y="901"/>
                    <a:pt x="3435" y="961"/>
                    <a:pt x="3162" y="1053"/>
                  </a:cubicBezTo>
                  <a:cubicBezTo>
                    <a:pt x="1946" y="1296"/>
                    <a:pt x="700" y="1448"/>
                    <a:pt x="335" y="2815"/>
                  </a:cubicBezTo>
                  <a:cubicBezTo>
                    <a:pt x="1" y="4305"/>
                    <a:pt x="1217" y="5369"/>
                    <a:pt x="2524" y="5825"/>
                  </a:cubicBezTo>
                  <a:cubicBezTo>
                    <a:pt x="2736" y="5916"/>
                    <a:pt x="2980" y="5946"/>
                    <a:pt x="3192" y="5977"/>
                  </a:cubicBezTo>
                  <a:cubicBezTo>
                    <a:pt x="3314" y="6007"/>
                    <a:pt x="3466" y="6007"/>
                    <a:pt x="3587" y="6007"/>
                  </a:cubicBezTo>
                  <a:cubicBezTo>
                    <a:pt x="3653" y="6010"/>
                    <a:pt x="3718" y="6012"/>
                    <a:pt x="3782" y="6012"/>
                  </a:cubicBezTo>
                  <a:cubicBezTo>
                    <a:pt x="5470" y="6012"/>
                    <a:pt x="7013" y="4881"/>
                    <a:pt x="7569" y="3271"/>
                  </a:cubicBezTo>
                  <a:lnTo>
                    <a:pt x="7569" y="3241"/>
                  </a:lnTo>
                  <a:cubicBezTo>
                    <a:pt x="7752" y="2663"/>
                    <a:pt x="7843" y="1995"/>
                    <a:pt x="7691" y="1417"/>
                  </a:cubicBezTo>
                  <a:cubicBezTo>
                    <a:pt x="7630" y="1235"/>
                    <a:pt x="7539" y="1053"/>
                    <a:pt x="7417" y="840"/>
                  </a:cubicBezTo>
                  <a:cubicBezTo>
                    <a:pt x="7062" y="319"/>
                    <a:pt x="6467" y="1"/>
                    <a:pt x="5847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72;p30">
              <a:extLst>
                <a:ext uri="{FF2B5EF4-FFF2-40B4-BE49-F238E27FC236}">
                  <a16:creationId xmlns:a16="http://schemas.microsoft.com/office/drawing/2014/main" id="{FDED107E-3D30-420D-BA24-66BA851C2873}"/>
                </a:ext>
              </a:extLst>
            </p:cNvPr>
            <p:cNvSpPr/>
            <p:nvPr/>
          </p:nvSpPr>
          <p:spPr>
            <a:xfrm>
              <a:off x="1833684" y="2516243"/>
              <a:ext cx="93372" cy="64046"/>
            </a:xfrm>
            <a:custGeom>
              <a:avLst/>
              <a:gdLst/>
              <a:ahLst/>
              <a:cxnLst/>
              <a:rect l="l" t="t" r="r" b="b"/>
              <a:pathLst>
                <a:path w="4378" h="3003" extrusionOk="0">
                  <a:moveTo>
                    <a:pt x="3163" y="1"/>
                  </a:moveTo>
                  <a:cubicBezTo>
                    <a:pt x="2202" y="1"/>
                    <a:pt x="1256" y="416"/>
                    <a:pt x="639" y="1204"/>
                  </a:cubicBezTo>
                  <a:cubicBezTo>
                    <a:pt x="395" y="1568"/>
                    <a:pt x="183" y="1933"/>
                    <a:pt x="91" y="2359"/>
                  </a:cubicBezTo>
                  <a:cubicBezTo>
                    <a:pt x="31" y="2541"/>
                    <a:pt x="0" y="2784"/>
                    <a:pt x="0" y="2967"/>
                  </a:cubicBezTo>
                  <a:cubicBezTo>
                    <a:pt x="122" y="2997"/>
                    <a:pt x="274" y="2997"/>
                    <a:pt x="395" y="2997"/>
                  </a:cubicBezTo>
                  <a:cubicBezTo>
                    <a:pt x="461" y="3000"/>
                    <a:pt x="526" y="3002"/>
                    <a:pt x="590" y="3002"/>
                  </a:cubicBezTo>
                  <a:cubicBezTo>
                    <a:pt x="2278" y="3002"/>
                    <a:pt x="3821" y="1871"/>
                    <a:pt x="4377" y="261"/>
                  </a:cubicBezTo>
                  <a:lnTo>
                    <a:pt x="4377" y="231"/>
                  </a:lnTo>
                  <a:cubicBezTo>
                    <a:pt x="3986" y="76"/>
                    <a:pt x="3573" y="1"/>
                    <a:pt x="3163" y="1"/>
                  </a:cubicBezTo>
                  <a:close/>
                </a:path>
              </a:pathLst>
            </a:custGeom>
            <a:solidFill>
              <a:srgbClr val="FF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73;p30">
              <a:extLst>
                <a:ext uri="{FF2B5EF4-FFF2-40B4-BE49-F238E27FC236}">
                  <a16:creationId xmlns:a16="http://schemas.microsoft.com/office/drawing/2014/main" id="{6BE172F9-4343-4508-94BB-76DB8B31C4AE}"/>
                </a:ext>
              </a:extLst>
            </p:cNvPr>
            <p:cNvSpPr/>
            <p:nvPr/>
          </p:nvSpPr>
          <p:spPr>
            <a:xfrm>
              <a:off x="1647609" y="2277400"/>
              <a:ext cx="71340" cy="82345"/>
            </a:xfrm>
            <a:custGeom>
              <a:avLst/>
              <a:gdLst/>
              <a:ahLst/>
              <a:cxnLst/>
              <a:rect l="l" t="t" r="r" b="b"/>
              <a:pathLst>
                <a:path w="3345" h="3861" extrusionOk="0">
                  <a:moveTo>
                    <a:pt x="1672" y="0"/>
                  </a:moveTo>
                  <a:cubicBezTo>
                    <a:pt x="761" y="0"/>
                    <a:pt x="1" y="851"/>
                    <a:pt x="1" y="1946"/>
                  </a:cubicBezTo>
                  <a:cubicBezTo>
                    <a:pt x="1" y="2979"/>
                    <a:pt x="761" y="3860"/>
                    <a:pt x="1672" y="3860"/>
                  </a:cubicBezTo>
                  <a:cubicBezTo>
                    <a:pt x="2584" y="3860"/>
                    <a:pt x="3344" y="3009"/>
                    <a:pt x="3344" y="1946"/>
                  </a:cubicBezTo>
                  <a:cubicBezTo>
                    <a:pt x="3344" y="882"/>
                    <a:pt x="2615" y="0"/>
                    <a:pt x="167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74;p30">
              <a:extLst>
                <a:ext uri="{FF2B5EF4-FFF2-40B4-BE49-F238E27FC236}">
                  <a16:creationId xmlns:a16="http://schemas.microsoft.com/office/drawing/2014/main" id="{D2A8A62C-0F3B-43A8-BF62-0FE4BFF605B5}"/>
                </a:ext>
              </a:extLst>
            </p:cNvPr>
            <p:cNvSpPr/>
            <p:nvPr/>
          </p:nvSpPr>
          <p:spPr>
            <a:xfrm>
              <a:off x="1831081" y="2277400"/>
              <a:ext cx="71340" cy="82345"/>
            </a:xfrm>
            <a:custGeom>
              <a:avLst/>
              <a:gdLst/>
              <a:ahLst/>
              <a:cxnLst/>
              <a:rect l="l" t="t" r="r" b="b"/>
              <a:pathLst>
                <a:path w="3345" h="3861" extrusionOk="0">
                  <a:moveTo>
                    <a:pt x="1672" y="0"/>
                  </a:moveTo>
                  <a:cubicBezTo>
                    <a:pt x="761" y="0"/>
                    <a:pt x="1" y="851"/>
                    <a:pt x="1" y="1946"/>
                  </a:cubicBezTo>
                  <a:cubicBezTo>
                    <a:pt x="1" y="2979"/>
                    <a:pt x="761" y="3860"/>
                    <a:pt x="1672" y="3860"/>
                  </a:cubicBezTo>
                  <a:cubicBezTo>
                    <a:pt x="2584" y="3860"/>
                    <a:pt x="3344" y="3009"/>
                    <a:pt x="3344" y="1946"/>
                  </a:cubicBezTo>
                  <a:cubicBezTo>
                    <a:pt x="3344" y="882"/>
                    <a:pt x="2584" y="0"/>
                    <a:pt x="167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75;p30">
              <a:extLst>
                <a:ext uri="{FF2B5EF4-FFF2-40B4-BE49-F238E27FC236}">
                  <a16:creationId xmlns:a16="http://schemas.microsoft.com/office/drawing/2014/main" id="{CDC2716C-3EB3-40EE-809F-E87ADAD59CE5}"/>
                </a:ext>
              </a:extLst>
            </p:cNvPr>
            <p:cNvSpPr/>
            <p:nvPr/>
          </p:nvSpPr>
          <p:spPr>
            <a:xfrm>
              <a:off x="1633361" y="2219214"/>
              <a:ext cx="85587" cy="48477"/>
            </a:xfrm>
            <a:custGeom>
              <a:avLst/>
              <a:gdLst/>
              <a:ahLst/>
              <a:cxnLst/>
              <a:rect l="l" t="t" r="r" b="b"/>
              <a:pathLst>
                <a:path w="4013" h="2273" extrusionOk="0">
                  <a:moveTo>
                    <a:pt x="3047" y="0"/>
                  </a:moveTo>
                  <a:cubicBezTo>
                    <a:pt x="2964" y="0"/>
                    <a:pt x="2872" y="8"/>
                    <a:pt x="2766" y="23"/>
                  </a:cubicBezTo>
                  <a:cubicBezTo>
                    <a:pt x="2067" y="145"/>
                    <a:pt x="1368" y="297"/>
                    <a:pt x="699" y="509"/>
                  </a:cubicBezTo>
                  <a:cubicBezTo>
                    <a:pt x="456" y="601"/>
                    <a:pt x="274" y="722"/>
                    <a:pt x="152" y="935"/>
                  </a:cubicBezTo>
                  <a:cubicBezTo>
                    <a:pt x="30" y="1117"/>
                    <a:pt x="0" y="1421"/>
                    <a:pt x="91" y="1634"/>
                  </a:cubicBezTo>
                  <a:cubicBezTo>
                    <a:pt x="152" y="1847"/>
                    <a:pt x="274" y="2029"/>
                    <a:pt x="517" y="2151"/>
                  </a:cubicBezTo>
                  <a:cubicBezTo>
                    <a:pt x="638" y="2232"/>
                    <a:pt x="800" y="2272"/>
                    <a:pt x="958" y="2272"/>
                  </a:cubicBezTo>
                  <a:cubicBezTo>
                    <a:pt x="1037" y="2272"/>
                    <a:pt x="1115" y="2262"/>
                    <a:pt x="1185" y="2242"/>
                  </a:cubicBezTo>
                  <a:cubicBezTo>
                    <a:pt x="1885" y="1999"/>
                    <a:pt x="2584" y="1816"/>
                    <a:pt x="3283" y="1725"/>
                  </a:cubicBezTo>
                  <a:cubicBezTo>
                    <a:pt x="3465" y="1695"/>
                    <a:pt x="3739" y="1512"/>
                    <a:pt x="3799" y="1330"/>
                  </a:cubicBezTo>
                  <a:cubicBezTo>
                    <a:pt x="3951" y="1117"/>
                    <a:pt x="4012" y="813"/>
                    <a:pt x="3921" y="631"/>
                  </a:cubicBezTo>
                  <a:cubicBezTo>
                    <a:pt x="3860" y="418"/>
                    <a:pt x="3739" y="205"/>
                    <a:pt x="3496" y="114"/>
                  </a:cubicBezTo>
                  <a:cubicBezTo>
                    <a:pt x="3435" y="53"/>
                    <a:pt x="3344" y="23"/>
                    <a:pt x="3283" y="23"/>
                  </a:cubicBezTo>
                  <a:cubicBezTo>
                    <a:pt x="3207" y="8"/>
                    <a:pt x="3131" y="0"/>
                    <a:pt x="3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76;p30">
              <a:extLst>
                <a:ext uri="{FF2B5EF4-FFF2-40B4-BE49-F238E27FC236}">
                  <a16:creationId xmlns:a16="http://schemas.microsoft.com/office/drawing/2014/main" id="{23F5F5B4-6677-4E2A-B579-CAB8FCAFF1AE}"/>
                </a:ext>
              </a:extLst>
            </p:cNvPr>
            <p:cNvSpPr/>
            <p:nvPr/>
          </p:nvSpPr>
          <p:spPr>
            <a:xfrm>
              <a:off x="1835625" y="2219449"/>
              <a:ext cx="81044" cy="46174"/>
            </a:xfrm>
            <a:custGeom>
              <a:avLst/>
              <a:gdLst/>
              <a:ahLst/>
              <a:cxnLst/>
              <a:rect l="l" t="t" r="r" b="b"/>
              <a:pathLst>
                <a:path w="3800" h="2165" extrusionOk="0">
                  <a:moveTo>
                    <a:pt x="1214" y="1"/>
                  </a:moveTo>
                  <a:cubicBezTo>
                    <a:pt x="1112" y="1"/>
                    <a:pt x="1011" y="4"/>
                    <a:pt x="912" y="12"/>
                  </a:cubicBezTo>
                  <a:cubicBezTo>
                    <a:pt x="669" y="12"/>
                    <a:pt x="456" y="103"/>
                    <a:pt x="244" y="286"/>
                  </a:cubicBezTo>
                  <a:cubicBezTo>
                    <a:pt x="92" y="438"/>
                    <a:pt x="0" y="711"/>
                    <a:pt x="0" y="924"/>
                  </a:cubicBezTo>
                  <a:cubicBezTo>
                    <a:pt x="0" y="1167"/>
                    <a:pt x="61" y="1380"/>
                    <a:pt x="244" y="1562"/>
                  </a:cubicBezTo>
                  <a:cubicBezTo>
                    <a:pt x="396" y="1714"/>
                    <a:pt x="639" y="1836"/>
                    <a:pt x="912" y="1836"/>
                  </a:cubicBezTo>
                  <a:cubicBezTo>
                    <a:pt x="1156" y="1836"/>
                    <a:pt x="1429" y="1836"/>
                    <a:pt x="1703" y="1866"/>
                  </a:cubicBezTo>
                  <a:cubicBezTo>
                    <a:pt x="2037" y="1897"/>
                    <a:pt x="2341" y="2018"/>
                    <a:pt x="2645" y="2140"/>
                  </a:cubicBezTo>
                  <a:cubicBezTo>
                    <a:pt x="2696" y="2157"/>
                    <a:pt x="2756" y="2164"/>
                    <a:pt x="2821" y="2164"/>
                  </a:cubicBezTo>
                  <a:cubicBezTo>
                    <a:pt x="2990" y="2164"/>
                    <a:pt x="3191" y="2114"/>
                    <a:pt x="3344" y="2049"/>
                  </a:cubicBezTo>
                  <a:cubicBezTo>
                    <a:pt x="3526" y="1957"/>
                    <a:pt x="3709" y="1714"/>
                    <a:pt x="3739" y="1532"/>
                  </a:cubicBezTo>
                  <a:cubicBezTo>
                    <a:pt x="3800" y="1228"/>
                    <a:pt x="3800" y="954"/>
                    <a:pt x="3678" y="772"/>
                  </a:cubicBezTo>
                  <a:cubicBezTo>
                    <a:pt x="3648" y="711"/>
                    <a:pt x="3587" y="650"/>
                    <a:pt x="3526" y="590"/>
                  </a:cubicBezTo>
                  <a:cubicBezTo>
                    <a:pt x="3405" y="468"/>
                    <a:pt x="3283" y="407"/>
                    <a:pt x="3131" y="346"/>
                  </a:cubicBezTo>
                  <a:cubicBezTo>
                    <a:pt x="2797" y="255"/>
                    <a:pt x="2493" y="134"/>
                    <a:pt x="2159" y="103"/>
                  </a:cubicBezTo>
                  <a:cubicBezTo>
                    <a:pt x="1839" y="35"/>
                    <a:pt x="1520" y="1"/>
                    <a:pt x="12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77;p30">
              <a:extLst>
                <a:ext uri="{FF2B5EF4-FFF2-40B4-BE49-F238E27FC236}">
                  <a16:creationId xmlns:a16="http://schemas.microsoft.com/office/drawing/2014/main" id="{04FAC9B0-ABC9-4BBF-8CD1-0DE4DA81BA9A}"/>
                </a:ext>
              </a:extLst>
            </p:cNvPr>
            <p:cNvSpPr/>
            <p:nvPr/>
          </p:nvSpPr>
          <p:spPr>
            <a:xfrm>
              <a:off x="1271599" y="3024237"/>
              <a:ext cx="457048" cy="547818"/>
            </a:xfrm>
            <a:custGeom>
              <a:avLst/>
              <a:gdLst/>
              <a:ahLst/>
              <a:cxnLst/>
              <a:rect l="l" t="t" r="r" b="b"/>
              <a:pathLst>
                <a:path w="21430" h="25686" extrusionOk="0">
                  <a:moveTo>
                    <a:pt x="10699" y="1"/>
                  </a:moveTo>
                  <a:cubicBezTo>
                    <a:pt x="4772" y="1"/>
                    <a:pt x="0" y="4803"/>
                    <a:pt x="0" y="10731"/>
                  </a:cubicBezTo>
                  <a:cubicBezTo>
                    <a:pt x="0" y="14560"/>
                    <a:pt x="2037" y="17934"/>
                    <a:pt x="5076" y="19849"/>
                  </a:cubicBezTo>
                  <a:lnTo>
                    <a:pt x="8116" y="25685"/>
                  </a:lnTo>
                  <a:lnTo>
                    <a:pt x="13526" y="25685"/>
                  </a:lnTo>
                  <a:lnTo>
                    <a:pt x="16414" y="19819"/>
                  </a:lnTo>
                  <a:cubicBezTo>
                    <a:pt x="19393" y="17904"/>
                    <a:pt x="21429" y="14560"/>
                    <a:pt x="21429" y="10731"/>
                  </a:cubicBezTo>
                  <a:cubicBezTo>
                    <a:pt x="21429" y="4803"/>
                    <a:pt x="16627" y="1"/>
                    <a:pt x="10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78;p30">
              <a:extLst>
                <a:ext uri="{FF2B5EF4-FFF2-40B4-BE49-F238E27FC236}">
                  <a16:creationId xmlns:a16="http://schemas.microsoft.com/office/drawing/2014/main" id="{C54F0BEC-02A7-4447-A391-48EB9B39ACE6}"/>
                </a:ext>
              </a:extLst>
            </p:cNvPr>
            <p:cNvSpPr/>
            <p:nvPr/>
          </p:nvSpPr>
          <p:spPr>
            <a:xfrm>
              <a:off x="1408382" y="3571412"/>
              <a:ext cx="191265" cy="91431"/>
            </a:xfrm>
            <a:custGeom>
              <a:avLst/>
              <a:gdLst/>
              <a:ahLst/>
              <a:cxnLst/>
              <a:rect l="l" t="t" r="r" b="b"/>
              <a:pathLst>
                <a:path w="896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8967" y="4287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79;p30">
              <a:extLst>
                <a:ext uri="{FF2B5EF4-FFF2-40B4-BE49-F238E27FC236}">
                  <a16:creationId xmlns:a16="http://schemas.microsoft.com/office/drawing/2014/main" id="{3D84C30F-BDE2-46D9-ADD8-96BD2647B73B}"/>
                </a:ext>
              </a:extLst>
            </p:cNvPr>
            <p:cNvSpPr/>
            <p:nvPr/>
          </p:nvSpPr>
          <p:spPr>
            <a:xfrm>
              <a:off x="1401898" y="3564289"/>
              <a:ext cx="205533" cy="105678"/>
            </a:xfrm>
            <a:custGeom>
              <a:avLst/>
              <a:gdLst/>
              <a:ahLst/>
              <a:cxnLst/>
              <a:rect l="l" t="t" r="r" b="b"/>
              <a:pathLst>
                <a:path w="9637" h="4955" extrusionOk="0">
                  <a:moveTo>
                    <a:pt x="7205" y="669"/>
                  </a:moveTo>
                  <a:cubicBezTo>
                    <a:pt x="5046" y="1095"/>
                    <a:pt x="2858" y="1520"/>
                    <a:pt x="639" y="1885"/>
                  </a:cubicBezTo>
                  <a:lnTo>
                    <a:pt x="639" y="669"/>
                  </a:lnTo>
                  <a:close/>
                  <a:moveTo>
                    <a:pt x="8967" y="1034"/>
                  </a:moveTo>
                  <a:lnTo>
                    <a:pt x="8967" y="3952"/>
                  </a:lnTo>
                  <a:cubicBezTo>
                    <a:pt x="6201" y="3618"/>
                    <a:pt x="3405" y="3253"/>
                    <a:pt x="669" y="2918"/>
                  </a:cubicBezTo>
                  <a:lnTo>
                    <a:pt x="669" y="2554"/>
                  </a:lnTo>
                  <a:cubicBezTo>
                    <a:pt x="3405" y="2098"/>
                    <a:pt x="6201" y="1581"/>
                    <a:pt x="8967" y="1034"/>
                  </a:cubicBezTo>
                  <a:close/>
                  <a:moveTo>
                    <a:pt x="639" y="3618"/>
                  </a:moveTo>
                  <a:cubicBezTo>
                    <a:pt x="2432" y="3830"/>
                    <a:pt x="4256" y="4073"/>
                    <a:pt x="6049" y="4286"/>
                  </a:cubicBezTo>
                  <a:lnTo>
                    <a:pt x="639" y="4286"/>
                  </a:lnTo>
                  <a:lnTo>
                    <a:pt x="639" y="3618"/>
                  </a:lnTo>
                  <a:close/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lnTo>
                    <a:pt x="1" y="4621"/>
                  </a:lnTo>
                  <a:cubicBezTo>
                    <a:pt x="1" y="4833"/>
                    <a:pt x="153" y="4955"/>
                    <a:pt x="335" y="4955"/>
                  </a:cubicBezTo>
                  <a:lnTo>
                    <a:pt x="9302" y="4955"/>
                  </a:lnTo>
                  <a:cubicBezTo>
                    <a:pt x="9484" y="4955"/>
                    <a:pt x="9636" y="4833"/>
                    <a:pt x="9636" y="4621"/>
                  </a:cubicBezTo>
                  <a:lnTo>
                    <a:pt x="9636" y="335"/>
                  </a:lnTo>
                  <a:cubicBezTo>
                    <a:pt x="9636" y="152"/>
                    <a:pt x="9484" y="0"/>
                    <a:pt x="930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80;p30">
              <a:extLst>
                <a:ext uri="{FF2B5EF4-FFF2-40B4-BE49-F238E27FC236}">
                  <a16:creationId xmlns:a16="http://schemas.microsoft.com/office/drawing/2014/main" id="{EF21DB47-19A0-4317-81FD-78341EB1B87B}"/>
                </a:ext>
              </a:extLst>
            </p:cNvPr>
            <p:cNvSpPr/>
            <p:nvPr/>
          </p:nvSpPr>
          <p:spPr>
            <a:xfrm>
              <a:off x="1398358" y="3343746"/>
              <a:ext cx="83348" cy="232022"/>
            </a:xfrm>
            <a:custGeom>
              <a:avLst/>
              <a:gdLst/>
              <a:ahLst/>
              <a:cxnLst/>
              <a:rect l="l" t="t" r="r" b="b"/>
              <a:pathLst>
                <a:path w="3908" h="10879" extrusionOk="0">
                  <a:moveTo>
                    <a:pt x="430" y="0"/>
                  </a:moveTo>
                  <a:cubicBezTo>
                    <a:pt x="225" y="0"/>
                    <a:pt x="1" y="170"/>
                    <a:pt x="76" y="432"/>
                  </a:cubicBezTo>
                  <a:cubicBezTo>
                    <a:pt x="1109" y="3836"/>
                    <a:pt x="2142" y="7210"/>
                    <a:pt x="3176" y="10644"/>
                  </a:cubicBezTo>
                  <a:cubicBezTo>
                    <a:pt x="3211" y="10809"/>
                    <a:pt x="3337" y="10878"/>
                    <a:pt x="3470" y="10878"/>
                  </a:cubicBezTo>
                  <a:cubicBezTo>
                    <a:pt x="3681" y="10878"/>
                    <a:pt x="3907" y="10704"/>
                    <a:pt x="3814" y="10462"/>
                  </a:cubicBezTo>
                  <a:cubicBezTo>
                    <a:pt x="2781" y="7027"/>
                    <a:pt x="1747" y="3653"/>
                    <a:pt x="714" y="219"/>
                  </a:cubicBezTo>
                  <a:cubicBezTo>
                    <a:pt x="679" y="67"/>
                    <a:pt x="558" y="0"/>
                    <a:pt x="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81;p30">
              <a:extLst>
                <a:ext uri="{FF2B5EF4-FFF2-40B4-BE49-F238E27FC236}">
                  <a16:creationId xmlns:a16="http://schemas.microsoft.com/office/drawing/2014/main" id="{A076D1C9-8E9D-48C8-9379-AEEC6CB644A4}"/>
                </a:ext>
              </a:extLst>
            </p:cNvPr>
            <p:cNvSpPr/>
            <p:nvPr/>
          </p:nvSpPr>
          <p:spPr>
            <a:xfrm>
              <a:off x="1521938" y="3248768"/>
              <a:ext cx="108237" cy="329254"/>
            </a:xfrm>
            <a:custGeom>
              <a:avLst/>
              <a:gdLst/>
              <a:ahLst/>
              <a:cxnLst/>
              <a:rect l="l" t="t" r="r" b="b"/>
              <a:pathLst>
                <a:path w="5075" h="15438" extrusionOk="0">
                  <a:moveTo>
                    <a:pt x="4643" y="0"/>
                  </a:moveTo>
                  <a:cubicBezTo>
                    <a:pt x="4507" y="0"/>
                    <a:pt x="4371" y="69"/>
                    <a:pt x="4312" y="234"/>
                  </a:cubicBezTo>
                  <a:cubicBezTo>
                    <a:pt x="2762" y="5128"/>
                    <a:pt x="1364" y="10052"/>
                    <a:pt x="57" y="15006"/>
                  </a:cubicBezTo>
                  <a:cubicBezTo>
                    <a:pt x="1" y="15268"/>
                    <a:pt x="220" y="15438"/>
                    <a:pt x="426" y="15438"/>
                  </a:cubicBezTo>
                  <a:cubicBezTo>
                    <a:pt x="555" y="15438"/>
                    <a:pt x="679" y="15371"/>
                    <a:pt x="725" y="15219"/>
                  </a:cubicBezTo>
                  <a:cubicBezTo>
                    <a:pt x="2002" y="10234"/>
                    <a:pt x="3400" y="5280"/>
                    <a:pt x="4981" y="416"/>
                  </a:cubicBezTo>
                  <a:cubicBezTo>
                    <a:pt x="5074" y="174"/>
                    <a:pt x="4859" y="0"/>
                    <a:pt x="4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82;p30">
              <a:extLst>
                <a:ext uri="{FF2B5EF4-FFF2-40B4-BE49-F238E27FC236}">
                  <a16:creationId xmlns:a16="http://schemas.microsoft.com/office/drawing/2014/main" id="{1B6E74E9-BC9E-431F-8A18-82FCAF9689D0}"/>
                </a:ext>
              </a:extLst>
            </p:cNvPr>
            <p:cNvSpPr/>
            <p:nvPr/>
          </p:nvSpPr>
          <p:spPr>
            <a:xfrm>
              <a:off x="1294933" y="3099336"/>
              <a:ext cx="76864" cy="148909"/>
            </a:xfrm>
            <a:custGeom>
              <a:avLst/>
              <a:gdLst/>
              <a:ahLst/>
              <a:cxnLst/>
              <a:rect l="l" t="t" r="r" b="b"/>
              <a:pathLst>
                <a:path w="3604" h="6982" extrusionOk="0">
                  <a:moveTo>
                    <a:pt x="3121" y="0"/>
                  </a:moveTo>
                  <a:cubicBezTo>
                    <a:pt x="3044" y="0"/>
                    <a:pt x="2963" y="29"/>
                    <a:pt x="2888" y="97"/>
                  </a:cubicBezTo>
                  <a:cubicBezTo>
                    <a:pt x="1095" y="1799"/>
                    <a:pt x="31" y="4200"/>
                    <a:pt x="0" y="6662"/>
                  </a:cubicBezTo>
                  <a:cubicBezTo>
                    <a:pt x="0" y="6875"/>
                    <a:pt x="168" y="6982"/>
                    <a:pt x="335" y="6982"/>
                  </a:cubicBezTo>
                  <a:cubicBezTo>
                    <a:pt x="502" y="6982"/>
                    <a:pt x="669" y="6875"/>
                    <a:pt x="669" y="6662"/>
                  </a:cubicBezTo>
                  <a:cubicBezTo>
                    <a:pt x="730" y="4352"/>
                    <a:pt x="1703" y="2164"/>
                    <a:pt x="3344" y="553"/>
                  </a:cubicBezTo>
                  <a:cubicBezTo>
                    <a:pt x="3603" y="341"/>
                    <a:pt x="3387" y="0"/>
                    <a:pt x="3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83;p30">
              <a:extLst>
                <a:ext uri="{FF2B5EF4-FFF2-40B4-BE49-F238E27FC236}">
                  <a16:creationId xmlns:a16="http://schemas.microsoft.com/office/drawing/2014/main" id="{8A6DD1D0-75CD-465E-9459-A41077840D39}"/>
                </a:ext>
              </a:extLst>
            </p:cNvPr>
            <p:cNvSpPr/>
            <p:nvPr/>
          </p:nvSpPr>
          <p:spPr>
            <a:xfrm>
              <a:off x="1297535" y="3267367"/>
              <a:ext cx="26595" cy="58907"/>
            </a:xfrm>
            <a:custGeom>
              <a:avLst/>
              <a:gdLst/>
              <a:ahLst/>
              <a:cxnLst/>
              <a:rect l="l" t="t" r="r" b="b"/>
              <a:pathLst>
                <a:path w="1247" h="2762" extrusionOk="0">
                  <a:moveTo>
                    <a:pt x="334" y="0"/>
                  </a:moveTo>
                  <a:cubicBezTo>
                    <a:pt x="182" y="0"/>
                    <a:pt x="0" y="152"/>
                    <a:pt x="0" y="335"/>
                  </a:cubicBezTo>
                  <a:cubicBezTo>
                    <a:pt x="91" y="1155"/>
                    <a:pt x="304" y="1854"/>
                    <a:pt x="669" y="2584"/>
                  </a:cubicBezTo>
                  <a:cubicBezTo>
                    <a:pt x="730" y="2687"/>
                    <a:pt x="848" y="2762"/>
                    <a:pt x="965" y="2762"/>
                  </a:cubicBezTo>
                  <a:cubicBezTo>
                    <a:pt x="1020" y="2762"/>
                    <a:pt x="1076" y="2745"/>
                    <a:pt x="1125" y="2706"/>
                  </a:cubicBezTo>
                  <a:cubicBezTo>
                    <a:pt x="1216" y="2584"/>
                    <a:pt x="1246" y="2402"/>
                    <a:pt x="1155" y="2250"/>
                  </a:cubicBezTo>
                  <a:lnTo>
                    <a:pt x="1064" y="2037"/>
                  </a:lnTo>
                  <a:cubicBezTo>
                    <a:pt x="1003" y="1946"/>
                    <a:pt x="1003" y="1915"/>
                    <a:pt x="973" y="1824"/>
                  </a:cubicBezTo>
                  <a:cubicBezTo>
                    <a:pt x="912" y="1672"/>
                    <a:pt x="851" y="1490"/>
                    <a:pt x="821" y="1338"/>
                  </a:cubicBezTo>
                  <a:cubicBezTo>
                    <a:pt x="790" y="1186"/>
                    <a:pt x="760" y="1003"/>
                    <a:pt x="699" y="851"/>
                  </a:cubicBezTo>
                  <a:cubicBezTo>
                    <a:pt x="699" y="760"/>
                    <a:pt x="669" y="699"/>
                    <a:pt x="669" y="578"/>
                  </a:cubicBezTo>
                  <a:lnTo>
                    <a:pt x="669" y="456"/>
                  </a:lnTo>
                  <a:lnTo>
                    <a:pt x="669" y="395"/>
                  </a:lnTo>
                  <a:lnTo>
                    <a:pt x="669" y="335"/>
                  </a:lnTo>
                  <a:cubicBezTo>
                    <a:pt x="638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84;p30">
              <a:extLst>
                <a:ext uri="{FF2B5EF4-FFF2-40B4-BE49-F238E27FC236}">
                  <a16:creationId xmlns:a16="http://schemas.microsoft.com/office/drawing/2014/main" id="{58544FB8-8090-40DE-819A-845394908250}"/>
                </a:ext>
              </a:extLst>
            </p:cNvPr>
            <p:cNvSpPr/>
            <p:nvPr/>
          </p:nvSpPr>
          <p:spPr>
            <a:xfrm>
              <a:off x="1378031" y="3240641"/>
              <a:ext cx="273056" cy="172454"/>
            </a:xfrm>
            <a:custGeom>
              <a:avLst/>
              <a:gdLst/>
              <a:ahLst/>
              <a:cxnLst/>
              <a:rect l="l" t="t" r="r" b="b"/>
              <a:pathLst>
                <a:path w="12803" h="8086" extrusionOk="0">
                  <a:moveTo>
                    <a:pt x="7678" y="813"/>
                  </a:moveTo>
                  <a:cubicBezTo>
                    <a:pt x="7757" y="813"/>
                    <a:pt x="7827" y="879"/>
                    <a:pt x="7868" y="1041"/>
                  </a:cubicBezTo>
                  <a:cubicBezTo>
                    <a:pt x="7959" y="1284"/>
                    <a:pt x="7959" y="1557"/>
                    <a:pt x="7959" y="1831"/>
                  </a:cubicBezTo>
                  <a:cubicBezTo>
                    <a:pt x="7989" y="2348"/>
                    <a:pt x="7928" y="2895"/>
                    <a:pt x="7807" y="3411"/>
                  </a:cubicBezTo>
                  <a:cubicBezTo>
                    <a:pt x="7776" y="3655"/>
                    <a:pt x="7685" y="3928"/>
                    <a:pt x="7564" y="4171"/>
                  </a:cubicBezTo>
                  <a:lnTo>
                    <a:pt x="7472" y="3959"/>
                  </a:lnTo>
                  <a:cubicBezTo>
                    <a:pt x="7047" y="3077"/>
                    <a:pt x="6865" y="1952"/>
                    <a:pt x="7381" y="1071"/>
                  </a:cubicBezTo>
                  <a:cubicBezTo>
                    <a:pt x="7466" y="918"/>
                    <a:pt x="7579" y="813"/>
                    <a:pt x="7678" y="813"/>
                  </a:cubicBezTo>
                  <a:close/>
                  <a:moveTo>
                    <a:pt x="3883" y="1318"/>
                  </a:moveTo>
                  <a:cubicBezTo>
                    <a:pt x="4147" y="1318"/>
                    <a:pt x="4391" y="2064"/>
                    <a:pt x="4463" y="2256"/>
                  </a:cubicBezTo>
                  <a:cubicBezTo>
                    <a:pt x="4615" y="2743"/>
                    <a:pt x="4676" y="3290"/>
                    <a:pt x="4676" y="3837"/>
                  </a:cubicBezTo>
                  <a:cubicBezTo>
                    <a:pt x="4676" y="4354"/>
                    <a:pt x="4615" y="4870"/>
                    <a:pt x="4433" y="5357"/>
                  </a:cubicBezTo>
                  <a:cubicBezTo>
                    <a:pt x="4281" y="5144"/>
                    <a:pt x="4159" y="4962"/>
                    <a:pt x="4068" y="4749"/>
                  </a:cubicBezTo>
                  <a:cubicBezTo>
                    <a:pt x="3673" y="3837"/>
                    <a:pt x="3126" y="2439"/>
                    <a:pt x="3673" y="1496"/>
                  </a:cubicBezTo>
                  <a:cubicBezTo>
                    <a:pt x="3743" y="1370"/>
                    <a:pt x="3813" y="1318"/>
                    <a:pt x="3883" y="1318"/>
                  </a:cubicBezTo>
                  <a:close/>
                  <a:moveTo>
                    <a:pt x="7718" y="1"/>
                  </a:moveTo>
                  <a:cubicBezTo>
                    <a:pt x="7343" y="1"/>
                    <a:pt x="6967" y="323"/>
                    <a:pt x="6773" y="645"/>
                  </a:cubicBezTo>
                  <a:cubicBezTo>
                    <a:pt x="6439" y="1253"/>
                    <a:pt x="6317" y="1983"/>
                    <a:pt x="6409" y="2682"/>
                  </a:cubicBezTo>
                  <a:cubicBezTo>
                    <a:pt x="6469" y="3442"/>
                    <a:pt x="6773" y="4232"/>
                    <a:pt x="7229" y="4870"/>
                  </a:cubicBezTo>
                  <a:cubicBezTo>
                    <a:pt x="6986" y="5326"/>
                    <a:pt x="6713" y="5721"/>
                    <a:pt x="6317" y="5934"/>
                  </a:cubicBezTo>
                  <a:cubicBezTo>
                    <a:pt x="6112" y="6067"/>
                    <a:pt x="5906" y="6123"/>
                    <a:pt x="5710" y="6123"/>
                  </a:cubicBezTo>
                  <a:cubicBezTo>
                    <a:pt x="5413" y="6123"/>
                    <a:pt x="5139" y="5996"/>
                    <a:pt x="4919" y="5813"/>
                  </a:cubicBezTo>
                  <a:cubicBezTo>
                    <a:pt x="5102" y="5357"/>
                    <a:pt x="5223" y="4840"/>
                    <a:pt x="5284" y="4384"/>
                  </a:cubicBezTo>
                  <a:cubicBezTo>
                    <a:pt x="5375" y="3624"/>
                    <a:pt x="5345" y="2864"/>
                    <a:pt x="5132" y="2135"/>
                  </a:cubicBezTo>
                  <a:cubicBezTo>
                    <a:pt x="4980" y="1618"/>
                    <a:pt x="4767" y="797"/>
                    <a:pt x="4190" y="585"/>
                  </a:cubicBezTo>
                  <a:cubicBezTo>
                    <a:pt x="4080" y="539"/>
                    <a:pt x="3974" y="518"/>
                    <a:pt x="3873" y="518"/>
                  </a:cubicBezTo>
                  <a:cubicBezTo>
                    <a:pt x="3439" y="518"/>
                    <a:pt x="3091" y="901"/>
                    <a:pt x="2943" y="1344"/>
                  </a:cubicBezTo>
                  <a:cubicBezTo>
                    <a:pt x="2670" y="2104"/>
                    <a:pt x="2792" y="2925"/>
                    <a:pt x="2974" y="3655"/>
                  </a:cubicBezTo>
                  <a:cubicBezTo>
                    <a:pt x="3217" y="4414"/>
                    <a:pt x="3521" y="5326"/>
                    <a:pt x="4068" y="5965"/>
                  </a:cubicBezTo>
                  <a:cubicBezTo>
                    <a:pt x="3886" y="6329"/>
                    <a:pt x="3673" y="6633"/>
                    <a:pt x="3399" y="6876"/>
                  </a:cubicBezTo>
                  <a:cubicBezTo>
                    <a:pt x="3024" y="7212"/>
                    <a:pt x="2499" y="7411"/>
                    <a:pt x="2010" y="7411"/>
                  </a:cubicBezTo>
                  <a:cubicBezTo>
                    <a:pt x="1392" y="7411"/>
                    <a:pt x="830" y="7093"/>
                    <a:pt x="694" y="6329"/>
                  </a:cubicBezTo>
                  <a:cubicBezTo>
                    <a:pt x="670" y="6160"/>
                    <a:pt x="550" y="6087"/>
                    <a:pt x="420" y="6087"/>
                  </a:cubicBezTo>
                  <a:cubicBezTo>
                    <a:pt x="222" y="6087"/>
                    <a:pt x="1" y="6255"/>
                    <a:pt x="56" y="6512"/>
                  </a:cubicBezTo>
                  <a:cubicBezTo>
                    <a:pt x="212" y="7561"/>
                    <a:pt x="1139" y="8085"/>
                    <a:pt x="2090" y="8085"/>
                  </a:cubicBezTo>
                  <a:cubicBezTo>
                    <a:pt x="2434" y="8085"/>
                    <a:pt x="2781" y="8017"/>
                    <a:pt x="3095" y="7880"/>
                  </a:cubicBezTo>
                  <a:cubicBezTo>
                    <a:pt x="3734" y="7576"/>
                    <a:pt x="4220" y="7089"/>
                    <a:pt x="4585" y="6481"/>
                  </a:cubicBezTo>
                  <a:cubicBezTo>
                    <a:pt x="4828" y="6664"/>
                    <a:pt x="5132" y="6785"/>
                    <a:pt x="5466" y="6816"/>
                  </a:cubicBezTo>
                  <a:cubicBezTo>
                    <a:pt x="5543" y="6825"/>
                    <a:pt x="5619" y="6830"/>
                    <a:pt x="5692" y="6830"/>
                  </a:cubicBezTo>
                  <a:cubicBezTo>
                    <a:pt x="6580" y="6830"/>
                    <a:pt x="7236" y="6178"/>
                    <a:pt x="7685" y="5448"/>
                  </a:cubicBezTo>
                  <a:cubicBezTo>
                    <a:pt x="8080" y="5873"/>
                    <a:pt x="8475" y="6177"/>
                    <a:pt x="9023" y="6390"/>
                  </a:cubicBezTo>
                  <a:cubicBezTo>
                    <a:pt x="9415" y="6557"/>
                    <a:pt x="9829" y="6639"/>
                    <a:pt x="10236" y="6639"/>
                  </a:cubicBezTo>
                  <a:cubicBezTo>
                    <a:pt x="11313" y="6639"/>
                    <a:pt x="12334" y="6064"/>
                    <a:pt x="12731" y="4962"/>
                  </a:cubicBezTo>
                  <a:cubicBezTo>
                    <a:pt x="12802" y="4748"/>
                    <a:pt x="12612" y="4607"/>
                    <a:pt x="12412" y="4607"/>
                  </a:cubicBezTo>
                  <a:cubicBezTo>
                    <a:pt x="12271" y="4607"/>
                    <a:pt x="12125" y="4677"/>
                    <a:pt x="12062" y="4840"/>
                  </a:cubicBezTo>
                  <a:cubicBezTo>
                    <a:pt x="11755" y="5645"/>
                    <a:pt x="11004" y="6026"/>
                    <a:pt x="10214" y="6026"/>
                  </a:cubicBezTo>
                  <a:cubicBezTo>
                    <a:pt x="9989" y="6026"/>
                    <a:pt x="9761" y="5995"/>
                    <a:pt x="9539" y="5934"/>
                  </a:cubicBezTo>
                  <a:cubicBezTo>
                    <a:pt x="8901" y="5752"/>
                    <a:pt x="8415" y="5357"/>
                    <a:pt x="7989" y="4840"/>
                  </a:cubicBezTo>
                  <a:cubicBezTo>
                    <a:pt x="8080" y="4658"/>
                    <a:pt x="8141" y="4506"/>
                    <a:pt x="8232" y="4293"/>
                  </a:cubicBezTo>
                  <a:cubicBezTo>
                    <a:pt x="8475" y="3594"/>
                    <a:pt x="8597" y="2834"/>
                    <a:pt x="8597" y="2074"/>
                  </a:cubicBezTo>
                  <a:cubicBezTo>
                    <a:pt x="8597" y="1496"/>
                    <a:pt x="8597" y="615"/>
                    <a:pt x="8172" y="189"/>
                  </a:cubicBezTo>
                  <a:cubicBezTo>
                    <a:pt x="8029" y="56"/>
                    <a:pt x="7874" y="1"/>
                    <a:pt x="77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85;p30">
              <a:extLst>
                <a:ext uri="{FF2B5EF4-FFF2-40B4-BE49-F238E27FC236}">
                  <a16:creationId xmlns:a16="http://schemas.microsoft.com/office/drawing/2014/main" id="{C8539B46-36C3-44C1-B2DD-4CDF12361BE0}"/>
                </a:ext>
              </a:extLst>
            </p:cNvPr>
            <p:cNvSpPr/>
            <p:nvPr/>
          </p:nvSpPr>
          <p:spPr>
            <a:xfrm>
              <a:off x="673852" y="3372391"/>
              <a:ext cx="94012" cy="143278"/>
            </a:xfrm>
            <a:custGeom>
              <a:avLst/>
              <a:gdLst/>
              <a:ahLst/>
              <a:cxnLst/>
              <a:rect l="l" t="t" r="r" b="b"/>
              <a:pathLst>
                <a:path w="4408" h="6718" extrusionOk="0">
                  <a:moveTo>
                    <a:pt x="2189" y="0"/>
                  </a:moveTo>
                  <a:cubicBezTo>
                    <a:pt x="1003" y="31"/>
                    <a:pt x="304" y="1095"/>
                    <a:pt x="152" y="2158"/>
                  </a:cubicBezTo>
                  <a:cubicBezTo>
                    <a:pt x="0" y="3222"/>
                    <a:pt x="213" y="4347"/>
                    <a:pt x="699" y="5350"/>
                  </a:cubicBezTo>
                  <a:cubicBezTo>
                    <a:pt x="973" y="5867"/>
                    <a:pt x="1277" y="6323"/>
                    <a:pt x="1672" y="6718"/>
                  </a:cubicBezTo>
                  <a:cubicBezTo>
                    <a:pt x="1885" y="6596"/>
                    <a:pt x="2067" y="6444"/>
                    <a:pt x="2219" y="6292"/>
                  </a:cubicBezTo>
                  <a:cubicBezTo>
                    <a:pt x="1915" y="6019"/>
                    <a:pt x="1642" y="5715"/>
                    <a:pt x="1429" y="5350"/>
                  </a:cubicBezTo>
                  <a:cubicBezTo>
                    <a:pt x="973" y="4590"/>
                    <a:pt x="730" y="3678"/>
                    <a:pt x="760" y="2797"/>
                  </a:cubicBezTo>
                  <a:cubicBezTo>
                    <a:pt x="821" y="1915"/>
                    <a:pt x="1155" y="760"/>
                    <a:pt x="2189" y="699"/>
                  </a:cubicBezTo>
                  <a:lnTo>
                    <a:pt x="2250" y="699"/>
                  </a:lnTo>
                  <a:cubicBezTo>
                    <a:pt x="3283" y="760"/>
                    <a:pt x="3617" y="1915"/>
                    <a:pt x="3648" y="2797"/>
                  </a:cubicBezTo>
                  <a:cubicBezTo>
                    <a:pt x="3709" y="3678"/>
                    <a:pt x="3465" y="4590"/>
                    <a:pt x="3010" y="5350"/>
                  </a:cubicBezTo>
                  <a:cubicBezTo>
                    <a:pt x="2797" y="5684"/>
                    <a:pt x="2523" y="6019"/>
                    <a:pt x="2219" y="6292"/>
                  </a:cubicBezTo>
                  <a:cubicBezTo>
                    <a:pt x="2371" y="6444"/>
                    <a:pt x="2554" y="6596"/>
                    <a:pt x="2736" y="6718"/>
                  </a:cubicBezTo>
                  <a:cubicBezTo>
                    <a:pt x="3131" y="6292"/>
                    <a:pt x="3465" y="5867"/>
                    <a:pt x="3739" y="5350"/>
                  </a:cubicBezTo>
                  <a:cubicBezTo>
                    <a:pt x="4225" y="4347"/>
                    <a:pt x="4408" y="3222"/>
                    <a:pt x="4317" y="2158"/>
                  </a:cubicBezTo>
                  <a:cubicBezTo>
                    <a:pt x="4165" y="1095"/>
                    <a:pt x="3465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86;p30">
              <a:extLst>
                <a:ext uri="{FF2B5EF4-FFF2-40B4-BE49-F238E27FC236}">
                  <a16:creationId xmlns:a16="http://schemas.microsoft.com/office/drawing/2014/main" id="{0AC2C16C-D8AE-481C-9342-C5F4E91E3437}"/>
                </a:ext>
              </a:extLst>
            </p:cNvPr>
            <p:cNvSpPr/>
            <p:nvPr/>
          </p:nvSpPr>
          <p:spPr>
            <a:xfrm>
              <a:off x="838512" y="3372391"/>
              <a:ext cx="94033" cy="143278"/>
            </a:xfrm>
            <a:custGeom>
              <a:avLst/>
              <a:gdLst/>
              <a:ahLst/>
              <a:cxnLst/>
              <a:rect l="l" t="t" r="r" b="b"/>
              <a:pathLst>
                <a:path w="4409" h="6718" extrusionOk="0">
                  <a:moveTo>
                    <a:pt x="2159" y="0"/>
                  </a:moveTo>
                  <a:cubicBezTo>
                    <a:pt x="1004" y="31"/>
                    <a:pt x="305" y="1095"/>
                    <a:pt x="153" y="2158"/>
                  </a:cubicBezTo>
                  <a:cubicBezTo>
                    <a:pt x="1" y="3222"/>
                    <a:pt x="183" y="4347"/>
                    <a:pt x="700" y="5350"/>
                  </a:cubicBezTo>
                  <a:cubicBezTo>
                    <a:pt x="943" y="5867"/>
                    <a:pt x="1308" y="6323"/>
                    <a:pt x="1673" y="6718"/>
                  </a:cubicBezTo>
                  <a:cubicBezTo>
                    <a:pt x="1855" y="6596"/>
                    <a:pt x="2068" y="6444"/>
                    <a:pt x="2220" y="6292"/>
                  </a:cubicBezTo>
                  <a:cubicBezTo>
                    <a:pt x="1916" y="6019"/>
                    <a:pt x="1642" y="5715"/>
                    <a:pt x="1399" y="5350"/>
                  </a:cubicBezTo>
                  <a:cubicBezTo>
                    <a:pt x="943" y="4590"/>
                    <a:pt x="730" y="3678"/>
                    <a:pt x="761" y="2797"/>
                  </a:cubicBezTo>
                  <a:cubicBezTo>
                    <a:pt x="791" y="1915"/>
                    <a:pt x="1156" y="760"/>
                    <a:pt x="2159" y="699"/>
                  </a:cubicBezTo>
                  <a:lnTo>
                    <a:pt x="2250" y="699"/>
                  </a:lnTo>
                  <a:cubicBezTo>
                    <a:pt x="3284" y="760"/>
                    <a:pt x="3618" y="1915"/>
                    <a:pt x="3648" y="2797"/>
                  </a:cubicBezTo>
                  <a:cubicBezTo>
                    <a:pt x="3679" y="3678"/>
                    <a:pt x="3466" y="4590"/>
                    <a:pt x="3010" y="5350"/>
                  </a:cubicBezTo>
                  <a:cubicBezTo>
                    <a:pt x="2767" y="5684"/>
                    <a:pt x="2524" y="6019"/>
                    <a:pt x="2220" y="6292"/>
                  </a:cubicBezTo>
                  <a:cubicBezTo>
                    <a:pt x="2372" y="6444"/>
                    <a:pt x="2554" y="6596"/>
                    <a:pt x="2736" y="6718"/>
                  </a:cubicBezTo>
                  <a:cubicBezTo>
                    <a:pt x="3132" y="6292"/>
                    <a:pt x="3466" y="5867"/>
                    <a:pt x="3740" y="5350"/>
                  </a:cubicBezTo>
                  <a:cubicBezTo>
                    <a:pt x="4226" y="4347"/>
                    <a:pt x="4408" y="3222"/>
                    <a:pt x="4287" y="2158"/>
                  </a:cubicBezTo>
                  <a:cubicBezTo>
                    <a:pt x="4135" y="1095"/>
                    <a:pt x="3466" y="0"/>
                    <a:pt x="2281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87;p30">
              <a:extLst>
                <a:ext uri="{FF2B5EF4-FFF2-40B4-BE49-F238E27FC236}">
                  <a16:creationId xmlns:a16="http://schemas.microsoft.com/office/drawing/2014/main" id="{74B843B6-4B03-4350-B6F2-49AA150A9112}"/>
                </a:ext>
              </a:extLst>
            </p:cNvPr>
            <p:cNvSpPr/>
            <p:nvPr/>
          </p:nvSpPr>
          <p:spPr>
            <a:xfrm>
              <a:off x="1001253" y="3372391"/>
              <a:ext cx="95313" cy="143278"/>
            </a:xfrm>
            <a:custGeom>
              <a:avLst/>
              <a:gdLst/>
              <a:ahLst/>
              <a:cxnLst/>
              <a:rect l="l" t="t" r="r" b="b"/>
              <a:pathLst>
                <a:path w="4469" h="6718" extrusionOk="0">
                  <a:moveTo>
                    <a:pt x="2189" y="0"/>
                  </a:moveTo>
                  <a:cubicBezTo>
                    <a:pt x="1003" y="31"/>
                    <a:pt x="304" y="1095"/>
                    <a:pt x="152" y="2158"/>
                  </a:cubicBezTo>
                  <a:cubicBezTo>
                    <a:pt x="0" y="3222"/>
                    <a:pt x="213" y="4347"/>
                    <a:pt x="699" y="5350"/>
                  </a:cubicBezTo>
                  <a:cubicBezTo>
                    <a:pt x="973" y="5867"/>
                    <a:pt x="1277" y="6323"/>
                    <a:pt x="1672" y="6718"/>
                  </a:cubicBezTo>
                  <a:cubicBezTo>
                    <a:pt x="1885" y="6596"/>
                    <a:pt x="2067" y="6444"/>
                    <a:pt x="2219" y="6292"/>
                  </a:cubicBezTo>
                  <a:cubicBezTo>
                    <a:pt x="1915" y="6019"/>
                    <a:pt x="1642" y="5715"/>
                    <a:pt x="1429" y="5350"/>
                  </a:cubicBezTo>
                  <a:cubicBezTo>
                    <a:pt x="973" y="4590"/>
                    <a:pt x="730" y="3678"/>
                    <a:pt x="760" y="2797"/>
                  </a:cubicBezTo>
                  <a:cubicBezTo>
                    <a:pt x="821" y="1915"/>
                    <a:pt x="1155" y="760"/>
                    <a:pt x="2189" y="699"/>
                  </a:cubicBezTo>
                  <a:lnTo>
                    <a:pt x="2280" y="699"/>
                  </a:lnTo>
                  <a:cubicBezTo>
                    <a:pt x="3313" y="760"/>
                    <a:pt x="3648" y="1915"/>
                    <a:pt x="3708" y="2797"/>
                  </a:cubicBezTo>
                  <a:cubicBezTo>
                    <a:pt x="3739" y="3678"/>
                    <a:pt x="3496" y="4590"/>
                    <a:pt x="3040" y="5350"/>
                  </a:cubicBezTo>
                  <a:cubicBezTo>
                    <a:pt x="2827" y="5684"/>
                    <a:pt x="2553" y="6019"/>
                    <a:pt x="2249" y="6292"/>
                  </a:cubicBezTo>
                  <a:cubicBezTo>
                    <a:pt x="2401" y="6444"/>
                    <a:pt x="2584" y="6596"/>
                    <a:pt x="2797" y="6718"/>
                  </a:cubicBezTo>
                  <a:cubicBezTo>
                    <a:pt x="3161" y="6292"/>
                    <a:pt x="3496" y="5867"/>
                    <a:pt x="3769" y="5350"/>
                  </a:cubicBezTo>
                  <a:cubicBezTo>
                    <a:pt x="4256" y="4347"/>
                    <a:pt x="4468" y="3222"/>
                    <a:pt x="4316" y="2158"/>
                  </a:cubicBezTo>
                  <a:cubicBezTo>
                    <a:pt x="4164" y="1095"/>
                    <a:pt x="3465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88;p30">
              <a:extLst>
                <a:ext uri="{FF2B5EF4-FFF2-40B4-BE49-F238E27FC236}">
                  <a16:creationId xmlns:a16="http://schemas.microsoft.com/office/drawing/2014/main" id="{29AE75D1-71BB-49B7-8620-671AF5C2CCD7}"/>
                </a:ext>
              </a:extLst>
            </p:cNvPr>
            <p:cNvSpPr/>
            <p:nvPr/>
          </p:nvSpPr>
          <p:spPr>
            <a:xfrm>
              <a:off x="1165913" y="3372391"/>
              <a:ext cx="94673" cy="143278"/>
            </a:xfrm>
            <a:custGeom>
              <a:avLst/>
              <a:gdLst/>
              <a:ahLst/>
              <a:cxnLst/>
              <a:rect l="l" t="t" r="r" b="b"/>
              <a:pathLst>
                <a:path w="4439" h="6718" extrusionOk="0">
                  <a:moveTo>
                    <a:pt x="2159" y="0"/>
                  </a:moveTo>
                  <a:cubicBezTo>
                    <a:pt x="1004" y="31"/>
                    <a:pt x="305" y="1095"/>
                    <a:pt x="153" y="2158"/>
                  </a:cubicBezTo>
                  <a:cubicBezTo>
                    <a:pt x="1" y="3222"/>
                    <a:pt x="183" y="4347"/>
                    <a:pt x="700" y="5350"/>
                  </a:cubicBezTo>
                  <a:cubicBezTo>
                    <a:pt x="943" y="5867"/>
                    <a:pt x="1247" y="6323"/>
                    <a:pt x="1672" y="6718"/>
                  </a:cubicBezTo>
                  <a:cubicBezTo>
                    <a:pt x="1855" y="6596"/>
                    <a:pt x="2068" y="6444"/>
                    <a:pt x="2220" y="6292"/>
                  </a:cubicBezTo>
                  <a:cubicBezTo>
                    <a:pt x="1916" y="6019"/>
                    <a:pt x="1642" y="5715"/>
                    <a:pt x="1399" y="5350"/>
                  </a:cubicBezTo>
                  <a:cubicBezTo>
                    <a:pt x="943" y="4590"/>
                    <a:pt x="730" y="3678"/>
                    <a:pt x="761" y="2797"/>
                  </a:cubicBezTo>
                  <a:cubicBezTo>
                    <a:pt x="791" y="1915"/>
                    <a:pt x="1156" y="760"/>
                    <a:pt x="2159" y="699"/>
                  </a:cubicBezTo>
                  <a:lnTo>
                    <a:pt x="2280" y="699"/>
                  </a:lnTo>
                  <a:cubicBezTo>
                    <a:pt x="3314" y="760"/>
                    <a:pt x="3648" y="1915"/>
                    <a:pt x="3679" y="2797"/>
                  </a:cubicBezTo>
                  <a:cubicBezTo>
                    <a:pt x="3739" y="3678"/>
                    <a:pt x="3496" y="4590"/>
                    <a:pt x="3040" y="5350"/>
                  </a:cubicBezTo>
                  <a:cubicBezTo>
                    <a:pt x="2828" y="5684"/>
                    <a:pt x="2554" y="6019"/>
                    <a:pt x="2250" y="6292"/>
                  </a:cubicBezTo>
                  <a:cubicBezTo>
                    <a:pt x="2402" y="6444"/>
                    <a:pt x="2584" y="6596"/>
                    <a:pt x="2767" y="6718"/>
                  </a:cubicBezTo>
                  <a:cubicBezTo>
                    <a:pt x="3162" y="6292"/>
                    <a:pt x="3496" y="5867"/>
                    <a:pt x="3770" y="5350"/>
                  </a:cubicBezTo>
                  <a:cubicBezTo>
                    <a:pt x="4256" y="4347"/>
                    <a:pt x="4438" y="3222"/>
                    <a:pt x="4286" y="2158"/>
                  </a:cubicBezTo>
                  <a:cubicBezTo>
                    <a:pt x="4135" y="1095"/>
                    <a:pt x="3466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89;p30">
              <a:extLst>
                <a:ext uri="{FF2B5EF4-FFF2-40B4-BE49-F238E27FC236}">
                  <a16:creationId xmlns:a16="http://schemas.microsoft.com/office/drawing/2014/main" id="{E891C8DC-9551-497A-A0C4-D215C2B2DE5C}"/>
                </a:ext>
              </a:extLst>
            </p:cNvPr>
            <p:cNvSpPr/>
            <p:nvPr/>
          </p:nvSpPr>
          <p:spPr>
            <a:xfrm>
              <a:off x="639491" y="3505932"/>
              <a:ext cx="667529" cy="40608"/>
            </a:xfrm>
            <a:custGeom>
              <a:avLst/>
              <a:gdLst/>
              <a:ahLst/>
              <a:cxnLst/>
              <a:rect l="l" t="t" r="r" b="b"/>
              <a:pathLst>
                <a:path w="31299" h="1904" extrusionOk="0">
                  <a:moveTo>
                    <a:pt x="3830" y="1"/>
                  </a:moveTo>
                  <a:cubicBezTo>
                    <a:pt x="3678" y="153"/>
                    <a:pt x="3496" y="305"/>
                    <a:pt x="3283" y="396"/>
                  </a:cubicBezTo>
                  <a:cubicBezTo>
                    <a:pt x="2504" y="925"/>
                    <a:pt x="1571" y="1224"/>
                    <a:pt x="626" y="1224"/>
                  </a:cubicBezTo>
                  <a:cubicBezTo>
                    <a:pt x="539" y="1224"/>
                    <a:pt x="452" y="1222"/>
                    <a:pt x="365" y="1217"/>
                  </a:cubicBezTo>
                  <a:cubicBezTo>
                    <a:pt x="349" y="1214"/>
                    <a:pt x="334" y="1213"/>
                    <a:pt x="318" y="1213"/>
                  </a:cubicBezTo>
                  <a:cubicBezTo>
                    <a:pt x="153" y="1213"/>
                    <a:pt x="0" y="1354"/>
                    <a:pt x="0" y="1521"/>
                  </a:cubicBezTo>
                  <a:lnTo>
                    <a:pt x="0" y="1551"/>
                  </a:lnTo>
                  <a:cubicBezTo>
                    <a:pt x="0" y="1733"/>
                    <a:pt x="152" y="1885"/>
                    <a:pt x="335" y="1885"/>
                  </a:cubicBezTo>
                  <a:lnTo>
                    <a:pt x="639" y="1885"/>
                  </a:lnTo>
                  <a:cubicBezTo>
                    <a:pt x="1763" y="1885"/>
                    <a:pt x="2888" y="1551"/>
                    <a:pt x="3800" y="882"/>
                  </a:cubicBezTo>
                  <a:cubicBezTo>
                    <a:pt x="4712" y="1521"/>
                    <a:pt x="5836" y="1885"/>
                    <a:pt x="6991" y="1885"/>
                  </a:cubicBezTo>
                  <a:lnTo>
                    <a:pt x="8298" y="1885"/>
                  </a:lnTo>
                  <a:cubicBezTo>
                    <a:pt x="9453" y="1885"/>
                    <a:pt x="10578" y="1551"/>
                    <a:pt x="11490" y="882"/>
                  </a:cubicBezTo>
                  <a:cubicBezTo>
                    <a:pt x="12432" y="1551"/>
                    <a:pt x="13587" y="1885"/>
                    <a:pt x="14773" y="1885"/>
                  </a:cubicBezTo>
                  <a:lnTo>
                    <a:pt x="15897" y="1885"/>
                  </a:lnTo>
                  <a:cubicBezTo>
                    <a:pt x="15977" y="1890"/>
                    <a:pt x="16057" y="1892"/>
                    <a:pt x="16137" y="1892"/>
                  </a:cubicBezTo>
                  <a:cubicBezTo>
                    <a:pt x="17238" y="1892"/>
                    <a:pt x="18301" y="1506"/>
                    <a:pt x="19180" y="882"/>
                  </a:cubicBezTo>
                  <a:cubicBezTo>
                    <a:pt x="20092" y="1521"/>
                    <a:pt x="21217" y="1885"/>
                    <a:pt x="22372" y="1885"/>
                  </a:cubicBezTo>
                  <a:lnTo>
                    <a:pt x="23739" y="1885"/>
                  </a:lnTo>
                  <a:cubicBezTo>
                    <a:pt x="24864" y="1885"/>
                    <a:pt x="25989" y="1551"/>
                    <a:pt x="26901" y="882"/>
                  </a:cubicBezTo>
                  <a:cubicBezTo>
                    <a:pt x="27826" y="1557"/>
                    <a:pt x="28977" y="1903"/>
                    <a:pt x="30135" y="1903"/>
                  </a:cubicBezTo>
                  <a:cubicBezTo>
                    <a:pt x="30384" y="1903"/>
                    <a:pt x="30634" y="1887"/>
                    <a:pt x="30882" y="1855"/>
                  </a:cubicBezTo>
                  <a:cubicBezTo>
                    <a:pt x="31299" y="1825"/>
                    <a:pt x="31162" y="1155"/>
                    <a:pt x="30786" y="1155"/>
                  </a:cubicBezTo>
                  <a:cubicBezTo>
                    <a:pt x="30778" y="1155"/>
                    <a:pt x="30769" y="1155"/>
                    <a:pt x="30761" y="1156"/>
                  </a:cubicBezTo>
                  <a:cubicBezTo>
                    <a:pt x="30509" y="1201"/>
                    <a:pt x="30260" y="1223"/>
                    <a:pt x="30014" y="1223"/>
                  </a:cubicBezTo>
                  <a:cubicBezTo>
                    <a:pt x="29104" y="1223"/>
                    <a:pt x="28244" y="923"/>
                    <a:pt x="27478" y="396"/>
                  </a:cubicBezTo>
                  <a:cubicBezTo>
                    <a:pt x="27296" y="305"/>
                    <a:pt x="27113" y="153"/>
                    <a:pt x="26961" y="1"/>
                  </a:cubicBezTo>
                  <a:cubicBezTo>
                    <a:pt x="26809" y="153"/>
                    <a:pt x="26627" y="305"/>
                    <a:pt x="26414" y="396"/>
                  </a:cubicBezTo>
                  <a:cubicBezTo>
                    <a:pt x="25652" y="937"/>
                    <a:pt x="24730" y="1200"/>
                    <a:pt x="23811" y="1200"/>
                  </a:cubicBezTo>
                  <a:cubicBezTo>
                    <a:pt x="23594" y="1200"/>
                    <a:pt x="23377" y="1185"/>
                    <a:pt x="23162" y="1156"/>
                  </a:cubicBezTo>
                  <a:lnTo>
                    <a:pt x="23010" y="1156"/>
                  </a:lnTo>
                  <a:cubicBezTo>
                    <a:pt x="22758" y="1201"/>
                    <a:pt x="22509" y="1223"/>
                    <a:pt x="22263" y="1223"/>
                  </a:cubicBezTo>
                  <a:cubicBezTo>
                    <a:pt x="21353" y="1223"/>
                    <a:pt x="20493" y="923"/>
                    <a:pt x="19727" y="396"/>
                  </a:cubicBezTo>
                  <a:cubicBezTo>
                    <a:pt x="19545" y="305"/>
                    <a:pt x="19362" y="153"/>
                    <a:pt x="19210" y="1"/>
                  </a:cubicBezTo>
                  <a:cubicBezTo>
                    <a:pt x="19058" y="153"/>
                    <a:pt x="18876" y="305"/>
                    <a:pt x="18663" y="396"/>
                  </a:cubicBezTo>
                  <a:cubicBezTo>
                    <a:pt x="17916" y="919"/>
                    <a:pt x="17027" y="1197"/>
                    <a:pt x="16095" y="1197"/>
                  </a:cubicBezTo>
                  <a:cubicBezTo>
                    <a:pt x="15889" y="1197"/>
                    <a:pt x="15681" y="1183"/>
                    <a:pt x="15472" y="1156"/>
                  </a:cubicBezTo>
                  <a:lnTo>
                    <a:pt x="15289" y="1156"/>
                  </a:lnTo>
                  <a:cubicBezTo>
                    <a:pt x="15081" y="1185"/>
                    <a:pt x="14868" y="1200"/>
                    <a:pt x="14655" y="1200"/>
                  </a:cubicBezTo>
                  <a:cubicBezTo>
                    <a:pt x="13753" y="1200"/>
                    <a:pt x="12836" y="937"/>
                    <a:pt x="12098" y="396"/>
                  </a:cubicBezTo>
                  <a:cubicBezTo>
                    <a:pt x="11916" y="305"/>
                    <a:pt x="11733" y="153"/>
                    <a:pt x="11581" y="1"/>
                  </a:cubicBezTo>
                  <a:cubicBezTo>
                    <a:pt x="11429" y="153"/>
                    <a:pt x="11216" y="305"/>
                    <a:pt x="11034" y="396"/>
                  </a:cubicBezTo>
                  <a:cubicBezTo>
                    <a:pt x="10272" y="937"/>
                    <a:pt x="9350" y="1200"/>
                    <a:pt x="8430" y="1200"/>
                  </a:cubicBezTo>
                  <a:cubicBezTo>
                    <a:pt x="8213" y="1200"/>
                    <a:pt x="7996" y="1185"/>
                    <a:pt x="7782" y="1156"/>
                  </a:cubicBezTo>
                  <a:lnTo>
                    <a:pt x="7630" y="1156"/>
                  </a:lnTo>
                  <a:cubicBezTo>
                    <a:pt x="7384" y="1201"/>
                    <a:pt x="7137" y="1223"/>
                    <a:pt x="6892" y="1223"/>
                  </a:cubicBezTo>
                  <a:cubicBezTo>
                    <a:pt x="5982" y="1223"/>
                    <a:pt x="5089" y="923"/>
                    <a:pt x="4347" y="396"/>
                  </a:cubicBezTo>
                  <a:cubicBezTo>
                    <a:pt x="4165" y="305"/>
                    <a:pt x="3982" y="153"/>
                    <a:pt x="3830" y="1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90;p30">
              <a:extLst>
                <a:ext uri="{FF2B5EF4-FFF2-40B4-BE49-F238E27FC236}">
                  <a16:creationId xmlns:a16="http://schemas.microsoft.com/office/drawing/2014/main" id="{85BDD49A-AF3F-4715-A92C-625837B4E8B8}"/>
                </a:ext>
              </a:extLst>
            </p:cNvPr>
            <p:cNvSpPr/>
            <p:nvPr/>
          </p:nvSpPr>
          <p:spPr>
            <a:xfrm>
              <a:off x="1272239" y="1993425"/>
              <a:ext cx="91431" cy="194507"/>
            </a:xfrm>
            <a:custGeom>
              <a:avLst/>
              <a:gdLst/>
              <a:ahLst/>
              <a:cxnLst/>
              <a:rect l="l" t="t" r="r" b="b"/>
              <a:pathLst>
                <a:path w="4287" h="9120" extrusionOk="0">
                  <a:moveTo>
                    <a:pt x="2128" y="1"/>
                  </a:moveTo>
                  <a:lnTo>
                    <a:pt x="1" y="4682"/>
                  </a:lnTo>
                  <a:lnTo>
                    <a:pt x="2128" y="9120"/>
                  </a:lnTo>
                  <a:lnTo>
                    <a:pt x="4286" y="4682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91;p30">
              <a:extLst>
                <a:ext uri="{FF2B5EF4-FFF2-40B4-BE49-F238E27FC236}">
                  <a16:creationId xmlns:a16="http://schemas.microsoft.com/office/drawing/2014/main" id="{4AE35CAA-C4A1-4721-88AF-9DFB52F36214}"/>
                </a:ext>
              </a:extLst>
            </p:cNvPr>
            <p:cNvSpPr/>
            <p:nvPr/>
          </p:nvSpPr>
          <p:spPr>
            <a:xfrm>
              <a:off x="1373381" y="2139316"/>
              <a:ext cx="68077" cy="144579"/>
            </a:xfrm>
            <a:custGeom>
              <a:avLst/>
              <a:gdLst/>
              <a:ahLst/>
              <a:cxnLst/>
              <a:rect l="l" t="t" r="r" b="b"/>
              <a:pathLst>
                <a:path w="3192" h="6779" extrusionOk="0">
                  <a:moveTo>
                    <a:pt x="1611" y="0"/>
                  </a:moveTo>
                  <a:lnTo>
                    <a:pt x="0" y="3465"/>
                  </a:lnTo>
                  <a:lnTo>
                    <a:pt x="1611" y="6778"/>
                  </a:lnTo>
                  <a:lnTo>
                    <a:pt x="3192" y="3465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92;p30">
              <a:extLst>
                <a:ext uri="{FF2B5EF4-FFF2-40B4-BE49-F238E27FC236}">
                  <a16:creationId xmlns:a16="http://schemas.microsoft.com/office/drawing/2014/main" id="{D45A4481-2BF7-496B-9835-F505F321549B}"/>
                </a:ext>
              </a:extLst>
            </p:cNvPr>
            <p:cNvSpPr/>
            <p:nvPr/>
          </p:nvSpPr>
          <p:spPr>
            <a:xfrm>
              <a:off x="1418108" y="1946117"/>
              <a:ext cx="68739" cy="144579"/>
            </a:xfrm>
            <a:custGeom>
              <a:avLst/>
              <a:gdLst/>
              <a:ahLst/>
              <a:cxnLst/>
              <a:rect l="l" t="t" r="r" b="b"/>
              <a:pathLst>
                <a:path w="3223" h="6779" extrusionOk="0">
                  <a:moveTo>
                    <a:pt x="1581" y="0"/>
                  </a:moveTo>
                  <a:lnTo>
                    <a:pt x="1" y="3496"/>
                  </a:lnTo>
                  <a:lnTo>
                    <a:pt x="1581" y="6778"/>
                  </a:lnTo>
                  <a:lnTo>
                    <a:pt x="3223" y="3496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4" name="Image 143">
            <a:extLst>
              <a:ext uri="{FF2B5EF4-FFF2-40B4-BE49-F238E27FC236}">
                <a16:creationId xmlns:a16="http://schemas.microsoft.com/office/drawing/2014/main" id="{3DDE8ECA-01E0-43B4-92D7-8DBDD64E4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276" y="1880466"/>
            <a:ext cx="612000" cy="612000"/>
          </a:xfrm>
          <a:prstGeom prst="rect">
            <a:avLst/>
          </a:prstGeom>
        </p:spPr>
      </p:pic>
      <p:pic>
        <p:nvPicPr>
          <p:cNvPr id="145" name="Image 144">
            <a:extLst>
              <a:ext uri="{FF2B5EF4-FFF2-40B4-BE49-F238E27FC236}">
                <a16:creationId xmlns:a16="http://schemas.microsoft.com/office/drawing/2014/main" id="{DFCDC954-2A46-4ADF-B199-F8570C663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276" y="2836912"/>
            <a:ext cx="612000" cy="612000"/>
          </a:xfrm>
          <a:prstGeom prst="rect">
            <a:avLst/>
          </a:prstGeom>
        </p:spPr>
      </p:pic>
      <p:sp>
        <p:nvSpPr>
          <p:cNvPr id="132" name="ZoneTexte 131">
            <a:extLst>
              <a:ext uri="{FF2B5EF4-FFF2-40B4-BE49-F238E27FC236}">
                <a16:creationId xmlns:a16="http://schemas.microsoft.com/office/drawing/2014/main" id="{34173DED-F3BF-411D-824A-0B62DFC048A9}"/>
              </a:ext>
            </a:extLst>
          </p:cNvPr>
          <p:cNvSpPr txBox="1"/>
          <p:nvPr/>
        </p:nvSpPr>
        <p:spPr>
          <a:xfrm rot="20564156">
            <a:off x="7675796" y="532060"/>
            <a:ext cx="41296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FF0000"/>
                </a:solidFill>
              </a:rPr>
              <a:t>01 et 02 </a:t>
            </a:r>
            <a:r>
              <a:rPr lang="es-ES" sz="4000" dirty="0" err="1">
                <a:solidFill>
                  <a:srgbClr val="FF0000"/>
                </a:solidFill>
              </a:rPr>
              <a:t>ont</a:t>
            </a:r>
            <a:r>
              <a:rPr lang="es-ES" sz="4000" dirty="0">
                <a:solidFill>
                  <a:srgbClr val="FF0000"/>
                </a:solidFill>
              </a:rPr>
              <a:t> une </a:t>
            </a:r>
            <a:r>
              <a:rPr lang="es-ES" sz="4000" dirty="0" err="1">
                <a:solidFill>
                  <a:srgbClr val="FF0000"/>
                </a:solidFill>
              </a:rPr>
              <a:t>frequence</a:t>
            </a:r>
            <a:r>
              <a:rPr lang="es-ES" sz="4000" dirty="0">
                <a:solidFill>
                  <a:srgbClr val="FF0000"/>
                </a:solidFill>
              </a:rPr>
              <a:t> de  x </a:t>
            </a:r>
            <a:r>
              <a:rPr lang="es-ES" sz="4000" dirty="0" err="1">
                <a:solidFill>
                  <a:srgbClr val="FF0000"/>
                </a:solidFill>
              </a:rPr>
              <a:t>mois</a:t>
            </a:r>
            <a:endParaRPr lang="es-ES" sz="4000" dirty="0">
              <a:solidFill>
                <a:srgbClr val="FF0000"/>
              </a:solidFill>
            </a:endParaRPr>
          </a:p>
          <a:p>
            <a:endParaRPr lang="es-ES" sz="4000" dirty="0">
              <a:solidFill>
                <a:srgbClr val="FF0000"/>
              </a:solidFill>
            </a:endParaRPr>
          </a:p>
          <a:p>
            <a:r>
              <a:rPr lang="es-ES" sz="4000" dirty="0">
                <a:solidFill>
                  <a:srgbClr val="FF0000"/>
                </a:solidFill>
              </a:rPr>
              <a:t>3 y 4 chaque </a:t>
            </a:r>
            <a:r>
              <a:rPr lang="es-ES" sz="4000" dirty="0" err="1">
                <a:solidFill>
                  <a:srgbClr val="FF0000"/>
                </a:solidFill>
              </a:rPr>
              <a:t>fois</a:t>
            </a:r>
            <a:r>
              <a:rPr lang="es-ES" sz="4000" dirty="0">
                <a:solidFill>
                  <a:srgbClr val="FF0000"/>
                </a:solidFill>
              </a:rPr>
              <a:t> </a:t>
            </a:r>
            <a:r>
              <a:rPr lang="es-ES" sz="4000" dirty="0" err="1">
                <a:solidFill>
                  <a:srgbClr val="FF0000"/>
                </a:solidFill>
              </a:rPr>
              <a:t>qu’il</a:t>
            </a:r>
            <a:r>
              <a:rPr lang="es-ES" sz="4000" dirty="0">
                <a:solidFill>
                  <a:srgbClr val="FF0000"/>
                </a:solidFill>
              </a:rPr>
              <a:t> y a un </a:t>
            </a:r>
            <a:r>
              <a:rPr lang="es-ES" sz="4000" dirty="0" err="1">
                <a:solidFill>
                  <a:srgbClr val="FF0000"/>
                </a:solidFill>
              </a:rPr>
              <a:t>client</a:t>
            </a:r>
            <a:r>
              <a:rPr lang="es-ES" sz="4000" dirty="0">
                <a:solidFill>
                  <a:srgbClr val="FF0000"/>
                </a:solidFill>
              </a:rPr>
              <a:t> </a:t>
            </a:r>
            <a:r>
              <a:rPr lang="es-ES" sz="4000" dirty="0" err="1">
                <a:solidFill>
                  <a:srgbClr val="FF0000"/>
                </a:solidFill>
              </a:rPr>
              <a:t>qu’arrive</a:t>
            </a:r>
            <a:endParaRPr lang="fr-FR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70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fréquence doit être mise à jour chaque XXX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70DF0470-E399-4A32-89A4-ECC4183955ED}"/>
              </a:ext>
            </a:extLst>
          </p:cNvPr>
          <p:cNvSpPr txBox="1"/>
          <p:nvPr/>
        </p:nvSpPr>
        <p:spPr>
          <a:xfrm rot="1633424">
            <a:off x="6884722" y="4855124"/>
            <a:ext cx="2893293" cy="110799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rgbClr val="FF0000"/>
                </a:solidFill>
              </a:rPr>
              <a:t>Vérifier </a:t>
            </a:r>
          </a:p>
        </p:txBody>
      </p:sp>
    </p:spTree>
    <p:extLst>
      <p:ext uri="{BB962C8B-B14F-4D97-AF65-F5344CB8AC3E}">
        <p14:creationId xmlns:p14="http://schemas.microsoft.com/office/powerpoint/2010/main" val="4128396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08E4FDB-B292-445C-B63F-7C9A04FFF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47" y="2789595"/>
            <a:ext cx="5246206" cy="2326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5B49B5-6196-4448-9E70-7E2664D9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29853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5FB4105-0128-4D6E-8B74-FA687B51CD43}"/>
              </a:ext>
            </a:extLst>
          </p:cNvPr>
          <p:cNvSpPr txBox="1"/>
          <p:nvPr/>
        </p:nvSpPr>
        <p:spPr>
          <a:xfrm>
            <a:off x="844895" y="2024702"/>
            <a:ext cx="10341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C'est nécessaire plus de variable pour identifier chaque type de clients selon ses comportements d'achat.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si c'est une offre, anniversaire du client.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270C0AE-97C7-41A5-A56E-4477D983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2903159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C62ECFC-42D2-44B4-80B5-B00E91E30057}"/>
              </a:ext>
            </a:extLst>
          </p:cNvPr>
          <p:cNvSpPr txBox="1"/>
          <p:nvPr/>
        </p:nvSpPr>
        <p:spPr>
          <a:xfrm>
            <a:off x="816636" y="2898008"/>
            <a:ext cx="603047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faut utiliser le variable « </a:t>
            </a:r>
            <a:r>
              <a:rPr lang="fr-FR" sz="2000" dirty="0"/>
              <a:t>order_purchase_timestamp » également que les catégories pour savoir s’il y a des clients qu’achètent uniquement dans une spécifique période de l’année</a:t>
            </a:r>
            <a:r>
              <a:rPr lang="fr-FR" sz="2000" dirty="0">
                <a:latin typeface="Google Sans"/>
              </a:rPr>
              <a:t>. </a:t>
            </a:r>
          </a:p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des achats pour la fête de Noé.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FE1A5-7CA4-43E7-8851-A42732D66A95}"/>
              </a:ext>
            </a:extLst>
          </p:cNvPr>
          <p:cNvSpPr/>
          <p:nvPr/>
        </p:nvSpPr>
        <p:spPr>
          <a:xfrm>
            <a:off x="0" y="1352931"/>
            <a:ext cx="5083629" cy="336947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41D8C44-1D96-4131-B963-A05738BD7171}"/>
              </a:ext>
            </a:extLst>
          </p:cNvPr>
          <p:cNvSpPr txBox="1"/>
          <p:nvPr/>
        </p:nvSpPr>
        <p:spPr>
          <a:xfrm>
            <a:off x="0" y="1351324"/>
            <a:ext cx="5083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Basé sur la segmentation du comportement et de la valeur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B795763-D073-4810-A6E7-E35C587970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4644949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68452BE-730E-48A4-A8E9-FE3EDF328EC5}"/>
              </a:ext>
            </a:extLst>
          </p:cNvPr>
          <p:cNvSpPr txBox="1"/>
          <p:nvPr/>
        </p:nvSpPr>
        <p:spPr>
          <a:xfrm>
            <a:off x="816636" y="4639798"/>
            <a:ext cx="57795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Explorez d'autres types de réduction de dimension tels que UMAP, ISOMAP, etc., et aussi d’autres types des algorithmes de clustering tels que DBSCAN, </a:t>
            </a:r>
            <a:r>
              <a:rPr lang="fr-FR" sz="2000" dirty="0" err="1">
                <a:latin typeface="Google Sans"/>
              </a:rPr>
              <a:t>MiniBatchKMeans</a:t>
            </a:r>
            <a:r>
              <a:rPr lang="fr-FR" sz="2000" dirty="0">
                <a:latin typeface="Google Sans"/>
              </a:rPr>
              <a:t>, etc. 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97631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ACD95161-13B9-4D6C-BE86-623053F4718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8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septembre 2021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30C7B-ECE0-4D13-BF8E-E123A312968E}"/>
              </a:ext>
            </a:extLst>
          </p:cNvPr>
          <p:cNvSpPr/>
          <p:nvPr/>
        </p:nvSpPr>
        <p:spPr>
          <a:xfrm>
            <a:off x="279917" y="5284014"/>
            <a:ext cx="1964519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EEBD22B2-98DC-445B-AA4B-EB7FBF1884B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51C7B2-431A-4EBD-B7CF-E2F69CCCD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5" y="1306842"/>
            <a:ext cx="7677724" cy="3896629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BA179A9-AE3F-4603-BEDE-B5AFCA713936}"/>
              </a:ext>
            </a:extLst>
          </p:cNvPr>
          <p:cNvSpPr txBox="1"/>
          <p:nvPr/>
        </p:nvSpPr>
        <p:spPr>
          <a:xfrm>
            <a:off x="8481932" y="2363777"/>
            <a:ext cx="36691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poduct_id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seller_id</a:t>
            </a:r>
            <a:b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geolocalization_zip_code_prefix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83EC41F-EB23-47FC-9CC7-6A6B34099A02}"/>
              </a:ext>
            </a:extLst>
          </p:cNvPr>
          <p:cNvSpPr txBox="1"/>
          <p:nvPr/>
        </p:nvSpPr>
        <p:spPr>
          <a:xfrm>
            <a:off x="8481932" y="1580917"/>
            <a:ext cx="3669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54E951DC-3C44-438A-800B-1420618689C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12" y="1580917"/>
            <a:ext cx="457727" cy="427272"/>
          </a:xfrm>
          <a:prstGeom prst="rect">
            <a:avLst/>
          </a:prstGeom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F620D3ED-78DD-480E-A022-A499D111370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131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21180"/>
              </p:ext>
            </p:extLst>
          </p:nvPr>
        </p:nvGraphicFramePr>
        <p:xfrm>
          <a:off x="377905" y="1327816"/>
          <a:ext cx="11461673" cy="480629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Il s'agit de l'ensemble de données de base.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99441x4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 client et son emplacement.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99441x5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order_reviews_dataset.csv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sur les avis des clients.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100000x7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order_items_dataset.csv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Comprend des données sur les articles achetés dans chaque commande.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112650x7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products_dataset.csv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données sur les produits vendus par </a:t>
                      </a:r>
                      <a:r>
                        <a:rPr lang="fr-FR" sz="1400" dirty="0" err="1"/>
                        <a:t>Olist</a:t>
                      </a:r>
                      <a:r>
                        <a:rPr lang="fr-FR" sz="1400" dirty="0"/>
                        <a:t>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32951x9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0,83 %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179425"/>
              </p:ext>
            </p:extLst>
          </p:nvPr>
        </p:nvGraphicFramePr>
        <p:xfrm>
          <a:off x="377905" y="1327816"/>
          <a:ext cx="11461673" cy="3845032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sellers_dataset.csv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comprend des données sur les vendeurs qui ont exécuté les commandes passées sur </a:t>
                      </a:r>
                      <a:r>
                        <a:rPr lang="fr-FR" sz="1400" dirty="0" err="1"/>
                        <a:t>Olist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3095x4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</a:rPr>
                        <a:t>order_payments_dataset.csv</a:t>
                      </a:r>
                      <a:endParaRPr lang="fr-FR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les options de paiement des commandes.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1103886x5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geolocation_dataset.csv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informations sur les codes postaux brésiliens et ses coordonnées 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/</a:t>
                      </a:r>
                      <a:r>
                        <a:rPr lang="fr-FR" sz="1400" dirty="0" err="1"/>
                        <a:t>lng</a:t>
                      </a:r>
                      <a:r>
                        <a:rPr lang="fr-FR" sz="1400" dirty="0"/>
                        <a:t>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1000163x5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product_category_name_translation.csv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Traduit le </a:t>
                      </a:r>
                      <a:r>
                        <a:rPr lang="fr-FR" sz="1400" dirty="0" err="1"/>
                        <a:t>product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category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r>
                        <a:rPr lang="fr-FR" sz="1400" dirty="0"/>
                        <a:t> en anglais.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71x2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293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23820</TotalTime>
  <Words>3701</Words>
  <Application>Microsoft Office PowerPoint</Application>
  <PresentationFormat>Grand écran</PresentationFormat>
  <Paragraphs>571</Paragraphs>
  <Slides>45</Slides>
  <Notes>39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8" baseType="lpstr">
      <vt:lpstr>Arial</vt:lpstr>
      <vt:lpstr>Calibri</vt:lpstr>
      <vt:lpstr>Calibri Light</vt:lpstr>
      <vt:lpstr>Calibri Light (En-têtes)</vt:lpstr>
      <vt:lpstr>docs-Roboto</vt:lpstr>
      <vt:lpstr>Fira Sans Condensed Medium</vt:lpstr>
      <vt:lpstr>Fira Sans Extra Condensed</vt:lpstr>
      <vt:lpstr>Fira Sans Extra Condensed Medium</vt:lpstr>
      <vt:lpstr>Google Sans</vt:lpstr>
      <vt:lpstr>proxima nova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600</cp:revision>
  <cp:lastPrinted>2021-09-06T10:04:02Z</cp:lastPrinted>
  <dcterms:created xsi:type="dcterms:W3CDTF">2019-08-03T17:49:11Z</dcterms:created>
  <dcterms:modified xsi:type="dcterms:W3CDTF">2021-10-15T09:28:54Z</dcterms:modified>
</cp:coreProperties>
</file>