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516" r:id="rId16"/>
    <p:sldId id="517" r:id="rId17"/>
    <p:sldId id="534" r:id="rId18"/>
    <p:sldId id="535" r:id="rId19"/>
    <p:sldId id="518" r:id="rId20"/>
    <p:sldId id="519" r:id="rId21"/>
    <p:sldId id="514" r:id="rId22"/>
    <p:sldId id="373" r:id="rId23"/>
    <p:sldId id="408" r:id="rId24"/>
    <p:sldId id="375" r:id="rId25"/>
    <p:sldId id="460" r:id="rId26"/>
    <p:sldId id="416" r:id="rId27"/>
    <p:sldId id="463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80" r:id="rId36"/>
    <p:sldId id="473" r:id="rId37"/>
    <p:sldId id="474" r:id="rId38"/>
    <p:sldId id="418" r:id="rId39"/>
    <p:sldId id="479" r:id="rId40"/>
    <p:sldId id="486" r:id="rId41"/>
    <p:sldId id="489" r:id="rId42"/>
    <p:sldId id="490" r:id="rId43"/>
    <p:sldId id="493" r:id="rId44"/>
    <p:sldId id="491" r:id="rId45"/>
    <p:sldId id="494" r:id="rId46"/>
    <p:sldId id="495" r:id="rId47"/>
    <p:sldId id="496" r:id="rId48"/>
    <p:sldId id="500" r:id="rId49"/>
    <p:sldId id="497" r:id="rId50"/>
    <p:sldId id="498" r:id="rId51"/>
    <p:sldId id="499" r:id="rId52"/>
    <p:sldId id="492" r:id="rId53"/>
    <p:sldId id="501" r:id="rId54"/>
    <p:sldId id="502" r:id="rId55"/>
    <p:sldId id="503" r:id="rId56"/>
    <p:sldId id="504" r:id="rId57"/>
    <p:sldId id="508" r:id="rId58"/>
    <p:sldId id="510" r:id="rId59"/>
    <p:sldId id="509" r:id="rId60"/>
    <p:sldId id="506" r:id="rId61"/>
    <p:sldId id="507" r:id="rId62"/>
    <p:sldId id="511" r:id="rId63"/>
    <p:sldId id="512" r:id="rId64"/>
    <p:sldId id="513" r:id="rId65"/>
    <p:sldId id="452" r:id="rId66"/>
    <p:sldId id="450" r:id="rId67"/>
    <p:sldId id="425" r:id="rId68"/>
    <p:sldId id="426" r:id="rId69"/>
    <p:sldId id="483" r:id="rId70"/>
    <p:sldId id="482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CC00CC"/>
    <a:srgbClr val="ED7D31"/>
    <a:srgbClr val="5B9BD5"/>
    <a:srgbClr val="FFFFFF"/>
    <a:srgbClr val="70AD47"/>
    <a:srgbClr val="00B0F0"/>
    <a:srgbClr val="4472C4"/>
    <a:srgbClr val="FFC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85560" autoAdjust="0"/>
  </p:normalViewPr>
  <p:slideViewPr>
    <p:cSldViewPr snapToGrid="0">
      <p:cViewPr varScale="1">
        <p:scale>
          <a:sx n="67" d="100"/>
          <a:sy n="67" d="100"/>
        </p:scale>
        <p:origin x="13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indent="-228600">
              <a:buAutoNum type="arabicPeriod"/>
            </a:pPr>
            <a:r>
              <a:rPr lang="fr-FR" dirty="0"/>
              <a:t>Le processus pour faire le nettoyage du jeu de données</a:t>
            </a:r>
          </a:p>
          <a:p>
            <a:pPr marL="228600" indent="-228600">
              <a:buAutoNum type="arabicPeriod"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le modélisation et aussi le jeu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3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b="0" i="0" dirty="0">
                <a:ln>
                  <a:solidFill>
                    <a:schemeClr val="tx1"/>
                  </a:solidFill>
                </a:ln>
                <a:effectLst/>
                <a:latin typeface="Google Sans"/>
              </a:rPr>
              <a:t>On travail dan la ville de Seattle qui cherche d’être une ville neutre en émissions de carbone en 2050. </a:t>
            </a:r>
          </a:p>
          <a:p>
            <a:pPr marL="0" indent="0">
              <a:buNone/>
            </a:pPr>
            <a:endParaRPr lang="fr-FR" sz="1200" b="0" i="0" dirty="0">
              <a:ln>
                <a:solidFill>
                  <a:schemeClr val="tx1"/>
                </a:solidFill>
              </a:ln>
              <a:effectLst/>
              <a:latin typeface="Google Sans"/>
            </a:endParaRPr>
          </a:p>
          <a:p>
            <a:pPr marL="0" indent="0">
              <a:buNone/>
            </a:pPr>
            <a:r>
              <a:rPr lang="fr-FR" sz="1200" b="0" i="0" dirty="0">
                <a:ln>
                  <a:solidFill>
                    <a:schemeClr val="tx1"/>
                  </a:solidFill>
                </a:ln>
                <a:effectLst/>
                <a:latin typeface="Google Sans"/>
              </a:rPr>
              <a:t>Pour cela, il faut faire des prédictions des émissions de CO2 et de la consommation totale d’énergie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y a 2 </a:t>
            </a:r>
            <a:r>
              <a:rPr lang="es-ES" dirty="0" err="1"/>
              <a:t>ensembles</a:t>
            </a:r>
            <a:r>
              <a:rPr lang="es-ES" dirty="0"/>
              <a:t> des </a:t>
            </a:r>
            <a:r>
              <a:rPr lang="es-ES" dirty="0" err="1"/>
              <a:t>données</a:t>
            </a:r>
            <a:r>
              <a:rPr lang="es-ES" dirty="0"/>
              <a:t> qui </a:t>
            </a:r>
            <a:r>
              <a:rPr lang="es-ES" dirty="0" err="1"/>
              <a:t>représentent</a:t>
            </a:r>
            <a:r>
              <a:rPr lang="es-ES" dirty="0"/>
              <a:t> </a:t>
            </a:r>
            <a:r>
              <a:rPr lang="es-ES" dirty="0" err="1"/>
              <a:t>deux</a:t>
            </a:r>
            <a:r>
              <a:rPr lang="es-ES" dirty="0"/>
              <a:t> </a:t>
            </a:r>
            <a:r>
              <a:rPr lang="es-ES" dirty="0" err="1"/>
              <a:t>ans</a:t>
            </a:r>
            <a:r>
              <a:rPr lang="es-ES" dirty="0"/>
              <a:t> des </a:t>
            </a:r>
            <a:r>
              <a:rPr lang="es-ES" dirty="0" err="1"/>
              <a:t>relevés</a:t>
            </a:r>
            <a:r>
              <a:rPr lang="es-ES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</a:t>
            </a:r>
            <a:endParaRPr lang="fr-FR" sz="1200" dirty="0">
              <a:solidFill>
                <a:srgbClr val="202124"/>
              </a:solidFill>
              <a:latin typeface="Google San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Le bâtiment est petit, moyen ou grand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J’ai continué l'analyse pour connaître les caractéristiques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La plus parte de variable indépendante n’ont pas une corrélation avec les variables cibles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Plus tard je vais vous montrer ce que j'ai fait avec le résultat de cette analyse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modélisations effectuées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Tout d'abord on va voir en général tout ce que j'ai fait lors des modélisations et en suite on va entrer en détails sur chaque pas.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 : variable dépendant et variable indépendant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Modèles par défaut :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Cross validation : Pour effectué un évaluation plus rigoureuse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Je veux simuler un environnement de production.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Make_pipeline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column_transformer</a:t>
            </a:r>
            <a:r>
              <a:rPr lang="fr-FR" dirty="0">
                <a:sym typeface="Wingdings" panose="05000000000000000000" pitchFamily="2" charset="2"/>
              </a:rPr>
              <a:t>  appelé chaque pipeline(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Encoders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KNNImputer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StandardScaler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  <a:p>
            <a:pPr marL="457200" lvl="1" indent="0">
              <a:buFontTx/>
              <a:buNone/>
            </a:pP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7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8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5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6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0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6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6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7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9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3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7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62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262649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4065681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13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4065678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2402594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2402591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1309D-D211-4C7B-B4E9-10C46E05540A}"/>
              </a:ext>
            </a:extLst>
          </p:cNvPr>
          <p:cNvSpPr/>
          <p:nvPr/>
        </p:nvSpPr>
        <p:spPr>
          <a:xfrm>
            <a:off x="8777761" y="415535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792220"/>
            <a:ext cx="6543676" cy="4327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1162442" y="2397809"/>
            <a:ext cx="212368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1162442" y="5507721"/>
            <a:ext cx="3052371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8043863" y="3059796"/>
            <a:ext cx="2793962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5836082" y="2069197"/>
            <a:ext cx="500174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3ADACD-9166-491B-8DDD-A89BDFBF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2" y="1689462"/>
            <a:ext cx="7715250" cy="3961603"/>
          </a:xfrm>
          <a:prstGeom prst="rect">
            <a:avLst/>
          </a:prstGeom>
        </p:spPr>
      </p:pic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365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25284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26186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269865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7031D66-C099-422B-81DB-052E462A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C51DB32-6423-408F-9C33-D8DA6DE649CD}"/>
              </a:ext>
            </a:extLst>
          </p:cNvPr>
          <p:cNvSpPr txBox="1"/>
          <p:nvPr/>
        </p:nvSpPr>
        <p:spPr>
          <a:xfrm>
            <a:off x="835845" y="2707793"/>
            <a:ext cx="3264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4B039-0643-4936-B671-26529984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1EF3A-BED4-4165-9D6C-112A8943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4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ED8EB-D1CB-477B-9FF6-9AF88C39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7E744-A3E0-4587-99CF-A0B2F7B4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2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35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BA519-F300-48F3-8645-C22E347F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C871B-DF23-4554-8465-801C5CBA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77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60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8342E490-717C-41AC-8998-CB155BBA4FD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6C9034D4-22A8-45D6-A82D-A9887AD8BC2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C631F822-A794-4AC7-B4B7-E4BDAF3DB42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B237BA69-794B-4600-B952-2694D4677B1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C16749E6-CA48-4A18-AAB5-B990C0C23F2D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6B43AFE-D1CE-40DE-BDE7-680C0E6D850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D4B5EF5-A228-47CF-B815-6DAFAA523D1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D7A9566-EC17-4595-BD58-5D670A9B723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declaratives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1D537F49-A728-446F-93B4-30826C52EF06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F7EEA3B-D7CB-4444-8236-BED14F52FC9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407086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22985A0-875B-42D1-A532-792CB44188A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F0278F-5CBD-4E2E-9AF5-F46D75D9B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5" y="5733360"/>
            <a:ext cx="6486525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Google Sans"/>
              </a:rPr>
              <a:t>Après avoir fait l’analyse, on peut remarquer que </a:t>
            </a:r>
            <a:r>
              <a:rPr lang="fr-FR" sz="2000" b="1" dirty="0">
                <a:solidFill>
                  <a:srgbClr val="00B050"/>
                </a:solidFill>
                <a:latin typeface="Google Sans"/>
              </a:rPr>
              <a:t>le secteur de la santé a le taux le plus élevé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D582F19-B68D-40C8-897C-6A83F28236E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7306236" y="4016188"/>
            <a:ext cx="1156446" cy="1482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458449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fournisseur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</a:t>
            </a:r>
            <a:r>
              <a:rPr lang="fr-FR" sz="2000" b="1" u="none" strike="noStrike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actionable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779819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des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sym typeface="Roboto"/>
                  </a:rPr>
                  <a:t>Appelé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654543"/>
            <a:ext cx="190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1348402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1387280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d’a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2083121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D259163-26D8-4F77-B158-267CCD13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2" y="2606543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7121106" y="3545572"/>
            <a:ext cx="1014434" cy="211000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911098" y="2855741"/>
            <a:ext cx="1290302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8135540" y="5560234"/>
            <a:ext cx="1775558" cy="95339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8135540" y="2855741"/>
            <a:ext cx="1775558" cy="68983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003ACF36-B6C2-4421-8D7B-5BBEEF65B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9977714" y="2897807"/>
            <a:ext cx="1169856" cy="261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1179456-2BD4-47E7-97C6-F3DD2B656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2"/>
          <a:stretch/>
        </p:blipFill>
        <p:spPr>
          <a:xfrm>
            <a:off x="2784246" y="1877776"/>
            <a:ext cx="6665194" cy="3913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méthodes ensemblistes ont les meilleurs résultats lors de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810F406-8C19-4C6E-9455-C5D231FD7F9B}"/>
              </a:ext>
            </a:extLst>
          </p:cNvPr>
          <p:cNvCxnSpPr>
            <a:cxnSpLocks/>
          </p:cNvCxnSpPr>
          <p:nvPr/>
        </p:nvCxnSpPr>
        <p:spPr>
          <a:xfrm>
            <a:off x="1157681" y="2726422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03A6D78-E61F-408C-909A-646F3A9CA94C}"/>
              </a:ext>
            </a:extLst>
          </p:cNvPr>
          <p:cNvCxnSpPr>
            <a:cxnSpLocks/>
          </p:cNvCxnSpPr>
          <p:nvPr/>
        </p:nvCxnSpPr>
        <p:spPr>
          <a:xfrm>
            <a:off x="1157681" y="2996268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BC6BD76-6BBB-4DEE-9BE8-C44EF8903B25}"/>
              </a:ext>
            </a:extLst>
          </p:cNvPr>
          <p:cNvCxnSpPr>
            <a:cxnSpLocks/>
          </p:cNvCxnSpPr>
          <p:nvPr/>
        </p:nvCxnSpPr>
        <p:spPr>
          <a:xfrm flipH="1">
            <a:off x="9382207" y="3231159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460100-E5EC-4EE8-A645-E7A9D035A755}"/>
              </a:ext>
            </a:extLst>
          </p:cNvPr>
          <p:cNvCxnSpPr>
            <a:cxnSpLocks/>
          </p:cNvCxnSpPr>
          <p:nvPr/>
        </p:nvCxnSpPr>
        <p:spPr>
          <a:xfrm flipH="1">
            <a:off x="9382207" y="3433893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8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878BF4-871C-40EC-89A6-27C9C1D5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2286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à avoir le meilleur résultat avec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DAB75-8EA4-4BDB-8267-F238113FA3C0}"/>
              </a:ext>
            </a:extLst>
          </p:cNvPr>
          <p:cNvSpPr/>
          <p:nvPr/>
        </p:nvSpPr>
        <p:spPr>
          <a:xfrm>
            <a:off x="6585358" y="3427209"/>
            <a:ext cx="1038453" cy="2140885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AB260-C55E-4484-834B-14554932A9BC}"/>
              </a:ext>
            </a:extLst>
          </p:cNvPr>
          <p:cNvSpPr/>
          <p:nvPr/>
        </p:nvSpPr>
        <p:spPr>
          <a:xfrm>
            <a:off x="8813525" y="2328831"/>
            <a:ext cx="1318100" cy="269337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E98793A-FB77-4582-9074-6F0F26D78684}"/>
              </a:ext>
            </a:extLst>
          </p:cNvPr>
          <p:cNvCxnSpPr>
            <a:cxnSpLocks/>
          </p:cNvCxnSpPr>
          <p:nvPr/>
        </p:nvCxnSpPr>
        <p:spPr>
          <a:xfrm flipH="1">
            <a:off x="7601581" y="5020720"/>
            <a:ext cx="1211746" cy="5473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59053B-7336-447A-A4F6-3ED104401CA9}"/>
              </a:ext>
            </a:extLst>
          </p:cNvPr>
          <p:cNvCxnSpPr>
            <a:cxnSpLocks/>
          </p:cNvCxnSpPr>
          <p:nvPr/>
        </p:nvCxnSpPr>
        <p:spPr>
          <a:xfrm flipH="1">
            <a:off x="7601579" y="2328831"/>
            <a:ext cx="1211746" cy="109837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1380445-A41B-4FF6-9179-032B3C8D68B6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C56C5-9FC2-4192-83E1-121467ABCAA5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88AD6CA-1AA0-4D36-9BA0-716D33DEFF2B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66185-D8D4-41AB-A1B4-173C5E142426}"/>
              </a:ext>
            </a:extLst>
          </p:cNvPr>
          <p:cNvSpPr/>
          <p:nvPr/>
        </p:nvSpPr>
        <p:spPr>
          <a:xfrm>
            <a:off x="10498839" y="2337162"/>
            <a:ext cx="1290302" cy="2704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D68C2BE-E53F-4B60-9D89-45112C40C3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10565455" y="2379228"/>
            <a:ext cx="1169856" cy="261240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0CDD1A4-CA21-45AE-86DF-57EE5C94C4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8" t="29515" r="9677" b="4759"/>
          <a:stretch/>
        </p:blipFill>
        <p:spPr>
          <a:xfrm>
            <a:off x="8846385" y="2368179"/>
            <a:ext cx="1268462" cy="26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7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Voyons plus en détails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520213-EB11-42BF-A745-655EA012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46" y="2437322"/>
            <a:ext cx="1983357" cy="1983357"/>
          </a:xfrm>
          <a:prstGeom prst="rect">
            <a:avLst/>
          </a:prstGeom>
        </p:spPr>
      </p:pic>
      <p:sp>
        <p:nvSpPr>
          <p:cNvPr id="317" name="Google Shape;1044;p27">
            <a:extLst>
              <a:ext uri="{FF2B5EF4-FFF2-40B4-BE49-F238E27FC236}">
                <a16:creationId xmlns:a16="http://schemas.microsoft.com/office/drawing/2014/main" id="{BD3E0A56-B04A-4D95-AC52-8019757EF817}"/>
              </a:ext>
            </a:extLst>
          </p:cNvPr>
          <p:cNvSpPr/>
          <p:nvPr/>
        </p:nvSpPr>
        <p:spPr>
          <a:xfrm>
            <a:off x="2318408" y="449753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1036;p27">
            <a:extLst>
              <a:ext uri="{FF2B5EF4-FFF2-40B4-BE49-F238E27FC236}">
                <a16:creationId xmlns:a16="http://schemas.microsoft.com/office/drawing/2014/main" id="{CAF215E0-CD61-41C9-8D79-3E18D0CFA233}"/>
              </a:ext>
            </a:extLst>
          </p:cNvPr>
          <p:cNvSpPr/>
          <p:nvPr/>
        </p:nvSpPr>
        <p:spPr>
          <a:xfrm>
            <a:off x="2318408" y="372950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1028;p27">
            <a:extLst>
              <a:ext uri="{FF2B5EF4-FFF2-40B4-BE49-F238E27FC236}">
                <a16:creationId xmlns:a16="http://schemas.microsoft.com/office/drawing/2014/main" id="{66DD6188-5EFC-4060-B56B-C5F1CB53ED0D}"/>
              </a:ext>
            </a:extLst>
          </p:cNvPr>
          <p:cNvSpPr/>
          <p:nvPr/>
        </p:nvSpPr>
        <p:spPr>
          <a:xfrm>
            <a:off x="2318408" y="29614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1020;p27">
            <a:extLst>
              <a:ext uri="{FF2B5EF4-FFF2-40B4-BE49-F238E27FC236}">
                <a16:creationId xmlns:a16="http://schemas.microsoft.com/office/drawing/2014/main" id="{90386F62-729C-48ED-B4BE-D136FA9A0414}"/>
              </a:ext>
            </a:extLst>
          </p:cNvPr>
          <p:cNvSpPr/>
          <p:nvPr/>
        </p:nvSpPr>
        <p:spPr>
          <a:xfrm>
            <a:off x="2318408" y="219344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76;p31">
            <a:extLst>
              <a:ext uri="{FF2B5EF4-FFF2-40B4-BE49-F238E27FC236}">
                <a16:creationId xmlns:a16="http://schemas.microsoft.com/office/drawing/2014/main" id="{CFEB5C92-BE78-4FD9-82D7-FE751D057A82}"/>
              </a:ext>
            </a:extLst>
          </p:cNvPr>
          <p:cNvSpPr/>
          <p:nvPr/>
        </p:nvSpPr>
        <p:spPr>
          <a:xfrm>
            <a:off x="4719659" y="210066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KNeighborsRegressor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</a:p>
        </p:txBody>
      </p:sp>
      <p:sp>
        <p:nvSpPr>
          <p:cNvPr id="29" name="Google Shape;1300;p31">
            <a:extLst>
              <a:ext uri="{FF2B5EF4-FFF2-40B4-BE49-F238E27FC236}">
                <a16:creationId xmlns:a16="http://schemas.microsoft.com/office/drawing/2014/main" id="{F981B152-4256-4C1A-93D5-CC9B20AC44E6}"/>
              </a:ext>
            </a:extLst>
          </p:cNvPr>
          <p:cNvSpPr/>
          <p:nvPr/>
        </p:nvSpPr>
        <p:spPr>
          <a:xfrm>
            <a:off x="4284625" y="4960119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GradientBoostingRegressor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  <a:endParaRPr sz="1400"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5AC5997D-AC70-4552-88E1-7B48DEB8002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410940" y="2334669"/>
            <a:ext cx="1308719" cy="431475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027;p27">
            <a:extLst>
              <a:ext uri="{FF2B5EF4-FFF2-40B4-BE49-F238E27FC236}">
                <a16:creationId xmlns:a16="http://schemas.microsoft.com/office/drawing/2014/main" id="{F5D0899A-0D95-4FCF-95C3-68EF6BD309B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10940" y="4208465"/>
            <a:ext cx="873685" cy="985654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EED6D861-A18F-4949-9CF4-C66CA100BFEF}"/>
              </a:ext>
            </a:extLst>
          </p:cNvPr>
          <p:cNvSpPr/>
          <p:nvPr/>
        </p:nvSpPr>
        <p:spPr>
          <a:xfrm rot="10800000">
            <a:off x="7390197" y="1892993"/>
            <a:ext cx="443493" cy="880700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92CF73-96C7-431E-8EEC-6A603062C50B}"/>
              </a:ext>
            </a:extLst>
          </p:cNvPr>
          <p:cNvSpPr txBox="1"/>
          <p:nvPr/>
        </p:nvSpPr>
        <p:spPr>
          <a:xfrm>
            <a:off x="7833690" y="1979400"/>
            <a:ext cx="283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metric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euclidean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n_neighbors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15</a:t>
            </a:r>
          </a:p>
        </p:txBody>
      </p:sp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73675275-46AA-45F6-BB98-443EF0CE171A}"/>
              </a:ext>
            </a:extLst>
          </p:cNvPr>
          <p:cNvSpPr/>
          <p:nvPr/>
        </p:nvSpPr>
        <p:spPr>
          <a:xfrm rot="10800000">
            <a:off x="6926877" y="4548263"/>
            <a:ext cx="443493" cy="1300197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562203-1BD9-46AA-943E-B0573FC26C02}"/>
              </a:ext>
            </a:extLst>
          </p:cNvPr>
          <p:cNvSpPr txBox="1"/>
          <p:nvPr/>
        </p:nvSpPr>
        <p:spPr>
          <a:xfrm>
            <a:off x="7311659" y="4533491"/>
            <a:ext cx="2834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learning_rate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: 0,01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max_depth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n_estimators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Subsample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 : 0,5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1143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6832BE-61EF-48D4-A2DB-D23E75136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5063" r="64322" b="2504"/>
          <a:stretch/>
        </p:blipFill>
        <p:spPr>
          <a:xfrm>
            <a:off x="6365484" y="2314998"/>
            <a:ext cx="4178108" cy="363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FAB430-22C8-45C1-B83D-36675339E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92" y="1924764"/>
            <a:ext cx="4743025" cy="355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839B3-3B85-481B-89A7-D6E5446F8B3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8F63F8-4B7C-43C7-BC61-F9AEBB334346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0,377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3631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D6D6CB-FD98-4F3C-A9CD-B6DAB7342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2" t="7133" r="9312"/>
          <a:stretch/>
        </p:blipFill>
        <p:spPr>
          <a:xfrm>
            <a:off x="8247476" y="3142014"/>
            <a:ext cx="3263319" cy="283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D7BA82-B652-4020-AAB3-A3B76B9BF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8" t="7133" r="36457"/>
          <a:stretch/>
        </p:blipFill>
        <p:spPr>
          <a:xfrm>
            <a:off x="4464340" y="2132079"/>
            <a:ext cx="3176632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8A81C1-E58F-4ACC-98B6-29C49249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7133" r="64175"/>
          <a:stretch/>
        </p:blipFill>
        <p:spPr>
          <a:xfrm>
            <a:off x="681205" y="1446188"/>
            <a:ext cx="3176631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36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14965C-6A2E-41BB-9E18-F0EBA465F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2" y="1705284"/>
            <a:ext cx="4815856" cy="3852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types de consommation n'ajoutent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2306396" y="2253233"/>
            <a:ext cx="1082756" cy="524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F723-C813-4406-A873-72742A28C18D}"/>
              </a:ext>
            </a:extLst>
          </p:cNvPr>
          <p:cNvSpPr/>
          <p:nvPr/>
        </p:nvSpPr>
        <p:spPr>
          <a:xfrm>
            <a:off x="2306396" y="3110589"/>
            <a:ext cx="1082756" cy="3376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5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87AB90-2DB5-4D26-808A-F48F19D5E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8" y="1805859"/>
            <a:ext cx="5074882" cy="380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7F19D2-5CCF-4190-9E40-EA6DD9CA4D7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A3665D6-6B3C-4D4B-9E66-B8FA4F0D1CA2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0,317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D2EF82-B4E4-4EB5-B0C4-8848C840BA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5283" r="64083" b="3692"/>
          <a:stretch/>
        </p:blipFill>
        <p:spPr>
          <a:xfrm>
            <a:off x="6465574" y="2418103"/>
            <a:ext cx="4347835" cy="378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4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7B75FE-D85B-40F5-A439-A562CB6D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6858" r="64518" b="3142"/>
          <a:stretch/>
        </p:blipFill>
        <p:spPr>
          <a:xfrm>
            <a:off x="561266" y="1327816"/>
            <a:ext cx="312629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7CDE2B-FBCC-400A-B643-CBE38605C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2" t="6858" r="37006" b="3142"/>
          <a:stretch/>
        </p:blipFill>
        <p:spPr>
          <a:xfrm>
            <a:off x="4174209" y="2322960"/>
            <a:ext cx="3126297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38DD7-436C-4882-9003-B2978D69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3" t="6858" r="8280" b="3142"/>
          <a:stretch/>
        </p:blipFill>
        <p:spPr>
          <a:xfrm>
            <a:off x="8017792" y="3290528"/>
            <a:ext cx="335000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16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CBCD395-A3AE-49A0-92C3-F6B570DF1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4" y="1730450"/>
            <a:ext cx="5003348" cy="4002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BC54A1-B23A-42C1-B58B-FDAD7B01C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3" y="1730450"/>
            <a:ext cx="4985334" cy="398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633641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44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64992E4-81DD-4E06-8FBA-D5F25A78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4" y="2550665"/>
            <a:ext cx="8021865" cy="3208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55AC1-1899-4F28-83CD-B4BAD05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est encore le meilleur résultat après optimisation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7398E-5D5D-463D-A67E-752AAB809CBB}"/>
              </a:ext>
            </a:extLst>
          </p:cNvPr>
          <p:cNvSpPr/>
          <p:nvPr/>
        </p:nvSpPr>
        <p:spPr>
          <a:xfrm>
            <a:off x="6585358" y="2958301"/>
            <a:ext cx="1038453" cy="267039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C55BD-FCF9-4426-8FB0-F95EF995261E}"/>
              </a:ext>
            </a:extLst>
          </p:cNvPr>
          <p:cNvSpPr/>
          <p:nvPr/>
        </p:nvSpPr>
        <p:spPr>
          <a:xfrm>
            <a:off x="8804000" y="2449999"/>
            <a:ext cx="1160063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DFE341-05EE-47DE-80DF-BD1885509074}"/>
              </a:ext>
            </a:extLst>
          </p:cNvPr>
          <p:cNvCxnSpPr>
            <a:cxnSpLocks/>
          </p:cNvCxnSpPr>
          <p:nvPr/>
        </p:nvCxnSpPr>
        <p:spPr>
          <a:xfrm flipH="1">
            <a:off x="7643937" y="5120389"/>
            <a:ext cx="1160063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9126BBA-E8DC-471F-B953-F45F80CD631B}"/>
              </a:ext>
            </a:extLst>
          </p:cNvPr>
          <p:cNvCxnSpPr>
            <a:cxnSpLocks/>
          </p:cNvCxnSpPr>
          <p:nvPr/>
        </p:nvCxnSpPr>
        <p:spPr>
          <a:xfrm flipH="1">
            <a:off x="7623811" y="2449999"/>
            <a:ext cx="1189516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AD8D1-DEC8-4D62-95F4-F56E8A23070A}"/>
              </a:ext>
            </a:extLst>
          </p:cNvPr>
          <p:cNvSpPr/>
          <p:nvPr/>
        </p:nvSpPr>
        <p:spPr>
          <a:xfrm>
            <a:off x="0" y="1793698"/>
            <a:ext cx="4685263" cy="422228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354083-7752-4A25-A7DB-202DD630C347}"/>
              </a:ext>
            </a:extLst>
          </p:cNvPr>
          <p:cNvSpPr txBox="1"/>
          <p:nvPr/>
        </p:nvSpPr>
        <p:spPr>
          <a:xfrm>
            <a:off x="18015" y="1816204"/>
            <a:ext cx="452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GridSearchCV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+ Validation croisée avec K-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Fold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7C962EC-7DB0-46AA-9BD9-A0E4ABDF2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7" t="13277" r="9760" b="4563"/>
          <a:stretch/>
        </p:blipFill>
        <p:spPr>
          <a:xfrm>
            <a:off x="8876791" y="2484102"/>
            <a:ext cx="1007729" cy="263628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B1F8895-49E6-4F03-AFCB-AF4C0A827ACC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CF571-FE14-4245-B3C6-91C3AF634327}"/>
              </a:ext>
            </a:extLst>
          </p:cNvPr>
          <p:cNvSpPr/>
          <p:nvPr/>
        </p:nvSpPr>
        <p:spPr>
          <a:xfrm>
            <a:off x="10498839" y="2337162"/>
            <a:ext cx="1290302" cy="2704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62984A-1D7B-4B0C-A896-3054460720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10565455" y="2379228"/>
            <a:ext cx="1169856" cy="26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5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21EAA713-77E0-4B87-B8DF-B8E29FFA973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91577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0DDD3F-6CB6-4EB3-BBCB-8A8E6ACA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0" y="1870478"/>
            <a:ext cx="4315169" cy="323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F70C7-A81B-46D4-84C8-07450E7EA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5911" r="64323" b="2967"/>
          <a:stretch/>
        </p:blipFill>
        <p:spPr>
          <a:xfrm>
            <a:off x="6618588" y="2477237"/>
            <a:ext cx="4014772" cy="3479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89981A-33D4-491D-9019-53920B090879}"/>
              </a:ext>
            </a:extLst>
          </p:cNvPr>
          <p:cNvSpPr/>
          <p:nvPr/>
        </p:nvSpPr>
        <p:spPr>
          <a:xfrm>
            <a:off x="0" y="574953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A3066B-5FF5-434E-AC98-A6421C4D5607}"/>
              </a:ext>
            </a:extLst>
          </p:cNvPr>
          <p:cNvSpPr txBox="1"/>
          <p:nvPr/>
        </p:nvSpPr>
        <p:spPr>
          <a:xfrm>
            <a:off x="18014" y="577204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ADC54-A9E9-4287-8E8F-233C6450D223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872D88-D19D-4064-8F26-1176CDB8E355}"/>
              </a:ext>
            </a:extLst>
          </p:cNvPr>
          <p:cNvSpPr txBox="1"/>
          <p:nvPr/>
        </p:nvSpPr>
        <p:spPr>
          <a:xfrm>
            <a:off x="18014" y="1282052"/>
            <a:ext cx="145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0,23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51597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3C955D-2A24-48CC-B82A-DAD70DF15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7313" r="64122" b="4369"/>
          <a:stretch/>
        </p:blipFill>
        <p:spPr>
          <a:xfrm>
            <a:off x="561266" y="1497205"/>
            <a:ext cx="3237713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5A9DFB-B089-4F72-A82B-D7156C54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2" t="7313" r="37100" b="4369"/>
          <a:stretch/>
        </p:blipFill>
        <p:spPr>
          <a:xfrm>
            <a:off x="4368300" y="2384687"/>
            <a:ext cx="3139155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204A4F-54E2-48F8-B413-DE653A92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9" t="7313" r="8857" b="4369"/>
          <a:stretch/>
        </p:blipFill>
        <p:spPr>
          <a:xfrm>
            <a:off x="8076776" y="3429000"/>
            <a:ext cx="3291020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D882F5-C544-433D-82E2-6C025BF8D39F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2D99F1-A025-4420-8C42-A11836817F0D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meilleur que celui de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119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8ECC42-B845-46DB-9F06-DBD3AE69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07" y="1207653"/>
            <a:ext cx="5531667" cy="444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592284" y="1675887"/>
            <a:ext cx="1218028" cy="1525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592283" y="4267026"/>
            <a:ext cx="1822035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BC51C-A3C0-4F22-9F20-0699E39D249F}"/>
              </a:ext>
            </a:extLst>
          </p:cNvPr>
          <p:cNvSpPr/>
          <p:nvPr/>
        </p:nvSpPr>
        <p:spPr>
          <a:xfrm>
            <a:off x="1592283" y="4979468"/>
            <a:ext cx="5276108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6910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Baseline -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dummyRegressor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()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032567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avec les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8D9C-864C-4D67-9D3A-B9CD0AEE6A89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21A2AC-4021-475B-982A-C9059EF0F67B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obtenu par le Gradient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Boosting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est meilleur que celui des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baselines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88A6561-5619-4DE0-BB54-17C87318C598}"/>
              </a:ext>
            </a:extLst>
          </p:cNvPr>
          <p:cNvGrpSpPr/>
          <p:nvPr/>
        </p:nvGrpSpPr>
        <p:grpSpPr>
          <a:xfrm>
            <a:off x="2201204" y="1036923"/>
            <a:ext cx="7041771" cy="4145157"/>
            <a:chOff x="2201204" y="1036923"/>
            <a:chExt cx="7041771" cy="414515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2E0CA62-75B2-4531-AB4F-973CF4F1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204" y="1036923"/>
              <a:ext cx="7041771" cy="41451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414DEDB-8EB4-4536-A256-D10C0F0BA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9" t="6763" r="8603" b="5916"/>
            <a:stretch/>
          </p:blipFill>
          <p:spPr>
            <a:xfrm>
              <a:off x="2201204" y="1036924"/>
              <a:ext cx="5937629" cy="4145156"/>
            </a:xfrm>
            <a:prstGeom prst="rect">
              <a:avLst/>
            </a:prstGeom>
          </p:spPr>
        </p:pic>
      </p:grpSp>
      <p:cxnSp>
        <p:nvCxnSpPr>
          <p:cNvPr id="23" name="Google Shape;1027;p27">
            <a:extLst>
              <a:ext uri="{FF2B5EF4-FFF2-40B4-BE49-F238E27FC236}">
                <a16:creationId xmlns:a16="http://schemas.microsoft.com/office/drawing/2014/main" id="{FBAD2249-D810-457A-8ECD-7E768EB523E4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flipH="1" flipV="1">
            <a:off x="3286640" y="5092117"/>
            <a:ext cx="4238111" cy="652166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941D2-06D8-4C6A-BE84-15F78D991626}"/>
              </a:ext>
            </a:extLst>
          </p:cNvPr>
          <p:cNvSpPr/>
          <p:nvPr/>
        </p:nvSpPr>
        <p:spPr>
          <a:xfrm>
            <a:off x="2605287" y="3171825"/>
            <a:ext cx="1362706" cy="1920292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6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Autres prédictions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7444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27DF4E-3B68-4439-9F08-82B221E15078}"/>
              </a:ext>
            </a:extLst>
          </p:cNvPr>
          <p:cNvSpPr/>
          <p:nvPr/>
        </p:nvSpPr>
        <p:spPr>
          <a:xfrm>
            <a:off x="7928811" y="5157525"/>
            <a:ext cx="4263188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6127337-A7E3-4CD5-B47D-8D88DC0231D5}"/>
              </a:ext>
            </a:extLst>
          </p:cNvPr>
          <p:cNvSpPr txBox="1"/>
          <p:nvPr/>
        </p:nvSpPr>
        <p:spPr>
          <a:xfrm>
            <a:off x="8039004" y="5201722"/>
            <a:ext cx="3465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1B0D9E6-C0A0-47F3-A6DB-51ABABE1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57123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l’énergie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6471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41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24026"/>
            <a:ext cx="2056928" cy="265704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8954673" y="2371139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3050894"/>
            <a:ext cx="214796" cy="165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9250875" y="2494693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857375"/>
            <a:ext cx="2056928" cy="2569123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822211" y="4426498"/>
            <a:ext cx="190755" cy="1249698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3708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D39787-7766-4464-A68C-D8EE49CA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CO2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429045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33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81175"/>
            <a:ext cx="2056928" cy="259989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476462"/>
            <a:ext cx="2056928" cy="2950037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713154" y="4426499"/>
            <a:ext cx="299812" cy="1249697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8964198" y="264329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</p:cNvCxnSpPr>
          <p:nvPr/>
        </p:nvCxnSpPr>
        <p:spPr>
          <a:xfrm>
            <a:off x="8739877" y="3323049"/>
            <a:ext cx="286677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250875" y="2738271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967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L'importance d'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EnergyStarScore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509447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A8418C-649D-4671-B1B5-9E3F2BA3B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00" y="2181071"/>
            <a:ext cx="6427053" cy="3749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 meilleurs résultats avec Energy Star Score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3229762" y="2465892"/>
            <a:ext cx="5083728" cy="3398013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9213322" y="3374440"/>
            <a:ext cx="443493" cy="1846655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313490" y="4297767"/>
            <a:ext cx="899832" cy="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514049" y="3374441"/>
            <a:ext cx="267795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br>
              <a:rPr lang="fr-FR" sz="1400" dirty="0">
                <a:solidFill>
                  <a:srgbClr val="000000"/>
                </a:solidFill>
                <a:latin typeface="Google Sans"/>
              </a:rPr>
            </a:b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agrégées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b="1" u="none" strike="noStrike" dirty="0">
                <a:solidFill>
                  <a:srgbClr val="00B050"/>
                </a:solidFill>
                <a:effectLst/>
                <a:latin typeface="Google Sans"/>
              </a:rPr>
              <a:t>Energy Star Score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CC419-7ED2-4ED2-8F13-C3610C07BB39}"/>
              </a:ext>
            </a:extLst>
          </p:cNvPr>
          <p:cNvSpPr/>
          <p:nvPr/>
        </p:nvSpPr>
        <p:spPr>
          <a:xfrm>
            <a:off x="-1" y="1252842"/>
            <a:ext cx="8011391" cy="6282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E4A3215-CAFA-4E14-AC32-1DBE16FF260E}"/>
              </a:ext>
            </a:extLst>
          </p:cNvPr>
          <p:cNvSpPr txBox="1"/>
          <p:nvPr/>
        </p:nvSpPr>
        <p:spPr>
          <a:xfrm>
            <a:off x="0" y="1281786"/>
            <a:ext cx="78347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10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3,52 % de valeurs manquantes. </a:t>
            </a:r>
          </a:p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Après avoir fait la réduction selon </a:t>
            </a:r>
            <a:r>
              <a:rPr lang="fr-FR" sz="16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EnergyStarScore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NaN, la taille du </a:t>
            </a:r>
            <a:r>
              <a:rPr lang="fr-FR" sz="16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dataset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est de 0,29% </a:t>
            </a:r>
            <a:endParaRPr lang="fr-FR" sz="1600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21292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 meilleurs résultats avec Energy Star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8" y="5676196"/>
            <a:ext cx="4879072" cy="464545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4832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Il faut considérer l'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énergieStarScore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dès le début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CD63D4-24FD-48B6-AA1E-30D6E173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6" y="1416983"/>
            <a:ext cx="4879072" cy="3903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B03CF8-4BE2-4BFE-8AEA-EC6C341AF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6983"/>
            <a:ext cx="4787318" cy="3829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875EA-6B16-4498-98F4-46870BC86B0A}"/>
              </a:ext>
            </a:extLst>
          </p:cNvPr>
          <p:cNvSpPr/>
          <p:nvPr/>
        </p:nvSpPr>
        <p:spPr>
          <a:xfrm>
            <a:off x="1031846" y="3749879"/>
            <a:ext cx="1736520" cy="411059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B9D12-5FEB-465F-8FD0-3B5065E20204}"/>
              </a:ext>
            </a:extLst>
          </p:cNvPr>
          <p:cNvSpPr/>
          <p:nvPr/>
        </p:nvSpPr>
        <p:spPr>
          <a:xfrm>
            <a:off x="6251197" y="3260867"/>
            <a:ext cx="1693177" cy="411059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338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ED444C71-E46D-44D9-A44C-A00844439A2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478658"/>
            <a:ext cx="10203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prendre en compte des variables déclaratives numérique en relation avec la taille de bâtiments.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PropertyGFABuilding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(s),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SecondLargestPropertyUseTypeGFA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etc.</a:t>
            </a:r>
            <a:endParaRPr lang="fr-FR" sz="14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Les courbes d’apprentissage montrent qu’il est nécessaire d’avoir plus de données pour obtenir de meilleurs résultats sur les modèles.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La taille de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datasets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sans variables cibles est de 1614 x 11</a:t>
            </a:r>
            <a:endParaRPr lang="fr-FR" sz="20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786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4135914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bien connaître le comportement de chaque modèle et ses paramètres pour en tirer le meilleur parti.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135914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990216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Sur la base du meilleur résultat obtenu par Gradient </a:t>
            </a:r>
            <a:r>
              <a:rPr lang="fr-FR" sz="2000" dirty="0" err="1">
                <a:latin typeface="Google Sans"/>
              </a:rPr>
              <a:t>Boosting</a:t>
            </a:r>
            <a:r>
              <a:rPr lang="fr-FR" sz="2000" dirty="0">
                <a:latin typeface="Google Sans"/>
              </a:rPr>
              <a:t>, il faut prendre en compte le </a:t>
            </a:r>
            <a:r>
              <a:rPr lang="fr-FR" sz="2000" dirty="0" err="1">
                <a:latin typeface="Google Sans"/>
              </a:rPr>
              <a:t>XGBoost</a:t>
            </a:r>
            <a:r>
              <a:rPr lang="fr-FR" sz="2000" dirty="0">
                <a:latin typeface="Google Sans"/>
              </a:rPr>
              <a:t> pour faire la prédiction.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990216"/>
            <a:ext cx="457727" cy="427272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2CE28751-E9A6-416A-97CD-5F27DC390646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59D764-0A56-4863-B2CC-5954B09710CB}"/>
              </a:ext>
            </a:extLst>
          </p:cNvPr>
          <p:cNvSpPr txBox="1"/>
          <p:nvPr/>
        </p:nvSpPr>
        <p:spPr>
          <a:xfrm>
            <a:off x="828946" y="3405925"/>
            <a:ext cx="10743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recommandé de considérer </a:t>
            </a:r>
            <a:r>
              <a:rPr lang="fr-FR" sz="2000" dirty="0" err="1">
                <a:latin typeface="Google Sans"/>
              </a:rPr>
              <a:t>EnergySTARScore</a:t>
            </a:r>
            <a:r>
              <a:rPr lang="fr-FR" sz="2000" dirty="0">
                <a:latin typeface="Google Sans"/>
              </a:rPr>
              <a:t> dès le début.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44DA846-4852-4498-9490-38E5F97B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6" y="3405925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23B975D-1A42-46D2-A986-E758F08E51C0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4A00AA-CF7B-43BF-9A74-00FFAB8AB15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14684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FE08C-F4E0-4B53-82F0-C632D586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33967"/>
            <a:ext cx="2941729" cy="1117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3FE864-6EFF-4D52-B466-AD164345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6" y="2461569"/>
            <a:ext cx="6859367" cy="91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172B9F-BD57-4EEA-8792-A1D8EA81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7" y="3484408"/>
            <a:ext cx="5629706" cy="14254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159AF-AEA0-49E2-A4AE-C1F2178D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16" y="5019754"/>
            <a:ext cx="3675467" cy="11209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179360-17C0-4F5C-AA52-90305CD1B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E30F9A-8D10-4A46-9BCF-7F7991952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769" y="5426462"/>
            <a:ext cx="50482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19483</TotalTime>
  <Words>3394</Words>
  <Application>Microsoft Office PowerPoint</Application>
  <PresentationFormat>Grand écran</PresentationFormat>
  <Paragraphs>681</Paragraphs>
  <Slides>70</Slides>
  <Notes>51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525</cp:revision>
  <cp:lastPrinted>2021-09-06T10:04:02Z</cp:lastPrinted>
  <dcterms:created xsi:type="dcterms:W3CDTF">2019-08-03T17:49:11Z</dcterms:created>
  <dcterms:modified xsi:type="dcterms:W3CDTF">2021-09-15T21:53:19Z</dcterms:modified>
</cp:coreProperties>
</file>