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5" r:id="rId9"/>
    <p:sldId id="528" r:id="rId10"/>
    <p:sldId id="382" r:id="rId11"/>
    <p:sldId id="527" r:id="rId12"/>
    <p:sldId id="530" r:id="rId13"/>
    <p:sldId id="529" r:id="rId14"/>
    <p:sldId id="619" r:id="rId15"/>
    <p:sldId id="621" r:id="rId16"/>
    <p:sldId id="575" r:id="rId17"/>
    <p:sldId id="581" r:id="rId18"/>
    <p:sldId id="616" r:id="rId19"/>
    <p:sldId id="577" r:id="rId20"/>
    <p:sldId id="587" r:id="rId21"/>
    <p:sldId id="588" r:id="rId22"/>
    <p:sldId id="589" r:id="rId23"/>
    <p:sldId id="595" r:id="rId24"/>
    <p:sldId id="591" r:id="rId25"/>
    <p:sldId id="592" r:id="rId26"/>
    <p:sldId id="590" r:id="rId27"/>
    <p:sldId id="594" r:id="rId28"/>
    <p:sldId id="623" r:id="rId29"/>
    <p:sldId id="597" r:id="rId30"/>
    <p:sldId id="598" r:id="rId31"/>
    <p:sldId id="599" r:id="rId32"/>
    <p:sldId id="624" r:id="rId33"/>
    <p:sldId id="601" r:id="rId34"/>
    <p:sldId id="602" r:id="rId35"/>
    <p:sldId id="625" r:id="rId36"/>
    <p:sldId id="604" r:id="rId37"/>
    <p:sldId id="615" r:id="rId38"/>
    <p:sldId id="617" r:id="rId39"/>
    <p:sldId id="626" r:id="rId40"/>
    <p:sldId id="629" r:id="rId41"/>
    <p:sldId id="634" r:id="rId42"/>
    <p:sldId id="610" r:id="rId43"/>
    <p:sldId id="612" r:id="rId44"/>
    <p:sldId id="534" r:id="rId45"/>
    <p:sldId id="535" r:id="rId46"/>
    <p:sldId id="633" r:id="rId47"/>
    <p:sldId id="524" r:id="rId48"/>
    <p:sldId id="43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667385"/>
    <a:srgbClr val="7F7F7F"/>
    <a:srgbClr val="5B9BD5"/>
    <a:srgbClr val="7451EB"/>
    <a:srgbClr val="4472C4"/>
    <a:srgbClr val="ED7D31"/>
    <a:srgbClr val="FFFFFF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75031" autoAdjust="0"/>
  </p:normalViewPr>
  <p:slideViewPr>
    <p:cSldViewPr snapToGrid="0">
      <p:cViewPr varScale="1">
        <p:scale>
          <a:sx n="61" d="100"/>
          <a:sy n="61" d="100"/>
        </p:scale>
        <p:origin x="1531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Finalement…La conclusion sur le modélisation et aussi le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fr-FR" dirty="0"/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la base de ce que j'ai vous dit tout à l’heure, j’ai choisi des </a:t>
            </a:r>
            <a:r>
              <a:rPr lang="fr-FR" dirty="0" err="1"/>
              <a:t>datasets</a:t>
            </a:r>
            <a:r>
              <a:rPr lang="fr-FR" dirty="0"/>
              <a:t> suivants</a:t>
            </a:r>
          </a:p>
          <a:p>
            <a:endParaRPr lang="fr-FR" dirty="0"/>
          </a:p>
          <a:p>
            <a:r>
              <a:rPr lang="fr-FR" dirty="0"/>
              <a:t>Je peux atteindre le même valeur en faisant le calcul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J’ai</a:t>
            </a:r>
            <a:r>
              <a:rPr lang="es-ES" dirty="0"/>
              <a:t> </a:t>
            </a:r>
            <a:r>
              <a:rPr lang="es-ES" dirty="0" err="1"/>
              <a:t>démarré</a:t>
            </a:r>
            <a:r>
              <a:rPr lang="es-ES" dirty="0"/>
              <a:t> </a:t>
            </a:r>
            <a:r>
              <a:rPr lang="es-ES" dirty="0" err="1"/>
              <a:t>cette</a:t>
            </a:r>
            <a:r>
              <a:rPr lang="es-ES" dirty="0"/>
              <a:t> </a:t>
            </a:r>
            <a:r>
              <a:rPr lang="es-ES" dirty="0" err="1"/>
              <a:t>partie</a:t>
            </a:r>
            <a:r>
              <a:rPr lang="es-ES" dirty="0"/>
              <a:t> en </a:t>
            </a:r>
            <a:r>
              <a:rPr lang="es-ES" dirty="0" err="1"/>
              <a:t>faisant</a:t>
            </a:r>
            <a:r>
              <a:rPr lang="es-ES" dirty="0"/>
              <a:t> un </a:t>
            </a:r>
            <a:r>
              <a:rPr lang="es-ES" dirty="0" err="1"/>
              <a:t>réduction</a:t>
            </a:r>
            <a:r>
              <a:rPr lang="es-ES" dirty="0"/>
              <a:t> de </a:t>
            </a:r>
            <a:r>
              <a:rPr lang="es-ES" dirty="0" err="1"/>
              <a:t>catégories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Pour </a:t>
            </a:r>
            <a:r>
              <a:rPr lang="fr-FR" dirty="0"/>
              <a:t>éviter de pénaliser les nouveaux clients par rapport aux anciens, j’ai filtré l’information par la dernière année 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j'ai filtré différents </a:t>
            </a:r>
            <a:r>
              <a:rPr lang="fr-FR" dirty="0" err="1"/>
              <a:t>datasets</a:t>
            </a:r>
            <a:r>
              <a:rPr lang="fr-FR" dirty="0"/>
              <a:t> décalés 2 mois chacun et par rapport à la dernière année aussi, pour mesurer la stabilité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Et </a:t>
            </a:r>
            <a:r>
              <a:rPr lang="en-US" dirty="0" err="1"/>
              <a:t>puis</a:t>
            </a:r>
            <a:r>
              <a:rPr lang="en-US" dirty="0"/>
              <a:t>, je me </a:t>
            </a:r>
            <a:r>
              <a:rPr lang="en-US" dirty="0" err="1"/>
              <a:t>suis</a:t>
            </a:r>
            <a:r>
              <a:rPr lang="en-US" dirty="0"/>
              <a:t> apercu que…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Toute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information-</a:t>
            </a:r>
            <a:r>
              <a:rPr lang="en-US" dirty="0" err="1"/>
              <a:t>là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récence: Quantité de jours depuis la dernière fois que le client a acheté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fréquence: Combiens de fois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 montant : La quantité d'argent dépensé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202124"/>
                </a:solidFill>
                <a:latin typeface="Google Sans"/>
              </a:rPr>
              <a:t>Exponea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est une société de développement de logiciel, Customer data et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Experience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Platform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Un </a:t>
            </a:r>
            <a:r>
              <a:rPr lang="en-US" dirty="0" err="1"/>
              <a:t>graphique</a:t>
            </a:r>
            <a:r>
              <a:rPr lang="en-US" dirty="0"/>
              <a:t> </a:t>
            </a:r>
            <a:r>
              <a:rPr lang="en-US" dirty="0" err="1"/>
              <a:t>treemap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La plus parte de variable ont une corrélation faible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À partir de cette partie, je vais travailler avec deux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datasets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Pour savoir qui donne le meilleur résultat au moment de la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clusterization</a:t>
            </a:r>
            <a:endParaRPr lang="fr-F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J’ai miss en place une pipeline</a:t>
            </a:r>
          </a:p>
          <a:p>
            <a:pPr marL="628650" lvl="1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Simuler un environnement de production.</a:t>
            </a:r>
          </a:p>
          <a:p>
            <a:pPr marL="628650" lvl="1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Travailler plus confortablement</a:t>
            </a:r>
          </a:p>
          <a:p>
            <a:pPr marL="628650" lvl="1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re-utiliser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le code plus facilement</a:t>
            </a:r>
          </a:p>
          <a:p>
            <a:pPr marL="171450" indent="-171450">
              <a:buFontTx/>
              <a:buChar char="-"/>
            </a:pPr>
            <a:endParaRPr lang="fr-F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Make_pipeline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column_transformer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qui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appele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chaque pipeline(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FunctionTransformer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QuantileTransformer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Voici les résultats pour seulement les indicateurs RFM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Voici les résultats pour les indicateurs RFM + satisfaction + </a:t>
            </a:r>
            <a:r>
              <a:rPr lang="fr-FR" dirty="0" err="1"/>
              <a:t>categories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K(</a:t>
            </a:r>
            <a:r>
              <a:rPr lang="fr-FR" dirty="0" err="1"/>
              <a:t>ey</a:t>
            </a:r>
            <a:r>
              <a:rPr lang="fr-FR" dirty="0"/>
              <a:t>)</a:t>
            </a:r>
            <a:r>
              <a:rPr lang="fr-FR" dirty="0" err="1"/>
              <a:t>Means</a:t>
            </a:r>
            <a:r>
              <a:rPr lang="fr-F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Pour la modélisations j’ai utilisé seulement le </a:t>
            </a:r>
            <a:r>
              <a:rPr lang="fr-FR" dirty="0" err="1"/>
              <a:t>KMeans</a:t>
            </a:r>
            <a:r>
              <a:rPr lang="fr-F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Après avoir parlé avec mon mentor, nous avons convenu d’utiliser seulement le </a:t>
            </a:r>
            <a:r>
              <a:rPr lang="fr-FR" dirty="0" err="1"/>
              <a:t>KMeans</a:t>
            </a:r>
            <a:r>
              <a:rPr lang="fr-FR" dirty="0"/>
              <a:t> pour bien comprendre la clustérisassions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C'est vrai qu'il faut approfondir sur d'autres types des algorithmes non supervisées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Tx/>
              <a:buChar char="-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quoi</a:t>
            </a:r>
            <a:r>
              <a:rPr lang="es-ES" dirty="0"/>
              <a:t> </a:t>
            </a:r>
            <a:r>
              <a:rPr lang="es-ES" dirty="0" err="1"/>
              <a:t>Olist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Olist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une </a:t>
            </a:r>
            <a:r>
              <a:rPr lang="es-ES" dirty="0" err="1"/>
              <a:t>solution</a:t>
            </a:r>
            <a:r>
              <a:rPr lang="es-ES" dirty="0"/>
              <a:t> de vente sur les </a:t>
            </a:r>
            <a:r>
              <a:rPr lang="es-ES" dirty="0" err="1"/>
              <a:t>marketplaces</a:t>
            </a:r>
            <a:r>
              <a:rPr lang="es-ES" dirty="0"/>
              <a:t> en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n’importe</a:t>
            </a:r>
            <a:r>
              <a:rPr lang="es-ES" dirty="0"/>
              <a:t> </a:t>
            </a:r>
            <a:r>
              <a:rPr lang="es-ES" dirty="0" err="1"/>
              <a:t>quel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de </a:t>
            </a:r>
            <a:r>
              <a:rPr lang="es-ES" dirty="0" err="1"/>
              <a:t>business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Olist</a:t>
            </a:r>
            <a:r>
              <a:rPr lang="es-ES" dirty="0"/>
              <a:t> </a:t>
            </a:r>
            <a:r>
              <a:rPr lang="es-ES" dirty="0" err="1"/>
              <a:t>souhaite</a:t>
            </a:r>
            <a:r>
              <a:rPr lang="es-ES" dirty="0"/>
              <a:t> </a:t>
            </a:r>
            <a:r>
              <a:rPr lang="es-ES" dirty="0" err="1"/>
              <a:t>fournir</a:t>
            </a:r>
            <a:r>
              <a:rPr lang="es-ES" dirty="0"/>
              <a:t> à </a:t>
            </a:r>
            <a:r>
              <a:rPr lang="es-ES" dirty="0" err="1"/>
              <a:t>ses</a:t>
            </a:r>
            <a:r>
              <a:rPr lang="es-ES" dirty="0"/>
              <a:t> </a:t>
            </a:r>
            <a:r>
              <a:rPr lang="es-ES" dirty="0" err="1"/>
              <a:t>équipes</a:t>
            </a:r>
            <a:r>
              <a:rPr lang="es-ES" dirty="0"/>
              <a:t> de marketing une </a:t>
            </a:r>
            <a:r>
              <a:rPr lang="es-ES" dirty="0" err="1"/>
              <a:t>description</a:t>
            </a:r>
            <a:r>
              <a:rPr lang="es-ES" dirty="0"/>
              <a:t> de la </a:t>
            </a:r>
            <a:r>
              <a:rPr lang="es-ES" dirty="0" err="1"/>
              <a:t>segmentation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leurs</a:t>
            </a:r>
            <a:r>
              <a:rPr lang="es-ES" dirty="0"/>
              <a:t> </a:t>
            </a:r>
            <a:r>
              <a:rPr lang="es-ES" dirty="0" err="1"/>
              <a:t>campagnes</a:t>
            </a:r>
            <a:r>
              <a:rPr lang="es-ES" dirty="0"/>
              <a:t> de </a:t>
            </a:r>
            <a:r>
              <a:rPr lang="es-ES" dirty="0" err="1"/>
              <a:t>communication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Pour</a:t>
            </a:r>
            <a:r>
              <a:rPr lang="es-ES" dirty="0"/>
              <a:t> cela,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prendre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</a:t>
            </a:r>
            <a:r>
              <a:rPr lang="es-ES" dirty="0" err="1"/>
              <a:t>quelques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,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exemple</a:t>
            </a:r>
            <a:r>
              <a:rPr lang="es-ES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Tx/>
              <a:buChar char="-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Inertia</a:t>
            </a:r>
            <a:r>
              <a:rPr lang="es-E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 les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d’un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le centre de ce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dernier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Calinski-harabasz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C'est le rapport entre la variance inter-groupes et la variance intra-groupe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Plus le nombre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éleve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meilleur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résultat</a:t>
            </a: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L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0 (Champions) : </a:t>
            </a:r>
            <a:r>
              <a:rPr lang="fr-FR" dirty="0"/>
              <a:t>qui a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1 (Perdus) : </a:t>
            </a:r>
            <a:r>
              <a:rPr lang="fr-FR" dirty="0"/>
              <a:t>qui n'a pas acheté récemment, une seule fois et pour une somme modique.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Cluster 2 (</a:t>
            </a:r>
            <a:r>
              <a:rPr lang="fr-FR"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ne peut pas les perdre) </a:t>
            </a:r>
            <a:r>
              <a:rPr lang="en-US" b="1" dirty="0"/>
              <a:t>: </a:t>
            </a:r>
            <a:r>
              <a:rPr lang="fr-FR" dirty="0"/>
              <a:t>qui n'a pas acheté récemment, plus d'une fois pour une bonne somme d'argent.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Cluster 3 (</a:t>
            </a:r>
            <a:r>
              <a:rPr lang="fr-FR"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Nouveaux clients</a:t>
            </a:r>
            <a:r>
              <a:rPr lang="fr-FR" sz="1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 </a:t>
            </a:r>
            <a:r>
              <a:rPr lang="en-US" b="1" dirty="0"/>
              <a:t>: </a:t>
            </a:r>
            <a:r>
              <a:rPr lang="fr-FR" dirty="0"/>
              <a:t>qui a acheté récemment, une seule fois et pour un faible montant.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Pour </a:t>
            </a:r>
            <a:r>
              <a:rPr lang="fr-FR" dirty="0"/>
              <a:t>éviter de pénaliser les nouveaux clients par rapport aux anciens, j’ai filtré l’information par la dernière année 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j'ai filtré différents </a:t>
            </a:r>
            <a:r>
              <a:rPr lang="fr-FR" dirty="0" err="1"/>
              <a:t>datasets</a:t>
            </a:r>
            <a:r>
              <a:rPr lang="fr-FR" dirty="0"/>
              <a:t> décalés 2 mois chacun et par rapport à la dernière année aussi, pour mesurer la stabilité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1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1" dirty="0" err="1"/>
              <a:t>Kmeans</a:t>
            </a:r>
            <a:r>
              <a:rPr lang="es-ES" b="1" dirty="0"/>
              <a:t> 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endParaRPr lang="es-E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 qui ont des relations entre eux…</a:t>
            </a:r>
          </a:p>
          <a:p>
            <a:pPr marL="171450" indent="-171450">
              <a:buFontTx/>
              <a:buChar char="-"/>
            </a:pPr>
            <a:r>
              <a:rPr lang="fr-FR" dirty="0"/>
              <a:t>On peut dire que ce sont les tables de la base de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Sélection des données selon une segmentation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comportementale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Traitements: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valeurs aberrantes, manquantes, des transformations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Ajouter des nouvelles variables selon l’information déjà existent.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J’ai</a:t>
            </a:r>
            <a:r>
              <a:rPr lang="es-ES" dirty="0"/>
              <a:t> </a:t>
            </a:r>
            <a:r>
              <a:rPr lang="es-ES" dirty="0" err="1"/>
              <a:t>fait</a:t>
            </a:r>
            <a:r>
              <a:rPr lang="es-ES" dirty="0"/>
              <a:t> la </a:t>
            </a:r>
            <a:r>
              <a:rPr lang="es-ES" dirty="0" err="1"/>
              <a:t>sélection</a:t>
            </a:r>
            <a:r>
              <a:rPr lang="es-ES" dirty="0"/>
              <a:t> des </a:t>
            </a:r>
            <a:r>
              <a:rPr lang="es-ES" dirty="0" err="1"/>
              <a:t>données</a:t>
            </a:r>
            <a:r>
              <a:rPr lang="es-ES" dirty="0"/>
              <a:t> sur la base de </a:t>
            </a:r>
            <a:r>
              <a:rPr lang="es-ES" dirty="0" err="1"/>
              <a:t>customer-focus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J’ai</a:t>
            </a:r>
            <a:r>
              <a:rPr lang="es-ES" dirty="0"/>
              <a:t> </a:t>
            </a:r>
            <a:r>
              <a:rPr lang="es-ES" dirty="0" err="1"/>
              <a:t>pris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une </a:t>
            </a:r>
            <a:r>
              <a:rPr lang="es-ES" dirty="0" err="1"/>
              <a:t>segmentation</a:t>
            </a:r>
            <a:r>
              <a:rPr lang="es-ES" dirty="0"/>
              <a:t> </a:t>
            </a:r>
            <a:r>
              <a:rPr lang="es-ES" dirty="0" err="1"/>
              <a:t>comportementale</a:t>
            </a:r>
            <a:r>
              <a:rPr lang="es-ES" dirty="0"/>
              <a:t> et de la </a:t>
            </a:r>
            <a:r>
              <a:rPr lang="es-ES" dirty="0" err="1"/>
              <a:t>valeur</a:t>
            </a:r>
            <a:endParaRPr lang="es-E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Des </a:t>
            </a:r>
            <a:r>
              <a:rPr lang="es-ES" dirty="0" err="1"/>
              <a:t>ventes</a:t>
            </a:r>
            <a:r>
              <a:rPr lang="es-E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De Prix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satisfaction</a:t>
            </a:r>
            <a:endParaRPr lang="es-E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fidelité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>
                <a:solidFill>
                  <a:srgbClr val="FF0000"/>
                </a:solidFill>
                <a:latin typeface="docs-Roboto"/>
              </a:rPr>
              <a:t>payment_value</a:t>
            </a:r>
            <a:endParaRPr lang="en-US" b="1" u="sng" dirty="0">
              <a:solidFill>
                <a:srgbClr val="FF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206483"/>
            <a:ext cx="7576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décalés de 2 mois par rapport à la dernière année, ont été utilisés pour mesurer la stabilité des clusters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214310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2090251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99" y="3847574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788302" cy="1060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: 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Récence, La Fréquence, Le Montant</a:t>
            </a:r>
            <a:endParaRPr lang="fr-FR" sz="28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9" y="258315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1156364" y="2583155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847814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847814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la récence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C527F-0821-4CAB-9B99-D6F01697A76D}"/>
              </a:ext>
            </a:extLst>
          </p:cNvPr>
          <p:cNvSpPr/>
          <p:nvPr/>
        </p:nvSpPr>
        <p:spPr>
          <a:xfrm>
            <a:off x="0" y="1676730"/>
            <a:ext cx="3419605" cy="62298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3F889D-1C2D-45C1-9B9C-59F8C9C8F9F1}"/>
              </a:ext>
            </a:extLst>
          </p:cNvPr>
          <p:cNvSpPr txBox="1"/>
          <p:nvPr/>
        </p:nvSpPr>
        <p:spPr>
          <a:xfrm>
            <a:off x="29961" y="1688277"/>
            <a:ext cx="3301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Faible somme d'argent et fréquence. L’inverse du logarithme.</a:t>
            </a:r>
          </a:p>
          <a:p>
            <a:endParaRPr lang="fr-FR" sz="1600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sp>
        <p:nvSpPr>
          <p:cNvPr id="22" name="Google Shape;886;p38">
            <a:extLst>
              <a:ext uri="{FF2B5EF4-FFF2-40B4-BE49-F238E27FC236}">
                <a16:creationId xmlns:a16="http://schemas.microsoft.com/office/drawing/2014/main" id="{9FD74BF0-2F43-4A2F-B20E-FE854E42B5C3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887;p38">
            <a:extLst>
              <a:ext uri="{FF2B5EF4-FFF2-40B4-BE49-F238E27FC236}">
                <a16:creationId xmlns:a16="http://schemas.microsoft.com/office/drawing/2014/main" id="{5F6B5E2C-392D-45E9-AA50-E1184734C5B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8229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: </a:t>
            </a:r>
            <a:r>
              <a:rPr lang="fr-FR" sz="28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Récence, La Fréquence, Le Montant</a:t>
            </a:r>
            <a:endParaRPr lang="fr-FR" sz="4000" b="1" i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638137" y="1826940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7945114" y="1826940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8922935" y="3429000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738940" y="3464726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1F288286-4C11-4C9F-8B6B-25F96AA93980}"/>
              </a:ext>
            </a:extLst>
          </p:cNvPr>
          <p:cNvSpPr/>
          <p:nvPr/>
        </p:nvSpPr>
        <p:spPr>
          <a:xfrm>
            <a:off x="9646474" y="1316269"/>
            <a:ext cx="2545526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332DE2D-D4DC-4CB3-A8E1-FBC6951EA00F}"/>
              </a:ext>
            </a:extLst>
          </p:cNvPr>
          <p:cNvSpPr txBox="1"/>
          <p:nvPr/>
        </p:nvSpPr>
        <p:spPr>
          <a:xfrm>
            <a:off x="9646474" y="1327816"/>
            <a:ext cx="254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titre informatif seulement</a:t>
            </a:r>
          </a:p>
        </p:txBody>
      </p:sp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C17729-80DD-4752-B99E-2A79271A497D}"/>
              </a:ext>
            </a:extLst>
          </p:cNvPr>
          <p:cNvSpPr/>
          <p:nvPr/>
        </p:nvSpPr>
        <p:spPr>
          <a:xfrm>
            <a:off x="9646474" y="1316269"/>
            <a:ext cx="2545526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CF82F0-DEDB-4558-AFF7-CFE818C51498}"/>
              </a:ext>
            </a:extLst>
          </p:cNvPr>
          <p:cNvSpPr txBox="1"/>
          <p:nvPr/>
        </p:nvSpPr>
        <p:spPr>
          <a:xfrm>
            <a:off x="9646474" y="1327816"/>
            <a:ext cx="254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titre informatif seulement</a:t>
            </a:r>
          </a:p>
        </p:txBody>
      </p:sp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Indicateurs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163470" y="1797130"/>
            <a:ext cx="3541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Satisfaction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docs-Roboto"/>
              </a:rPr>
              <a:t> et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avant de l’initialisation de la réduction PCA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2" y="1443610"/>
            <a:ext cx="37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0A8805-6291-445E-B1D0-225EF83733D8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les indicateurs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prendre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pas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71992"/>
              </p:ext>
            </p:extLst>
          </p:nvPr>
        </p:nvGraphicFramePr>
        <p:xfrm>
          <a:off x="377906" y="2139097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5073"/>
              </p:ext>
            </p:extLst>
          </p:nvPr>
        </p:nvGraphicFramePr>
        <p:xfrm>
          <a:off x="998461" y="2140387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61025"/>
              </p:ext>
            </p:extLst>
          </p:nvPr>
        </p:nvGraphicFramePr>
        <p:xfrm>
          <a:off x="4742479" y="2146756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27149"/>
              </p:ext>
            </p:extLst>
          </p:nvPr>
        </p:nvGraphicFramePr>
        <p:xfrm>
          <a:off x="2936503" y="2146756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Temps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8572"/>
              </p:ext>
            </p:extLst>
          </p:nvPr>
        </p:nvGraphicFramePr>
        <p:xfrm>
          <a:off x="998461" y="1488964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60123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67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206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537048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535440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609364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3987825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263687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59" y="3873866"/>
            <a:ext cx="4915654" cy="224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840116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tous les 4 mois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555895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344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pour chaque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par rapport à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00" y="1827525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8762501" y="5683376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42671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4198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beaucoup changé lors des deux dernières années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E17D7-D188-471B-BDD0-CDA2C5768E92}"/>
              </a:ext>
            </a:extLst>
          </p:cNvPr>
          <p:cNvSpPr/>
          <p:nvPr/>
        </p:nvSpPr>
        <p:spPr>
          <a:xfrm>
            <a:off x="7641267" y="1266062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602D27-2535-4620-A115-749935113299}"/>
              </a:ext>
            </a:extLst>
          </p:cNvPr>
          <p:cNvSpPr txBox="1"/>
          <p:nvPr/>
        </p:nvSpPr>
        <p:spPr>
          <a:xfrm>
            <a:off x="7641265" y="1297561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12 </a:t>
            </a:r>
          </a:p>
        </p:txBody>
      </p:sp>
    </p:spTree>
    <p:extLst>
      <p:ext uri="{BB962C8B-B14F-4D97-AF65-F5344CB8AC3E}">
        <p14:creationId xmlns:p14="http://schemas.microsoft.com/office/powerpoint/2010/main" val="23538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9105361-4932-481A-8FD1-9A75FC51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8" y="1872321"/>
            <a:ext cx="3533709" cy="2874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206982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pourcentage de clients qui ont changé de segment est de % 60,4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44627" y="2986685"/>
            <a:ext cx="279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17,04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60,4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88,4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 </a:t>
            </a:r>
            <a:r>
              <a:rPr lang="fr-FR" b="1" i="1" dirty="0">
                <a:solidFill>
                  <a:srgbClr val="FFC000"/>
                </a:solidFill>
                <a:latin typeface="Google Sans"/>
              </a:rPr>
              <a:t>% 98,76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51,02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458C2B-2BED-4F45-B3CE-C255DA086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509" y="3157049"/>
            <a:ext cx="3533709" cy="299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83375FF-E713-4732-A7FF-39C79C4C912F}"/>
              </a:ext>
            </a:extLst>
          </p:cNvPr>
          <p:cNvSpPr txBox="1"/>
          <p:nvPr/>
        </p:nvSpPr>
        <p:spPr>
          <a:xfrm>
            <a:off x="712485" y="1896048"/>
            <a:ext cx="344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pour chaque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par rapport à la dernière année</a:t>
            </a:r>
          </a:p>
        </p:txBody>
      </p:sp>
    </p:spTree>
    <p:extLst>
      <p:ext uri="{BB962C8B-B14F-4D97-AF65-F5344CB8AC3E}">
        <p14:creationId xmlns:p14="http://schemas.microsoft.com/office/powerpoint/2010/main" val="232451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7D1CCA23-4A78-4111-BDF8-7E65B24DC604}"/>
              </a:ext>
            </a:extLst>
          </p:cNvPr>
          <p:cNvSpPr/>
          <p:nvPr/>
        </p:nvSpPr>
        <p:spPr>
          <a:xfrm>
            <a:off x="1484615" y="3702284"/>
            <a:ext cx="8859061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94B3B6-6A63-4F79-A74A-00B6B53F2B61}"/>
              </a:ext>
            </a:extLst>
          </p:cNvPr>
          <p:cNvSpPr/>
          <p:nvPr/>
        </p:nvSpPr>
        <p:spPr>
          <a:xfrm>
            <a:off x="1484615" y="1489404"/>
            <a:ext cx="8859061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305576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sp>
        <p:nvSpPr>
          <p:cNvPr id="156" name="Google Shape;189;p19">
            <a:extLst>
              <a:ext uri="{FF2B5EF4-FFF2-40B4-BE49-F238E27FC236}">
                <a16:creationId xmlns:a16="http://schemas.microsoft.com/office/drawing/2014/main" id="{4CDE9C90-6E34-4DFF-8A70-070E6DD5EEA7}"/>
              </a:ext>
            </a:extLst>
          </p:cNvPr>
          <p:cNvSpPr/>
          <p:nvPr/>
        </p:nvSpPr>
        <p:spPr>
          <a:xfrm>
            <a:off x="27484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93;p19">
            <a:extLst>
              <a:ext uri="{FF2B5EF4-FFF2-40B4-BE49-F238E27FC236}">
                <a16:creationId xmlns:a16="http://schemas.microsoft.com/office/drawing/2014/main" id="{713F1C20-A810-4722-A176-70E124E179E2}"/>
              </a:ext>
            </a:extLst>
          </p:cNvPr>
          <p:cNvSpPr txBox="1"/>
          <p:nvPr/>
        </p:nvSpPr>
        <p:spPr>
          <a:xfrm>
            <a:off x="3143624" y="214739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Nouveau client</a:t>
            </a:r>
            <a:endParaRPr sz="20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8" name="Google Shape;197;p19">
            <a:extLst>
              <a:ext uri="{FF2B5EF4-FFF2-40B4-BE49-F238E27FC236}">
                <a16:creationId xmlns:a16="http://schemas.microsoft.com/office/drawing/2014/main" id="{13D948A8-E8C4-4375-B97D-20E08DD84C4E}"/>
              </a:ext>
            </a:extLst>
          </p:cNvPr>
          <p:cNvSpPr/>
          <p:nvPr/>
        </p:nvSpPr>
        <p:spPr>
          <a:xfrm>
            <a:off x="426957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9" name="Google Shape;204;p19">
            <a:extLst>
              <a:ext uri="{FF2B5EF4-FFF2-40B4-BE49-F238E27FC236}">
                <a16:creationId xmlns:a16="http://schemas.microsoft.com/office/drawing/2014/main" id="{98F3C652-3626-47C1-87F8-D11EF910A1FD}"/>
              </a:ext>
            </a:extLst>
          </p:cNvPr>
          <p:cNvSpPr txBox="1"/>
          <p:nvPr/>
        </p:nvSpPr>
        <p:spPr>
          <a:xfrm>
            <a:off x="427007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E53DA8-211A-4A4B-A74C-7FB4A8B9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48" y="2226791"/>
            <a:ext cx="304762" cy="304762"/>
          </a:xfrm>
          <a:prstGeom prst="rect">
            <a:avLst/>
          </a:prstGeom>
        </p:spPr>
      </p:pic>
      <p:sp>
        <p:nvSpPr>
          <p:cNvPr id="161" name="Google Shape;189;p19">
            <a:extLst>
              <a:ext uri="{FF2B5EF4-FFF2-40B4-BE49-F238E27FC236}">
                <a16:creationId xmlns:a16="http://schemas.microsoft.com/office/drawing/2014/main" id="{5426A3B3-9A06-4AF8-9D32-F0A9883FB427}"/>
              </a:ext>
            </a:extLst>
          </p:cNvPr>
          <p:cNvSpPr/>
          <p:nvPr/>
        </p:nvSpPr>
        <p:spPr>
          <a:xfrm>
            <a:off x="4743961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93;p19">
            <a:extLst>
              <a:ext uri="{FF2B5EF4-FFF2-40B4-BE49-F238E27FC236}">
                <a16:creationId xmlns:a16="http://schemas.microsoft.com/office/drawing/2014/main" id="{70060B7F-CFE4-4F65-9210-444BF236E174}"/>
              </a:ext>
            </a:extLst>
          </p:cNvPr>
          <p:cNvSpPr txBox="1"/>
          <p:nvPr/>
        </p:nvSpPr>
        <p:spPr>
          <a:xfrm>
            <a:off x="5027145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3" name="Google Shape;197;p19">
            <a:extLst>
              <a:ext uri="{FF2B5EF4-FFF2-40B4-BE49-F238E27FC236}">
                <a16:creationId xmlns:a16="http://schemas.microsoft.com/office/drawing/2014/main" id="{7B457C95-824E-48A4-BF6B-1BFDC1503D0D}"/>
              </a:ext>
            </a:extLst>
          </p:cNvPr>
          <p:cNvSpPr/>
          <p:nvPr/>
        </p:nvSpPr>
        <p:spPr>
          <a:xfrm>
            <a:off x="626508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4" name="Google Shape;204;p19">
            <a:extLst>
              <a:ext uri="{FF2B5EF4-FFF2-40B4-BE49-F238E27FC236}">
                <a16:creationId xmlns:a16="http://schemas.microsoft.com/office/drawing/2014/main" id="{05FDD66C-EA6C-4B3E-896D-3F4D44E72C44}"/>
              </a:ext>
            </a:extLst>
          </p:cNvPr>
          <p:cNvSpPr txBox="1"/>
          <p:nvPr/>
        </p:nvSpPr>
        <p:spPr>
          <a:xfrm>
            <a:off x="626558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1786A0-2671-4E5C-BDF1-04CF365A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00" y="2263915"/>
            <a:ext cx="228571" cy="228571"/>
          </a:xfrm>
          <a:prstGeom prst="rect">
            <a:avLst/>
          </a:prstGeom>
        </p:spPr>
      </p:pic>
      <p:sp>
        <p:nvSpPr>
          <p:cNvPr id="174" name="Google Shape;189;p19">
            <a:extLst>
              <a:ext uri="{FF2B5EF4-FFF2-40B4-BE49-F238E27FC236}">
                <a16:creationId xmlns:a16="http://schemas.microsoft.com/office/drawing/2014/main" id="{30F27825-46FC-4891-A54B-4CA94DEC4729}"/>
              </a:ext>
            </a:extLst>
          </p:cNvPr>
          <p:cNvSpPr/>
          <p:nvPr/>
        </p:nvSpPr>
        <p:spPr>
          <a:xfrm>
            <a:off x="6785727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93;p19">
            <a:extLst>
              <a:ext uri="{FF2B5EF4-FFF2-40B4-BE49-F238E27FC236}">
                <a16:creationId xmlns:a16="http://schemas.microsoft.com/office/drawing/2014/main" id="{170F9495-776D-4C43-BA50-378E9E4852BC}"/>
              </a:ext>
            </a:extLst>
          </p:cNvPr>
          <p:cNvSpPr txBox="1"/>
          <p:nvPr/>
        </p:nvSpPr>
        <p:spPr>
          <a:xfrm>
            <a:off x="7068911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Associer le client à un cluster 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6" name="Google Shape;197;p19">
            <a:extLst>
              <a:ext uri="{FF2B5EF4-FFF2-40B4-BE49-F238E27FC236}">
                <a16:creationId xmlns:a16="http://schemas.microsoft.com/office/drawing/2014/main" id="{76B29084-B2A1-47B7-9B15-733BA68969D7}"/>
              </a:ext>
            </a:extLst>
          </p:cNvPr>
          <p:cNvSpPr/>
          <p:nvPr/>
        </p:nvSpPr>
        <p:spPr>
          <a:xfrm>
            <a:off x="8306852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7" name="Google Shape;204;p19">
            <a:extLst>
              <a:ext uri="{FF2B5EF4-FFF2-40B4-BE49-F238E27FC236}">
                <a16:creationId xmlns:a16="http://schemas.microsoft.com/office/drawing/2014/main" id="{EEE4C4D5-2DFD-400D-ACCD-48FC4A0F301F}"/>
              </a:ext>
            </a:extLst>
          </p:cNvPr>
          <p:cNvSpPr txBox="1"/>
          <p:nvPr/>
        </p:nvSpPr>
        <p:spPr>
          <a:xfrm>
            <a:off x="8307353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F92E681-97F3-4197-850F-5073AA17D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54" y="2246687"/>
            <a:ext cx="263220" cy="263220"/>
          </a:xfrm>
          <a:prstGeom prst="rect">
            <a:avLst/>
          </a:prstGeom>
        </p:spPr>
      </p:pic>
      <p:cxnSp>
        <p:nvCxnSpPr>
          <p:cNvPr id="179" name="Google Shape;87;p14">
            <a:extLst>
              <a:ext uri="{FF2B5EF4-FFF2-40B4-BE49-F238E27FC236}">
                <a16:creationId xmlns:a16="http://schemas.microsoft.com/office/drawing/2014/main" id="{74A9816E-D98E-425D-B364-79471150B7F4}"/>
              </a:ext>
            </a:extLst>
          </p:cNvPr>
          <p:cNvCxnSpPr>
            <a:cxnSpLocks/>
          </p:cNvCxnSpPr>
          <p:nvPr/>
        </p:nvCxnSpPr>
        <p:spPr>
          <a:xfrm flipV="1">
            <a:off x="7705876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89;p14">
            <a:extLst>
              <a:ext uri="{FF2B5EF4-FFF2-40B4-BE49-F238E27FC236}">
                <a16:creationId xmlns:a16="http://schemas.microsoft.com/office/drawing/2014/main" id="{162D9D56-BEF3-4B48-9643-FC3B91AE9743}"/>
              </a:ext>
            </a:extLst>
          </p:cNvPr>
          <p:cNvSpPr txBox="1"/>
          <p:nvPr/>
        </p:nvSpPr>
        <p:spPr>
          <a:xfrm>
            <a:off x="6755176" y="2969648"/>
            <a:ext cx="1901400" cy="49666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À travers le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KNN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ou </a:t>
            </a:r>
            <a:r>
              <a:rPr lang="fr-FR" sz="1200" b="1" dirty="0" err="1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Centroide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le plus proche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9;p19">
            <a:extLst>
              <a:ext uri="{FF2B5EF4-FFF2-40B4-BE49-F238E27FC236}">
                <a16:creationId xmlns:a16="http://schemas.microsoft.com/office/drawing/2014/main" id="{97DF74B8-9498-4906-BF09-FD87248EA825}"/>
              </a:ext>
            </a:extLst>
          </p:cNvPr>
          <p:cNvSpPr/>
          <p:nvPr/>
        </p:nvSpPr>
        <p:spPr>
          <a:xfrm>
            <a:off x="3708142" y="4195142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93;p19">
            <a:extLst>
              <a:ext uri="{FF2B5EF4-FFF2-40B4-BE49-F238E27FC236}">
                <a16:creationId xmlns:a16="http://schemas.microsoft.com/office/drawing/2014/main" id="{6072E2E3-3C56-4158-92BC-B4BC0EF4C70E}"/>
              </a:ext>
            </a:extLst>
          </p:cNvPr>
          <p:cNvSpPr txBox="1"/>
          <p:nvPr/>
        </p:nvSpPr>
        <p:spPr>
          <a:xfrm>
            <a:off x="3991326" y="4383988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3" name="Google Shape;197;p19">
            <a:extLst>
              <a:ext uri="{FF2B5EF4-FFF2-40B4-BE49-F238E27FC236}">
                <a16:creationId xmlns:a16="http://schemas.microsoft.com/office/drawing/2014/main" id="{204616AC-2628-499B-AFD0-A64908E3270E}"/>
              </a:ext>
            </a:extLst>
          </p:cNvPr>
          <p:cNvSpPr/>
          <p:nvPr/>
        </p:nvSpPr>
        <p:spPr>
          <a:xfrm>
            <a:off x="5229267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4" name="Google Shape;204;p19">
            <a:extLst>
              <a:ext uri="{FF2B5EF4-FFF2-40B4-BE49-F238E27FC236}">
                <a16:creationId xmlns:a16="http://schemas.microsoft.com/office/drawing/2014/main" id="{C1C7B53E-10A8-4AF2-93E3-88597DE82BBB}"/>
              </a:ext>
            </a:extLst>
          </p:cNvPr>
          <p:cNvSpPr txBox="1"/>
          <p:nvPr/>
        </p:nvSpPr>
        <p:spPr>
          <a:xfrm>
            <a:off x="5229768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6026380-EC18-4F64-AE21-107036DE795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94" y="4509120"/>
            <a:ext cx="228571" cy="228571"/>
          </a:xfrm>
          <a:prstGeom prst="rect">
            <a:avLst/>
          </a:prstGeom>
        </p:spPr>
      </p:pic>
      <p:sp>
        <p:nvSpPr>
          <p:cNvPr id="186" name="Google Shape;189;p19">
            <a:extLst>
              <a:ext uri="{FF2B5EF4-FFF2-40B4-BE49-F238E27FC236}">
                <a16:creationId xmlns:a16="http://schemas.microsoft.com/office/drawing/2014/main" id="{11D51F5D-D8FE-4717-9812-DC0F2B7ECBDF}"/>
              </a:ext>
            </a:extLst>
          </p:cNvPr>
          <p:cNvSpPr/>
          <p:nvPr/>
        </p:nvSpPr>
        <p:spPr>
          <a:xfrm>
            <a:off x="5749908" y="41951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93;p19">
            <a:extLst>
              <a:ext uri="{FF2B5EF4-FFF2-40B4-BE49-F238E27FC236}">
                <a16:creationId xmlns:a16="http://schemas.microsoft.com/office/drawing/2014/main" id="{A078F873-700F-48D5-8BFB-0B713F8F54CB}"/>
              </a:ext>
            </a:extLst>
          </p:cNvPr>
          <p:cNvSpPr txBox="1"/>
          <p:nvPr/>
        </p:nvSpPr>
        <p:spPr>
          <a:xfrm>
            <a:off x="6019455" y="4383988"/>
            <a:ext cx="130675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Mise à jour du clustering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8" name="Google Shape;197;p19">
            <a:extLst>
              <a:ext uri="{FF2B5EF4-FFF2-40B4-BE49-F238E27FC236}">
                <a16:creationId xmlns:a16="http://schemas.microsoft.com/office/drawing/2014/main" id="{AD1D74B1-C527-44C8-9522-3B0BCBC5EA3C}"/>
              </a:ext>
            </a:extLst>
          </p:cNvPr>
          <p:cNvSpPr/>
          <p:nvPr/>
        </p:nvSpPr>
        <p:spPr>
          <a:xfrm>
            <a:off x="7271033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9" name="Google Shape;204;p19">
            <a:extLst>
              <a:ext uri="{FF2B5EF4-FFF2-40B4-BE49-F238E27FC236}">
                <a16:creationId xmlns:a16="http://schemas.microsoft.com/office/drawing/2014/main" id="{CC97FB59-5AE3-481D-ABF6-BEC187058653}"/>
              </a:ext>
            </a:extLst>
          </p:cNvPr>
          <p:cNvSpPr txBox="1"/>
          <p:nvPr/>
        </p:nvSpPr>
        <p:spPr>
          <a:xfrm>
            <a:off x="7271534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03504204-B993-4C9B-9D75-41FA5AC60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47" y="4509119"/>
            <a:ext cx="228571" cy="228571"/>
          </a:xfrm>
          <a:prstGeom prst="rect">
            <a:avLst/>
          </a:prstGeom>
        </p:spPr>
      </p:pic>
      <p:cxnSp>
        <p:nvCxnSpPr>
          <p:cNvPr id="191" name="Google Shape;247;p20">
            <a:extLst>
              <a:ext uri="{FF2B5EF4-FFF2-40B4-BE49-F238E27FC236}">
                <a16:creationId xmlns:a16="http://schemas.microsoft.com/office/drawing/2014/main" id="{39E1E7CB-624A-4F50-810B-81BDACF18003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9013527" y="2378337"/>
            <a:ext cx="1343592" cy="959799"/>
          </a:xfrm>
          <a:prstGeom prst="bentConnector2">
            <a:avLst/>
          </a:prstGeom>
          <a:noFill/>
          <a:ln w="1905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4" name="Google Shape;232;p20">
            <a:extLst>
              <a:ext uri="{FF2B5EF4-FFF2-40B4-BE49-F238E27FC236}">
                <a16:creationId xmlns:a16="http://schemas.microsoft.com/office/drawing/2014/main" id="{0E59A06E-5495-434C-92A2-795239DC54BF}"/>
              </a:ext>
            </a:extLst>
          </p:cNvPr>
          <p:cNvSpPr/>
          <p:nvPr/>
        </p:nvSpPr>
        <p:spPr>
          <a:xfrm>
            <a:off x="9549630" y="3338136"/>
            <a:ext cx="1573881" cy="71280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258;p20">
            <a:extLst>
              <a:ext uri="{FF2B5EF4-FFF2-40B4-BE49-F238E27FC236}">
                <a16:creationId xmlns:a16="http://schemas.microsoft.com/office/drawing/2014/main" id="{0CDE00EA-7B71-47F8-80FA-0BA48BAD7289}"/>
              </a:ext>
            </a:extLst>
          </p:cNvPr>
          <p:cNvSpPr txBox="1"/>
          <p:nvPr/>
        </p:nvSpPr>
        <p:spPr>
          <a:xfrm>
            <a:off x="9589085" y="3464299"/>
            <a:ext cx="1481857" cy="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Segmentation</a:t>
            </a:r>
            <a:endParaRPr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247;p20">
            <a:extLst>
              <a:ext uri="{FF2B5EF4-FFF2-40B4-BE49-F238E27FC236}">
                <a16:creationId xmlns:a16="http://schemas.microsoft.com/office/drawing/2014/main" id="{61224FF4-73C7-4F88-B410-B80F111A5F01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977708" y="4050936"/>
            <a:ext cx="2371662" cy="572606"/>
          </a:xfrm>
          <a:prstGeom prst="bentConnector3">
            <a:avLst>
              <a:gd name="adj1" fmla="val 99991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0" name="ZoneTexte 209">
            <a:extLst>
              <a:ext uri="{FF2B5EF4-FFF2-40B4-BE49-F238E27FC236}">
                <a16:creationId xmlns:a16="http://schemas.microsoft.com/office/drawing/2014/main" id="{1E841EF0-6441-4565-8643-9933405965C8}"/>
              </a:ext>
            </a:extLst>
          </p:cNvPr>
          <p:cNvSpPr txBox="1"/>
          <p:nvPr/>
        </p:nvSpPr>
        <p:spPr>
          <a:xfrm rot="16200000">
            <a:off x="715489" y="2263954"/>
            <a:ext cx="2195432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chaque fois qu’un client arrive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1E07A22D-5085-4657-8027-AB4457E79044}"/>
              </a:ext>
            </a:extLst>
          </p:cNvPr>
          <p:cNvSpPr txBox="1"/>
          <p:nvPr/>
        </p:nvSpPr>
        <p:spPr>
          <a:xfrm rot="16200000">
            <a:off x="716060" y="4469807"/>
            <a:ext cx="2193989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tous les 4 mois pour tous les clients</a:t>
            </a:r>
          </a:p>
        </p:txBody>
      </p:sp>
      <p:cxnSp>
        <p:nvCxnSpPr>
          <p:cNvPr id="212" name="Google Shape;87;p14">
            <a:extLst>
              <a:ext uri="{FF2B5EF4-FFF2-40B4-BE49-F238E27FC236}">
                <a16:creationId xmlns:a16="http://schemas.microsoft.com/office/drawing/2014/main" id="{0A978257-6A9B-4EFE-91A4-794F2A812A74}"/>
              </a:ext>
            </a:extLst>
          </p:cNvPr>
          <p:cNvCxnSpPr>
            <a:cxnSpLocks/>
          </p:cNvCxnSpPr>
          <p:nvPr/>
        </p:nvCxnSpPr>
        <p:spPr>
          <a:xfrm flipV="1">
            <a:off x="5653663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89;p14">
            <a:extLst>
              <a:ext uri="{FF2B5EF4-FFF2-40B4-BE49-F238E27FC236}">
                <a16:creationId xmlns:a16="http://schemas.microsoft.com/office/drawing/2014/main" id="{85F2EAE8-631E-4619-8307-12755E043C7E}"/>
              </a:ext>
            </a:extLst>
          </p:cNvPr>
          <p:cNvSpPr txBox="1"/>
          <p:nvPr/>
        </p:nvSpPr>
        <p:spPr>
          <a:xfrm>
            <a:off x="4863521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</a:t>
            </a:r>
            <a:r>
              <a:rPr lang="fr-FR" sz="1200" b="0" i="0" dirty="0">
                <a:solidFill>
                  <a:srgbClr val="333333"/>
                </a:solidFill>
                <a:effectLst/>
                <a:latin typeface="Muli"/>
              </a:rPr>
              <a:t>le montant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87;p14">
            <a:extLst>
              <a:ext uri="{FF2B5EF4-FFF2-40B4-BE49-F238E27FC236}">
                <a16:creationId xmlns:a16="http://schemas.microsoft.com/office/drawing/2014/main" id="{71EFA5FB-5C7B-4023-AFBD-261F2132D7AC}"/>
              </a:ext>
            </a:extLst>
          </p:cNvPr>
          <p:cNvCxnSpPr>
            <a:cxnSpLocks/>
          </p:cNvCxnSpPr>
          <p:nvPr/>
        </p:nvCxnSpPr>
        <p:spPr>
          <a:xfrm flipV="1">
            <a:off x="4722541" y="5050528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89;p14">
            <a:extLst>
              <a:ext uri="{FF2B5EF4-FFF2-40B4-BE49-F238E27FC236}">
                <a16:creationId xmlns:a16="http://schemas.microsoft.com/office/drawing/2014/main" id="{066EAEAF-AB68-4345-8479-C7E0B80B26D6}"/>
              </a:ext>
            </a:extLst>
          </p:cNvPr>
          <p:cNvSpPr txBox="1"/>
          <p:nvPr/>
        </p:nvSpPr>
        <p:spPr>
          <a:xfrm>
            <a:off x="3932399" y="5213425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le montant</a:t>
            </a:r>
          </a:p>
        </p:txBody>
      </p:sp>
    </p:spTree>
    <p:extLst>
      <p:ext uri="{BB962C8B-B14F-4D97-AF65-F5344CB8AC3E}">
        <p14:creationId xmlns:p14="http://schemas.microsoft.com/office/powerpoint/2010/main" val="2685349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prendre en compte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promotion, l’anniversaire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586313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la variable « </a:t>
            </a:r>
            <a:r>
              <a:rPr lang="fr-FR" sz="2000" dirty="0"/>
              <a:t>order_purchase_timestamp » ainsi que les catégories pour savoir s’il y a des clients qui achètent uniquement à certaines périodes de l’année.</a:t>
            </a:r>
            <a:br>
              <a:rPr lang="fr-FR" sz="2000" dirty="0"/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d’algorithmes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28062</TotalTime>
  <Words>4488</Words>
  <Application>Microsoft Office PowerPoint</Application>
  <PresentationFormat>Grand écran</PresentationFormat>
  <Paragraphs>636</Paragraphs>
  <Slides>48</Slides>
  <Notes>46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63" baseType="lpstr">
      <vt:lpstr>Arial</vt:lpstr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Google Sans</vt:lpstr>
      <vt:lpstr>Montserrat</vt:lpstr>
      <vt:lpstr>Muli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648</cp:revision>
  <cp:lastPrinted>2021-09-06T10:04:02Z</cp:lastPrinted>
  <dcterms:created xsi:type="dcterms:W3CDTF">2019-08-03T17:49:11Z</dcterms:created>
  <dcterms:modified xsi:type="dcterms:W3CDTF">2021-10-26T13:20:08Z</dcterms:modified>
</cp:coreProperties>
</file>