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7602" autoAdjust="0"/>
  </p:normalViewPr>
  <p:slideViewPr>
    <p:cSldViewPr snapToGrid="0">
      <p:cViewPr varScale="1">
        <p:scale>
          <a:sx n="97" d="100"/>
          <a:sy n="97" d="100"/>
        </p:scale>
        <p:origin x="11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Finalement…La conclusion sur le modélisation et aussi le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FR" dirty="0"/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la base de ce que j'ai vous dit tout à l’heure, j’ai choisi des </a:t>
            </a:r>
            <a:r>
              <a:rPr lang="fr-FR" dirty="0" err="1"/>
              <a:t>datasets</a:t>
            </a:r>
            <a:r>
              <a:rPr lang="fr-FR" dirty="0"/>
              <a:t> suivants</a:t>
            </a:r>
          </a:p>
          <a:p>
            <a:endParaRPr lang="fr-FR" dirty="0"/>
          </a:p>
          <a:p>
            <a:r>
              <a:rPr lang="fr-FR" dirty="0"/>
              <a:t>Je peux atteindre le même valeur en faisant le calcul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démarré</a:t>
            </a:r>
            <a:r>
              <a:rPr lang="es-ES" dirty="0"/>
              <a:t> </a:t>
            </a:r>
            <a:r>
              <a:rPr lang="es-ES" dirty="0" err="1"/>
              <a:t>cette</a:t>
            </a:r>
            <a:r>
              <a:rPr lang="es-ES" dirty="0"/>
              <a:t> </a:t>
            </a:r>
            <a:r>
              <a:rPr lang="es-ES" dirty="0" err="1"/>
              <a:t>partie</a:t>
            </a:r>
            <a:r>
              <a:rPr lang="es-ES" dirty="0"/>
              <a:t> en </a:t>
            </a:r>
            <a:r>
              <a:rPr lang="es-ES" dirty="0" err="1"/>
              <a:t>faisant</a:t>
            </a:r>
            <a:r>
              <a:rPr lang="es-ES" dirty="0"/>
              <a:t> un </a:t>
            </a:r>
            <a:r>
              <a:rPr lang="es-ES" dirty="0" err="1"/>
              <a:t>réduction</a:t>
            </a:r>
            <a:r>
              <a:rPr lang="es-ES" dirty="0"/>
              <a:t> de </a:t>
            </a:r>
            <a:r>
              <a:rPr lang="es-ES" dirty="0" err="1"/>
              <a:t>catégories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2 mois chacun et par rapport à la dernière année aussi,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Et </a:t>
            </a:r>
            <a:r>
              <a:rPr lang="en-US" dirty="0" err="1"/>
              <a:t>puis</a:t>
            </a:r>
            <a:r>
              <a:rPr lang="en-US" dirty="0"/>
              <a:t>, je me </a:t>
            </a:r>
            <a:r>
              <a:rPr lang="en-US" dirty="0" err="1"/>
              <a:t>suis</a:t>
            </a:r>
            <a:r>
              <a:rPr lang="en-US" dirty="0"/>
              <a:t> apercu que…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Toute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information-</a:t>
            </a:r>
            <a:r>
              <a:rPr lang="en-US" dirty="0" err="1"/>
              <a:t>là</a:t>
            </a:r>
            <a:r>
              <a:rPr lang="en-US" dirty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récence: Quantité de jours depuis la dernière fois que le client a acheté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fréquence: Combiens de fois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 montant : La quantité d'argent dépensé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202124"/>
                </a:solidFill>
                <a:latin typeface="Google Sans"/>
              </a:rPr>
              <a:t>Exponea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est une société de développement de logiciel, Customer data et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Experience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Un </a:t>
            </a:r>
            <a:r>
              <a:rPr lang="en-US" dirty="0" err="1"/>
              <a:t>graphique</a:t>
            </a:r>
            <a:r>
              <a:rPr lang="en-US" dirty="0"/>
              <a:t> </a:t>
            </a:r>
            <a:r>
              <a:rPr lang="en-US" dirty="0" err="1"/>
              <a:t>treemap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La plus parte de variable ont une corrélation faible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À partir de cette partie, je vais travailler avec deux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savoir qui donne le meilleur résultat au moment de la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clusterization</a:t>
            </a: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J’ai miss en place une pipeline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Simuler un environnement de production.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Travailler plus confortablement</a:t>
            </a:r>
          </a:p>
          <a:p>
            <a:pPr marL="628650" lvl="1" indent="-171450">
              <a:buFontTx/>
              <a:buChar char="-"/>
            </a:pP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re-utiliser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le code plus facilement</a:t>
            </a:r>
          </a:p>
          <a:p>
            <a:pPr marL="171450" indent="-171450">
              <a:buFontTx/>
              <a:buChar char="-"/>
            </a:pPr>
            <a:endParaRPr lang="fr-FR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Make_pipeline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column_transformer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appele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chaque pipeline(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FunctionTransformer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QuantileTransformer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seulement les indicateurs RFM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Voici les résultats pour les indicateurs RFM + satisfaction + </a:t>
            </a:r>
            <a:r>
              <a:rPr lang="fr-FR" dirty="0" err="1"/>
              <a:t>categories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K(</a:t>
            </a:r>
            <a:r>
              <a:rPr lang="fr-FR" dirty="0" err="1"/>
              <a:t>ey</a:t>
            </a:r>
            <a:r>
              <a:rPr lang="fr-FR" dirty="0"/>
              <a:t>)</a:t>
            </a:r>
            <a:r>
              <a:rPr lang="fr-FR" dirty="0" err="1"/>
              <a:t>Means</a:t>
            </a:r>
            <a:r>
              <a:rPr lang="fr-F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Pour la modélisations j’ai utilisé seulement le </a:t>
            </a:r>
            <a:r>
              <a:rPr lang="fr-FR" dirty="0" err="1"/>
              <a:t>KMeans</a:t>
            </a:r>
            <a:r>
              <a:rPr lang="fr-F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Après avoir parlé avec mon mentor, nous avons convenu d’utiliser seulement le </a:t>
            </a:r>
            <a:r>
              <a:rPr lang="fr-FR" dirty="0" err="1"/>
              <a:t>KMeans</a:t>
            </a:r>
            <a:r>
              <a:rPr lang="fr-FR" dirty="0"/>
              <a:t> pour bien comprendre la clustérisassions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C'est vrai qu'il faut approfondir sur d'autres types des algorithmes non supervisées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quoi</a:t>
            </a:r>
            <a:r>
              <a:rPr lang="es-ES" dirty="0"/>
              <a:t> </a:t>
            </a:r>
            <a:r>
              <a:rPr lang="es-ES" dirty="0" err="1"/>
              <a:t>Olist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une </a:t>
            </a:r>
            <a:r>
              <a:rPr lang="es-ES" dirty="0" err="1"/>
              <a:t>solution</a:t>
            </a:r>
            <a:r>
              <a:rPr lang="es-ES" dirty="0"/>
              <a:t> de vente sur les </a:t>
            </a:r>
            <a:r>
              <a:rPr lang="es-ES" dirty="0" err="1"/>
              <a:t>marketplaces</a:t>
            </a:r>
            <a:r>
              <a:rPr lang="es-ES" dirty="0"/>
              <a:t> en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n’importe</a:t>
            </a:r>
            <a:r>
              <a:rPr lang="es-ES" dirty="0"/>
              <a:t> </a:t>
            </a:r>
            <a:r>
              <a:rPr lang="es-ES" dirty="0" err="1"/>
              <a:t>quel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de </a:t>
            </a:r>
            <a:r>
              <a:rPr lang="es-ES" dirty="0" err="1"/>
              <a:t>business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Olist</a:t>
            </a:r>
            <a:r>
              <a:rPr lang="es-ES" dirty="0"/>
              <a:t> </a:t>
            </a:r>
            <a:r>
              <a:rPr lang="es-ES" dirty="0" err="1"/>
              <a:t>souhaite</a:t>
            </a:r>
            <a:r>
              <a:rPr lang="es-ES" dirty="0"/>
              <a:t> </a:t>
            </a:r>
            <a:r>
              <a:rPr lang="es-ES" dirty="0" err="1"/>
              <a:t>fournir</a:t>
            </a:r>
            <a:r>
              <a:rPr lang="es-ES" dirty="0"/>
              <a:t> à </a:t>
            </a:r>
            <a:r>
              <a:rPr lang="es-ES" dirty="0" err="1"/>
              <a:t>ses</a:t>
            </a:r>
            <a:r>
              <a:rPr lang="es-ES" dirty="0"/>
              <a:t> </a:t>
            </a:r>
            <a:r>
              <a:rPr lang="es-ES" dirty="0" err="1"/>
              <a:t>équipes</a:t>
            </a:r>
            <a:r>
              <a:rPr lang="es-ES" dirty="0"/>
              <a:t> de marketing une </a:t>
            </a:r>
            <a:r>
              <a:rPr lang="es-ES" dirty="0" err="1"/>
              <a:t>description</a:t>
            </a:r>
            <a:r>
              <a:rPr lang="es-ES" dirty="0"/>
              <a:t> de la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leurs</a:t>
            </a:r>
            <a:r>
              <a:rPr lang="es-ES" dirty="0"/>
              <a:t> </a:t>
            </a:r>
            <a:r>
              <a:rPr lang="es-ES" dirty="0" err="1"/>
              <a:t>campagnes</a:t>
            </a:r>
            <a:r>
              <a:rPr lang="es-ES" dirty="0"/>
              <a:t> de </a:t>
            </a:r>
            <a:r>
              <a:rPr lang="es-ES" dirty="0" err="1"/>
              <a:t>communication</a:t>
            </a:r>
            <a:r>
              <a:rPr lang="es-ES" dirty="0"/>
              <a:t>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Pour</a:t>
            </a:r>
            <a:r>
              <a:rPr lang="es-ES" dirty="0"/>
              <a:t> cela,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prendre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</a:t>
            </a:r>
            <a:r>
              <a:rPr lang="es-ES" dirty="0" err="1"/>
              <a:t>quelques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,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exemple</a:t>
            </a:r>
            <a:r>
              <a:rPr lang="es-ES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Inertia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les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d’un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le centre de ce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dernier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Calinski-harabasz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C'est le rapport entre la variance inter-groupes et la variance intra-groupe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Plus le nombre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éleve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meilleur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L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 (Champions) 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 (Perdus) : </a:t>
            </a:r>
            <a:r>
              <a:rPr lang="fr-FR" dirty="0"/>
              <a:t>qui n'a pas acheté récemment, une seule fois et pour une somme modique.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2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ne peut pas les perdre) </a:t>
            </a:r>
            <a:r>
              <a:rPr lang="en-US" b="1" dirty="0"/>
              <a:t>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Cluster 3 (</a:t>
            </a:r>
            <a:r>
              <a:rPr lang="fr-FR"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Nouveaux clients</a:t>
            </a:r>
            <a:r>
              <a:rPr lang="fr-FR" sz="12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) </a:t>
            </a:r>
            <a:r>
              <a:rPr lang="en-US" b="1" dirty="0"/>
              <a:t>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Pour </a:t>
            </a:r>
            <a:r>
              <a:rPr lang="fr-FR" dirty="0"/>
              <a:t>éviter de pénaliser les nouveaux clients par rapport aux anciens, j’ai filtré l’information par la dernière année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j'ai filtré différents </a:t>
            </a:r>
            <a:r>
              <a:rPr lang="fr-FR" dirty="0" err="1"/>
              <a:t>datasets</a:t>
            </a:r>
            <a:r>
              <a:rPr lang="fr-FR" dirty="0"/>
              <a:t> décalés 2 mois chacun et par rapport à la dernière année aussi, pour mesurer la stabilité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Tx/>
              <a:buChar char="-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 qui ont des relations entre eux…</a:t>
            </a:r>
          </a:p>
          <a:p>
            <a:pPr marL="171450" indent="-171450">
              <a:buFontTx/>
              <a:buChar char="-"/>
            </a:pPr>
            <a:r>
              <a:rPr lang="fr-FR" dirty="0"/>
              <a:t>On peut dire que ce sont les tables de la base de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Sélection des données selon une segmentation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comportementale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Traitements: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 valeurs aberrantes, manquantes, des transformations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Ajouter des nouvelles variables selon l’information déjà existent.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fait</a:t>
            </a:r>
            <a:r>
              <a:rPr lang="es-ES" dirty="0"/>
              <a:t> la </a:t>
            </a:r>
            <a:r>
              <a:rPr lang="es-ES" dirty="0" err="1"/>
              <a:t>sélection</a:t>
            </a:r>
            <a:r>
              <a:rPr lang="es-ES" dirty="0"/>
              <a:t> des </a:t>
            </a:r>
            <a:r>
              <a:rPr lang="es-ES" dirty="0" err="1"/>
              <a:t>données</a:t>
            </a:r>
            <a:r>
              <a:rPr lang="es-ES" dirty="0"/>
              <a:t> sur la base de </a:t>
            </a:r>
            <a:r>
              <a:rPr lang="es-ES" dirty="0" err="1"/>
              <a:t>customer-focus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J’ai</a:t>
            </a:r>
            <a:r>
              <a:rPr lang="es-ES" dirty="0"/>
              <a:t> </a:t>
            </a:r>
            <a:r>
              <a:rPr lang="es-ES" dirty="0" err="1"/>
              <a:t>pris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une </a:t>
            </a:r>
            <a:r>
              <a:rPr lang="es-ES" dirty="0" err="1"/>
              <a:t>segmentation</a:t>
            </a:r>
            <a:r>
              <a:rPr lang="es-ES" dirty="0"/>
              <a:t> </a:t>
            </a:r>
            <a:r>
              <a:rPr lang="es-ES" dirty="0" err="1"/>
              <a:t>comportementale</a:t>
            </a:r>
            <a:r>
              <a:rPr lang="es-ES" dirty="0"/>
              <a:t> et de la </a:t>
            </a:r>
            <a:r>
              <a:rPr lang="es-ES" dirty="0" err="1"/>
              <a:t>valeur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Des </a:t>
            </a:r>
            <a:r>
              <a:rPr lang="es-ES" dirty="0" err="1"/>
              <a:t>ventes</a:t>
            </a:r>
            <a:r>
              <a:rPr lang="es-ES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De Prix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satisfaction</a:t>
            </a:r>
            <a:endParaRPr lang="es-E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dirty="0" err="1"/>
              <a:t>fidelité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rgbClr val="FF0000"/>
                </a:solidFill>
                <a:latin typeface="docs-Roboto"/>
              </a:rPr>
              <a:t>payment_value</a:t>
            </a:r>
            <a:endParaRPr lang="en-US" b="1" u="sng" dirty="0">
              <a:solidFill>
                <a:srgbClr val="FF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décalés de 2 mois par rapport à la dernière année, ont été utilisés pour mesurer la stabilité des clusters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214310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599632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788302" cy="106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: 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28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258089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258089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la récence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C527F-0821-4CAB-9B99-D6F01697A76D}"/>
              </a:ext>
            </a:extLst>
          </p:cNvPr>
          <p:cNvSpPr/>
          <p:nvPr/>
        </p:nvSpPr>
        <p:spPr>
          <a:xfrm>
            <a:off x="0" y="1676730"/>
            <a:ext cx="3419605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3F889D-1C2D-45C1-9B9C-59F8C9C8F9F1}"/>
              </a:ext>
            </a:extLst>
          </p:cNvPr>
          <p:cNvSpPr txBox="1"/>
          <p:nvPr/>
        </p:nvSpPr>
        <p:spPr>
          <a:xfrm>
            <a:off x="29961" y="1688277"/>
            <a:ext cx="3389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Faible somme d'argent et fréquence</a:t>
            </a:r>
          </a:p>
        </p:txBody>
      </p:sp>
      <p:sp>
        <p:nvSpPr>
          <p:cNvPr id="22" name="Google Shape;886;p38">
            <a:extLst>
              <a:ext uri="{FF2B5EF4-FFF2-40B4-BE49-F238E27FC236}">
                <a16:creationId xmlns:a16="http://schemas.microsoft.com/office/drawing/2014/main" id="{9FD74BF0-2F43-4A2F-B20E-FE854E42B5C3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887;p38">
            <a:extLst>
              <a:ext uri="{FF2B5EF4-FFF2-40B4-BE49-F238E27FC236}">
                <a16:creationId xmlns:a16="http://schemas.microsoft.com/office/drawing/2014/main" id="{5F6B5E2C-392D-45E9-AA50-E1184734C5B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8229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: </a:t>
            </a:r>
            <a:r>
              <a:rPr lang="fr-FR" sz="28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Récence, La Fréquence, Le Montant</a:t>
            </a:r>
            <a:endParaRPr lang="fr-FR" sz="4000" b="1" i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638137" y="1826940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7945114" y="1826940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8922935" y="3429000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738940" y="3464726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1F288286-4C11-4C9F-8B6B-25F96AA93980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32DE2D-D4DC-4CB3-A8E1-FBC6951EA00F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C17729-80DD-4752-B99E-2A79271A497D}"/>
              </a:ext>
            </a:extLst>
          </p:cNvPr>
          <p:cNvSpPr/>
          <p:nvPr/>
        </p:nvSpPr>
        <p:spPr>
          <a:xfrm>
            <a:off x="9646474" y="1316269"/>
            <a:ext cx="2545526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CF82F0-DEDB-4558-AFF7-CFE818C51498}"/>
              </a:ext>
            </a:extLst>
          </p:cNvPr>
          <p:cNvSpPr txBox="1"/>
          <p:nvPr/>
        </p:nvSpPr>
        <p:spPr>
          <a:xfrm>
            <a:off x="9646474" y="1327816"/>
            <a:ext cx="25455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titre informatif seulement</a:t>
            </a:r>
          </a:p>
        </p:txBody>
      </p:sp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avant de l’initialisation de la réduction PCA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prendre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pas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27149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Temps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9" y="3873866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840116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tous les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555895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0" y="182752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762501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beaucoup changé lors des deux dernières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6606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9756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8" y="1872321"/>
            <a:ext cx="3533709" cy="287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986685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09" y="3157049"/>
            <a:ext cx="3533709" cy="29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83375FF-E713-4732-A7FF-39C79C4C912F}"/>
              </a:ext>
            </a:extLst>
          </p:cNvPr>
          <p:cNvSpPr txBox="1"/>
          <p:nvPr/>
        </p:nvSpPr>
        <p:spPr>
          <a:xfrm>
            <a:off x="712485" y="189604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702284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le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708142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3991326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229267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229768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94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749908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019455" y="4383988"/>
            <a:ext cx="130675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Mise à jour du clustering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271033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271534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47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977708" y="4050936"/>
            <a:ext cx="2371662" cy="572606"/>
          </a:xfrm>
          <a:prstGeom prst="bentConnector3">
            <a:avLst>
              <a:gd name="adj1" fmla="val 99991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16060" y="4469807"/>
            <a:ext cx="219398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tous les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</a:t>
            </a:r>
            <a:r>
              <a:rPr lang="fr-FR" sz="1200" b="0" i="0" dirty="0">
                <a:solidFill>
                  <a:srgbClr val="333333"/>
                </a:solidFill>
                <a:effectLst/>
                <a:latin typeface="Muli"/>
              </a:rPr>
              <a:t>le montant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722541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3932399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28024</TotalTime>
  <Words>4497</Words>
  <Application>Microsoft Office PowerPoint</Application>
  <PresentationFormat>Grand écran</PresentationFormat>
  <Paragraphs>638</Paragraphs>
  <Slides>48</Slides>
  <Notes>46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3" baseType="lpstr">
      <vt:lpstr>Arial</vt:lpstr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Montserrat</vt:lpstr>
      <vt:lpstr>Muli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646</cp:revision>
  <cp:lastPrinted>2021-09-06T10:04:02Z</cp:lastPrinted>
  <dcterms:created xsi:type="dcterms:W3CDTF">2019-08-03T17:49:11Z</dcterms:created>
  <dcterms:modified xsi:type="dcterms:W3CDTF">2021-10-26T11:13:30Z</dcterms:modified>
</cp:coreProperties>
</file>