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574" r:id="rId16"/>
    <p:sldId id="438" r:id="rId17"/>
    <p:sldId id="575" r:id="rId18"/>
    <p:sldId id="576" r:id="rId19"/>
    <p:sldId id="581" r:id="rId20"/>
    <p:sldId id="577" r:id="rId21"/>
    <p:sldId id="603" r:id="rId22"/>
    <p:sldId id="587" r:id="rId23"/>
    <p:sldId id="588" r:id="rId24"/>
    <p:sldId id="589" r:id="rId25"/>
    <p:sldId id="595" r:id="rId26"/>
    <p:sldId id="591" r:id="rId27"/>
    <p:sldId id="592" r:id="rId28"/>
    <p:sldId id="590" r:id="rId29"/>
    <p:sldId id="594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4" r:id="rId38"/>
    <p:sldId id="605" r:id="rId39"/>
    <p:sldId id="606" r:id="rId40"/>
    <p:sldId id="607" r:id="rId41"/>
    <p:sldId id="611" r:id="rId42"/>
    <p:sldId id="610" r:id="rId43"/>
    <p:sldId id="612" r:id="rId44"/>
    <p:sldId id="534" r:id="rId45"/>
    <p:sldId id="53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ED7D31"/>
    <a:srgbClr val="70AD47"/>
    <a:srgbClr val="5B9BD5"/>
    <a:srgbClr val="63C0C4"/>
    <a:srgbClr val="F7BF4A"/>
    <a:srgbClr val="144971"/>
    <a:srgbClr val="F2C1A2"/>
    <a:srgbClr val="CC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80468" autoAdjust="0"/>
  </p:normalViewPr>
  <p:slideViewPr>
    <p:cSldViewPr snapToGrid="0">
      <p:cViewPr varScale="1">
        <p:scale>
          <a:sx n="88" d="100"/>
          <a:sy n="88" d="100"/>
        </p:scale>
        <p:origin x="176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4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Frequency vs Monetary: </a:t>
            </a:r>
            <a:r>
              <a:rPr lang="fr-FR" dirty="0"/>
              <a:t>les achats réguliers sont pour une petite somme d'argent</a:t>
            </a:r>
          </a:p>
          <a:p>
            <a:pPr marL="0" indent="0">
              <a:buFontTx/>
              <a:buNone/>
            </a:pPr>
            <a:r>
              <a:rPr lang="en-US" dirty="0"/>
              <a:t>- Frequency vs Recency: </a:t>
            </a:r>
            <a:r>
              <a:rPr lang="fr-FR" dirty="0"/>
              <a:t>la fréquence d'achat est faible par rapport à la récence</a:t>
            </a:r>
            <a:endParaRPr lang="en-US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5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3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8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3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51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11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365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Poids de chaque catégorie dans les achats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21892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1892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18405"/>
            <a:ext cx="526036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Filtration de l’information par la dernière année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2017-10-17 / 2018-10-17</a:t>
            </a:r>
            <a:br>
              <a:rPr lang="it-IT" sz="1400" dirty="0">
                <a:solidFill>
                  <a:srgbClr val="202124"/>
                </a:solidFill>
                <a:latin typeface="Google Sans"/>
              </a:rPr>
            </a:br>
            <a:endParaRPr lang="it-IT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Suppressions de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261531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61531"/>
            <a:ext cx="457727" cy="4272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DC74FC6-895A-4B8F-8D54-5800596322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" r="9197" b="3320"/>
          <a:stretch/>
        </p:blipFill>
        <p:spPr>
          <a:xfrm>
            <a:off x="6494423" y="2240853"/>
            <a:ext cx="4976424" cy="3948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679819"/>
            <a:ext cx="5260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 plus commun dans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d'une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17F14C-4CCB-4240-B2BF-4E673F26B8CC}"/>
              </a:ext>
            </a:extLst>
          </p:cNvPr>
          <p:cNvSpPr txBox="1"/>
          <p:nvPr/>
        </p:nvSpPr>
        <p:spPr>
          <a:xfrm>
            <a:off x="2876550" y="1816395"/>
            <a:ext cx="3933012" cy="230832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rgbClr val="FF0000"/>
                </a:solidFill>
              </a:rPr>
              <a:t>Agregar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 err="1">
                <a:solidFill>
                  <a:srgbClr val="FF0000"/>
                </a:solidFill>
              </a:rPr>
              <a:t>informacion</a:t>
            </a:r>
            <a:r>
              <a:rPr lang="fr-FR" sz="3600" dirty="0">
                <a:solidFill>
                  <a:srgbClr val="FF0000"/>
                </a:solidFill>
              </a:rPr>
              <a:t> de talla de </a:t>
            </a:r>
            <a:r>
              <a:rPr lang="fr-FR" sz="3600" dirty="0" err="1">
                <a:solidFill>
                  <a:srgbClr val="FF0000"/>
                </a:solidFill>
              </a:rPr>
              <a:t>dataset</a:t>
            </a:r>
            <a:r>
              <a:rPr lang="fr-FR" sz="3600" dirty="0">
                <a:solidFill>
                  <a:srgbClr val="FF0000"/>
                </a:solidFill>
              </a:rPr>
              <a:t> y # de clientes</a:t>
            </a:r>
          </a:p>
        </p:txBody>
      </p:sp>
    </p:spTree>
    <p:extLst>
      <p:ext uri="{BB962C8B-B14F-4D97-AF65-F5344CB8AC3E}">
        <p14:creationId xmlns:p14="http://schemas.microsoft.com/office/powerpoint/2010/main" val="297971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F30D0A0-CB3E-4516-880B-E26F8EC4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2317500"/>
            <a:ext cx="3759551" cy="370258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9C89018-8B91-41FD-9EAD-BD822F7FD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1"/>
          <a:stretch/>
        </p:blipFill>
        <p:spPr>
          <a:xfrm>
            <a:off x="4889624" y="2195141"/>
            <a:ext cx="3566171" cy="245911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FA38A02-D73E-40F0-8867-76C07A607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973" y="3817373"/>
            <a:ext cx="3566172" cy="249703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1" y="1343515"/>
            <a:ext cx="7032170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0" y="1352541"/>
            <a:ext cx="7032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l’information est déjà filtrée par la dernière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annèe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et san commande de type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unavailable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et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canceled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 </a:t>
            </a:r>
          </a:p>
        </p:txBody>
      </p:sp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sp>
        <p:nvSpPr>
          <p:cNvPr id="82" name="ZoneTexte 81">
            <a:extLst>
              <a:ext uri="{FF2B5EF4-FFF2-40B4-BE49-F238E27FC236}">
                <a16:creationId xmlns:a16="http://schemas.microsoft.com/office/drawing/2014/main" id="{EA07C4E7-6181-4549-80DA-BD5164AF0E8F}"/>
              </a:ext>
            </a:extLst>
          </p:cNvPr>
          <p:cNvSpPr txBox="1"/>
          <p:nvPr/>
        </p:nvSpPr>
        <p:spPr>
          <a:xfrm>
            <a:off x="835632" y="1847855"/>
            <a:ext cx="52603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Champion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Fidèle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Loyaliste potentiel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Nouveaux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Prometteur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Cœur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Besoin d'attentions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On ne peut pas les perdre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sz="2000" dirty="0" err="1">
                <a:solidFill>
                  <a:srgbClr val="202124"/>
                </a:solidFill>
                <a:latin typeface="Google Sans"/>
              </a:rPr>
              <a:t>risg</a:t>
            </a:r>
            <a:endParaRPr lang="fr-FR" sz="20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Perdant mais engagé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202124"/>
                </a:solidFill>
                <a:latin typeface="Google Sans"/>
              </a:rPr>
              <a:t>Perdu</a:t>
            </a:r>
            <a:endParaRPr lang="it-IT" sz="2000" dirty="0">
              <a:solidFill>
                <a:srgbClr val="202124"/>
              </a:solidFill>
              <a:latin typeface="Google San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514990" y="1313626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7994487" y="1313626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Loyaliste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4BA262B-DFD8-46AF-800D-F730F2424E16}"/>
              </a:ext>
            </a:extLst>
          </p:cNvPr>
          <p:cNvGrpSpPr/>
          <p:nvPr/>
        </p:nvGrpSpPr>
        <p:grpSpPr>
          <a:xfrm>
            <a:off x="9360066" y="3229470"/>
            <a:ext cx="1786377" cy="2350436"/>
            <a:chOff x="9856873" y="2331625"/>
            <a:chExt cx="1786377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055" y="2331625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856873" y="3982434"/>
              <a:ext cx="1786377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  <a:endParaRPr sz="2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653841" y="3229470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65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394FB6-4E66-4CB5-B5E0-47694B6B2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140" r="8297"/>
          <a:stretch/>
        </p:blipFill>
        <p:spPr>
          <a:xfrm>
            <a:off x="561266" y="3054764"/>
            <a:ext cx="4880497" cy="222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A6A87F-1B4B-40E7-BC2F-D2FA50AF82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r="9291"/>
          <a:stretch/>
        </p:blipFill>
        <p:spPr>
          <a:xfrm>
            <a:off x="6429505" y="1503691"/>
            <a:ext cx="4865366" cy="232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713221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171322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261254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261254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la récence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422A1F-EB0C-4803-B2A5-15D53D0EBF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t="7890" r="9362" b="11202"/>
          <a:stretch/>
        </p:blipFill>
        <p:spPr>
          <a:xfrm>
            <a:off x="1801350" y="1590617"/>
            <a:ext cx="8742241" cy="448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391067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575684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Champion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139610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458271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Loyaliste potentiel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13" y="2157898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9175031" y="1458271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ne peut pas les perdre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64" y="2327059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3598128" y="1458271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Nouveaux clients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6EFE7F-3159-4120-AA5A-678A83DAF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54" y="4169713"/>
            <a:ext cx="2045922" cy="1863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89F2BB-3A9E-4E75-A143-69AA4B7CE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990" y="4169713"/>
            <a:ext cx="2045922" cy="18560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96D2AA-57F1-4603-9063-DCB5E0F0A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126" y="4169713"/>
            <a:ext cx="2038891" cy="185609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C33944-EDAF-4F8D-A157-AB9A56D080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176" y="4124181"/>
            <a:ext cx="2045922" cy="18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5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585212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571631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9339929-3423-4C2B-877C-6644443A8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22" y="1817883"/>
            <a:ext cx="3386395" cy="33350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A2EB9E-46E5-4182-A892-F311C1331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048" y="1923189"/>
            <a:ext cx="6590059" cy="2679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36BC17-111F-4AC2-B89E-253ABD8C4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" r="479" b="1"/>
          <a:stretch/>
        </p:blipFill>
        <p:spPr>
          <a:xfrm>
            <a:off x="5007936" y="1219834"/>
            <a:ext cx="6950002" cy="348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CF9B2E7-6C42-460C-AD21-F19CFC7E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128350"/>
            <a:ext cx="3828718" cy="2392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AE068E-4749-4CCF-AA14-AC4E5D64C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2" y="3747303"/>
            <a:ext cx="3883145" cy="2426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730969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Segmentation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802673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66934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501685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501685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978951" y="2929657"/>
            <a:ext cx="204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Google Sans"/>
              </a:rPr>
              <a:t>Taille de produit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3128053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CFDA43-B140-4ECB-ABE7-A7A9401D2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03" y="1471047"/>
            <a:ext cx="6797330" cy="3398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88,23 %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522029" y="2112010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2241016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F2B332E-D1B9-42D9-B848-81110FDBE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50905"/>
            <a:ext cx="5602931" cy="485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86,22 %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99BC3E-6237-4AAC-811E-50361FCCA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6" y="3006152"/>
            <a:ext cx="5506453" cy="2753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6422" b="2403"/>
          <a:stretch/>
        </p:blipFill>
        <p:spPr>
          <a:xfrm>
            <a:off x="5859207" y="1378024"/>
            <a:ext cx="5954887" cy="3611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catégories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17636" b="2403"/>
          <a:stretch/>
        </p:blipFill>
        <p:spPr>
          <a:xfrm>
            <a:off x="377906" y="2218465"/>
            <a:ext cx="4630029" cy="31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224F74-6FA0-4690-A07C-2708ED3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49379"/>
            <a:ext cx="5602931" cy="486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8C1730-F25F-49D8-89F2-1E1E747A67CF}"/>
              </a:ext>
            </a:extLst>
          </p:cNvPr>
          <p:cNvSpPr txBox="1"/>
          <p:nvPr/>
        </p:nvSpPr>
        <p:spPr>
          <a:xfrm rot="1633424">
            <a:off x="6884722" y="485512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BEBB4-505A-4811-85DD-B1A7CB070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2" t="13589"/>
          <a:stretch/>
        </p:blipFill>
        <p:spPr>
          <a:xfrm>
            <a:off x="8137797" y="3107372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9C3D340-1BE9-498B-9C39-112135551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13589" r="33018"/>
          <a:stretch/>
        </p:blipFill>
        <p:spPr>
          <a:xfrm>
            <a:off x="4327441" y="2383038"/>
            <a:ext cx="3498112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FC7FC8-04CF-4B38-AC52-575D27FB5F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9" r="66362"/>
          <a:stretch/>
        </p:blipFill>
        <p:spPr>
          <a:xfrm>
            <a:off x="439825" y="1938975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11963" y="4332381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29805" y="3261846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407734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C1D90A-8BB6-45A4-ABD5-3B2B5BE25735}"/>
              </a:ext>
            </a:extLst>
          </p:cNvPr>
          <p:cNvSpPr txBox="1"/>
          <p:nvPr/>
        </p:nvSpPr>
        <p:spPr>
          <a:xfrm rot="2899383">
            <a:off x="6351334" y="3332070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A74F7D7-36A4-493A-8EE4-945ACBE2AEEE}"/>
              </a:ext>
            </a:extLst>
          </p:cNvPr>
          <p:cNvSpPr txBox="1"/>
          <p:nvPr/>
        </p:nvSpPr>
        <p:spPr>
          <a:xfrm>
            <a:off x="8811720" y="1269287"/>
            <a:ext cx="3002374" cy="400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0000"/>
                </a:solidFill>
              </a:rPr>
              <a:t>Se </a:t>
            </a:r>
            <a:r>
              <a:rPr lang="fr-FR" sz="2000" dirty="0" err="1">
                <a:solidFill>
                  <a:srgbClr val="FF0000"/>
                </a:solidFill>
              </a:rPr>
              <a:t>uso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>
                <a:solidFill>
                  <a:srgbClr val="FF0000"/>
                </a:solidFill>
              </a:rPr>
              <a:t>internal</a:t>
            </a:r>
            <a:r>
              <a:rPr lang="fr-FR" sz="2000" dirty="0">
                <a:solidFill>
                  <a:srgbClr val="FF0000"/>
                </a:solidFill>
              </a:rPr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88180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8FD4CE-7EFC-4E5B-B4CC-D18D81C1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4" y="1925446"/>
            <a:ext cx="7477678" cy="346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685424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83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429943-627C-420F-B20D-902A58FE49EC}"/>
              </a:ext>
            </a:extLst>
          </p:cNvPr>
          <p:cNvSpPr txBox="1"/>
          <p:nvPr/>
        </p:nvSpPr>
        <p:spPr>
          <a:xfrm rot="2899383">
            <a:off x="8198095" y="2256741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B95079-AD76-4EC0-86E7-C88DD5AB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17883"/>
            <a:ext cx="7000992" cy="420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7D0CC4-C863-4318-825D-0A9F57D8EA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722E828-6C7C-42D8-9D5F-B93462DD4809}"/>
              </a:ext>
            </a:extLst>
          </p:cNvPr>
          <p:cNvSpPr txBox="1"/>
          <p:nvPr/>
        </p:nvSpPr>
        <p:spPr>
          <a:xfrm>
            <a:off x="8124673" y="1335629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0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P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lusieurs fois et pour une somme modique.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DAB9FB6-5C93-4DC3-B4D0-53F4855740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2271443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C978E02-EFF5-4BE3-BE3F-4BCD3CB18B48}"/>
              </a:ext>
            </a:extLst>
          </p:cNvPr>
          <p:cNvSpPr txBox="1"/>
          <p:nvPr/>
        </p:nvSpPr>
        <p:spPr>
          <a:xfrm>
            <a:off x="8124672" y="2271443"/>
            <a:ext cx="3689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1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Une seule fois et pour une bonne somme d'argent.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EB14BAB-E94C-4105-94CE-EBD5C57E6B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9" y="3207257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4C3AEDF-5598-43DC-A7F2-61C5202DF694}"/>
              </a:ext>
            </a:extLst>
          </p:cNvPr>
          <p:cNvSpPr txBox="1"/>
          <p:nvPr/>
        </p:nvSpPr>
        <p:spPr>
          <a:xfrm>
            <a:off x="8124674" y="3207257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2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P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lus d'une fois et pour une bonne somme d'argent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06EDD97-90F1-4117-8BD8-799DAAB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4143072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7AEB172B-764D-449C-BDE2-979B88D86C2A}"/>
              </a:ext>
            </a:extLst>
          </p:cNvPr>
          <p:cNvSpPr txBox="1"/>
          <p:nvPr/>
        </p:nvSpPr>
        <p:spPr>
          <a:xfrm>
            <a:off x="8124673" y="4143072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3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U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ne seule fois et pour une somme modique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C3AFA5-B407-4499-B509-97F08C013B7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FD90E48-8A00-44B7-842C-9EA3E56C2691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7D92D7-D170-4186-8975-BDBC05AC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" y="1203324"/>
            <a:ext cx="6719580" cy="426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13CCE2-4905-4301-87BD-195809F9779D}"/>
              </a:ext>
            </a:extLst>
          </p:cNvPr>
          <p:cNvSpPr txBox="1"/>
          <p:nvPr/>
        </p:nvSpPr>
        <p:spPr>
          <a:xfrm rot="2899383">
            <a:off x="8198095" y="2256741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596BC-C3E7-4992-866E-1CA3A2952A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2" r="66071"/>
          <a:stretch/>
        </p:blipFill>
        <p:spPr>
          <a:xfrm>
            <a:off x="183776" y="1914319"/>
            <a:ext cx="3848231" cy="2745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E806DFC-1CCC-4E40-900F-FFC304EA9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14852" r="33036"/>
          <a:stretch/>
        </p:blipFill>
        <p:spPr>
          <a:xfrm>
            <a:off x="4207328" y="2658449"/>
            <a:ext cx="3777343" cy="274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F52ED94-BE9C-4B11-B18D-C6AD4DF2A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6" t="14852"/>
          <a:stretch/>
        </p:blipFill>
        <p:spPr>
          <a:xfrm>
            <a:off x="8100898" y="1914319"/>
            <a:ext cx="3777343" cy="2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1944019" y="3437399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70914" y="4484913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228047" y="2079019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736047"/>
            <a:ext cx="5159829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745073"/>
            <a:ext cx="5061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avec seulement RFM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336D7ED-4A00-4EC9-8F46-556618B7326D}"/>
              </a:ext>
            </a:extLst>
          </p:cNvPr>
          <p:cNvSpPr txBox="1"/>
          <p:nvPr/>
        </p:nvSpPr>
        <p:spPr>
          <a:xfrm>
            <a:off x="8811720" y="1269287"/>
            <a:ext cx="3002374" cy="400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FF0000"/>
                </a:solidFill>
              </a:rPr>
              <a:t>Se </a:t>
            </a:r>
            <a:r>
              <a:rPr lang="fr-FR" sz="2000" dirty="0" err="1">
                <a:solidFill>
                  <a:srgbClr val="FF0000"/>
                </a:solidFill>
              </a:rPr>
              <a:t>uso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>
                <a:solidFill>
                  <a:srgbClr val="FF0000"/>
                </a:solidFill>
              </a:rPr>
              <a:t>internal</a:t>
            </a:r>
            <a:r>
              <a:rPr lang="fr-FR" sz="2000" dirty="0">
                <a:solidFill>
                  <a:srgbClr val="FF0000"/>
                </a:solidFill>
              </a:rPr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3470274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27BDF70-87E4-4FC8-9DB1-C7A2320D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11934"/>
            <a:ext cx="7477678" cy="347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67998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683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0.487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0.480 et 0.487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429943-627C-420F-B20D-902A58FE49EC}"/>
              </a:ext>
            </a:extLst>
          </p:cNvPr>
          <p:cNvSpPr txBox="1"/>
          <p:nvPr/>
        </p:nvSpPr>
        <p:spPr>
          <a:xfrm rot="2899383">
            <a:off x="8198095" y="2256741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0AA596-5F46-4861-8033-A1D696B5A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304167"/>
            <a:ext cx="7000992" cy="420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5A6B918-45D3-411F-91EA-8560C3C2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037" y="1943018"/>
            <a:ext cx="3353249" cy="330244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335629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E2365-6389-46C6-8DE0-A86E794F7EB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F2F846-FE91-4B42-9A42-094C92EC58AB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DF4D4C9-37C4-4632-9A35-94D9C22D76C6}"/>
              </a:ext>
            </a:extLst>
          </p:cNvPr>
          <p:cNvGrpSpPr/>
          <p:nvPr/>
        </p:nvGrpSpPr>
        <p:grpSpPr>
          <a:xfrm>
            <a:off x="6754767" y="3707242"/>
            <a:ext cx="2227868" cy="2525182"/>
            <a:chOff x="6754767" y="3347295"/>
            <a:chExt cx="2227868" cy="2525182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CCBA984C-3337-4B89-AFC6-7A4A24AFA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4CD1A73-DC38-434B-8D05-9AED3A8C1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D2A4E4EC-0F25-428A-ADE7-247E8E4E0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67C168E-1489-4A7D-A51E-6196E3B4E40B}"/>
              </a:ext>
            </a:extLst>
          </p:cNvPr>
          <p:cNvSpPr txBox="1"/>
          <p:nvPr/>
        </p:nvSpPr>
        <p:spPr>
          <a:xfrm>
            <a:off x="844681" y="1443610"/>
            <a:ext cx="3335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4 cluster pour la segmentation RFM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DAFDDD5-FC4C-49D3-8AB0-C3DD8EA70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888" y="2224301"/>
            <a:ext cx="3265386" cy="2343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0868FC0-7359-4B7B-980C-6599764E3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640" y="1443610"/>
            <a:ext cx="2856265" cy="2463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2553F76A-A9BC-4E51-AB0C-2BF0127D2FE2}"/>
              </a:ext>
            </a:extLst>
          </p:cNvPr>
          <p:cNvSpPr txBox="1"/>
          <p:nvPr/>
        </p:nvSpPr>
        <p:spPr>
          <a:xfrm rot="2899383">
            <a:off x="2118494" y="3870711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3410797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391067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575684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139610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458271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13" y="2157898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9175031" y="1458271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3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64" y="2327059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3598128" y="1458271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1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6EFE7F-3159-4120-AA5A-678A83DAF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54" y="4169713"/>
            <a:ext cx="2045922" cy="1863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89F2BB-3A9E-4E75-A143-69AA4B7CE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990" y="4169713"/>
            <a:ext cx="2045922" cy="18560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96D2AA-57F1-4603-9063-DCB5E0F0A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126" y="4169713"/>
            <a:ext cx="2038891" cy="185609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C33944-EDAF-4F8D-A157-AB9A56D080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176" y="4124181"/>
            <a:ext cx="2045922" cy="184203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6336232-52E0-4AE3-B8E3-37CFF3F95B3E}"/>
              </a:ext>
            </a:extLst>
          </p:cNvPr>
          <p:cNvSpPr txBox="1"/>
          <p:nvPr/>
        </p:nvSpPr>
        <p:spPr>
          <a:xfrm rot="1569842">
            <a:off x="9401403" y="69257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10677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fournisseur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</a:t>
            </a:r>
            <a:r>
              <a:rPr lang="fr-FR" sz="2000" b="1" u="none" strike="noStrike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actionable</a:t>
            </a:r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La stratégie d'ajout de nouveaux clients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596695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6336232-52E0-4AE3-B8E3-37CFF3F95B3E}"/>
              </a:ext>
            </a:extLst>
          </p:cNvPr>
          <p:cNvSpPr txBox="1"/>
          <p:nvPr/>
        </p:nvSpPr>
        <p:spPr>
          <a:xfrm rot="1569842">
            <a:off x="9401403" y="69257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7.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977764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2241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27DF4E-3B68-4439-9F08-82B221E15078}"/>
              </a:ext>
            </a:extLst>
          </p:cNvPr>
          <p:cNvSpPr/>
          <p:nvPr/>
        </p:nvSpPr>
        <p:spPr>
          <a:xfrm>
            <a:off x="7928811" y="5157525"/>
            <a:ext cx="4263188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6127337-A7E3-4CD5-B47D-8D88DC0231D5}"/>
              </a:ext>
            </a:extLst>
          </p:cNvPr>
          <p:cNvSpPr txBox="1"/>
          <p:nvPr/>
        </p:nvSpPr>
        <p:spPr>
          <a:xfrm>
            <a:off x="8039004" y="5201722"/>
            <a:ext cx="3465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23348</TotalTime>
  <Words>3217</Words>
  <Application>Microsoft Office PowerPoint</Application>
  <PresentationFormat>Grand écran</PresentationFormat>
  <Paragraphs>504</Paragraphs>
  <Slides>45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7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586</cp:revision>
  <cp:lastPrinted>2021-09-06T10:04:02Z</cp:lastPrinted>
  <dcterms:created xsi:type="dcterms:W3CDTF">2019-08-03T17:49:11Z</dcterms:created>
  <dcterms:modified xsi:type="dcterms:W3CDTF">2021-10-11T23:05:08Z</dcterms:modified>
</cp:coreProperties>
</file>