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11" r:id="rId42"/>
    <p:sldId id="610" r:id="rId43"/>
    <p:sldId id="612" r:id="rId44"/>
    <p:sldId id="534" r:id="rId45"/>
    <p:sldId id="535" r:id="rId46"/>
    <p:sldId id="633" r:id="rId47"/>
    <p:sldId id="524" r:id="rId48"/>
    <p:sldId id="438" r:id="rId49"/>
    <p:sldId id="634" r:id="rId50"/>
    <p:sldId id="632" r:id="rId51"/>
    <p:sldId id="622" r:id="rId52"/>
    <p:sldId id="62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451EB"/>
    <a:srgbClr val="5B9BD5"/>
    <a:srgbClr val="8FAADC"/>
    <a:srgbClr val="2F5597"/>
    <a:srgbClr val="A5A5A5"/>
    <a:srgbClr val="ED7D31"/>
    <a:srgbClr val="548235"/>
    <a:srgbClr val="70AD47"/>
    <a:srgbClr val="63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45" autoAdjust="0"/>
  </p:normalViewPr>
  <p:slideViewPr>
    <p:cSldViewPr snapToGrid="0">
      <p:cViewPr varScale="1">
        <p:scale>
          <a:sx n="101" d="100"/>
          <a:sy n="101" d="100"/>
        </p:scale>
        <p:origin x="13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1: </a:t>
            </a:r>
            <a:r>
              <a:rPr lang="fr-FR" dirty="0"/>
              <a:t>qui n'a pas acheté récemment, une seule fois et pour une somme modique.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2: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3: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60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2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 de 2 mois ont été utilisé pour mesure la stabilité… 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060388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passuffisante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4922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38" y="3887763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225364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25" y="184833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9039080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changé beaucoup lors des dernières deux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1488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4638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604842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F47296-2189-49F2-903F-463569C6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60" y="1678841"/>
            <a:ext cx="3998424" cy="3061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15F1D6-7F26-452D-93D7-3BB6B7273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264" y="2955036"/>
            <a:ext cx="4051218" cy="326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9" name="Google Shape;875;p30">
            <a:extLst>
              <a:ext uri="{FF2B5EF4-FFF2-40B4-BE49-F238E27FC236}">
                <a16:creationId xmlns:a16="http://schemas.microsoft.com/office/drawing/2014/main" id="{53E0DBE4-39DE-4EA8-A464-6C3A024258E7}"/>
              </a:ext>
            </a:extLst>
          </p:cNvPr>
          <p:cNvSpPr/>
          <p:nvPr/>
        </p:nvSpPr>
        <p:spPr>
          <a:xfrm>
            <a:off x="4584928" y="4637607"/>
            <a:ext cx="4613478" cy="7926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76200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76;p30">
            <a:extLst>
              <a:ext uri="{FF2B5EF4-FFF2-40B4-BE49-F238E27FC236}">
                <a16:creationId xmlns:a16="http://schemas.microsoft.com/office/drawing/2014/main" id="{6DA0A7DC-D4F2-4E1D-801E-D852CEE619AE}"/>
              </a:ext>
            </a:extLst>
          </p:cNvPr>
          <p:cNvSpPr/>
          <p:nvPr/>
        </p:nvSpPr>
        <p:spPr>
          <a:xfrm>
            <a:off x="4304565" y="4504712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77;p30">
            <a:extLst>
              <a:ext uri="{FF2B5EF4-FFF2-40B4-BE49-F238E27FC236}">
                <a16:creationId xmlns:a16="http://schemas.microsoft.com/office/drawing/2014/main" id="{7AA69A4C-4D66-4AC8-B6F3-1A065681326C}"/>
              </a:ext>
            </a:extLst>
          </p:cNvPr>
          <p:cNvSpPr txBox="1"/>
          <p:nvPr/>
        </p:nvSpPr>
        <p:spPr>
          <a:xfrm>
            <a:off x="4420954" y="483335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879;p30">
            <a:extLst>
              <a:ext uri="{FF2B5EF4-FFF2-40B4-BE49-F238E27FC236}">
                <a16:creationId xmlns:a16="http://schemas.microsoft.com/office/drawing/2014/main" id="{3771E005-02A4-4478-B0BB-298CFE36976D}"/>
              </a:ext>
            </a:extLst>
          </p:cNvPr>
          <p:cNvSpPr txBox="1"/>
          <p:nvPr/>
        </p:nvSpPr>
        <p:spPr>
          <a:xfrm>
            <a:off x="5397080" y="4620519"/>
            <a:ext cx="3431992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Affectez le cluster/segment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880;p30">
            <a:extLst>
              <a:ext uri="{FF2B5EF4-FFF2-40B4-BE49-F238E27FC236}">
                <a16:creationId xmlns:a16="http://schemas.microsoft.com/office/drawing/2014/main" id="{2707E439-A0E0-4752-A5C9-8E2CFCF11213}"/>
              </a:ext>
            </a:extLst>
          </p:cNvPr>
          <p:cNvSpPr txBox="1"/>
          <p:nvPr/>
        </p:nvSpPr>
        <p:spPr>
          <a:xfrm>
            <a:off x="5397080" y="4898142"/>
            <a:ext cx="3801325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Affectez un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cluster/segment</a:t>
            </a: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à des nouveaux clients à travers de algorithms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d’apprentissage supervisé</a:t>
            </a:r>
            <a:endParaRPr sz="12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882;p30">
            <a:extLst>
              <a:ext uri="{FF2B5EF4-FFF2-40B4-BE49-F238E27FC236}">
                <a16:creationId xmlns:a16="http://schemas.microsoft.com/office/drawing/2014/main" id="{A4F372EE-E904-46EA-8D87-31C507590EA7}"/>
              </a:ext>
            </a:extLst>
          </p:cNvPr>
          <p:cNvSpPr/>
          <p:nvPr/>
        </p:nvSpPr>
        <p:spPr>
          <a:xfrm>
            <a:off x="4584927" y="3688486"/>
            <a:ext cx="4613479" cy="792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83;p30">
            <a:extLst>
              <a:ext uri="{FF2B5EF4-FFF2-40B4-BE49-F238E27FC236}">
                <a16:creationId xmlns:a16="http://schemas.microsoft.com/office/drawing/2014/main" id="{44118F25-6B14-4908-982C-CF29FE8D7C29}"/>
              </a:ext>
            </a:extLst>
          </p:cNvPr>
          <p:cNvSpPr/>
          <p:nvPr/>
        </p:nvSpPr>
        <p:spPr>
          <a:xfrm>
            <a:off x="4304565" y="3555588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84;p30">
            <a:extLst>
              <a:ext uri="{FF2B5EF4-FFF2-40B4-BE49-F238E27FC236}">
                <a16:creationId xmlns:a16="http://schemas.microsoft.com/office/drawing/2014/main" id="{C40308CB-F5B4-4F23-BC6D-694FB1C7DA10}"/>
              </a:ext>
            </a:extLst>
          </p:cNvPr>
          <p:cNvSpPr txBox="1"/>
          <p:nvPr/>
        </p:nvSpPr>
        <p:spPr>
          <a:xfrm>
            <a:off x="4420954" y="3884231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" name="Google Shape;886;p30">
            <a:extLst>
              <a:ext uri="{FF2B5EF4-FFF2-40B4-BE49-F238E27FC236}">
                <a16:creationId xmlns:a16="http://schemas.microsoft.com/office/drawing/2014/main" id="{7EE4DD58-C045-4F79-9F41-E183C248087E}"/>
              </a:ext>
            </a:extLst>
          </p:cNvPr>
          <p:cNvSpPr txBox="1"/>
          <p:nvPr/>
        </p:nvSpPr>
        <p:spPr>
          <a:xfrm>
            <a:off x="5397080" y="3671394"/>
            <a:ext cx="3554895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Calculer des Indicateurs pour des nouveaux clients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890;p30">
            <a:extLst>
              <a:ext uri="{FF2B5EF4-FFF2-40B4-BE49-F238E27FC236}">
                <a16:creationId xmlns:a16="http://schemas.microsoft.com/office/drawing/2014/main" id="{518FBBFC-7EF3-483A-9C7B-CC7C1A95F6F9}"/>
              </a:ext>
            </a:extLst>
          </p:cNvPr>
          <p:cNvSpPr/>
          <p:nvPr/>
        </p:nvSpPr>
        <p:spPr>
          <a:xfrm>
            <a:off x="4584928" y="1790179"/>
            <a:ext cx="4604792" cy="792600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76200" cap="flat" cmpd="sng">
            <a:solidFill>
              <a:srgbClr val="2F55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1;p30">
            <a:extLst>
              <a:ext uri="{FF2B5EF4-FFF2-40B4-BE49-F238E27FC236}">
                <a16:creationId xmlns:a16="http://schemas.microsoft.com/office/drawing/2014/main" id="{33D40F0C-C3E5-42AB-A347-8A3D2DA36FBB}"/>
              </a:ext>
            </a:extLst>
          </p:cNvPr>
          <p:cNvSpPr/>
          <p:nvPr/>
        </p:nvSpPr>
        <p:spPr>
          <a:xfrm>
            <a:off x="4304565" y="1657209"/>
            <a:ext cx="1085977" cy="105851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rgbClr val="2F5597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2;p30">
            <a:extLst>
              <a:ext uri="{FF2B5EF4-FFF2-40B4-BE49-F238E27FC236}">
                <a16:creationId xmlns:a16="http://schemas.microsoft.com/office/drawing/2014/main" id="{A96A7D72-37D8-4E3D-9515-06B65968D439}"/>
              </a:ext>
            </a:extLst>
          </p:cNvPr>
          <p:cNvSpPr txBox="1"/>
          <p:nvPr/>
        </p:nvSpPr>
        <p:spPr>
          <a:xfrm>
            <a:off x="4420954" y="1985917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5397080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Calculer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" name="Google Shape;897;p30">
            <a:extLst>
              <a:ext uri="{FF2B5EF4-FFF2-40B4-BE49-F238E27FC236}">
                <a16:creationId xmlns:a16="http://schemas.microsoft.com/office/drawing/2014/main" id="{9C7BB02B-8857-4C54-AF97-86864419728F}"/>
              </a:ext>
            </a:extLst>
          </p:cNvPr>
          <p:cNvSpPr/>
          <p:nvPr/>
        </p:nvSpPr>
        <p:spPr>
          <a:xfrm>
            <a:off x="4584927" y="2739365"/>
            <a:ext cx="4604791" cy="792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98;p30">
            <a:extLst>
              <a:ext uri="{FF2B5EF4-FFF2-40B4-BE49-F238E27FC236}">
                <a16:creationId xmlns:a16="http://schemas.microsoft.com/office/drawing/2014/main" id="{C4066A97-A59B-49A5-AAAF-257514FBE7BA}"/>
              </a:ext>
            </a:extLst>
          </p:cNvPr>
          <p:cNvSpPr/>
          <p:nvPr/>
        </p:nvSpPr>
        <p:spPr>
          <a:xfrm>
            <a:off x="4304565" y="2606463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99;p30">
            <a:extLst>
              <a:ext uri="{FF2B5EF4-FFF2-40B4-BE49-F238E27FC236}">
                <a16:creationId xmlns:a16="http://schemas.microsoft.com/office/drawing/2014/main" id="{BA7C308A-FBC0-4F16-9F0F-AFA4AEE1B8E3}"/>
              </a:ext>
            </a:extLst>
          </p:cNvPr>
          <p:cNvSpPr txBox="1"/>
          <p:nvPr/>
        </p:nvSpPr>
        <p:spPr>
          <a:xfrm>
            <a:off x="4420954" y="293510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5397080" y="2721654"/>
            <a:ext cx="3029101" cy="885155"/>
            <a:chOff x="5197194" y="1911850"/>
            <a:chExt cx="3029101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4" y="1911850"/>
              <a:ext cx="2585631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Faire de 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des clusters/segment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2964370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065513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110880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849464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51AD0EA-C99F-4909-8FB7-100E70B58E7F}"/>
              </a:ext>
            </a:extLst>
          </p:cNvPr>
          <p:cNvSpPr txBox="1"/>
          <p:nvPr/>
        </p:nvSpPr>
        <p:spPr>
          <a:xfrm>
            <a:off x="9726307" y="2292847"/>
            <a:ext cx="239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Ils ont une fréquence de 4 mois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B39EE1C-B947-4579-8F2B-30C39852E7E1}"/>
              </a:ext>
            </a:extLst>
          </p:cNvPr>
          <p:cNvSpPr txBox="1"/>
          <p:nvPr/>
        </p:nvSpPr>
        <p:spPr>
          <a:xfrm>
            <a:off x="9773050" y="4261233"/>
            <a:ext cx="21141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chaque fois qu’un client arrive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297BD3CE-EA5E-44EF-87FF-DCF52B0F80A3}"/>
              </a:ext>
            </a:extLst>
          </p:cNvPr>
          <p:cNvSpPr/>
          <p:nvPr/>
        </p:nvSpPr>
        <p:spPr>
          <a:xfrm>
            <a:off x="9372848" y="2148673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Accolade fermante 134">
            <a:extLst>
              <a:ext uri="{FF2B5EF4-FFF2-40B4-BE49-F238E27FC236}">
                <a16:creationId xmlns:a16="http://schemas.microsoft.com/office/drawing/2014/main" id="{0ECBBCE6-F31D-4B55-A5F6-C8755AE2106E}"/>
              </a:ext>
            </a:extLst>
          </p:cNvPr>
          <p:cNvSpPr/>
          <p:nvPr/>
        </p:nvSpPr>
        <p:spPr>
          <a:xfrm>
            <a:off x="9417088" y="4084614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9F1095-D193-4917-9818-CE650195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11" y="548660"/>
            <a:ext cx="5224632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C28D9-B0E8-4A48-918E-3FF39BDA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1981B-8274-4E4C-84AA-B1AF7EC7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90" y="3591115"/>
            <a:ext cx="5611385" cy="256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225364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11" y="1517478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183879" y="5649075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37744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3634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changé beaucoup lors des dernières deux années</a:t>
            </a:r>
          </a:p>
        </p:txBody>
      </p:sp>
    </p:spTree>
    <p:extLst>
      <p:ext uri="{BB962C8B-B14F-4D97-AF65-F5344CB8AC3E}">
        <p14:creationId xmlns:p14="http://schemas.microsoft.com/office/powerpoint/2010/main" val="2793831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37C37E0-C118-4EF1-B528-46BD86255A68}"/>
              </a:ext>
            </a:extLst>
          </p:cNvPr>
          <p:cNvCxnSpPr>
            <a:cxnSpLocks/>
          </p:cNvCxnSpPr>
          <p:nvPr/>
        </p:nvCxnSpPr>
        <p:spPr>
          <a:xfrm>
            <a:off x="696000" y="2206525"/>
            <a:ext cx="10800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E3DC9B7-19D3-4AFC-ACE5-49CAC0C59F79}"/>
              </a:ext>
            </a:extLst>
          </p:cNvPr>
          <p:cNvCxnSpPr>
            <a:cxnSpLocks/>
          </p:cNvCxnSpPr>
          <p:nvPr/>
        </p:nvCxnSpPr>
        <p:spPr>
          <a:xfrm rot="16200000">
            <a:off x="113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46AEB2-C32F-4767-8FAF-FE5626925238}"/>
              </a:ext>
            </a:extLst>
          </p:cNvPr>
          <p:cNvCxnSpPr>
            <a:cxnSpLocks/>
          </p:cNvCxnSpPr>
          <p:nvPr/>
        </p:nvCxnSpPr>
        <p:spPr>
          <a:xfrm rot="16200000">
            <a:off x="5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899EF9C-C94E-4783-A864-B5F056A744D1}"/>
              </a:ext>
            </a:extLst>
          </p:cNvPr>
          <p:cNvSpPr txBox="1"/>
          <p:nvPr/>
        </p:nvSpPr>
        <p:spPr>
          <a:xfrm>
            <a:off x="10973561" y="1764333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2018-09-03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6A75AB2-E3DB-49A5-9E49-DF72F4197A3D}"/>
              </a:ext>
            </a:extLst>
          </p:cNvPr>
          <p:cNvSpPr txBox="1"/>
          <p:nvPr/>
        </p:nvSpPr>
        <p:spPr>
          <a:xfrm>
            <a:off x="173561" y="1759624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2016-09-04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569310-568F-4A26-9ABB-38B02E030093}"/>
              </a:ext>
            </a:extLst>
          </p:cNvPr>
          <p:cNvGrpSpPr/>
          <p:nvPr/>
        </p:nvGrpSpPr>
        <p:grpSpPr>
          <a:xfrm>
            <a:off x="6096000" y="2429290"/>
            <a:ext cx="5400000" cy="249936"/>
            <a:chOff x="6096000" y="3233858"/>
            <a:chExt cx="5400000" cy="249936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81D2D89-E187-45AC-A2CE-9DC3E435C1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3130C6-B5FA-4CD2-9BEE-E50CFC825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45677FD-AE22-42E5-862C-A5C90EEBDC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5B4D157-8F6F-47CC-BBB8-A228032E64A8}"/>
              </a:ext>
            </a:extLst>
          </p:cNvPr>
          <p:cNvSpPr txBox="1"/>
          <p:nvPr/>
        </p:nvSpPr>
        <p:spPr>
          <a:xfrm>
            <a:off x="5573561" y="2679226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2017-09-03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7B58BC-8FA3-45ED-B31C-19DAC1B7ACC3}"/>
              </a:ext>
            </a:extLst>
          </p:cNvPr>
          <p:cNvSpPr txBox="1"/>
          <p:nvPr/>
        </p:nvSpPr>
        <p:spPr>
          <a:xfrm>
            <a:off x="10956141" y="2679225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2018-09-03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B5655A0-C28C-479A-8648-0CE0D4B7C038}"/>
              </a:ext>
            </a:extLst>
          </p:cNvPr>
          <p:cNvSpPr txBox="1"/>
          <p:nvPr/>
        </p:nvSpPr>
        <p:spPr>
          <a:xfrm>
            <a:off x="8070816" y="2266536"/>
            <a:ext cx="1450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202124"/>
                </a:solidFill>
                <a:latin typeface="Google Sans"/>
              </a:rPr>
              <a:t>la dernière année</a:t>
            </a:r>
            <a:endParaRPr lang="it-IT" sz="14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804FC66A-B561-4A56-ABDD-3D62853E6DE8}"/>
              </a:ext>
            </a:extLst>
          </p:cNvPr>
          <p:cNvGrpSpPr/>
          <p:nvPr/>
        </p:nvGrpSpPr>
        <p:grpSpPr>
          <a:xfrm>
            <a:off x="5556141" y="3193512"/>
            <a:ext cx="5400000" cy="249936"/>
            <a:chOff x="6096000" y="3233858"/>
            <a:chExt cx="5400000" cy="249936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357304D1-4E38-4A35-B612-82211E1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833228-583C-4B02-A7AD-6C56A7DEA1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BFE7B19-BB28-44EE-87E5-87096460F5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08E85638-EF21-429B-BE70-47B448B6B5E5}"/>
              </a:ext>
            </a:extLst>
          </p:cNvPr>
          <p:cNvSpPr txBox="1"/>
          <p:nvPr/>
        </p:nvSpPr>
        <p:spPr>
          <a:xfrm>
            <a:off x="4511262" y="31785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2017-07-03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B40E43-BC95-406C-B65B-D150FD677C6D}"/>
              </a:ext>
            </a:extLst>
          </p:cNvPr>
          <p:cNvSpPr txBox="1"/>
          <p:nvPr/>
        </p:nvSpPr>
        <p:spPr>
          <a:xfrm>
            <a:off x="10956139" y="3181838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latin typeface="Google Sans"/>
              </a:rPr>
              <a:t>2018-07-03</a:t>
            </a:r>
            <a:endParaRPr lang="it-IT" sz="11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683DDE7-B25D-4E0E-AF12-D670C5D9CD1B}"/>
              </a:ext>
            </a:extLst>
          </p:cNvPr>
          <p:cNvSpPr txBox="1"/>
          <p:nvPr/>
        </p:nvSpPr>
        <p:spPr>
          <a:xfrm>
            <a:off x="7530957" y="3103910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2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04C15A9A-B9E0-428B-8B71-3EA3D7718232}"/>
              </a:ext>
            </a:extLst>
          </p:cNvPr>
          <p:cNvGrpSpPr/>
          <p:nvPr/>
        </p:nvGrpSpPr>
        <p:grpSpPr>
          <a:xfrm>
            <a:off x="4511263" y="3577963"/>
            <a:ext cx="5400000" cy="249936"/>
            <a:chOff x="6096000" y="3233858"/>
            <a:chExt cx="5400000" cy="24993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94928BAD-DC5C-4391-A5EB-9A1588BF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3696489B-BC89-4649-A3BF-520CC2450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EF343DB-C1EE-4D7E-83F9-AF342BDC1C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ECE0437-CF3E-48B5-AC80-B484EB2EDF21}"/>
              </a:ext>
            </a:extLst>
          </p:cNvPr>
          <p:cNvSpPr txBox="1"/>
          <p:nvPr/>
        </p:nvSpPr>
        <p:spPr>
          <a:xfrm>
            <a:off x="3466384" y="356297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2017-05-03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C6F479A-89A6-4452-BC1D-05BB39768311}"/>
              </a:ext>
            </a:extLst>
          </p:cNvPr>
          <p:cNvSpPr txBox="1"/>
          <p:nvPr/>
        </p:nvSpPr>
        <p:spPr>
          <a:xfrm>
            <a:off x="9911261" y="3570209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2018-05-03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A95A59F-D07C-468F-88FA-B6E8F0E47192}"/>
              </a:ext>
            </a:extLst>
          </p:cNvPr>
          <p:cNvSpPr txBox="1"/>
          <p:nvPr/>
        </p:nvSpPr>
        <p:spPr>
          <a:xfrm>
            <a:off x="6486079" y="3488361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4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80A00658-49F5-4A45-B71A-59E665EF9C62}"/>
              </a:ext>
            </a:extLst>
          </p:cNvPr>
          <p:cNvGrpSpPr/>
          <p:nvPr/>
        </p:nvGrpSpPr>
        <p:grpSpPr>
          <a:xfrm>
            <a:off x="3466385" y="3962414"/>
            <a:ext cx="5400000" cy="249936"/>
            <a:chOff x="6096000" y="3233858"/>
            <a:chExt cx="5400000" cy="249936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DD09BD87-AFBB-40AE-B835-AD9531A20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F1EE770A-99D7-4189-AFDD-135656A21F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6059C1-DCB5-471F-B0DE-B9F975F2BF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377A56DE-83AF-45D1-BA11-BCBDC8F86FE3}"/>
              </a:ext>
            </a:extLst>
          </p:cNvPr>
          <p:cNvSpPr txBox="1"/>
          <p:nvPr/>
        </p:nvSpPr>
        <p:spPr>
          <a:xfrm>
            <a:off x="2421507" y="39474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2017-03-03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63C1DE-3CC9-44E3-B208-8BABCDEA93E1}"/>
              </a:ext>
            </a:extLst>
          </p:cNvPr>
          <p:cNvSpPr txBox="1"/>
          <p:nvPr/>
        </p:nvSpPr>
        <p:spPr>
          <a:xfrm>
            <a:off x="8866383" y="3954811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2018-03-03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555850F-7D19-432D-B63C-DFB849B4867A}"/>
              </a:ext>
            </a:extLst>
          </p:cNvPr>
          <p:cNvSpPr txBox="1"/>
          <p:nvPr/>
        </p:nvSpPr>
        <p:spPr>
          <a:xfrm>
            <a:off x="5441201" y="3872812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6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556B39-486D-4043-B904-4FA41611C31F}"/>
              </a:ext>
            </a:extLst>
          </p:cNvPr>
          <p:cNvGrpSpPr/>
          <p:nvPr/>
        </p:nvGrpSpPr>
        <p:grpSpPr>
          <a:xfrm>
            <a:off x="2421507" y="4346865"/>
            <a:ext cx="5400000" cy="249936"/>
            <a:chOff x="6096000" y="3233858"/>
            <a:chExt cx="5400000" cy="249936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240610C-27D3-4520-B7C3-98F066E5D86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C002159-CD80-4589-B8DC-3A99120370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3832CE6-F76B-4400-ADDF-194E4613D4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AF821D-0624-4794-AD30-33CB67DDE342}"/>
              </a:ext>
            </a:extLst>
          </p:cNvPr>
          <p:cNvSpPr txBox="1"/>
          <p:nvPr/>
        </p:nvSpPr>
        <p:spPr>
          <a:xfrm>
            <a:off x="1376629" y="4324432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2017-01-03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4D62EAD-97F9-46F4-8A4D-00ADF9106310}"/>
              </a:ext>
            </a:extLst>
          </p:cNvPr>
          <p:cNvSpPr txBox="1"/>
          <p:nvPr/>
        </p:nvSpPr>
        <p:spPr>
          <a:xfrm>
            <a:off x="7821505" y="4333850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2018-01-03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A6FFB1B-3BCB-4E26-8F3A-4A4D04E03FC9}"/>
              </a:ext>
            </a:extLst>
          </p:cNvPr>
          <p:cNvSpPr txBox="1"/>
          <p:nvPr/>
        </p:nvSpPr>
        <p:spPr>
          <a:xfrm>
            <a:off x="4396323" y="4257263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8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A6717467-1A77-4555-A936-4A5DA367AEE2}"/>
              </a:ext>
            </a:extLst>
          </p:cNvPr>
          <p:cNvGrpSpPr/>
          <p:nvPr/>
        </p:nvGrpSpPr>
        <p:grpSpPr>
          <a:xfrm>
            <a:off x="1376629" y="4731316"/>
            <a:ext cx="5400000" cy="249936"/>
            <a:chOff x="6096000" y="3233858"/>
            <a:chExt cx="5400000" cy="249936"/>
          </a:xfrm>
        </p:grpSpPr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6302C9AB-3475-4082-A290-CEC593AB5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C1D3BEB-4EEF-496E-935F-BCD8A7A6BA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E311266-ABB8-45A9-968B-148CAD3ABD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94D8CF1-3453-4D42-ADA4-F83C2C2686E0}"/>
              </a:ext>
            </a:extLst>
          </p:cNvPr>
          <p:cNvSpPr txBox="1"/>
          <p:nvPr/>
        </p:nvSpPr>
        <p:spPr>
          <a:xfrm>
            <a:off x="331750" y="471874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2016-11-03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0E950C4-24F8-4888-9726-F2A4B452346E}"/>
              </a:ext>
            </a:extLst>
          </p:cNvPr>
          <p:cNvSpPr txBox="1"/>
          <p:nvPr/>
        </p:nvSpPr>
        <p:spPr>
          <a:xfrm>
            <a:off x="6776627" y="4722653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2017-11-03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B8AF5CE-D63C-4D58-9C48-011318EB47BA}"/>
              </a:ext>
            </a:extLst>
          </p:cNvPr>
          <p:cNvSpPr txBox="1"/>
          <p:nvPr/>
        </p:nvSpPr>
        <p:spPr>
          <a:xfrm>
            <a:off x="3351445" y="4641714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10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2824C9-83A6-4461-9D3D-5722990A812A}"/>
              </a:ext>
            </a:extLst>
          </p:cNvPr>
          <p:cNvSpPr txBox="1"/>
          <p:nvPr/>
        </p:nvSpPr>
        <p:spPr>
          <a:xfrm>
            <a:off x="5147570" y="1918315"/>
            <a:ext cx="189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8FAADC"/>
                </a:solidFill>
                <a:latin typeface="Google Sans"/>
              </a:rPr>
              <a:t>Achats effectués à </a:t>
            </a:r>
            <a:r>
              <a:rPr lang="fr-FR" sz="1400" dirty="0" err="1">
                <a:solidFill>
                  <a:srgbClr val="8FAADC"/>
                </a:solidFill>
                <a:latin typeface="Google Sans"/>
              </a:rPr>
              <a:t>Olist</a:t>
            </a:r>
            <a:endParaRPr lang="it-IT" sz="1400" dirty="0">
              <a:solidFill>
                <a:srgbClr val="8FAADC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40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clients ont changé beaucoup lors des dernières deux années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22A5EB4-BF56-4C14-9AC7-40345EB8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9" y="3024449"/>
            <a:ext cx="8604925" cy="237453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977AEA1-021A-440A-AE4E-73F121B855B1}"/>
              </a:ext>
            </a:extLst>
          </p:cNvPr>
          <p:cNvCxnSpPr>
            <a:cxnSpLocks/>
          </p:cNvCxnSpPr>
          <p:nvPr/>
        </p:nvCxnSpPr>
        <p:spPr>
          <a:xfrm flipV="1">
            <a:off x="6035854" y="3745373"/>
            <a:ext cx="685800" cy="422446"/>
          </a:xfrm>
          <a:prstGeom prst="curvedConnector3">
            <a:avLst>
              <a:gd name="adj1" fmla="val -73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8">
            <a:extLst>
              <a:ext uri="{FF2B5EF4-FFF2-40B4-BE49-F238E27FC236}">
                <a16:creationId xmlns:a16="http://schemas.microsoft.com/office/drawing/2014/main" id="{2C5294F8-8C14-45BC-AECA-ED5C204713D9}"/>
              </a:ext>
            </a:extLst>
          </p:cNvPr>
          <p:cNvCxnSpPr>
            <a:cxnSpLocks/>
          </p:cNvCxnSpPr>
          <p:nvPr/>
        </p:nvCxnSpPr>
        <p:spPr>
          <a:xfrm flipV="1">
            <a:off x="5273854" y="3672221"/>
            <a:ext cx="1447800" cy="752542"/>
          </a:xfrm>
          <a:prstGeom prst="curvedConnector3">
            <a:avLst>
              <a:gd name="adj1" fmla="val -305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8">
            <a:extLst>
              <a:ext uri="{FF2B5EF4-FFF2-40B4-BE49-F238E27FC236}">
                <a16:creationId xmlns:a16="http://schemas.microsoft.com/office/drawing/2014/main" id="{E2E5022A-F65E-42FF-AFE5-9807F9F3D919}"/>
              </a:ext>
            </a:extLst>
          </p:cNvPr>
          <p:cNvCxnSpPr>
            <a:cxnSpLocks/>
          </p:cNvCxnSpPr>
          <p:nvPr/>
        </p:nvCxnSpPr>
        <p:spPr>
          <a:xfrm flipV="1">
            <a:off x="4504234" y="3597245"/>
            <a:ext cx="2217420" cy="1114172"/>
          </a:xfrm>
          <a:prstGeom prst="curvedConnector3">
            <a:avLst>
              <a:gd name="adj1" fmla="val -195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8">
            <a:extLst>
              <a:ext uri="{FF2B5EF4-FFF2-40B4-BE49-F238E27FC236}">
                <a16:creationId xmlns:a16="http://schemas.microsoft.com/office/drawing/2014/main" id="{0057DC0C-EC84-4FEE-A9DB-4EF93C3A682D}"/>
              </a:ext>
            </a:extLst>
          </p:cNvPr>
          <p:cNvCxnSpPr>
            <a:cxnSpLocks/>
          </p:cNvCxnSpPr>
          <p:nvPr/>
        </p:nvCxnSpPr>
        <p:spPr>
          <a:xfrm flipV="1">
            <a:off x="3780334" y="3522269"/>
            <a:ext cx="2941320" cy="1462956"/>
          </a:xfrm>
          <a:prstGeom prst="curvedConnector3">
            <a:avLst>
              <a:gd name="adj1" fmla="val -3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8">
            <a:extLst>
              <a:ext uri="{FF2B5EF4-FFF2-40B4-BE49-F238E27FC236}">
                <a16:creationId xmlns:a16="http://schemas.microsoft.com/office/drawing/2014/main" id="{38368A65-B0C9-44FE-97CF-B02E2C0B1B37}"/>
              </a:ext>
            </a:extLst>
          </p:cNvPr>
          <p:cNvCxnSpPr>
            <a:cxnSpLocks/>
          </p:cNvCxnSpPr>
          <p:nvPr/>
        </p:nvCxnSpPr>
        <p:spPr>
          <a:xfrm flipV="1">
            <a:off x="3000046" y="3456438"/>
            <a:ext cx="3721608" cy="1797695"/>
          </a:xfrm>
          <a:prstGeom prst="curvedConnector3">
            <a:avLst>
              <a:gd name="adj1" fmla="val -23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408272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4620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26125</TotalTime>
  <Words>3641</Words>
  <Application>Microsoft Office PowerPoint</Application>
  <PresentationFormat>Grand écran</PresentationFormat>
  <Paragraphs>607</Paragraphs>
  <Slides>52</Slides>
  <Notes>45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618</cp:revision>
  <cp:lastPrinted>2021-09-06T10:04:02Z</cp:lastPrinted>
  <dcterms:created xsi:type="dcterms:W3CDTF">2019-08-03T17:49:11Z</dcterms:created>
  <dcterms:modified xsi:type="dcterms:W3CDTF">2021-10-21T17:30:32Z</dcterms:modified>
</cp:coreProperties>
</file>