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68" r:id="rId2"/>
    <p:sldId id="372" r:id="rId3"/>
    <p:sldId id="520" r:id="rId4"/>
    <p:sldId id="521" r:id="rId5"/>
    <p:sldId id="522" r:id="rId6"/>
    <p:sldId id="523" r:id="rId7"/>
    <p:sldId id="381" r:id="rId8"/>
    <p:sldId id="525" r:id="rId9"/>
    <p:sldId id="528" r:id="rId10"/>
    <p:sldId id="382" r:id="rId11"/>
    <p:sldId id="527" r:id="rId12"/>
    <p:sldId id="530" r:id="rId13"/>
    <p:sldId id="529" r:id="rId14"/>
    <p:sldId id="619" r:id="rId15"/>
    <p:sldId id="621" r:id="rId16"/>
    <p:sldId id="575" r:id="rId17"/>
    <p:sldId id="581" r:id="rId18"/>
    <p:sldId id="616" r:id="rId19"/>
    <p:sldId id="577" r:id="rId20"/>
    <p:sldId id="587" r:id="rId21"/>
    <p:sldId id="588" r:id="rId22"/>
    <p:sldId id="589" r:id="rId23"/>
    <p:sldId id="595" r:id="rId24"/>
    <p:sldId id="591" r:id="rId25"/>
    <p:sldId id="592" r:id="rId26"/>
    <p:sldId id="590" r:id="rId27"/>
    <p:sldId id="594" r:id="rId28"/>
    <p:sldId id="623" r:id="rId29"/>
    <p:sldId id="597" r:id="rId30"/>
    <p:sldId id="598" r:id="rId31"/>
    <p:sldId id="599" r:id="rId32"/>
    <p:sldId id="624" r:id="rId33"/>
    <p:sldId id="601" r:id="rId34"/>
    <p:sldId id="602" r:id="rId35"/>
    <p:sldId id="625" r:id="rId36"/>
    <p:sldId id="604" r:id="rId37"/>
    <p:sldId id="615" r:id="rId38"/>
    <p:sldId id="617" r:id="rId39"/>
    <p:sldId id="626" r:id="rId40"/>
    <p:sldId id="629" r:id="rId41"/>
    <p:sldId id="634" r:id="rId42"/>
    <p:sldId id="610" r:id="rId43"/>
    <p:sldId id="612" r:id="rId44"/>
    <p:sldId id="534" r:id="rId45"/>
    <p:sldId id="535" r:id="rId46"/>
    <p:sldId id="633" r:id="rId47"/>
    <p:sldId id="524" r:id="rId48"/>
    <p:sldId id="43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667385"/>
    <a:srgbClr val="7F7F7F"/>
    <a:srgbClr val="5B9BD5"/>
    <a:srgbClr val="7451EB"/>
    <a:srgbClr val="4472C4"/>
    <a:srgbClr val="ED7D31"/>
    <a:srgbClr val="FFFFFF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6730" autoAdjust="0"/>
  </p:normalViewPr>
  <p:slideViewPr>
    <p:cSldViewPr snapToGrid="0">
      <p:cViewPr varScale="1">
        <p:scale>
          <a:sx n="122" d="100"/>
          <a:sy n="122" d="100"/>
        </p:scale>
        <p:origin x="1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nettoyage et aussi l’analyse exploratoire du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7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6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Champion: Acheté récemment, commandez souvent et dépensez le plus.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Fidèle: Commandes régulièrement. Réactif aux promotions.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Loyaliste potentiel: Clients récents, et dépensé une bonne somme.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Nouveaux clients: Acheté le plus récemment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Prometteur: Loyaliste potentiel il y a quelques mois. Dépense fréquemment et une bonne quantité. Mais le dernier achat remonte à plusieurs semaines.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Cœur: Clients standard avec achat il n'y a pas trop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Besoin d'attentions: </a:t>
            </a:r>
            <a:r>
              <a:rPr lang="en-US" b="0" i="0" dirty="0">
                <a:solidFill>
                  <a:srgbClr val="1C1733"/>
                </a:solidFill>
                <a:effectLst/>
                <a:latin typeface="proxima nova"/>
              </a:rPr>
              <a:t>Core customers whose last purchase happened more than one month ago.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On ne peut pas les perdre mais perdre: Fait les plus grosses commandes, et souvent. Mais je n'y suis pas retourné depuis longtemps.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À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risg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: Similaire à « Impossible de les perdre mais en perdant » mais avec une valeur monétaire et une fréquence plus petites.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Perdant mais engagé: Ils ont effectué leur dernier achat il y a longtemps, mais au cours des 4 dernières semaines, ils ont soit visité le site, soit ouvert un e-mail.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Perdu: J'ai fait mon dernier achat il y a longtemps et je ne me suis pas engagé du tout au cours des 4 dernières semaines.</a:t>
            </a: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7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4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4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08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5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43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6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nous allons travailler avec le score Silhouette car c'est le plus informatif</a:t>
            </a:r>
            <a:br>
              <a:rPr lang="fr-FR" dirty="0"/>
            </a:br>
            <a:r>
              <a:rPr lang="fr-FR" dirty="0"/>
              <a:t>et nous allons travailler avec le nombre de cluster supérieur ou proche de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9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9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8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7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Il y a 9 sous ensemble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0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0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avoir</a:t>
            </a:r>
            <a:r>
              <a:rPr lang="es-ES" dirty="0"/>
              <a:t> en </a:t>
            </a:r>
            <a:r>
              <a:rPr lang="es-ES" dirty="0" err="1"/>
              <a:t>compte</a:t>
            </a:r>
            <a:r>
              <a:rPr lang="es-ES" dirty="0"/>
              <a:t> la PCA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88% de la variance que nous avons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8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4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8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0: </a:t>
            </a:r>
            <a:r>
              <a:rPr lang="fr-FR" dirty="0"/>
              <a:t>qui a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1: </a:t>
            </a:r>
            <a:r>
              <a:rPr lang="fr-FR" dirty="0"/>
              <a:t>qui n'a pas acheté récemment, une seule fois et pour une somme modique.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2: </a:t>
            </a:r>
            <a:r>
              <a:rPr lang="fr-FR" dirty="0"/>
              <a:t>qui n'a pas acheté récemment, plus d'une fois pour une bonne somme d'argent.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Cluster 3: </a:t>
            </a:r>
            <a:r>
              <a:rPr lang="fr-FR" dirty="0"/>
              <a:t>qui a acheté récemment, une seule fois et pour un faible montant.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09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2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83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11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0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orders_dataset.csv: </a:t>
            </a:r>
            <a:r>
              <a:rPr lang="fr-FR" sz="1200" dirty="0"/>
              <a:t>A partir de chaque commande, vous pourrez trouver toutes les autres informations.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dirty="0"/>
              <a:t>customers_dataset.csv: Dans notre système, chaque commande est attribuée à un identifiant client unique. Cela signifie que le même client obtiendra des identifiants différents pour différentes commandes.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419" sz="1200" dirty="0"/>
              <a:t>order_reviews_dataset.csv: </a:t>
            </a:r>
            <a:r>
              <a:rPr lang="fr-FR" dirty="0"/>
              <a:t>Une fois que le client a reçu le produit ou que la date de livraison estimée est due, le client reçoit une enquête de satisfaction par e-mail où il peut donner une note pour l'expérience d'achat et écrire quelques commentaires.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order_items_dataset.csv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products_dataset.csv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71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Customer-Focused</a:t>
            </a:r>
            <a:r>
              <a:rPr lang="es-ES" dirty="0"/>
              <a:t> Marketing</a:t>
            </a:r>
          </a:p>
          <a:p>
            <a:r>
              <a:rPr lang="fr-FR" dirty="0"/>
              <a:t>https://www.weidert.com/blog/customer-focused-marketing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4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0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57.png"/><Relationship Id="rId4" Type="http://schemas.openxmlformats.org/officeDocument/2006/relationships/image" Target="../media/image23.png"/><Relationship Id="rId9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23D07D9-6568-4CAC-8E97-2F4E23726C47}"/>
              </a:ext>
            </a:extLst>
          </p:cNvPr>
          <p:cNvGrpSpPr/>
          <p:nvPr/>
        </p:nvGrpSpPr>
        <p:grpSpPr>
          <a:xfrm>
            <a:off x="300199" y="1653091"/>
            <a:ext cx="6712635" cy="2244877"/>
            <a:chOff x="300199" y="1653091"/>
            <a:chExt cx="6712635" cy="2244877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C59DD88-0231-4DD6-B63A-00DE1EDF79C4}"/>
                </a:ext>
              </a:extLst>
            </p:cNvPr>
            <p:cNvSpPr txBox="1"/>
            <p:nvPr/>
          </p:nvSpPr>
          <p:spPr>
            <a:xfrm>
              <a:off x="742152" y="1925017"/>
              <a:ext cx="6270682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Projet 5</a:t>
              </a:r>
            </a:p>
            <a:p>
              <a:r>
                <a:rPr lang="fr-FR" sz="40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Google Sans"/>
                </a:rPr>
                <a:t>« Segmentation des clients d’un site e-commerce »</a:t>
              </a:r>
            </a:p>
          </p:txBody>
        </p:sp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80039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072" y="1653091"/>
              <a:ext cx="0" cy="2244877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3872892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556233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F733BD4-DC32-4807-9F05-9F23BB15E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842818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5C9387-10E4-4271-9816-0D087A21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94" y="1792220"/>
            <a:ext cx="5951892" cy="393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B329E67-DC1E-4753-B805-D5F54F35AC7B}"/>
              </a:ext>
            </a:extLst>
          </p:cNvPr>
          <p:cNvCxnSpPr>
            <a:cxnSpLocks/>
          </p:cNvCxnSpPr>
          <p:nvPr/>
        </p:nvCxnSpPr>
        <p:spPr>
          <a:xfrm>
            <a:off x="4662404" y="2342722"/>
            <a:ext cx="1044713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C959AE4-0F23-4846-A2C8-DD03EECEA14D}"/>
              </a:ext>
            </a:extLst>
          </p:cNvPr>
          <p:cNvCxnSpPr>
            <a:cxnSpLocks/>
          </p:cNvCxnSpPr>
          <p:nvPr/>
        </p:nvCxnSpPr>
        <p:spPr>
          <a:xfrm>
            <a:off x="4662404" y="5179366"/>
            <a:ext cx="1902537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75AAC29-36ED-40FF-8E0F-268B0E245EC5}"/>
              </a:ext>
            </a:extLst>
          </p:cNvPr>
          <p:cNvCxnSpPr>
            <a:cxnSpLocks/>
          </p:cNvCxnSpPr>
          <p:nvPr/>
        </p:nvCxnSpPr>
        <p:spPr>
          <a:xfrm flipH="1">
            <a:off x="10572671" y="3059796"/>
            <a:ext cx="1583334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C486755-E419-4A00-BEA0-459F1BD56E62}"/>
              </a:ext>
            </a:extLst>
          </p:cNvPr>
          <p:cNvCxnSpPr>
            <a:cxnSpLocks/>
          </p:cNvCxnSpPr>
          <p:nvPr/>
        </p:nvCxnSpPr>
        <p:spPr>
          <a:xfrm flipH="1">
            <a:off x="8364891" y="2069197"/>
            <a:ext cx="3757890" cy="0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6F7F102-8EED-4643-8103-DF21B70C54BC}"/>
              </a:ext>
            </a:extLst>
          </p:cNvPr>
          <p:cNvSpPr txBox="1"/>
          <p:nvPr/>
        </p:nvSpPr>
        <p:spPr>
          <a:xfrm>
            <a:off x="819300" y="18509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comportementale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2B5A920-0ADA-412F-AA35-E0605FC5EA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0939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9E4FDE2-5FF9-4C05-9E64-2E2066328C0C}"/>
              </a:ext>
            </a:extLst>
          </p:cNvPr>
          <p:cNvSpPr txBox="1"/>
          <p:nvPr/>
        </p:nvSpPr>
        <p:spPr>
          <a:xfrm>
            <a:off x="819300" y="2507039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Segmentation de la valeur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6D83285-09C6-428D-97AF-133672A9A9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507039"/>
            <a:ext cx="457727" cy="427272"/>
          </a:xfrm>
          <a:prstGeom prst="rect">
            <a:avLst/>
          </a:prstGeom>
        </p:spPr>
      </p:pic>
      <p:sp>
        <p:nvSpPr>
          <p:cNvPr id="16" name="Google Shape;886;p38">
            <a:extLst>
              <a:ext uri="{FF2B5EF4-FFF2-40B4-BE49-F238E27FC236}">
                <a16:creationId xmlns:a16="http://schemas.microsoft.com/office/drawing/2014/main" id="{B42B0395-B753-4E2C-A5BB-D294D2BC328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7;p38">
            <a:extLst>
              <a:ext uri="{FF2B5EF4-FFF2-40B4-BE49-F238E27FC236}">
                <a16:creationId xmlns:a16="http://schemas.microsoft.com/office/drawing/2014/main" id="{41A89DEC-172E-485F-91CE-38FE85BFBF61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875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140F3B-FEDA-48DB-B5EE-18F425E8B175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B9755B8F-D0AB-4F91-A171-D70F2C0C85DF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8D4EBB-8F35-45A0-8C4A-6E435323BB01}"/>
              </a:ext>
            </a:extLst>
          </p:cNvPr>
          <p:cNvSpPr txBox="1"/>
          <p:nvPr/>
        </p:nvSpPr>
        <p:spPr>
          <a:xfrm>
            <a:off x="8571771" y="2249033"/>
            <a:ext cx="3329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order_status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order_purchase_timestamp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review_score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product_category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payment_value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product_width_cm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product_height_cm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product_length_cm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product_weight_g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customer_city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customer_state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customer_region</a:t>
            </a:r>
            <a:endParaRPr lang="en-US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2FD75F8-626E-4909-97FF-C17A5F43C965}"/>
              </a:ext>
            </a:extLst>
          </p:cNvPr>
          <p:cNvSpPr txBox="1"/>
          <p:nvPr/>
        </p:nvSpPr>
        <p:spPr>
          <a:xfrm>
            <a:off x="8571772" y="1773949"/>
            <a:ext cx="3329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Les colonnes à travailler sont: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BBAC1BFE-77D3-40DE-92D5-FA7F9C01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44" y="1773949"/>
            <a:ext cx="457727" cy="427272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E7D94756-4EB3-4DE7-B75B-78D452F0AF8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14FB9287-2EEE-4CCB-A1F0-38140B4729ED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191744" cy="1181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Sélection des données sur la base de </a:t>
            </a:r>
          </a:p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customer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-focus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1BABD-5B1C-4EBA-BB0B-FE66A48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9" y="1795410"/>
            <a:ext cx="7943044" cy="4199189"/>
          </a:xfrm>
          <a:prstGeom prst="rect">
            <a:avLst/>
          </a:prstGeom>
        </p:spPr>
      </p:pic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EF42D941-3765-4F4D-AD6C-A15E6EA9DF15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990DC521-0FA0-4F5D-9D87-681263AD3157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23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3" y="2416968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1696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866146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payment_value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product_length_cm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product_weight_g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product_height_cm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product_width_cm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119501-96BD-4BFB-BAFB-D9CCFF34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5" y="1590891"/>
            <a:ext cx="6342647" cy="447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BC6F1B-DB42-4BB2-8C9B-0E6B7889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50" y="4534512"/>
            <a:ext cx="197167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745357-D13C-4947-88F1-E136B5AA33ED}"/>
              </a:ext>
            </a:extLst>
          </p:cNvPr>
          <p:cNvSpPr txBox="1"/>
          <p:nvPr/>
        </p:nvSpPr>
        <p:spPr>
          <a:xfrm>
            <a:off x="835632" y="1920768"/>
            <a:ext cx="4064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Le traitement des valeurs aberrantes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859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100888" y="1584262"/>
            <a:ext cx="5091114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100886" y="1593288"/>
            <a:ext cx="5091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de113425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0,83 %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584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dirty="0">
                <a:solidFill>
                  <a:srgbClr val="548235"/>
                </a:solidFill>
                <a:latin typeface="docs-Roboto"/>
              </a:rPr>
              <a:t>KNN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090098"/>
            <a:ext cx="421853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2" y="5098586"/>
            <a:ext cx="420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A378E70-53A2-41CD-8DE2-CE5FC649A3B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58405F-696E-4485-A497-8BB9AD7F1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89" y="2435961"/>
            <a:ext cx="7564320" cy="3782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CA2A5CC5-4CEC-4C78-B707-B53D5B57F4D9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310A2D47-332D-4017-B980-E3567DF3AAF4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0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72E2811-DAD7-4E76-B8A4-5FE47D73F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48" y="2248406"/>
            <a:ext cx="5258353" cy="3941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Réduction de catégories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8EBCA19-DA2E-4523-8248-F546482F2F63}"/>
              </a:ext>
            </a:extLst>
          </p:cNvPr>
          <p:cNvSpPr txBox="1"/>
          <p:nvPr/>
        </p:nvSpPr>
        <p:spPr>
          <a:xfrm>
            <a:off x="835632" y="143086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6F22EEB-C7A1-438E-8928-11AF315C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865"/>
            <a:ext cx="457727" cy="42727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629AB831-2945-4843-9B4D-D23014BA1D30}"/>
              </a:ext>
            </a:extLst>
          </p:cNvPr>
          <p:cNvSpPr txBox="1"/>
          <p:nvPr/>
        </p:nvSpPr>
        <p:spPr>
          <a:xfrm>
            <a:off x="835632" y="1827378"/>
            <a:ext cx="548134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L’inverse du logarithme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La suppressions des commandes  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r>
              <a:rPr lang="it-IT" sz="1400" dirty="0">
                <a:solidFill>
                  <a:srgbClr val="202124"/>
                </a:solidFill>
                <a:latin typeface="Google Sans"/>
              </a:rPr>
              <a:t>« unavailable » et « canceled »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A60715-7CB4-42D3-B82B-378A0DB5C4D1}"/>
              </a:ext>
            </a:extLst>
          </p:cNvPr>
          <p:cNvSpPr txBox="1"/>
          <p:nvPr/>
        </p:nvSpPr>
        <p:spPr>
          <a:xfrm>
            <a:off x="835632" y="3371438"/>
            <a:ext cx="291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product_category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3626150C-79C8-4CF5-8A89-89ED759DEAC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1438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54A0D2D-D97E-4438-B34A-FC09C621A8BF}"/>
              </a:ext>
            </a:extLst>
          </p:cNvPr>
          <p:cNvSpPr/>
          <p:nvPr/>
        </p:nvSpPr>
        <p:spPr>
          <a:xfrm>
            <a:off x="8156464" y="1421892"/>
            <a:ext cx="403553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FAFBC89-06CF-4216-8D30-DC3B227E1F2C}"/>
              </a:ext>
            </a:extLst>
          </p:cNvPr>
          <p:cNvSpPr txBox="1"/>
          <p:nvPr/>
        </p:nvSpPr>
        <p:spPr>
          <a:xfrm>
            <a:off x="8174478" y="1450700"/>
            <a:ext cx="4017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Depuis 74 catégories à seulement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658812-BF6A-411C-87A0-39EA66DD4CD5}"/>
              </a:ext>
            </a:extLst>
          </p:cNvPr>
          <p:cNvSpPr txBox="1"/>
          <p:nvPr/>
        </p:nvSpPr>
        <p:spPr>
          <a:xfrm>
            <a:off x="835632" y="3789726"/>
            <a:ext cx="5732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L'identification des catégories avec le plus de ventes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Les 30 mots les plus communs dans toutes les catégories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Regroupement des catégories à travers une phase d'observation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Transformation de catégories à variables avec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pivot_table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Calcul du poids basé sur le total des achats de chaque client</a:t>
            </a:r>
            <a:endParaRPr lang="it-IT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36FCC9-05C2-4476-BA56-5F607D066989}"/>
              </a:ext>
            </a:extLst>
          </p:cNvPr>
          <p:cNvSpPr/>
          <p:nvPr/>
        </p:nvSpPr>
        <p:spPr>
          <a:xfrm>
            <a:off x="-1" y="2693240"/>
            <a:ext cx="6096001" cy="35800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EC6685A-36CA-404D-8D7F-76A4A96F0CA6}"/>
              </a:ext>
            </a:extLst>
          </p:cNvPr>
          <p:cNvSpPr txBox="1"/>
          <p:nvPr/>
        </p:nvSpPr>
        <p:spPr>
          <a:xfrm>
            <a:off x="29960" y="2704787"/>
            <a:ext cx="6066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112109 x 14 avec 98207 clients</a:t>
            </a:r>
          </a:p>
        </p:txBody>
      </p:sp>
    </p:spTree>
    <p:extLst>
      <p:ext uri="{BB962C8B-B14F-4D97-AF65-F5344CB8AC3E}">
        <p14:creationId xmlns:p14="http://schemas.microsoft.com/office/powerpoint/2010/main" val="9917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Filtration d’information par dates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4FFD82-1F14-42D5-AC91-6D6D5E85475D}"/>
              </a:ext>
            </a:extLst>
          </p:cNvPr>
          <p:cNvSpPr txBox="1"/>
          <p:nvPr/>
        </p:nvSpPr>
        <p:spPr>
          <a:xfrm>
            <a:off x="835631" y="1559500"/>
            <a:ext cx="6321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filtration de l’information pour </a:t>
            </a:r>
            <a:r>
              <a:rPr lang="fr-FR" sz="2400" b="1" u="sng" strike="noStrike" dirty="0">
                <a:solidFill>
                  <a:schemeClr val="accent6"/>
                </a:solidFill>
                <a:effectLst/>
                <a:latin typeface="Google Sans"/>
              </a:rPr>
              <a:t>la dernière année</a:t>
            </a:r>
            <a:endParaRPr lang="fr-FR" sz="2000" b="1" u="sng" strike="noStrike" dirty="0">
              <a:solidFill>
                <a:schemeClr val="accent6"/>
              </a:solidFill>
              <a:effectLst/>
              <a:latin typeface="Google Sans"/>
            </a:endParaRP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528D34F-D45A-4A21-B7AC-03EBD73540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616054"/>
            <a:ext cx="457727" cy="427272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280276CB-06B4-4117-A30B-D12B0EBB405E}"/>
              </a:ext>
            </a:extLst>
          </p:cNvPr>
          <p:cNvSpPr txBox="1"/>
          <p:nvPr/>
        </p:nvSpPr>
        <p:spPr>
          <a:xfrm>
            <a:off x="835631" y="2206483"/>
            <a:ext cx="7576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Des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décalés de 2 mois par rapport à la dernière année, ont été utilisés pour mesurer la stabilité des clusters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CA1190C8-ECB5-42AA-A200-0822F19132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7914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8A3F13-B511-4914-B126-88B6EC32C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51" y="3214310"/>
            <a:ext cx="9874445" cy="27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4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580200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 dans la dernière année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3D0AB-98FD-4574-99EE-E77547D5C0B1}"/>
              </a:ext>
            </a:extLst>
          </p:cNvPr>
          <p:cNvSpPr/>
          <p:nvPr/>
        </p:nvSpPr>
        <p:spPr>
          <a:xfrm>
            <a:off x="7552944" y="1273454"/>
            <a:ext cx="4639056" cy="840023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B29213-51ED-4EC9-B9A0-8BFDF201E8E8}"/>
              </a:ext>
            </a:extLst>
          </p:cNvPr>
          <p:cNvSpPr txBox="1"/>
          <p:nvPr/>
        </p:nvSpPr>
        <p:spPr>
          <a:xfrm>
            <a:off x="7656576" y="1282480"/>
            <a:ext cx="4535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85870 x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73075 clients uniques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75081 commandes uniques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564AB-A7FD-48C9-B5DE-9B0AB3FE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4885018" y="2806731"/>
            <a:ext cx="2875784" cy="298023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A99A-515D-49EA-8A8D-177B1F21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719" y="2889111"/>
            <a:ext cx="3321506" cy="24353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7700CC-536D-41A4-9188-6D735E1E4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13810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9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2595998B-897C-4272-8F63-7F16345E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05" y="1820578"/>
            <a:ext cx="4991351" cy="2301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C4544D9-845F-49F4-8A04-7B35AD4F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66" y="3371651"/>
            <a:ext cx="4880497" cy="2214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010731" cy="107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</a:p>
          <a:p>
            <a:r>
              <a:rPr lang="fr-FR" sz="3200" b="1" i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Faible somme d'argent et fréquence</a:t>
            </a:r>
            <a:endParaRPr lang="fr-FR" sz="40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957AFA9-089B-4C69-BB16-80F588D1BF7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30108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04C6174-6FA6-4F3D-A110-6A8BE7D1EFFA}"/>
              </a:ext>
            </a:extLst>
          </p:cNvPr>
          <p:cNvSpPr txBox="1"/>
          <p:nvPr/>
        </p:nvSpPr>
        <p:spPr>
          <a:xfrm>
            <a:off x="835631" y="2030108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Monetary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  <a:b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</a:b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les achats réguliers sont pour une petite somme d'argent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A357D13-87EF-4786-966C-93DA07CB45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42" y="457814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9535A2-9648-4413-BEC7-EC959F1794C0}"/>
              </a:ext>
            </a:extLst>
          </p:cNvPr>
          <p:cNvSpPr txBox="1"/>
          <p:nvPr/>
        </p:nvSpPr>
        <p:spPr>
          <a:xfrm>
            <a:off x="6658367" y="4578141"/>
            <a:ext cx="3885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Frequency 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Recency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: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la fréquence d'achat est faible par rapport à récemment</a:t>
            </a:r>
          </a:p>
        </p:txBody>
      </p:sp>
    </p:spTree>
    <p:extLst>
      <p:ext uri="{BB962C8B-B14F-4D97-AF65-F5344CB8AC3E}">
        <p14:creationId xmlns:p14="http://schemas.microsoft.com/office/powerpoint/2010/main" val="135502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Segmentation RFM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FAB0FFD-4BC1-4219-A092-CB70CD377B6E}"/>
              </a:ext>
            </a:extLst>
          </p:cNvPr>
          <p:cNvSpPr txBox="1"/>
          <p:nvPr/>
        </p:nvSpPr>
        <p:spPr>
          <a:xfrm>
            <a:off x="8621423" y="6097958"/>
            <a:ext cx="3570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1 - https://docs.exponea.com/docs/rfm-segmentation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6BD0D0D-FBD4-4ECE-A992-00FD1DD8B9CA}"/>
              </a:ext>
            </a:extLst>
          </p:cNvPr>
          <p:cNvSpPr txBox="1"/>
          <p:nvPr/>
        </p:nvSpPr>
        <p:spPr>
          <a:xfrm>
            <a:off x="835632" y="1429567"/>
            <a:ext cx="3372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Des segments selon </a:t>
            </a:r>
            <a:r>
              <a:rPr lang="fr-FR" sz="2000" b="1" i="1" u="none" strike="noStrike" dirty="0">
                <a:solidFill>
                  <a:srgbClr val="000000"/>
                </a:solidFill>
                <a:effectLst/>
                <a:latin typeface="Google Sans"/>
              </a:rPr>
              <a:t>Exponea</a:t>
            </a:r>
            <a:r>
              <a:rPr lang="fr-FR" sz="2000" b="1" i="1" u="none" strike="noStrike" baseline="30000" dirty="0">
                <a:solidFill>
                  <a:srgbClr val="000000"/>
                </a:solidFill>
                <a:effectLst/>
                <a:latin typeface="Google Sans"/>
              </a:rPr>
              <a:t>1</a:t>
            </a:r>
          </a:p>
        </p:txBody>
      </p:sp>
      <p:pic>
        <p:nvPicPr>
          <p:cNvPr id="81" name="Image 80">
            <a:extLst>
              <a:ext uri="{FF2B5EF4-FFF2-40B4-BE49-F238E27FC236}">
                <a16:creationId xmlns:a16="http://schemas.microsoft.com/office/drawing/2014/main" id="{D037C792-C83D-40F5-88B5-74AADD79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29567"/>
            <a:ext cx="457727" cy="427272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9A06D8A3-07E1-4720-AACF-FF514F4C3AE0}"/>
              </a:ext>
            </a:extLst>
          </p:cNvPr>
          <p:cNvGrpSpPr/>
          <p:nvPr/>
        </p:nvGrpSpPr>
        <p:grpSpPr>
          <a:xfrm>
            <a:off x="5890817" y="1564775"/>
            <a:ext cx="1786377" cy="1870186"/>
            <a:chOff x="5751553" y="1564775"/>
            <a:chExt cx="1786377" cy="187018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484BAB6-E4B9-4FBE-9985-4F85659E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953" y="1564775"/>
              <a:ext cx="1339577" cy="14127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3" name="Google Shape;2115;p40">
              <a:extLst>
                <a:ext uri="{FF2B5EF4-FFF2-40B4-BE49-F238E27FC236}">
                  <a16:creationId xmlns:a16="http://schemas.microsoft.com/office/drawing/2014/main" id="{6DEA053B-0658-43B7-A6B5-A61F184BA4F0}"/>
                </a:ext>
              </a:extLst>
            </p:cNvPr>
            <p:cNvSpPr txBox="1"/>
            <p:nvPr/>
          </p:nvSpPr>
          <p:spPr>
            <a:xfrm>
              <a:off x="5751553" y="2970161"/>
              <a:ext cx="1786377" cy="4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Champion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D199D38-18BA-4B8F-A58F-8E7C093D6F91}"/>
              </a:ext>
            </a:extLst>
          </p:cNvPr>
          <p:cNvGrpSpPr/>
          <p:nvPr/>
        </p:nvGrpSpPr>
        <p:grpSpPr>
          <a:xfrm>
            <a:off x="8197794" y="1564775"/>
            <a:ext cx="1786377" cy="2381837"/>
            <a:chOff x="8336570" y="1525622"/>
            <a:chExt cx="1786377" cy="2381837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8AB38D3-DB84-49D6-80EB-4776C793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4269" y="1525622"/>
              <a:ext cx="1110981" cy="16641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4" name="Google Shape;2115;p40">
              <a:extLst>
                <a:ext uri="{FF2B5EF4-FFF2-40B4-BE49-F238E27FC236}">
                  <a16:creationId xmlns:a16="http://schemas.microsoft.com/office/drawing/2014/main" id="{8E2B0B4F-C1F6-4C98-8CB4-2B77E2D15D5A}"/>
                </a:ext>
              </a:extLst>
            </p:cNvPr>
            <p:cNvSpPr txBox="1"/>
            <p:nvPr/>
          </p:nvSpPr>
          <p:spPr>
            <a:xfrm>
              <a:off x="8336570" y="3207831"/>
              <a:ext cx="1786377" cy="699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Loyal potentiel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1DA0EA2-218A-49BF-BF70-151878E5B9F1}"/>
              </a:ext>
            </a:extLst>
          </p:cNvPr>
          <p:cNvGrpSpPr/>
          <p:nvPr/>
        </p:nvGrpSpPr>
        <p:grpSpPr>
          <a:xfrm>
            <a:off x="9360066" y="3480619"/>
            <a:ext cx="1996302" cy="2350436"/>
            <a:chOff x="9243019" y="3229470"/>
            <a:chExt cx="1996302" cy="2350436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839EADE4-B285-40B9-BB49-3A33CF09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48" y="3229470"/>
              <a:ext cx="1165844" cy="16458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5" name="Google Shape;2115;p40">
              <a:extLst>
                <a:ext uri="{FF2B5EF4-FFF2-40B4-BE49-F238E27FC236}">
                  <a16:creationId xmlns:a16="http://schemas.microsoft.com/office/drawing/2014/main" id="{7F5C79F3-7ADB-40C5-8308-C7017384B0C3}"/>
                </a:ext>
              </a:extLst>
            </p:cNvPr>
            <p:cNvSpPr txBox="1"/>
            <p:nvPr/>
          </p:nvSpPr>
          <p:spPr>
            <a:xfrm>
              <a:off x="9243019" y="4880279"/>
              <a:ext cx="1996302" cy="699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fr-FR" sz="2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On ne peut pas les perdre</a:t>
              </a:r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F57CAB0F-3A9B-472F-BD03-38BE7668A2A1}"/>
              </a:ext>
            </a:extLst>
          </p:cNvPr>
          <p:cNvGrpSpPr/>
          <p:nvPr/>
        </p:nvGrpSpPr>
        <p:grpSpPr>
          <a:xfrm>
            <a:off x="6943408" y="3480619"/>
            <a:ext cx="1786377" cy="2217143"/>
            <a:chOff x="5572616" y="3977522"/>
            <a:chExt cx="1786377" cy="2217143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41DFD30-D084-44F8-973B-CA46B3ABE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318" y="3977522"/>
              <a:ext cx="1046974" cy="1476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6" name="Google Shape;2115;p40">
              <a:extLst>
                <a:ext uri="{FF2B5EF4-FFF2-40B4-BE49-F238E27FC236}">
                  <a16:creationId xmlns:a16="http://schemas.microsoft.com/office/drawing/2014/main" id="{5D28B679-C030-458E-A395-4F6D04ACBBBE}"/>
                </a:ext>
              </a:extLst>
            </p:cNvPr>
            <p:cNvSpPr txBox="1"/>
            <p:nvPr/>
          </p:nvSpPr>
          <p:spPr>
            <a:xfrm>
              <a:off x="5572616" y="5451557"/>
              <a:ext cx="1786377" cy="743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</a:pPr>
              <a:r>
                <a:rPr lang="en" sz="24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Nouveaux clients</a:t>
              </a:r>
              <a:endParaRPr sz="24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D58261A-D350-4B03-8D78-837CD11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18260"/>
              </p:ext>
            </p:extLst>
          </p:nvPr>
        </p:nvGraphicFramePr>
        <p:xfrm>
          <a:off x="573717" y="1995436"/>
          <a:ext cx="4724564" cy="39468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7796">
                  <a:extLst>
                    <a:ext uri="{9D8B030D-6E8A-4147-A177-3AD203B41FA5}">
                      <a16:colId xmlns:a16="http://schemas.microsoft.com/office/drawing/2014/main" val="3314498559"/>
                    </a:ext>
                  </a:extLst>
                </a:gridCol>
                <a:gridCol w="2766768">
                  <a:extLst>
                    <a:ext uri="{9D8B030D-6E8A-4147-A177-3AD203B41FA5}">
                      <a16:colId xmlns:a16="http://schemas.microsoft.com/office/drawing/2014/main" val="98749382"/>
                    </a:ext>
                  </a:extLst>
                </a:gridCol>
              </a:tblGrid>
              <a:tr h="34450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Des </a:t>
                      </a:r>
                      <a:r>
                        <a:rPr lang="es-ES" b="1" dirty="0" err="1"/>
                        <a:t>segments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Scores (RFM)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401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Champion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555, 554, 544, 545, 454, 455, 445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61082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Fidèle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543, 444, 435, 355, 354, 345, 344, 335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179418"/>
                  </a:ext>
                </a:extLst>
              </a:tr>
              <a:tr h="319761">
                <a:tc>
                  <a:txBody>
                    <a:bodyPr/>
                    <a:lstStyle/>
                    <a:p>
                      <a:r>
                        <a:rPr lang="fr-FR" sz="1400" b="1" dirty="0"/>
                        <a:t>Loyal potentiel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553, 551, 552, 541, 542, 533,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80144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Nouveaux clients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512, 511, 422, 421 412, 411, 311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68978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Prometteur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525, 524, 523, 522, 521, 515, 514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2295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r>
                        <a:rPr lang="fr-FR" sz="1400" b="1" dirty="0"/>
                        <a:t>Besoin d'attention</a:t>
                      </a:r>
                      <a:endParaRPr lang="fr-FR" sz="1400" b="1" dirty="0"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535, 534, 443, 434, 343, 334, 325, 324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7779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Sur le point de dormir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331, 321, 312, 221, 213, 231, 241, 251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8518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À risque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255, 254, 245, 244, 253, 252, 243, 242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075507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On ne peut pas les perdre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155, 154, 144, 214,215,115, 114, 113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19160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En hibernation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b="0" kern="1200" dirty="0">
                          <a:solidFill>
                            <a:schemeClr val="dk1"/>
                          </a:solidFill>
                          <a:effectLst/>
                        </a:rPr>
                        <a:t>332, 322, 231, 241, 251, 233, 232</a:t>
                      </a:r>
                      <a:endParaRPr lang="fr-F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272743"/>
                  </a:ext>
                </a:extLst>
              </a:tr>
              <a:tr h="302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202124"/>
                          </a:solidFill>
                        </a:rPr>
                        <a:t>Perdus</a:t>
                      </a:r>
                      <a:endParaRPr lang="fr-FR" sz="1400" b="1" dirty="0">
                        <a:solidFill>
                          <a:srgbClr val="202124"/>
                        </a:solidFill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111, 112, 121, 131, 141, 151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51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44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Google Shape;886;p38">
            <a:extLst>
              <a:ext uri="{FF2B5EF4-FFF2-40B4-BE49-F238E27FC236}">
                <a16:creationId xmlns:a16="http://schemas.microsoft.com/office/drawing/2014/main" id="{701082C8-4FAA-4483-9AFB-18388DE1943B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887;p38">
            <a:extLst>
              <a:ext uri="{FF2B5EF4-FFF2-40B4-BE49-F238E27FC236}">
                <a16:creationId xmlns:a16="http://schemas.microsoft.com/office/drawing/2014/main" id="{A34A34B9-E651-46DE-8CEA-087ECD0AECAC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788302" cy="1111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9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Prometteur et Nouveaux clients sont la plupart de clients dans la segmentation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9E5434-5DAE-41F2-BC2F-AF50EAD1135F}"/>
              </a:ext>
            </a:extLst>
          </p:cNvPr>
          <p:cNvSpPr txBox="1"/>
          <p:nvPr/>
        </p:nvSpPr>
        <p:spPr>
          <a:xfrm>
            <a:off x="7565571" y="6152388"/>
            <a:ext cx="4626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200" dirty="0">
                <a:solidFill>
                  <a:schemeClr val="bg1">
                    <a:lumMod val="75000"/>
                  </a:schemeClr>
                </a:solidFill>
              </a:rPr>
              <a:t>Sur base : https://docs.exponea.com/docs/rfm-segmentation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F914FF-4E25-46A1-A16A-5E8685B3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0" y="1598757"/>
            <a:ext cx="8841620" cy="44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sélectionné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19227E7-992E-4022-81BF-6C2DBA1AE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26" y="2089302"/>
            <a:ext cx="6590059" cy="2710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13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clients ont acheté une seule fois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F0886B4-3B74-45C8-959A-C4326E4A41DD}"/>
              </a:ext>
            </a:extLst>
          </p:cNvPr>
          <p:cNvSpPr txBox="1"/>
          <p:nvPr/>
        </p:nvSpPr>
        <p:spPr>
          <a:xfrm>
            <a:off x="835632" y="5480088"/>
            <a:ext cx="9707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Si le client a acheté plus d'une fois, la valeur sera 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« 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True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 », sinon, la valeur sera « False ».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1D981F5-A967-41F0-9CBE-9E8EE681D7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5466507"/>
            <a:ext cx="457727" cy="427272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D1EE1EED-94FC-4BED-9061-E324CFBA2B20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887;p38">
            <a:extLst>
              <a:ext uri="{FF2B5EF4-FFF2-40B4-BE49-F238E27FC236}">
                <a16:creationId xmlns:a16="http://schemas.microsoft.com/office/drawing/2014/main" id="{2C64F999-56CC-4BFD-9DB6-97C45CA1352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lang="fr-FR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3521531-621D-491C-8677-AD6382D9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8" y="1834128"/>
            <a:ext cx="4255507" cy="29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2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6526986-F8E3-48C1-927F-8976872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2" y="3747303"/>
            <a:ext cx="3883145" cy="2406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7D2033-037F-4104-A54A-3DAFAD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8" y="1128351"/>
            <a:ext cx="3828718" cy="239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BD58207-20C2-4BB4-A27E-AC71E741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368" y="1970206"/>
            <a:ext cx="6950002" cy="3554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AF3F83-1064-43EE-A54F-888C4FC2972F}"/>
              </a:ext>
            </a:extLst>
          </p:cNvPr>
          <p:cNvSpPr/>
          <p:nvPr/>
        </p:nvSpPr>
        <p:spPr>
          <a:xfrm>
            <a:off x="7552944" y="1375157"/>
            <a:ext cx="4639056" cy="34758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888D12E-4F3C-47BE-B6B0-A6D57AF8983C}"/>
              </a:ext>
            </a:extLst>
          </p:cNvPr>
          <p:cNvSpPr txBox="1"/>
          <p:nvPr/>
        </p:nvSpPr>
        <p:spPr>
          <a:xfrm>
            <a:off x="7656576" y="1384182"/>
            <a:ext cx="4535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corrélations entre les variables sont faibles</a:t>
            </a:r>
          </a:p>
        </p:txBody>
      </p:sp>
    </p:spTree>
    <p:extLst>
      <p:ext uri="{BB962C8B-B14F-4D97-AF65-F5344CB8AC3E}">
        <p14:creationId xmlns:p14="http://schemas.microsoft.com/office/powerpoint/2010/main" val="34538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89;p19">
            <a:extLst>
              <a:ext uri="{FF2B5EF4-FFF2-40B4-BE49-F238E27FC236}">
                <a16:creationId xmlns:a16="http://schemas.microsoft.com/office/drawing/2014/main" id="{E89E137D-A19E-4F31-ADEA-03548D12F06B}"/>
              </a:ext>
            </a:extLst>
          </p:cNvPr>
          <p:cNvSpPr/>
          <p:nvPr/>
        </p:nvSpPr>
        <p:spPr>
          <a:xfrm>
            <a:off x="9894981" y="159605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3;p19">
            <a:extLst>
              <a:ext uri="{FF2B5EF4-FFF2-40B4-BE49-F238E27FC236}">
                <a16:creationId xmlns:a16="http://schemas.microsoft.com/office/drawing/2014/main" id="{C76A81BA-77DA-43F7-B99A-7CEB8E6589B3}"/>
              </a:ext>
            </a:extLst>
          </p:cNvPr>
          <p:cNvSpPr txBox="1"/>
          <p:nvPr/>
        </p:nvSpPr>
        <p:spPr>
          <a:xfrm>
            <a:off x="10239260" y="30412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des données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197;p19">
            <a:extLst>
              <a:ext uri="{FF2B5EF4-FFF2-40B4-BE49-F238E27FC236}">
                <a16:creationId xmlns:a16="http://schemas.microsoft.com/office/drawing/2014/main" id="{934B7F57-BF8B-4C6D-8DC6-4891437DB6E5}"/>
              </a:ext>
            </a:extLst>
          </p:cNvPr>
          <p:cNvSpPr/>
          <p:nvPr/>
        </p:nvSpPr>
        <p:spPr>
          <a:xfrm>
            <a:off x="11416106" y="38970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4;p19">
            <a:extLst>
              <a:ext uri="{FF2B5EF4-FFF2-40B4-BE49-F238E27FC236}">
                <a16:creationId xmlns:a16="http://schemas.microsoft.com/office/drawing/2014/main" id="{CD92B465-C8F6-4DEA-9B05-728AE35F85C7}"/>
              </a:ext>
            </a:extLst>
          </p:cNvPr>
          <p:cNvSpPr txBox="1"/>
          <p:nvPr/>
        </p:nvSpPr>
        <p:spPr>
          <a:xfrm>
            <a:off x="11416607" y="38956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7FCB6668-F550-42DB-886C-6BBEEA4C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66" y="461869"/>
            <a:ext cx="252000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08E4AC-5E72-4D09-AB5C-BDFD8780E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46" y="2193916"/>
            <a:ext cx="8764622" cy="21728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CD9680A-9FC8-4612-AC3D-F009AEEDBC50}"/>
              </a:ext>
            </a:extLst>
          </p:cNvPr>
          <p:cNvSpPr/>
          <p:nvPr/>
        </p:nvSpPr>
        <p:spPr>
          <a:xfrm>
            <a:off x="444146" y="2192195"/>
            <a:ext cx="2309072" cy="2163933"/>
          </a:xfrm>
          <a:prstGeom prst="rect">
            <a:avLst/>
          </a:prstGeom>
          <a:noFill/>
          <a:ln w="5715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2EC70-8744-4A39-98D2-C174E9FCA483}"/>
              </a:ext>
            </a:extLst>
          </p:cNvPr>
          <p:cNvSpPr/>
          <p:nvPr/>
        </p:nvSpPr>
        <p:spPr>
          <a:xfrm>
            <a:off x="2829233" y="2172650"/>
            <a:ext cx="6379535" cy="2187272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9210F3-9B26-4AA5-BD5A-21B193C85E2F}"/>
              </a:ext>
            </a:extLst>
          </p:cNvPr>
          <p:cNvSpPr txBox="1"/>
          <p:nvPr/>
        </p:nvSpPr>
        <p:spPr>
          <a:xfrm>
            <a:off x="377906" y="1797130"/>
            <a:ext cx="2432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rgbClr val="70AD47"/>
                </a:solidFill>
                <a:latin typeface="docs-Roboto"/>
              </a:rPr>
              <a:t>Indicateurs</a:t>
            </a:r>
            <a:r>
              <a:rPr lang="es-ES" sz="2000" b="1" dirty="0">
                <a:solidFill>
                  <a:srgbClr val="70AD47"/>
                </a:solidFill>
                <a:latin typeface="docs-Roboto"/>
              </a:rPr>
              <a:t> RFM</a:t>
            </a:r>
            <a:endParaRPr lang="fr-FR" sz="2000" b="1" dirty="0">
              <a:solidFill>
                <a:srgbClr val="70AD47"/>
              </a:solidFill>
              <a:latin typeface="docs-Roboto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682F509-86B7-4068-9F67-427431A2C194}"/>
              </a:ext>
            </a:extLst>
          </p:cNvPr>
          <p:cNvSpPr txBox="1"/>
          <p:nvPr/>
        </p:nvSpPr>
        <p:spPr>
          <a:xfrm>
            <a:off x="4163470" y="1797130"/>
            <a:ext cx="35412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Satisfaction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docs-Roboto"/>
              </a:rPr>
              <a:t>  et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docs-Roboto"/>
              </a:rPr>
              <a:t>Catégories</a:t>
            </a:r>
            <a:endParaRPr lang="fr-FR" sz="2000" b="1" dirty="0">
              <a:solidFill>
                <a:schemeClr val="accent1">
                  <a:lumMod val="75000"/>
                </a:schemeClr>
              </a:solidFill>
              <a:latin typeface="docs-Roboto"/>
            </a:endParaRPr>
          </a:p>
        </p:txBody>
      </p:sp>
      <p:cxnSp>
        <p:nvCxnSpPr>
          <p:cNvPr id="33" name="Google Shape;87;p14">
            <a:extLst>
              <a:ext uri="{FF2B5EF4-FFF2-40B4-BE49-F238E27FC236}">
                <a16:creationId xmlns:a16="http://schemas.microsoft.com/office/drawing/2014/main" id="{E568D815-5089-4E9E-B7D7-50BD7A581F59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812818" y="5165875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88;p14">
            <a:extLst>
              <a:ext uri="{FF2B5EF4-FFF2-40B4-BE49-F238E27FC236}">
                <a16:creationId xmlns:a16="http://schemas.microsoft.com/office/drawing/2014/main" id="{2CB352F7-A562-41DB-A4BD-F3EE571241F3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22814" y="5165874"/>
            <a:ext cx="73" cy="163926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89;p14">
            <a:extLst>
              <a:ext uri="{FF2B5EF4-FFF2-40B4-BE49-F238E27FC236}">
                <a16:creationId xmlns:a16="http://schemas.microsoft.com/office/drawing/2014/main" id="{8A4686D4-E7A4-4D21-8B74-D6950A33D0A7}"/>
              </a:ext>
            </a:extLst>
          </p:cNvPr>
          <p:cNvSpPr txBox="1"/>
          <p:nvPr/>
        </p:nvSpPr>
        <p:spPr>
          <a:xfrm>
            <a:off x="1862118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Définition des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fonctions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identification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de chaque type de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colonnes</a:t>
            </a:r>
          </a:p>
        </p:txBody>
      </p:sp>
      <p:sp>
        <p:nvSpPr>
          <p:cNvPr id="36" name="Google Shape;90;p14">
            <a:extLst>
              <a:ext uri="{FF2B5EF4-FFF2-40B4-BE49-F238E27FC236}">
                <a16:creationId xmlns:a16="http://schemas.microsoft.com/office/drawing/2014/main" id="{350A558A-8D64-4830-8F29-653122F23511}"/>
              </a:ext>
            </a:extLst>
          </p:cNvPr>
          <p:cNvSpPr/>
          <p:nvPr/>
        </p:nvSpPr>
        <p:spPr>
          <a:xfrm>
            <a:off x="5934084" y="4480141"/>
            <a:ext cx="1977641" cy="685757"/>
          </a:xfrm>
          <a:custGeom>
            <a:avLst/>
            <a:gdLst/>
            <a:ahLst/>
            <a:cxnLst/>
            <a:rect l="l" t="t" r="r" b="b"/>
            <a:pathLst>
              <a:path w="35440" h="12289" extrusionOk="0">
                <a:moveTo>
                  <a:pt x="0" y="1"/>
                </a:moveTo>
                <a:lnTo>
                  <a:pt x="0" y="12288"/>
                </a:lnTo>
                <a:lnTo>
                  <a:pt x="35439" y="12288"/>
                </a:lnTo>
                <a:lnTo>
                  <a:pt x="35439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91;p14">
            <a:extLst>
              <a:ext uri="{FF2B5EF4-FFF2-40B4-BE49-F238E27FC236}">
                <a16:creationId xmlns:a16="http://schemas.microsoft.com/office/drawing/2014/main" id="{DFEED0A8-87B6-44EB-B32A-0080E2639957}"/>
              </a:ext>
            </a:extLst>
          </p:cNvPr>
          <p:cNvSpPr/>
          <p:nvPr/>
        </p:nvSpPr>
        <p:spPr>
          <a:xfrm>
            <a:off x="3882872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57452F59-826B-4E86-A4ED-2F7024C96D03}"/>
              </a:ext>
            </a:extLst>
          </p:cNvPr>
          <p:cNvSpPr/>
          <p:nvPr/>
        </p:nvSpPr>
        <p:spPr>
          <a:xfrm>
            <a:off x="1831604" y="4480141"/>
            <a:ext cx="2213127" cy="685757"/>
          </a:xfrm>
          <a:custGeom>
            <a:avLst/>
            <a:gdLst/>
            <a:ahLst/>
            <a:cxnLst/>
            <a:rect l="l" t="t" r="r" b="b"/>
            <a:pathLst>
              <a:path w="39660" h="12289" extrusionOk="0">
                <a:moveTo>
                  <a:pt x="1" y="1"/>
                </a:moveTo>
                <a:lnTo>
                  <a:pt x="1" y="12288"/>
                </a:lnTo>
                <a:lnTo>
                  <a:pt x="35440" y="12288"/>
                </a:lnTo>
                <a:lnTo>
                  <a:pt x="35440" y="10364"/>
                </a:lnTo>
                <a:lnTo>
                  <a:pt x="39659" y="6144"/>
                </a:lnTo>
                <a:lnTo>
                  <a:pt x="35440" y="1928"/>
                </a:lnTo>
                <a:lnTo>
                  <a:pt x="35440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3;p14">
            <a:extLst>
              <a:ext uri="{FF2B5EF4-FFF2-40B4-BE49-F238E27FC236}">
                <a16:creationId xmlns:a16="http://schemas.microsoft.com/office/drawing/2014/main" id="{C2CBD72D-4CC0-48D3-BBAC-AA5AE794BF9B}"/>
              </a:ext>
            </a:extLst>
          </p:cNvPr>
          <p:cNvSpPr txBox="1"/>
          <p:nvPr/>
        </p:nvSpPr>
        <p:spPr>
          <a:xfrm>
            <a:off x="5972114" y="5329800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Font typeface="Arial"/>
              <a:buNone/>
            </a:pP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sym typeface="Roboto"/>
              </a:rPr>
              <a:t>Appelé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lors de l’initialisation de la régression</a:t>
            </a:r>
          </a:p>
        </p:txBody>
      </p:sp>
      <p:cxnSp>
        <p:nvCxnSpPr>
          <p:cNvPr id="40" name="Google Shape;96;p14">
            <a:extLst>
              <a:ext uri="{FF2B5EF4-FFF2-40B4-BE49-F238E27FC236}">
                <a16:creationId xmlns:a16="http://schemas.microsoft.com/office/drawing/2014/main" id="{84512D3E-B4E7-4D05-AD51-9149818D0A5B}"/>
              </a:ext>
            </a:extLst>
          </p:cNvPr>
          <p:cNvCxnSpPr>
            <a:cxnSpLocks/>
          </p:cNvCxnSpPr>
          <p:nvPr/>
        </p:nvCxnSpPr>
        <p:spPr>
          <a:xfrm flipH="1" flipV="1">
            <a:off x="4864240" y="5134989"/>
            <a:ext cx="4162" cy="19160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97;p14">
            <a:extLst>
              <a:ext uri="{FF2B5EF4-FFF2-40B4-BE49-F238E27FC236}">
                <a16:creationId xmlns:a16="http://schemas.microsoft.com/office/drawing/2014/main" id="{D1B332BE-4F46-4BBC-BC6F-2BCBBEE53300}"/>
              </a:ext>
            </a:extLst>
          </p:cNvPr>
          <p:cNvSpPr txBox="1"/>
          <p:nvPr/>
        </p:nvSpPr>
        <p:spPr>
          <a:xfrm>
            <a:off x="3913540" y="5326591"/>
            <a:ext cx="1901400" cy="8931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FunctionTransformer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, </a:t>
            </a: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QuantileTransformer</a:t>
            </a:r>
            <a:endParaRPr lang="fr-FR" sz="1200" dirty="0">
              <a:solidFill>
                <a:srgbClr val="252525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01;p14">
            <a:extLst>
              <a:ext uri="{FF2B5EF4-FFF2-40B4-BE49-F238E27FC236}">
                <a16:creationId xmlns:a16="http://schemas.microsoft.com/office/drawing/2014/main" id="{539AD5F2-1D24-4A59-97C9-A4E160CD51C2}"/>
              </a:ext>
            </a:extLst>
          </p:cNvPr>
          <p:cNvSpPr txBox="1"/>
          <p:nvPr/>
        </p:nvSpPr>
        <p:spPr>
          <a:xfrm>
            <a:off x="2205505" y="4662981"/>
            <a:ext cx="1303111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Définitions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3" name="Google Shape;102;p14">
            <a:extLst>
              <a:ext uri="{FF2B5EF4-FFF2-40B4-BE49-F238E27FC236}">
                <a16:creationId xmlns:a16="http://schemas.microsoft.com/office/drawing/2014/main" id="{3345F876-49C2-4831-9D22-D6A0CC323742}"/>
              </a:ext>
            </a:extLst>
          </p:cNvPr>
          <p:cNvSpPr txBox="1"/>
          <p:nvPr/>
        </p:nvSpPr>
        <p:spPr>
          <a:xfrm>
            <a:off x="4256928" y="4662981"/>
            <a:ext cx="12147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pipeline</a:t>
            </a:r>
            <a:endParaRPr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03;p14">
            <a:extLst>
              <a:ext uri="{FF2B5EF4-FFF2-40B4-BE49-F238E27FC236}">
                <a16:creationId xmlns:a16="http://schemas.microsoft.com/office/drawing/2014/main" id="{9A0C4A4B-BE91-4CBA-BC89-06D323CCADAB}"/>
              </a:ext>
            </a:extLst>
          </p:cNvPr>
          <p:cNvSpPr txBox="1"/>
          <p:nvPr/>
        </p:nvSpPr>
        <p:spPr>
          <a:xfrm>
            <a:off x="6096000" y="4487045"/>
            <a:ext cx="1815652" cy="647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</a:t>
            </a:r>
            <a:r>
              <a:rPr lang="en" sz="14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olumn_transformer</a:t>
            </a:r>
            <a:endParaRPr sz="14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63E742-B91D-48F8-B871-0A13C09B275B}"/>
              </a:ext>
            </a:extLst>
          </p:cNvPr>
          <p:cNvSpPr/>
          <p:nvPr/>
        </p:nvSpPr>
        <p:spPr>
          <a:xfrm>
            <a:off x="2" y="1249704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F4F6E0-3804-4B57-8464-E2437820F890}"/>
              </a:ext>
            </a:extLst>
          </p:cNvPr>
          <p:cNvSpPr txBox="1"/>
          <p:nvPr/>
        </p:nvSpPr>
        <p:spPr>
          <a:xfrm>
            <a:off x="0" y="1281203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11 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A291AFC-B30E-4519-8462-5E280A4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25" y="2476022"/>
            <a:ext cx="457727" cy="427272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810AA518-07C5-4C52-A4E8-02C3DAB5E9B4}"/>
              </a:ext>
            </a:extLst>
          </p:cNvPr>
          <p:cNvSpPr txBox="1"/>
          <p:nvPr/>
        </p:nvSpPr>
        <p:spPr>
          <a:xfrm>
            <a:off x="9978951" y="2476022"/>
            <a:ext cx="2049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Variables exclues</a:t>
            </a:r>
            <a:endParaRPr lang="fr-FR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25FBC35-B70B-4A21-818B-43FE5F2867C2}"/>
              </a:ext>
            </a:extLst>
          </p:cNvPr>
          <p:cNvSpPr txBox="1"/>
          <p:nvPr/>
        </p:nvSpPr>
        <p:spPr>
          <a:xfrm>
            <a:off x="9762942" y="2903994"/>
            <a:ext cx="2049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none" strike="noStrike" dirty="0">
                <a:solidFill>
                  <a:srgbClr val="000000"/>
                </a:solidFill>
                <a:effectLst/>
                <a:latin typeface="Google Sans"/>
              </a:rPr>
              <a:t>Étiquette RFM</a:t>
            </a:r>
          </a:p>
        </p:txBody>
      </p:sp>
    </p:spTree>
    <p:extLst>
      <p:ext uri="{BB962C8B-B14F-4D97-AF65-F5344CB8AC3E}">
        <p14:creationId xmlns:p14="http://schemas.microsoft.com/office/powerpoint/2010/main" val="137121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85D11A72-8439-493B-B9D3-EC101397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2" y="1493101"/>
            <a:ext cx="6857011" cy="337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2" y="1443610"/>
            <a:ext cx="37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PC2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87,64 %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9" name="Google Shape;886;p38">
            <a:extLst>
              <a:ext uri="{FF2B5EF4-FFF2-40B4-BE49-F238E27FC236}">
                <a16:creationId xmlns:a16="http://schemas.microsoft.com/office/drawing/2014/main" id="{A6537F55-99E1-499B-91C6-287A46277CA6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87;p38">
            <a:extLst>
              <a:ext uri="{FF2B5EF4-FFF2-40B4-BE49-F238E27FC236}">
                <a16:creationId xmlns:a16="http://schemas.microsoft.com/office/drawing/2014/main" id="{08F2A1F4-8919-4CDB-AB1C-EBDDE38EC95A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F62B5-28C1-4660-98D9-652C3B95C50A}"/>
              </a:ext>
            </a:extLst>
          </p:cNvPr>
          <p:cNvSpPr/>
          <p:nvPr/>
        </p:nvSpPr>
        <p:spPr>
          <a:xfrm>
            <a:off x="7494597" y="2102866"/>
            <a:ext cx="1894114" cy="2624153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582B3D-436D-498C-8010-563BACBAA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73" y="3346257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C3270BC-4B95-4D1F-A35B-9719B872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04" y="1388420"/>
            <a:ext cx="5548248" cy="482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Google Shape;886;p38">
            <a:extLst>
              <a:ext uri="{FF2B5EF4-FFF2-40B4-BE49-F238E27FC236}">
                <a16:creationId xmlns:a16="http://schemas.microsoft.com/office/drawing/2014/main" id="{8019F3D0-1407-4A85-9FE0-7DEA852C8ADA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887;p38">
            <a:extLst>
              <a:ext uri="{FF2B5EF4-FFF2-40B4-BE49-F238E27FC236}">
                <a16:creationId xmlns:a16="http://schemas.microsoft.com/office/drawing/2014/main" id="{90FEB234-CA93-4C1C-89CC-216678781520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B239B51-9C88-4AC6-AF8A-5AB070100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343948"/>
            <a:ext cx="3952875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D221E6-CCD5-47F0-800F-B6B3E270D5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6A35D7-5A5C-4794-9DDE-338E56A0732A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Seulement les indicateurs RFM</a:t>
            </a:r>
          </a:p>
        </p:txBody>
      </p:sp>
    </p:spTree>
    <p:extLst>
      <p:ext uri="{BB962C8B-B14F-4D97-AF65-F5344CB8AC3E}">
        <p14:creationId xmlns:p14="http://schemas.microsoft.com/office/powerpoint/2010/main" val="24329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9928E1D3-6294-43AA-B527-AC05D059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6" y="3025887"/>
            <a:ext cx="5506453" cy="27061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D0EED2-9394-4C49-9AE6-B2179978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07" y="1383536"/>
            <a:ext cx="5928803" cy="362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9C03FF0-9889-4DCC-9B39-34DC4CFDA9B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12011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A8DA5C8-0F7C-4188-94E1-0BA5996DC2AE}"/>
              </a:ext>
            </a:extLst>
          </p:cNvPr>
          <p:cNvSpPr txBox="1"/>
          <p:nvPr/>
        </p:nvSpPr>
        <p:spPr>
          <a:xfrm>
            <a:off x="844681" y="2084574"/>
            <a:ext cx="369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PC7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décrit jusqu’à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86,18 %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sp>
        <p:nvSpPr>
          <p:cNvPr id="13" name="Google Shape;886;p38">
            <a:extLst>
              <a:ext uri="{FF2B5EF4-FFF2-40B4-BE49-F238E27FC236}">
                <a16:creationId xmlns:a16="http://schemas.microsoft.com/office/drawing/2014/main" id="{7F8FCF9C-8503-477A-A7EE-4A0D488213C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87;p38">
            <a:extLst>
              <a:ext uri="{FF2B5EF4-FFF2-40B4-BE49-F238E27FC236}">
                <a16:creationId xmlns:a16="http://schemas.microsoft.com/office/drawing/2014/main" id="{29A06746-5F69-4B5B-BBCE-9AE6F8BF516F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EA5C-209B-4657-95BE-F442234B44B7}"/>
              </a:ext>
            </a:extLst>
          </p:cNvPr>
          <p:cNvSpPr/>
          <p:nvPr/>
        </p:nvSpPr>
        <p:spPr>
          <a:xfrm>
            <a:off x="3461658" y="3567113"/>
            <a:ext cx="486455" cy="2052637"/>
          </a:xfrm>
          <a:prstGeom prst="rect">
            <a:avLst/>
          </a:prstGeom>
          <a:noFill/>
          <a:ln w="38100">
            <a:solidFill>
              <a:srgbClr val="7451EB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7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AFF6BF4-C238-4D9B-84E3-E33478FBA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206" y="1386893"/>
            <a:ext cx="5546142" cy="4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20" name="Google Shape;886;p38">
            <a:extLst>
              <a:ext uri="{FF2B5EF4-FFF2-40B4-BE49-F238E27FC236}">
                <a16:creationId xmlns:a16="http://schemas.microsoft.com/office/drawing/2014/main" id="{914CFB8C-DDCF-4BE1-B3B9-2A03C14899E2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887;p38">
            <a:extLst>
              <a:ext uri="{FF2B5EF4-FFF2-40B4-BE49-F238E27FC236}">
                <a16:creationId xmlns:a16="http://schemas.microsoft.com/office/drawing/2014/main" id="{80E8CD95-3391-453F-A773-4BDCF54F947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ACA86DE-9A38-4137-A5A8-582CC574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7" y="2241016"/>
            <a:ext cx="4770166" cy="2919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0A8805-6291-445E-B1D0-225EF83733D8}"/>
              </a:ext>
            </a:extLst>
          </p:cNvPr>
          <p:cNvSpPr txBox="1"/>
          <p:nvPr/>
        </p:nvSpPr>
        <p:spPr>
          <a:xfrm>
            <a:off x="844681" y="1443610"/>
            <a:ext cx="4893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chemeClr val="accent6"/>
                </a:solidFill>
                <a:effectLst/>
                <a:latin typeface="docs-Roboto"/>
              </a:rPr>
              <a:t>Les indicateurs RFM plus 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3914724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8"/>
            <a:ext cx="9559407" cy="1314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Modélisations effectuées</a:t>
            </a:r>
          </a:p>
          <a:p>
            <a:r>
              <a:rPr lang="fr-FR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KMeans</a:t>
            </a:r>
            <a:endParaRPr lang="fr-FR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0C336B98-D797-4536-94B1-8262BE7319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8" t="12809"/>
          <a:stretch/>
        </p:blipFill>
        <p:spPr>
          <a:xfrm>
            <a:off x="8291651" y="3209271"/>
            <a:ext cx="3425480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F63D4BB-2603-4B7F-A559-D9DC4C0F7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9" t="12809" r="32889"/>
          <a:stretch/>
        </p:blipFill>
        <p:spPr>
          <a:xfrm>
            <a:off x="4436385" y="2578616"/>
            <a:ext cx="342548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7708D2-E23D-4CCF-B8BE-817AC5DDDA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9" r="65778"/>
          <a:stretch/>
        </p:blipFill>
        <p:spPr>
          <a:xfrm>
            <a:off x="474869" y="2144048"/>
            <a:ext cx="3531731" cy="2557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719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115B09-8D5E-41B8-8D23-B3B52EA3DB03}"/>
              </a:ext>
            </a:extLst>
          </p:cNvPr>
          <p:cNvSpPr/>
          <p:nvPr/>
        </p:nvSpPr>
        <p:spPr>
          <a:xfrm>
            <a:off x="-18013" y="5405968"/>
            <a:ext cx="4919622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2A100A-2D6F-4D40-9DBC-9B5CCA7FECCE}"/>
              </a:ext>
            </a:extLst>
          </p:cNvPr>
          <p:cNvSpPr txBox="1"/>
          <p:nvPr/>
        </p:nvSpPr>
        <p:spPr>
          <a:xfrm>
            <a:off x="1" y="5414456"/>
            <a:ext cx="47846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les trois métriques ont donné des résultats similaires dans 4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83393-AFB7-4803-8EB4-5F574B7002CA}"/>
              </a:ext>
            </a:extLst>
          </p:cNvPr>
          <p:cNvSpPr/>
          <p:nvPr/>
        </p:nvSpPr>
        <p:spPr>
          <a:xfrm>
            <a:off x="5491841" y="4495586"/>
            <a:ext cx="457727" cy="39275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6A772D-6373-4054-B2CD-DB434191ED88}"/>
              </a:ext>
            </a:extLst>
          </p:cNvPr>
          <p:cNvSpPr/>
          <p:nvPr/>
        </p:nvSpPr>
        <p:spPr>
          <a:xfrm>
            <a:off x="9385575" y="3355553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0DA86-4D64-4224-8E6B-E012C76A3936}"/>
              </a:ext>
            </a:extLst>
          </p:cNvPr>
          <p:cNvSpPr/>
          <p:nvPr/>
        </p:nvSpPr>
        <p:spPr>
          <a:xfrm>
            <a:off x="1622896" y="3572860"/>
            <a:ext cx="457727" cy="400110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B376A6-7C0D-4A22-922E-5359D9860301}"/>
              </a:ext>
            </a:extLst>
          </p:cNvPr>
          <p:cNvSpPr/>
          <p:nvPr/>
        </p:nvSpPr>
        <p:spPr>
          <a:xfrm>
            <a:off x="8919274" y="2144048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AE96478-F4F7-4EE9-887C-61BA0DAB36B2}"/>
              </a:ext>
            </a:extLst>
          </p:cNvPr>
          <p:cNvSpPr txBox="1"/>
          <p:nvPr/>
        </p:nvSpPr>
        <p:spPr>
          <a:xfrm>
            <a:off x="8919275" y="2142440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4CB821-2162-485A-B1BB-D77D2E73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498" y="-7930"/>
            <a:ext cx="2297502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1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49E2ECB0-65B0-4211-BD97-D5A4D56E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932022"/>
            <a:ext cx="7477678" cy="3484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A130C3-9CC7-40B4-9125-1F614196F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034" y="1932022"/>
            <a:ext cx="3595538" cy="1145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1317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2" y="1235627"/>
            <a:ext cx="6934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4.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0.404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219508" y="5636235"/>
            <a:ext cx="4972494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368363" y="5634628"/>
            <a:ext cx="4823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pour chacun des clusters étaient comprises entre 0.35 et 0.40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A7B8F-2BF9-474A-9E60-EA837066AE79}"/>
              </a:ext>
            </a:extLst>
          </p:cNvPr>
          <p:cNvSpPr/>
          <p:nvPr/>
        </p:nvSpPr>
        <p:spPr>
          <a:xfrm>
            <a:off x="8082367" y="2225879"/>
            <a:ext cx="3716230" cy="147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5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ADECC97-1A21-427D-AC90-A57B539A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442151"/>
            <a:ext cx="6945920" cy="41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951FA5F-02A6-4405-970F-8631F1DA3523}"/>
              </a:ext>
            </a:extLst>
          </p:cNvPr>
          <p:cNvGrpSpPr/>
          <p:nvPr/>
        </p:nvGrpSpPr>
        <p:grpSpPr>
          <a:xfrm>
            <a:off x="7657898" y="1455056"/>
            <a:ext cx="4419083" cy="1015663"/>
            <a:chOff x="7657898" y="1335629"/>
            <a:chExt cx="4419083" cy="1015663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7D0CC4-C863-4318-825D-0A9F57D8E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1335629"/>
              <a:ext cx="457727" cy="42727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722E828-6C7C-42D8-9D5F-B93462DD4809}"/>
                </a:ext>
              </a:extLst>
            </p:cNvPr>
            <p:cNvSpPr txBox="1"/>
            <p:nvPr/>
          </p:nvSpPr>
          <p:spPr>
            <a:xfrm>
              <a:off x="8124673" y="1335629"/>
              <a:ext cx="39523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0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une seule fois 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et pour une bonne somme d'argent. </a:t>
              </a:r>
              <a:endParaRPr lang="fr-FR" sz="2000" dirty="0">
                <a:solidFill>
                  <a:srgbClr val="000000"/>
                </a:solidFill>
                <a:latin typeface="Google Sans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A3FDFB6-2014-4C39-9F92-774CB20F1D3E}"/>
              </a:ext>
            </a:extLst>
          </p:cNvPr>
          <p:cNvGrpSpPr/>
          <p:nvPr/>
        </p:nvGrpSpPr>
        <p:grpSpPr>
          <a:xfrm>
            <a:off x="7657898" y="2533055"/>
            <a:ext cx="4419083" cy="1015663"/>
            <a:chOff x="7657898" y="2360317"/>
            <a:chExt cx="4419083" cy="101566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6DAB9FB6-5C93-4DC3-B4D0-53F485574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2360317"/>
              <a:ext cx="457727" cy="427272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C978E02-EFF5-4BE3-BE3F-4BCD3CB18B48}"/>
                </a:ext>
              </a:extLst>
            </p:cNvPr>
            <p:cNvSpPr txBox="1"/>
            <p:nvPr/>
          </p:nvSpPr>
          <p:spPr>
            <a:xfrm>
              <a:off x="8124672" y="2360317"/>
              <a:ext cx="3952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1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plus d’une fois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 et pour une somme modique d'argent.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5010DF-8D23-4CB3-86D4-0FF52FD5F59B}"/>
              </a:ext>
            </a:extLst>
          </p:cNvPr>
          <p:cNvGrpSpPr/>
          <p:nvPr/>
        </p:nvGrpSpPr>
        <p:grpSpPr>
          <a:xfrm>
            <a:off x="7657899" y="3611054"/>
            <a:ext cx="4419081" cy="1015663"/>
            <a:chOff x="7657899" y="3478990"/>
            <a:chExt cx="4419081" cy="1015663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EB14BAB-E94C-4105-94CE-EBD5C57E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9" y="3478990"/>
              <a:ext cx="457727" cy="427272"/>
            </a:xfrm>
            <a:prstGeom prst="rect">
              <a:avLst/>
            </a:prstGeom>
          </p:spPr>
        </p:pic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4C3AEDF-5598-43DC-A7F2-61C5202DF694}"/>
                </a:ext>
              </a:extLst>
            </p:cNvPr>
            <p:cNvSpPr txBox="1"/>
            <p:nvPr/>
          </p:nvSpPr>
          <p:spPr>
            <a:xfrm>
              <a:off x="8124673" y="3478990"/>
              <a:ext cx="395230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2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n'a pas acheté récemment, p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lus d'une fois et pour une bonne somme d'argent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E356495-D51F-44CC-9304-A5B999045859}"/>
              </a:ext>
            </a:extLst>
          </p:cNvPr>
          <p:cNvGrpSpPr/>
          <p:nvPr/>
        </p:nvGrpSpPr>
        <p:grpSpPr>
          <a:xfrm>
            <a:off x="7657898" y="4689054"/>
            <a:ext cx="4419081" cy="1015663"/>
            <a:chOff x="7657898" y="4569627"/>
            <a:chExt cx="4419081" cy="1015663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F06EDD97-90F1-4117-8BD8-799DAAB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898" y="4569627"/>
              <a:ext cx="457727" cy="427272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AEB172B-764D-449C-BDE2-979B88D86C2A}"/>
                </a:ext>
              </a:extLst>
            </p:cNvPr>
            <p:cNvSpPr txBox="1"/>
            <p:nvPr/>
          </p:nvSpPr>
          <p:spPr>
            <a:xfrm>
              <a:off x="8124673" y="4569627"/>
              <a:ext cx="39523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sng" strike="noStrike" dirty="0">
                  <a:solidFill>
                    <a:srgbClr val="000000"/>
                  </a:solidFill>
                  <a:effectLst/>
                  <a:latin typeface="Google Sans"/>
                </a:rPr>
                <a:t>Cluster 3</a:t>
              </a:r>
              <a:r>
                <a:rPr lang="fr-FR" sz="2000" b="1" strike="noStrike" dirty="0">
                  <a:solidFill>
                    <a:srgbClr val="000000"/>
                  </a:solidFill>
                  <a:effectLst/>
                  <a:latin typeface="Google Sans"/>
                </a:rPr>
                <a:t> : </a:t>
              </a:r>
              <a:r>
                <a:rPr lang="fr-FR" sz="2000" dirty="0">
                  <a:solidFill>
                    <a:srgbClr val="000000"/>
                  </a:solidFill>
                  <a:latin typeface="Google Sans"/>
                </a:rPr>
                <a:t>Qui a acheté récemment, u</a:t>
              </a:r>
              <a:r>
                <a:rPr lang="fr-FR" sz="2000" strike="noStrike" dirty="0">
                  <a:solidFill>
                    <a:srgbClr val="000000"/>
                  </a:solidFill>
                  <a:effectLst/>
                  <a:latin typeface="Google Sans"/>
                </a:rPr>
                <a:t>ne seule fois et pour une somme modique</a:t>
              </a:r>
              <a:endParaRPr lang="fr-FR" sz="2000" u="none" strike="noStrike" dirty="0">
                <a:solidFill>
                  <a:srgbClr val="000000"/>
                </a:solidFill>
                <a:effectLst/>
                <a:latin typeface="Google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257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16580E-EF9F-4F58-9D82-35F9585C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203324"/>
            <a:ext cx="6719579" cy="4247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6999514" y="5646188"/>
            <a:ext cx="5192486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7097484" y="5676448"/>
            <a:ext cx="509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distance semble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17056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DE6A58-2EB2-4511-93B0-596047764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6" r="65771"/>
          <a:stretch/>
        </p:blipFill>
        <p:spPr>
          <a:xfrm>
            <a:off x="449704" y="1896055"/>
            <a:ext cx="366735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A66BAD0-562C-4B90-80A6-FF28D6563B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9" t="9546" r="32893"/>
          <a:stretch/>
        </p:blipFill>
        <p:spPr>
          <a:xfrm>
            <a:off x="4386020" y="2583904"/>
            <a:ext cx="3538576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79DE51-4F73-420F-827B-5CB467A61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3" t="9546"/>
          <a:stretch/>
        </p:blipFill>
        <p:spPr>
          <a:xfrm>
            <a:off x="8195094" y="3045085"/>
            <a:ext cx="3538577" cy="275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C175510-68F6-4885-9237-A9577FBB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36" y="-7930"/>
            <a:ext cx="2502663" cy="1531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indicateurs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RFM plus les catégories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AE1EDF-CF13-4622-88A1-2D0EFFE60F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49726"/>
            <a:ext cx="457727" cy="42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71065B0-D590-4BC1-A569-ADD2AC7EF0EC}"/>
              </a:ext>
            </a:extLst>
          </p:cNvPr>
          <p:cNvSpPr txBox="1"/>
          <p:nvPr/>
        </p:nvSpPr>
        <p:spPr>
          <a:xfrm>
            <a:off x="844680" y="1274745"/>
            <a:ext cx="6385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Trois métriques utilisées pour l'identification des clusters</a:t>
            </a:r>
            <a:endParaRPr lang="fr-FR" sz="2000" b="1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330C4-2AC7-474F-BB45-26D79C3D101D}"/>
              </a:ext>
            </a:extLst>
          </p:cNvPr>
          <p:cNvSpPr/>
          <p:nvPr/>
        </p:nvSpPr>
        <p:spPr>
          <a:xfrm>
            <a:off x="2092360" y="3529002"/>
            <a:ext cx="853610" cy="56854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3F776-065F-4CA5-9E64-2E748E34CE64}"/>
              </a:ext>
            </a:extLst>
          </p:cNvPr>
          <p:cNvSpPr/>
          <p:nvPr/>
        </p:nvSpPr>
        <p:spPr>
          <a:xfrm>
            <a:off x="6719156" y="4490651"/>
            <a:ext cx="1088571" cy="500743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A5A191-0FF7-4FFF-A2E4-53EB1739A9EB}"/>
              </a:ext>
            </a:extLst>
          </p:cNvPr>
          <p:cNvSpPr/>
          <p:nvPr/>
        </p:nvSpPr>
        <p:spPr>
          <a:xfrm>
            <a:off x="10107278" y="3388625"/>
            <a:ext cx="1550295" cy="326724"/>
          </a:xfrm>
          <a:prstGeom prst="rect">
            <a:avLst/>
          </a:prstGeom>
          <a:noFill/>
          <a:ln w="3810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5747C9-53B9-48DE-A8FC-6568BDEB4127}"/>
              </a:ext>
            </a:extLst>
          </p:cNvPr>
          <p:cNvSpPr/>
          <p:nvPr/>
        </p:nvSpPr>
        <p:spPr>
          <a:xfrm>
            <a:off x="0" y="5634245"/>
            <a:ext cx="4777740" cy="584775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AF9AB1-5202-4401-AC7F-BC3B77344109}"/>
              </a:ext>
            </a:extLst>
          </p:cNvPr>
          <p:cNvSpPr txBox="1"/>
          <p:nvPr/>
        </p:nvSpPr>
        <p:spPr>
          <a:xfrm>
            <a:off x="0" y="5643272"/>
            <a:ext cx="4777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ce n’est pas très clair par rapport au RFM seulement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DC48B-F113-4CB3-8AB8-E6337EDF8CDB}"/>
              </a:ext>
            </a:extLst>
          </p:cNvPr>
          <p:cNvSpPr/>
          <p:nvPr/>
        </p:nvSpPr>
        <p:spPr>
          <a:xfrm>
            <a:off x="8919274" y="2134831"/>
            <a:ext cx="3272727" cy="357600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18345E-9264-4FF7-A7D6-F44FBD4B9B96}"/>
              </a:ext>
            </a:extLst>
          </p:cNvPr>
          <p:cNvSpPr txBox="1"/>
          <p:nvPr/>
        </p:nvSpPr>
        <p:spPr>
          <a:xfrm>
            <a:off x="8919275" y="2133223"/>
            <a:ext cx="327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Sur la base d'informations internes</a:t>
            </a:r>
          </a:p>
        </p:txBody>
      </p:sp>
    </p:spTree>
    <p:extLst>
      <p:ext uri="{BB962C8B-B14F-4D97-AF65-F5344CB8AC3E}">
        <p14:creationId xmlns:p14="http://schemas.microsoft.com/office/powerpoint/2010/main" val="3167971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E5059CE-9B6B-459C-AF7F-0160CD560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7" y="1911934"/>
            <a:ext cx="7477678" cy="3495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C2370A2-67AF-4F41-A041-D758DFD3F4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8" b="1"/>
          <a:stretch/>
        </p:blipFill>
        <p:spPr>
          <a:xfrm>
            <a:off x="8097864" y="1918811"/>
            <a:ext cx="3820870" cy="1183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 Silhouette pour approfondir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E06B44-ACFE-4EF2-A0A1-09A90DDFC222}"/>
              </a:ext>
            </a:extLst>
          </p:cNvPr>
          <p:cNvSpPr/>
          <p:nvPr/>
        </p:nvSpPr>
        <p:spPr>
          <a:xfrm>
            <a:off x="-18013" y="1205873"/>
            <a:ext cx="703603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4AA24B-84AD-4799-98AA-255493119321}"/>
              </a:ext>
            </a:extLst>
          </p:cNvPr>
          <p:cNvSpPr txBox="1"/>
          <p:nvPr/>
        </p:nvSpPr>
        <p:spPr>
          <a:xfrm>
            <a:off x="0" y="1235627"/>
            <a:ext cx="6926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Pour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n_clusters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= 9. La </a:t>
            </a:r>
            <a:r>
              <a:rPr lang="fr-FR" sz="20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silhouette_score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moyenne est de : 0.478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61730-26EB-44F4-972C-3219404F89DB}"/>
              </a:ext>
            </a:extLst>
          </p:cNvPr>
          <p:cNvSpPr/>
          <p:nvPr/>
        </p:nvSpPr>
        <p:spPr>
          <a:xfrm>
            <a:off x="7530860" y="5636235"/>
            <a:ext cx="4661142" cy="593801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48484E-7B2F-4076-9D04-F5D2A6CFB477}"/>
              </a:ext>
            </a:extLst>
          </p:cNvPr>
          <p:cNvSpPr txBox="1"/>
          <p:nvPr/>
        </p:nvSpPr>
        <p:spPr>
          <a:xfrm>
            <a:off x="7591245" y="5634628"/>
            <a:ext cx="46007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Les valeurs entre les clusters 6 et 9 étaient comprises entre 0.469 et 0.478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21762-FD51-4C12-8D99-4FAD94E88279}"/>
              </a:ext>
            </a:extLst>
          </p:cNvPr>
          <p:cNvSpPr/>
          <p:nvPr/>
        </p:nvSpPr>
        <p:spPr>
          <a:xfrm>
            <a:off x="8013941" y="2958496"/>
            <a:ext cx="3968150" cy="143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481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6A0BAEC1-8CB4-45F8-A703-CDA83C9C1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" r="4232"/>
          <a:stretch/>
        </p:blipFill>
        <p:spPr>
          <a:xfrm>
            <a:off x="8115625" y="2101122"/>
            <a:ext cx="3225663" cy="33428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7B17E71-5419-42C8-BD68-6F43F1116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1520101"/>
            <a:ext cx="7000992" cy="4184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Signification des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4263138-DCF7-42DB-8719-704C961272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98" y="155841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B7948647-4A56-4D64-B0D0-85AB660EC8E6}"/>
              </a:ext>
            </a:extLst>
          </p:cNvPr>
          <p:cNvSpPr txBox="1"/>
          <p:nvPr/>
        </p:nvSpPr>
        <p:spPr>
          <a:xfrm>
            <a:off x="8124673" y="1558414"/>
            <a:ext cx="3689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Google Sans"/>
              </a:rPr>
              <a:t>Il faut prendre en compte que :</a:t>
            </a:r>
            <a:endParaRPr lang="fr-FR" sz="200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32397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EB8B656-9AE9-43C1-9A8F-C90DEF04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3" y="1182350"/>
            <a:ext cx="6719578" cy="423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Distance entre les clusters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5EDF23-8462-4557-9857-1F39AFC45377}"/>
              </a:ext>
            </a:extLst>
          </p:cNvPr>
          <p:cNvSpPr/>
          <p:nvPr/>
        </p:nvSpPr>
        <p:spPr>
          <a:xfrm>
            <a:off x="8022566" y="5526545"/>
            <a:ext cx="4169434" cy="73814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60F91E-CD6A-4288-986D-1C91946F8230}"/>
              </a:ext>
            </a:extLst>
          </p:cNvPr>
          <p:cNvSpPr txBox="1"/>
          <p:nvPr/>
        </p:nvSpPr>
        <p:spPr>
          <a:xfrm>
            <a:off x="8151962" y="5541675"/>
            <a:ext cx="4040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Dans ce cas-l</a:t>
            </a:r>
            <a:r>
              <a:rPr lang="fr-FR" sz="20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à, l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 distance ne semble pas suffisante entre les clusters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660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Modèle sélectionné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3635936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300017" cy="695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4 clusters pour la segmentation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25B10088-EC46-4351-B00F-2C988E150FF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1" name="Tableau 2">
            <a:extLst>
              <a:ext uri="{FF2B5EF4-FFF2-40B4-BE49-F238E27FC236}">
                <a16:creationId xmlns:a16="http://schemas.microsoft.com/office/drawing/2014/main" id="{EE6349CB-0D7C-4106-9E18-FFCDBDDA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71992"/>
              </p:ext>
            </p:extLst>
          </p:nvPr>
        </p:nvGraphicFramePr>
        <p:xfrm>
          <a:off x="377906" y="2139097"/>
          <a:ext cx="620555" cy="222503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20555">
                  <a:extLst>
                    <a:ext uri="{9D8B030D-6E8A-4147-A177-3AD203B41FA5}">
                      <a16:colId xmlns:a16="http://schemas.microsoft.com/office/drawing/2014/main" val="906802491"/>
                    </a:ext>
                  </a:extLst>
                </a:gridCol>
              </a:tblGrid>
              <a:tr h="2225039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Informations</a:t>
                      </a:r>
                      <a:r>
                        <a:rPr lang="es-ES" dirty="0"/>
                        <a:t> internes</a:t>
                      </a:r>
                      <a:endParaRPr lang="fr-FR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</a:tbl>
          </a:graphicData>
        </a:graphic>
      </p:graphicFrame>
      <p:graphicFrame>
        <p:nvGraphicFramePr>
          <p:cNvPr id="12" name="Tableau 2">
            <a:extLst>
              <a:ext uri="{FF2B5EF4-FFF2-40B4-BE49-F238E27FC236}">
                <a16:creationId xmlns:a16="http://schemas.microsoft.com/office/drawing/2014/main" id="{A170220F-AEE5-4F8C-8307-7DF479A31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25073"/>
              </p:ext>
            </p:extLst>
          </p:nvPr>
        </p:nvGraphicFramePr>
        <p:xfrm>
          <a:off x="998461" y="2140387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4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0,479s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3076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es-ES" dirty="0"/>
                        <a:t>72548,351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9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r>
                        <a:rPr lang="fr-FR" dirty="0"/>
                        <a:t>0.404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03320"/>
                  </a:ext>
                </a:extLst>
              </a:tr>
            </a:tbl>
          </a:graphicData>
        </a:graphic>
      </p:graphicFrame>
      <p:graphicFrame>
        <p:nvGraphicFramePr>
          <p:cNvPr id="14" name="Tableau 2">
            <a:extLst>
              <a:ext uri="{FF2B5EF4-FFF2-40B4-BE49-F238E27FC236}">
                <a16:creationId xmlns:a16="http://schemas.microsoft.com/office/drawing/2014/main" id="{482B286C-7B53-462A-B58F-838A7BAA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61025"/>
              </p:ext>
            </p:extLst>
          </p:nvPr>
        </p:nvGraphicFramePr>
        <p:xfrm>
          <a:off x="4742479" y="2146756"/>
          <a:ext cx="192589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589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1,03s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15178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36125,872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0,896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1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54281"/>
                  </a:ext>
                </a:extLst>
              </a:tr>
            </a:tbl>
          </a:graphicData>
        </a:graphic>
      </p:graphicFrame>
      <p:graphicFrame>
        <p:nvGraphicFramePr>
          <p:cNvPr id="16" name="Tableau 2">
            <a:extLst>
              <a:ext uri="{FF2B5EF4-FFF2-40B4-BE49-F238E27FC236}">
                <a16:creationId xmlns:a16="http://schemas.microsoft.com/office/drawing/2014/main" id="{072D669D-EF47-456B-8776-D3FFD9BC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64922"/>
              </p:ext>
            </p:extLst>
          </p:nvPr>
        </p:nvGraphicFramePr>
        <p:xfrm>
          <a:off x="2936503" y="2146756"/>
          <a:ext cx="1793827" cy="221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3827">
                  <a:extLst>
                    <a:ext uri="{9D8B030D-6E8A-4147-A177-3AD203B41FA5}">
                      <a16:colId xmlns:a16="http://schemas.microsoft.com/office/drawing/2014/main" val="23864443"/>
                    </a:ext>
                  </a:extLst>
                </a:gridCol>
              </a:tblGrid>
              <a:tr h="32210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# </a:t>
                      </a:r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Clusters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4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FFFFFF"/>
                          </a:solidFill>
                        </a:rPr>
                        <a:t>Time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Inertia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47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calinski-harabasz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00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davies-bouldin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FFFFFF"/>
                          </a:solidFill>
                        </a:rPr>
                        <a:t>Silhouette</a:t>
                      </a:r>
                      <a:endParaRPr lang="fr-FR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138063"/>
                  </a:ext>
                </a:extLst>
              </a:tr>
            </a:tbl>
          </a:graphicData>
        </a:graphic>
      </p:graphicFrame>
      <p:graphicFrame>
        <p:nvGraphicFramePr>
          <p:cNvPr id="27" name="Tableau 2">
            <a:extLst>
              <a:ext uri="{FF2B5EF4-FFF2-40B4-BE49-F238E27FC236}">
                <a16:creationId xmlns:a16="http://schemas.microsoft.com/office/drawing/2014/main" id="{36FEDCDC-5411-41ED-A713-CE3BB852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928572"/>
              </p:ext>
            </p:extLst>
          </p:nvPr>
        </p:nvGraphicFramePr>
        <p:xfrm>
          <a:off x="998461" y="1488964"/>
          <a:ext cx="5669912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9377">
                  <a:extLst>
                    <a:ext uri="{9D8B030D-6E8A-4147-A177-3AD203B41FA5}">
                      <a16:colId xmlns:a16="http://schemas.microsoft.com/office/drawing/2014/main" val="797332135"/>
                    </a:ext>
                  </a:extLst>
                </a:gridCol>
                <a:gridCol w="1802424">
                  <a:extLst>
                    <a:ext uri="{9D8B030D-6E8A-4147-A177-3AD203B41FA5}">
                      <a16:colId xmlns:a16="http://schemas.microsoft.com/office/drawing/2014/main" val="2330975467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4080842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RFM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RFM + les </a:t>
                      </a:r>
                      <a:r>
                        <a:rPr lang="es-ES" dirty="0" err="1"/>
                        <a:t>catégories</a:t>
                      </a:r>
                      <a:endParaRPr lang="fr-FR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45696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4E72427-2A95-4E72-B2E5-DE8B56511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160123"/>
            <a:ext cx="360000" cy="360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570E42-4C6B-4F1D-BC92-E278157B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522067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AF41CCA-C525-4B15-BD94-02D5F52B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6" y="2882067"/>
            <a:ext cx="360000" cy="360000"/>
          </a:xfrm>
          <a:prstGeom prst="rect">
            <a:avLst/>
          </a:prstGeom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603FE7B-ED14-4E0F-A004-49B48CC67CB4}"/>
              </a:ext>
            </a:extLst>
          </p:cNvPr>
          <p:cNvGrpSpPr/>
          <p:nvPr/>
        </p:nvGrpSpPr>
        <p:grpSpPr>
          <a:xfrm>
            <a:off x="8525860" y="3566161"/>
            <a:ext cx="2227868" cy="2525182"/>
            <a:chOff x="6754767" y="3347295"/>
            <a:chExt cx="2227868" cy="2525182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BA7BF91B-B743-48A6-BD9F-8BB2C30C0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3" r="33257" b="26559"/>
            <a:stretch/>
          </p:blipFill>
          <p:spPr>
            <a:xfrm>
              <a:off x="6754767" y="3429000"/>
              <a:ext cx="1113934" cy="24434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B83AE1A-A80B-41DB-B0F2-A9CF54603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520" b="24103"/>
            <a:stretch/>
          </p:blipFill>
          <p:spPr>
            <a:xfrm>
              <a:off x="7868701" y="3347295"/>
              <a:ext cx="1113934" cy="25251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8A877-A7CD-42A1-8478-3FD566D08AD9}"/>
              </a:ext>
            </a:extLst>
          </p:cNvPr>
          <p:cNvSpPr/>
          <p:nvPr/>
        </p:nvSpPr>
        <p:spPr>
          <a:xfrm>
            <a:off x="8471140" y="1006776"/>
            <a:ext cx="3720859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3234DE5-4A59-4EEF-BE05-BFE5402DF2DD}"/>
              </a:ext>
            </a:extLst>
          </p:cNvPr>
          <p:cNvSpPr txBox="1"/>
          <p:nvPr/>
        </p:nvSpPr>
        <p:spPr>
          <a:xfrm>
            <a:off x="8540151" y="1036530"/>
            <a:ext cx="3560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RFM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a donné le meilleur résultat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10B4FF-8D69-4A60-B940-93AD15A126F2}"/>
              </a:ext>
            </a:extLst>
          </p:cNvPr>
          <p:cNvSpPr/>
          <p:nvPr/>
        </p:nvSpPr>
        <p:spPr>
          <a:xfrm>
            <a:off x="1" y="5537048"/>
            <a:ext cx="5328918" cy="376854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9884743-A2F9-461C-8336-913E1867CE26}"/>
              </a:ext>
            </a:extLst>
          </p:cNvPr>
          <p:cNvSpPr txBox="1"/>
          <p:nvPr/>
        </p:nvSpPr>
        <p:spPr>
          <a:xfrm>
            <a:off x="0" y="5535440"/>
            <a:ext cx="53289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Il n’y a pas d’informations externes pour mesurer les résultats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A1FBA223-434C-404A-8D76-D68BE202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37" y="3609364"/>
            <a:ext cx="360000" cy="3600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9630A016-FFDD-48E8-8A9D-ADB5B4FB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222" y="3987825"/>
            <a:ext cx="360000" cy="36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3808CD9-3FF7-4B70-BF5F-510C0F3D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38" y="3263687"/>
            <a:ext cx="360000" cy="36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876BE118-C5C6-4A00-BCBB-72A760BBB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108" y="2027698"/>
            <a:ext cx="1469606" cy="97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BBFFA20E-B189-42B8-BE67-65546FF81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824" y="2690800"/>
            <a:ext cx="1325298" cy="1143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1E4A94A-5415-4C05-89FB-561019A73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212" y="2741049"/>
            <a:ext cx="1657029" cy="1014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AC7871A-96D8-49AE-B5C4-73A3B2B72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8568" y="3348494"/>
            <a:ext cx="1479978" cy="106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279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F41DFD30-D084-44F8-973B-CA46B3ABE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531" y="1953793"/>
            <a:ext cx="1046974" cy="147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6" name="Google Shape;2115;p40">
            <a:extLst>
              <a:ext uri="{FF2B5EF4-FFF2-40B4-BE49-F238E27FC236}">
                <a16:creationId xmlns:a16="http://schemas.microsoft.com/office/drawing/2014/main" id="{5D28B679-C030-458E-A395-4F6D04ACBBBE}"/>
              </a:ext>
            </a:extLst>
          </p:cNvPr>
          <p:cNvSpPr txBox="1"/>
          <p:nvPr/>
        </p:nvSpPr>
        <p:spPr>
          <a:xfrm>
            <a:off x="9222195" y="1249813"/>
            <a:ext cx="1786377" cy="7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3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Description du cluster</a:t>
            </a:r>
            <a:endParaRPr lang="fr-FR" sz="4000" b="1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84BAB6-E4B9-4FBE-9985-4F85659E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7" y="2017801"/>
            <a:ext cx="1339577" cy="1412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3" name="Google Shape;2115;p40">
            <a:extLst>
              <a:ext uri="{FF2B5EF4-FFF2-40B4-BE49-F238E27FC236}">
                <a16:creationId xmlns:a16="http://schemas.microsoft.com/office/drawing/2014/main" id="{6DEA053B-0658-43B7-A6B5-A61F184BA4F0}"/>
              </a:ext>
            </a:extLst>
          </p:cNvPr>
          <p:cNvSpPr txBox="1"/>
          <p:nvPr/>
        </p:nvSpPr>
        <p:spPr>
          <a:xfrm>
            <a:off x="760545" y="1367226"/>
            <a:ext cx="1786377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0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AB38D3-DB84-49D6-80EB-4776C793B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96" y="1766344"/>
            <a:ext cx="1110981" cy="1664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4" name="Google Shape;2115;p40">
            <a:extLst>
              <a:ext uri="{FF2B5EF4-FFF2-40B4-BE49-F238E27FC236}">
                <a16:creationId xmlns:a16="http://schemas.microsoft.com/office/drawing/2014/main" id="{8E2B0B4F-C1F6-4C98-8CB4-2B77E2D15D5A}"/>
              </a:ext>
            </a:extLst>
          </p:cNvPr>
          <p:cNvSpPr txBox="1"/>
          <p:nvPr/>
        </p:nvSpPr>
        <p:spPr>
          <a:xfrm>
            <a:off x="6364897" y="1249813"/>
            <a:ext cx="1786377" cy="6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luster 2</a:t>
            </a:r>
            <a:endParaRPr sz="2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39EADE4-B285-40B9-BB49-3A33CF090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6" y="1784632"/>
            <a:ext cx="1165844" cy="1645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Google Shape;2115;p40">
            <a:extLst>
              <a:ext uri="{FF2B5EF4-FFF2-40B4-BE49-F238E27FC236}">
                <a16:creationId xmlns:a16="http://schemas.microsoft.com/office/drawing/2014/main" id="{7F5C79F3-7ADB-40C5-8308-C7017384B0C3}"/>
              </a:ext>
            </a:extLst>
          </p:cNvPr>
          <p:cNvSpPr txBox="1"/>
          <p:nvPr/>
        </p:nvSpPr>
        <p:spPr>
          <a:xfrm>
            <a:off x="3431974" y="1249813"/>
            <a:ext cx="1786377" cy="69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fr-FR" sz="2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 1</a:t>
            </a:r>
            <a:endParaRPr lang="fr-FR" sz="22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F696FB-43BB-47FC-9D4B-132587988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84" y="3771077"/>
            <a:ext cx="2326098" cy="22553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C2A7A4A-34F7-40CD-98C9-DECC8DFF25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242" y="3765381"/>
            <a:ext cx="2349672" cy="22396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13F89F-A197-4423-9266-10E2A2DA9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3443" y="3765381"/>
            <a:ext cx="2302523" cy="223179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1EDC3-B914-4C83-9246-6B12FF25AF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334" y="3765380"/>
            <a:ext cx="2326098" cy="22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13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57">
            <a:extLst>
              <a:ext uri="{FF2B5EF4-FFF2-40B4-BE49-F238E27FC236}">
                <a16:creationId xmlns:a16="http://schemas.microsoft.com/office/drawing/2014/main" id="{9CA9753E-5E21-4E70-BB1E-DAB70F4C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59" y="3873866"/>
            <a:ext cx="4915654" cy="224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10840116" cy="671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fréquence doit être mise à jour tous les 4 mois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12486" y="2555895"/>
            <a:ext cx="198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</a:t>
            </a:r>
            <a:endParaRPr lang="fr-FR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F023D21-14BE-43A7-8933-166F29877F12}"/>
              </a:ext>
            </a:extLst>
          </p:cNvPr>
          <p:cNvSpPr txBox="1"/>
          <p:nvPr/>
        </p:nvSpPr>
        <p:spPr>
          <a:xfrm>
            <a:off x="712485" y="151747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517478"/>
            <a:ext cx="457727" cy="42727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1958654-8673-40F5-87B8-DE8BB580D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00" y="1827525"/>
            <a:ext cx="6790962" cy="187702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7FD8C0-0340-40F8-ADF6-D793237F2FC2}"/>
              </a:ext>
            </a:extLst>
          </p:cNvPr>
          <p:cNvSpPr/>
          <p:nvPr/>
        </p:nvSpPr>
        <p:spPr>
          <a:xfrm>
            <a:off x="8762501" y="5683376"/>
            <a:ext cx="420625" cy="4236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0D09EC-D0EF-4937-B267-8B713D9F0A12}"/>
              </a:ext>
            </a:extLst>
          </p:cNvPr>
          <p:cNvSpPr/>
          <p:nvPr/>
        </p:nvSpPr>
        <p:spPr>
          <a:xfrm>
            <a:off x="1" y="5529979"/>
            <a:ext cx="4267199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F3398CA-0E7C-4A76-83C7-5123214936EC}"/>
              </a:ext>
            </a:extLst>
          </p:cNvPr>
          <p:cNvSpPr txBox="1"/>
          <p:nvPr/>
        </p:nvSpPr>
        <p:spPr>
          <a:xfrm>
            <a:off x="69011" y="5529979"/>
            <a:ext cx="4198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Des clients ont beaucoup changé lors des deux dernières années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E17D7-D188-471B-BDD0-CDA2C5768E92}"/>
              </a:ext>
            </a:extLst>
          </p:cNvPr>
          <p:cNvSpPr/>
          <p:nvPr/>
        </p:nvSpPr>
        <p:spPr>
          <a:xfrm>
            <a:off x="7641267" y="1266062"/>
            <a:ext cx="4550733" cy="40011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8602D27-2535-4620-A115-749935113299}"/>
              </a:ext>
            </a:extLst>
          </p:cNvPr>
          <p:cNvSpPr txBox="1"/>
          <p:nvPr/>
        </p:nvSpPr>
        <p:spPr>
          <a:xfrm>
            <a:off x="7641265" y="1297561"/>
            <a:ext cx="45507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73074 x 12 </a:t>
            </a:r>
          </a:p>
        </p:txBody>
      </p:sp>
    </p:spTree>
    <p:extLst>
      <p:ext uri="{BB962C8B-B14F-4D97-AF65-F5344CB8AC3E}">
        <p14:creationId xmlns:p14="http://schemas.microsoft.com/office/powerpoint/2010/main" val="23538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360906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ln>
                  <a:solidFill>
                    <a:schemeClr val="tx1"/>
                  </a:solidFill>
                </a:ln>
                <a:latin typeface="Google Sans"/>
              </a:rPr>
              <a:t>Olist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(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solution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vente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sur les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marketplaces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en ligne) souhaite fournir à ses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équipes d'e-commerce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segmentation des clients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leurs campagnes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communication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412617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4021534"/>
            <a:ext cx="6283082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La segmentation proposée doit être exploitable et facile d’utilisation pour l’équipe marketing.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Evaluer la fréquence à laquelle la segmentation doit être mise à jour, afin de pouvoir effectuer un devis de contrat de maintenance.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238674"/>
            <a:ext cx="6196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Fournir à l’équipe marketing une description actionnable de la segmentation pour une utilisation optimale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4342DB-9053-420E-8341-BE26FB30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23" y="1360906"/>
            <a:ext cx="3268040" cy="12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6E5E17E-BD0F-4687-8397-F6387BE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894" y="3429000"/>
            <a:ext cx="4623898" cy="196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9105361-4932-481A-8FD1-9A75FC51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8" y="1872321"/>
            <a:ext cx="3533709" cy="2874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206982" cy="1171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pourcentage de clients qui ont changé de segment est de % 60,4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5B86C7-82BE-4E70-ABBA-D8CB82FD759D}"/>
              </a:ext>
            </a:extLst>
          </p:cNvPr>
          <p:cNvSpPr txBox="1"/>
          <p:nvPr/>
        </p:nvSpPr>
        <p:spPr>
          <a:xfrm>
            <a:off x="744627" y="2986685"/>
            <a:ext cx="27988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61176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(2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17,04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48869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(4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60,4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35232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(6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88,4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21687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(8 mois) </a:t>
            </a:r>
            <a:r>
              <a:rPr lang="fr-FR" b="1" i="1" dirty="0">
                <a:solidFill>
                  <a:srgbClr val="FFC000"/>
                </a:solidFill>
                <a:latin typeface="Google Sans"/>
              </a:rPr>
              <a:t>% 98,76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9008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(10 mois) </a:t>
            </a:r>
            <a:r>
              <a:rPr lang="fr-FR" b="1" dirty="0">
                <a:solidFill>
                  <a:srgbClr val="FFC000"/>
                </a:solidFill>
                <a:latin typeface="Google Sans"/>
              </a:rPr>
              <a:t>% 51,02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60E088B7-1845-4175-917E-C1E7D05F6D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1" y="1896048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7458C2B-2BED-4F45-B3CE-C255DA086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509" y="3157049"/>
            <a:ext cx="3533709" cy="2997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83375FF-E713-4732-A7FF-39C79C4C912F}"/>
              </a:ext>
            </a:extLst>
          </p:cNvPr>
          <p:cNvSpPr txBox="1"/>
          <p:nvPr/>
        </p:nvSpPr>
        <p:spPr>
          <a:xfrm>
            <a:off x="712485" y="1896048"/>
            <a:ext cx="34488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Clients communs pour chaque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Google Sans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Google Sans"/>
              </a:rPr>
              <a:t> par rapport à la dernière année</a:t>
            </a:r>
          </a:p>
        </p:txBody>
      </p:sp>
    </p:spTree>
    <p:extLst>
      <p:ext uri="{BB962C8B-B14F-4D97-AF65-F5344CB8AC3E}">
        <p14:creationId xmlns:p14="http://schemas.microsoft.com/office/powerpoint/2010/main" val="2324515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7D1CCA23-4A78-4111-BDF8-7E65B24DC604}"/>
              </a:ext>
            </a:extLst>
          </p:cNvPr>
          <p:cNvSpPr/>
          <p:nvPr/>
        </p:nvSpPr>
        <p:spPr>
          <a:xfrm>
            <a:off x="1484615" y="3702284"/>
            <a:ext cx="8859061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94B3B6-6A63-4F79-A74A-00B6B53F2B61}"/>
              </a:ext>
            </a:extLst>
          </p:cNvPr>
          <p:cNvSpPr/>
          <p:nvPr/>
        </p:nvSpPr>
        <p:spPr>
          <a:xfrm>
            <a:off x="1484615" y="1489404"/>
            <a:ext cx="8859061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305576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stratégie d'ajout de nouveaux clients</a:t>
            </a:r>
          </a:p>
        </p:txBody>
      </p:sp>
      <p:sp>
        <p:nvSpPr>
          <p:cNvPr id="156" name="Google Shape;189;p19">
            <a:extLst>
              <a:ext uri="{FF2B5EF4-FFF2-40B4-BE49-F238E27FC236}">
                <a16:creationId xmlns:a16="http://schemas.microsoft.com/office/drawing/2014/main" id="{4CDE9C90-6E34-4DFF-8A70-070E6DD5EEA7}"/>
              </a:ext>
            </a:extLst>
          </p:cNvPr>
          <p:cNvSpPr/>
          <p:nvPr/>
        </p:nvSpPr>
        <p:spPr>
          <a:xfrm>
            <a:off x="27484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93;p19">
            <a:extLst>
              <a:ext uri="{FF2B5EF4-FFF2-40B4-BE49-F238E27FC236}">
                <a16:creationId xmlns:a16="http://schemas.microsoft.com/office/drawing/2014/main" id="{713F1C20-A810-4722-A176-70E124E179E2}"/>
              </a:ext>
            </a:extLst>
          </p:cNvPr>
          <p:cNvSpPr txBox="1"/>
          <p:nvPr/>
        </p:nvSpPr>
        <p:spPr>
          <a:xfrm>
            <a:off x="3143624" y="2147399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Nouveau client</a:t>
            </a:r>
            <a:endParaRPr sz="20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8" name="Google Shape;197;p19">
            <a:extLst>
              <a:ext uri="{FF2B5EF4-FFF2-40B4-BE49-F238E27FC236}">
                <a16:creationId xmlns:a16="http://schemas.microsoft.com/office/drawing/2014/main" id="{13D948A8-E8C4-4375-B97D-20E08DD84C4E}"/>
              </a:ext>
            </a:extLst>
          </p:cNvPr>
          <p:cNvSpPr/>
          <p:nvPr/>
        </p:nvSpPr>
        <p:spPr>
          <a:xfrm>
            <a:off x="426957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9" name="Google Shape;204;p19">
            <a:extLst>
              <a:ext uri="{FF2B5EF4-FFF2-40B4-BE49-F238E27FC236}">
                <a16:creationId xmlns:a16="http://schemas.microsoft.com/office/drawing/2014/main" id="{98F3C652-3626-47C1-87F8-D11EF910A1FD}"/>
              </a:ext>
            </a:extLst>
          </p:cNvPr>
          <p:cNvSpPr txBox="1"/>
          <p:nvPr/>
        </p:nvSpPr>
        <p:spPr>
          <a:xfrm>
            <a:off x="427007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E53DA8-211A-4A4B-A74C-7FB4A8B9F9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48" y="2226791"/>
            <a:ext cx="304762" cy="304762"/>
          </a:xfrm>
          <a:prstGeom prst="rect">
            <a:avLst/>
          </a:prstGeom>
        </p:spPr>
      </p:pic>
      <p:sp>
        <p:nvSpPr>
          <p:cNvPr id="161" name="Google Shape;189;p19">
            <a:extLst>
              <a:ext uri="{FF2B5EF4-FFF2-40B4-BE49-F238E27FC236}">
                <a16:creationId xmlns:a16="http://schemas.microsoft.com/office/drawing/2014/main" id="{5426A3B3-9A06-4AF8-9D32-F0A9883FB427}"/>
              </a:ext>
            </a:extLst>
          </p:cNvPr>
          <p:cNvSpPr/>
          <p:nvPr/>
        </p:nvSpPr>
        <p:spPr>
          <a:xfrm>
            <a:off x="4743961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93;p19">
            <a:extLst>
              <a:ext uri="{FF2B5EF4-FFF2-40B4-BE49-F238E27FC236}">
                <a16:creationId xmlns:a16="http://schemas.microsoft.com/office/drawing/2014/main" id="{70060B7F-CFE4-4F65-9210-444BF236E174}"/>
              </a:ext>
            </a:extLst>
          </p:cNvPr>
          <p:cNvSpPr txBox="1"/>
          <p:nvPr/>
        </p:nvSpPr>
        <p:spPr>
          <a:xfrm>
            <a:off x="5027145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3" name="Google Shape;197;p19">
            <a:extLst>
              <a:ext uri="{FF2B5EF4-FFF2-40B4-BE49-F238E27FC236}">
                <a16:creationId xmlns:a16="http://schemas.microsoft.com/office/drawing/2014/main" id="{7B457C95-824E-48A4-BF6B-1BFDC1503D0D}"/>
              </a:ext>
            </a:extLst>
          </p:cNvPr>
          <p:cNvSpPr/>
          <p:nvPr/>
        </p:nvSpPr>
        <p:spPr>
          <a:xfrm>
            <a:off x="626508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4" name="Google Shape;204;p19">
            <a:extLst>
              <a:ext uri="{FF2B5EF4-FFF2-40B4-BE49-F238E27FC236}">
                <a16:creationId xmlns:a16="http://schemas.microsoft.com/office/drawing/2014/main" id="{05FDD66C-EA6C-4B3E-896D-3F4D44E72C44}"/>
              </a:ext>
            </a:extLst>
          </p:cNvPr>
          <p:cNvSpPr txBox="1"/>
          <p:nvPr/>
        </p:nvSpPr>
        <p:spPr>
          <a:xfrm>
            <a:off x="626558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B1786A0-2671-4E5C-BDF1-04CF365A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100" y="2263915"/>
            <a:ext cx="228571" cy="228571"/>
          </a:xfrm>
          <a:prstGeom prst="rect">
            <a:avLst/>
          </a:prstGeom>
        </p:spPr>
      </p:pic>
      <p:sp>
        <p:nvSpPr>
          <p:cNvPr id="174" name="Google Shape;189;p19">
            <a:extLst>
              <a:ext uri="{FF2B5EF4-FFF2-40B4-BE49-F238E27FC236}">
                <a16:creationId xmlns:a16="http://schemas.microsoft.com/office/drawing/2014/main" id="{30F27825-46FC-4891-A54B-4CA94DEC4729}"/>
              </a:ext>
            </a:extLst>
          </p:cNvPr>
          <p:cNvSpPr/>
          <p:nvPr/>
        </p:nvSpPr>
        <p:spPr>
          <a:xfrm>
            <a:off x="6785727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93;p19">
            <a:extLst>
              <a:ext uri="{FF2B5EF4-FFF2-40B4-BE49-F238E27FC236}">
                <a16:creationId xmlns:a16="http://schemas.microsoft.com/office/drawing/2014/main" id="{170F9495-776D-4C43-BA50-378E9E4852BC}"/>
              </a:ext>
            </a:extLst>
          </p:cNvPr>
          <p:cNvSpPr txBox="1"/>
          <p:nvPr/>
        </p:nvSpPr>
        <p:spPr>
          <a:xfrm>
            <a:off x="7068911" y="2138783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Associer le client à un cluster 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6" name="Google Shape;197;p19">
            <a:extLst>
              <a:ext uri="{FF2B5EF4-FFF2-40B4-BE49-F238E27FC236}">
                <a16:creationId xmlns:a16="http://schemas.microsoft.com/office/drawing/2014/main" id="{76B29084-B2A1-47B7-9B15-733BA68969D7}"/>
              </a:ext>
            </a:extLst>
          </p:cNvPr>
          <p:cNvSpPr/>
          <p:nvPr/>
        </p:nvSpPr>
        <p:spPr>
          <a:xfrm>
            <a:off x="8306852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77" name="Google Shape;204;p19">
            <a:extLst>
              <a:ext uri="{FF2B5EF4-FFF2-40B4-BE49-F238E27FC236}">
                <a16:creationId xmlns:a16="http://schemas.microsoft.com/office/drawing/2014/main" id="{EEE4C4D5-2DFD-400D-ACCD-48FC4A0F301F}"/>
              </a:ext>
            </a:extLst>
          </p:cNvPr>
          <p:cNvSpPr txBox="1"/>
          <p:nvPr/>
        </p:nvSpPr>
        <p:spPr>
          <a:xfrm>
            <a:off x="8307353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F92E681-97F3-4197-850F-5073AA17D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4" y="2246687"/>
            <a:ext cx="263220" cy="263220"/>
          </a:xfrm>
          <a:prstGeom prst="rect">
            <a:avLst/>
          </a:prstGeom>
        </p:spPr>
      </p:pic>
      <p:cxnSp>
        <p:nvCxnSpPr>
          <p:cNvPr id="179" name="Google Shape;87;p14">
            <a:extLst>
              <a:ext uri="{FF2B5EF4-FFF2-40B4-BE49-F238E27FC236}">
                <a16:creationId xmlns:a16="http://schemas.microsoft.com/office/drawing/2014/main" id="{74A9816E-D98E-425D-B364-79471150B7F4}"/>
              </a:ext>
            </a:extLst>
          </p:cNvPr>
          <p:cNvCxnSpPr>
            <a:cxnSpLocks/>
          </p:cNvCxnSpPr>
          <p:nvPr/>
        </p:nvCxnSpPr>
        <p:spPr>
          <a:xfrm flipV="1">
            <a:off x="7705876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89;p14">
            <a:extLst>
              <a:ext uri="{FF2B5EF4-FFF2-40B4-BE49-F238E27FC236}">
                <a16:creationId xmlns:a16="http://schemas.microsoft.com/office/drawing/2014/main" id="{162D9D56-BEF3-4B48-9643-FC3B91AE9743}"/>
              </a:ext>
            </a:extLst>
          </p:cNvPr>
          <p:cNvSpPr txBox="1"/>
          <p:nvPr/>
        </p:nvSpPr>
        <p:spPr>
          <a:xfrm>
            <a:off x="6755176" y="2969648"/>
            <a:ext cx="1901400" cy="49666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À travers le 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KNN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ou </a:t>
            </a:r>
            <a:r>
              <a:rPr lang="fr-FR" sz="1200" b="1" dirty="0" err="1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Centroide</a:t>
            </a:r>
            <a:r>
              <a:rPr lang="fr-FR" sz="1200" b="1" dirty="0">
                <a:solidFill>
                  <a:srgbClr val="70AD47"/>
                </a:solidFill>
                <a:latin typeface="Google Sans"/>
                <a:ea typeface="Roboto"/>
                <a:cs typeface="Roboto"/>
                <a:sym typeface="Roboto"/>
              </a:rPr>
              <a:t> 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le plus proche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9;p19">
            <a:extLst>
              <a:ext uri="{FF2B5EF4-FFF2-40B4-BE49-F238E27FC236}">
                <a16:creationId xmlns:a16="http://schemas.microsoft.com/office/drawing/2014/main" id="{97DF74B8-9498-4906-BF09-FD87248EA825}"/>
              </a:ext>
            </a:extLst>
          </p:cNvPr>
          <p:cNvSpPr/>
          <p:nvPr/>
        </p:nvSpPr>
        <p:spPr>
          <a:xfrm>
            <a:off x="3708142" y="4195142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93;p19">
            <a:extLst>
              <a:ext uri="{FF2B5EF4-FFF2-40B4-BE49-F238E27FC236}">
                <a16:creationId xmlns:a16="http://schemas.microsoft.com/office/drawing/2014/main" id="{6072E2E3-3C56-4158-92BC-B4BC0EF4C70E}"/>
              </a:ext>
            </a:extLst>
          </p:cNvPr>
          <p:cNvSpPr txBox="1"/>
          <p:nvPr/>
        </p:nvSpPr>
        <p:spPr>
          <a:xfrm>
            <a:off x="3991326" y="4383988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Calcul des indicateurs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3" name="Google Shape;197;p19">
            <a:extLst>
              <a:ext uri="{FF2B5EF4-FFF2-40B4-BE49-F238E27FC236}">
                <a16:creationId xmlns:a16="http://schemas.microsoft.com/office/drawing/2014/main" id="{204616AC-2628-499B-AFD0-A64908E3270E}"/>
              </a:ext>
            </a:extLst>
          </p:cNvPr>
          <p:cNvSpPr/>
          <p:nvPr/>
        </p:nvSpPr>
        <p:spPr>
          <a:xfrm>
            <a:off x="5229267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4" name="Google Shape;204;p19">
            <a:extLst>
              <a:ext uri="{FF2B5EF4-FFF2-40B4-BE49-F238E27FC236}">
                <a16:creationId xmlns:a16="http://schemas.microsoft.com/office/drawing/2014/main" id="{C1C7B53E-10A8-4AF2-93E3-88597DE82BBB}"/>
              </a:ext>
            </a:extLst>
          </p:cNvPr>
          <p:cNvSpPr txBox="1"/>
          <p:nvPr/>
        </p:nvSpPr>
        <p:spPr>
          <a:xfrm>
            <a:off x="5229768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6026380-EC18-4F64-AE21-107036DE7951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94" y="4509120"/>
            <a:ext cx="228571" cy="228571"/>
          </a:xfrm>
          <a:prstGeom prst="rect">
            <a:avLst/>
          </a:prstGeom>
        </p:spPr>
      </p:pic>
      <p:sp>
        <p:nvSpPr>
          <p:cNvPr id="186" name="Google Shape;189;p19">
            <a:extLst>
              <a:ext uri="{FF2B5EF4-FFF2-40B4-BE49-F238E27FC236}">
                <a16:creationId xmlns:a16="http://schemas.microsoft.com/office/drawing/2014/main" id="{11D51F5D-D8FE-4717-9812-DC0F2B7ECBDF}"/>
              </a:ext>
            </a:extLst>
          </p:cNvPr>
          <p:cNvSpPr/>
          <p:nvPr/>
        </p:nvSpPr>
        <p:spPr>
          <a:xfrm>
            <a:off x="5749908" y="41951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93;p19">
            <a:extLst>
              <a:ext uri="{FF2B5EF4-FFF2-40B4-BE49-F238E27FC236}">
                <a16:creationId xmlns:a16="http://schemas.microsoft.com/office/drawing/2014/main" id="{A078F873-700F-48D5-8BFB-0B713F8F54CB}"/>
              </a:ext>
            </a:extLst>
          </p:cNvPr>
          <p:cNvSpPr txBox="1"/>
          <p:nvPr/>
        </p:nvSpPr>
        <p:spPr>
          <a:xfrm>
            <a:off x="6019455" y="4383988"/>
            <a:ext cx="130675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Mise à jour du clustering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8" name="Google Shape;197;p19">
            <a:extLst>
              <a:ext uri="{FF2B5EF4-FFF2-40B4-BE49-F238E27FC236}">
                <a16:creationId xmlns:a16="http://schemas.microsoft.com/office/drawing/2014/main" id="{AD1D74B1-C527-44C8-9522-3B0BCBC5EA3C}"/>
              </a:ext>
            </a:extLst>
          </p:cNvPr>
          <p:cNvSpPr/>
          <p:nvPr/>
        </p:nvSpPr>
        <p:spPr>
          <a:xfrm>
            <a:off x="7271033" y="44252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89" name="Google Shape;204;p19">
            <a:extLst>
              <a:ext uri="{FF2B5EF4-FFF2-40B4-BE49-F238E27FC236}">
                <a16:creationId xmlns:a16="http://schemas.microsoft.com/office/drawing/2014/main" id="{CC97FB59-5AE3-481D-ABF6-BEC187058653}"/>
              </a:ext>
            </a:extLst>
          </p:cNvPr>
          <p:cNvSpPr txBox="1"/>
          <p:nvPr/>
        </p:nvSpPr>
        <p:spPr>
          <a:xfrm>
            <a:off x="7271534" y="44251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03504204-B993-4C9B-9D75-41FA5AC60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47" y="4509119"/>
            <a:ext cx="228571" cy="228571"/>
          </a:xfrm>
          <a:prstGeom prst="rect">
            <a:avLst/>
          </a:prstGeom>
        </p:spPr>
      </p:pic>
      <p:cxnSp>
        <p:nvCxnSpPr>
          <p:cNvPr id="191" name="Google Shape;247;p20">
            <a:extLst>
              <a:ext uri="{FF2B5EF4-FFF2-40B4-BE49-F238E27FC236}">
                <a16:creationId xmlns:a16="http://schemas.microsoft.com/office/drawing/2014/main" id="{39E1E7CB-624A-4F50-810B-81BDACF18003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9013527" y="2378337"/>
            <a:ext cx="1343592" cy="959799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4" name="Google Shape;232;p20">
            <a:extLst>
              <a:ext uri="{FF2B5EF4-FFF2-40B4-BE49-F238E27FC236}">
                <a16:creationId xmlns:a16="http://schemas.microsoft.com/office/drawing/2014/main" id="{0E59A06E-5495-434C-92A2-795239DC54BF}"/>
              </a:ext>
            </a:extLst>
          </p:cNvPr>
          <p:cNvSpPr/>
          <p:nvPr/>
        </p:nvSpPr>
        <p:spPr>
          <a:xfrm>
            <a:off x="9549630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258;p20">
            <a:extLst>
              <a:ext uri="{FF2B5EF4-FFF2-40B4-BE49-F238E27FC236}">
                <a16:creationId xmlns:a16="http://schemas.microsoft.com/office/drawing/2014/main" id="{0CDE00EA-7B71-47F8-80FA-0BA48BAD7289}"/>
              </a:ext>
            </a:extLst>
          </p:cNvPr>
          <p:cNvSpPr txBox="1"/>
          <p:nvPr/>
        </p:nvSpPr>
        <p:spPr>
          <a:xfrm>
            <a:off x="9589085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Segmentation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247;p20">
            <a:extLst>
              <a:ext uri="{FF2B5EF4-FFF2-40B4-BE49-F238E27FC236}">
                <a16:creationId xmlns:a16="http://schemas.microsoft.com/office/drawing/2014/main" id="{61224FF4-73C7-4F88-B410-B80F111A5F01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7977708" y="4050936"/>
            <a:ext cx="2371662" cy="572606"/>
          </a:xfrm>
          <a:prstGeom prst="bentConnector3">
            <a:avLst>
              <a:gd name="adj1" fmla="val 99991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0" name="ZoneTexte 209">
            <a:extLst>
              <a:ext uri="{FF2B5EF4-FFF2-40B4-BE49-F238E27FC236}">
                <a16:creationId xmlns:a16="http://schemas.microsoft.com/office/drawing/2014/main" id="{1E841EF0-6441-4565-8643-9933405965C8}"/>
              </a:ext>
            </a:extLst>
          </p:cNvPr>
          <p:cNvSpPr txBox="1"/>
          <p:nvPr/>
        </p:nvSpPr>
        <p:spPr>
          <a:xfrm rot="16200000">
            <a:off x="715489" y="2263954"/>
            <a:ext cx="2195432" cy="64633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chaque fois qu’un client arrive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1E07A22D-5085-4657-8027-AB4457E79044}"/>
              </a:ext>
            </a:extLst>
          </p:cNvPr>
          <p:cNvSpPr txBox="1"/>
          <p:nvPr/>
        </p:nvSpPr>
        <p:spPr>
          <a:xfrm rot="16200000">
            <a:off x="716060" y="4469807"/>
            <a:ext cx="2193989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tous les 4 mois pour tous les clients</a:t>
            </a:r>
          </a:p>
        </p:txBody>
      </p:sp>
      <p:cxnSp>
        <p:nvCxnSpPr>
          <p:cNvPr id="212" name="Google Shape;87;p14">
            <a:extLst>
              <a:ext uri="{FF2B5EF4-FFF2-40B4-BE49-F238E27FC236}">
                <a16:creationId xmlns:a16="http://schemas.microsoft.com/office/drawing/2014/main" id="{0A978257-6A9B-4EFE-91A4-794F2A812A74}"/>
              </a:ext>
            </a:extLst>
          </p:cNvPr>
          <p:cNvCxnSpPr>
            <a:cxnSpLocks/>
          </p:cNvCxnSpPr>
          <p:nvPr/>
        </p:nvCxnSpPr>
        <p:spPr>
          <a:xfrm flipV="1">
            <a:off x="5653663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89;p14">
            <a:extLst>
              <a:ext uri="{FF2B5EF4-FFF2-40B4-BE49-F238E27FC236}">
                <a16:creationId xmlns:a16="http://schemas.microsoft.com/office/drawing/2014/main" id="{85F2EAE8-631E-4619-8307-12755E043C7E}"/>
              </a:ext>
            </a:extLst>
          </p:cNvPr>
          <p:cNvSpPr txBox="1"/>
          <p:nvPr/>
        </p:nvSpPr>
        <p:spPr>
          <a:xfrm>
            <a:off x="4863521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</a:t>
            </a:r>
            <a:r>
              <a:rPr lang="fr-FR" sz="1200" b="0" i="0" dirty="0">
                <a:solidFill>
                  <a:srgbClr val="333333"/>
                </a:solidFill>
                <a:effectLst/>
                <a:latin typeface="Muli"/>
              </a:rPr>
              <a:t>le montant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87;p14">
            <a:extLst>
              <a:ext uri="{FF2B5EF4-FFF2-40B4-BE49-F238E27FC236}">
                <a16:creationId xmlns:a16="http://schemas.microsoft.com/office/drawing/2014/main" id="{71EFA5FB-5C7B-4023-AFBD-261F2132D7AC}"/>
              </a:ext>
            </a:extLst>
          </p:cNvPr>
          <p:cNvCxnSpPr>
            <a:cxnSpLocks/>
          </p:cNvCxnSpPr>
          <p:nvPr/>
        </p:nvCxnSpPr>
        <p:spPr>
          <a:xfrm flipV="1">
            <a:off x="4722541" y="5050528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89;p14">
            <a:extLst>
              <a:ext uri="{FF2B5EF4-FFF2-40B4-BE49-F238E27FC236}">
                <a16:creationId xmlns:a16="http://schemas.microsoft.com/office/drawing/2014/main" id="{066EAEAF-AB68-4345-8479-C7E0B80B26D6}"/>
              </a:ext>
            </a:extLst>
          </p:cNvPr>
          <p:cNvSpPr txBox="1"/>
          <p:nvPr/>
        </p:nvSpPr>
        <p:spPr>
          <a:xfrm>
            <a:off x="3932399" y="5213425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</p:spTree>
    <p:extLst>
      <p:ext uri="{BB962C8B-B14F-4D97-AF65-F5344CB8AC3E}">
        <p14:creationId xmlns:p14="http://schemas.microsoft.com/office/powerpoint/2010/main" val="2685349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EA077AA7-2BB5-4277-93BF-0B4460F07DC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ACD95161-13B9-4D6C-BE86-623053F4718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79425"/>
              </p:ext>
            </p:extLst>
          </p:nvPr>
        </p:nvGraphicFramePr>
        <p:xfrm>
          <a:off x="377905" y="1327816"/>
          <a:ext cx="11461673" cy="3845032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sellers_dataset.csv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comprend des données sur les vendeurs qui ont exécuté les commandes passées sur </a:t>
                      </a:r>
                      <a:r>
                        <a:rPr lang="fr-FR" sz="1400" dirty="0" err="1"/>
                        <a:t>Olist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3095x4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order_payments_dataset.csv</a:t>
                      </a:r>
                      <a:endParaRPr lang="fr-FR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les options de paiement des commandes.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1103886x5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informations sur les codes postaux brésiliens et ses coordonnées </a:t>
                      </a:r>
                      <a:r>
                        <a:rPr lang="fr-FR" sz="1400" dirty="0" err="1"/>
                        <a:t>lat</a:t>
                      </a:r>
                      <a:r>
                        <a:rPr lang="fr-FR" sz="1400" dirty="0"/>
                        <a:t>/</a:t>
                      </a:r>
                      <a:r>
                        <a:rPr lang="fr-FR" sz="1400" dirty="0" err="1"/>
                        <a:t>lng</a:t>
                      </a:r>
                      <a:r>
                        <a:rPr lang="fr-FR" sz="1400" dirty="0"/>
                        <a:t>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1000163x5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product_category_name_translation.csv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Traduit le </a:t>
                      </a:r>
                      <a:r>
                        <a:rPr lang="fr-FR" sz="1400" dirty="0" err="1"/>
                        <a:t>product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category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r>
                        <a:rPr lang="fr-FR" sz="1400" dirty="0"/>
                        <a:t> en anglais.</a:t>
                      </a:r>
                      <a:endParaRPr lang="es-419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71x2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293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8732"/>
              </p:ext>
            </p:extLst>
          </p:nvPr>
        </p:nvGraphicFramePr>
        <p:xfrm>
          <a:off x="377907" y="1328759"/>
          <a:ext cx="11347928" cy="48312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2611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05317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Catégories de produits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Nouvelles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catégories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fashion_bags_accessories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fashio_female_clothing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fashion_sport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fashion_shoes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fashion_male_clothing</a:t>
                      </a:r>
                      <a:r>
                        <a:rPr lang="en-US" sz="1500" dirty="0"/>
                        <a:t>,  </a:t>
                      </a:r>
                      <a:r>
                        <a:rPr lang="en-US" sz="1500" dirty="0" err="1"/>
                        <a:t>fashion_underwear_beach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fashion_childrens_clothes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cool_stuff</a:t>
                      </a:r>
                      <a:r>
                        <a:rPr lang="en-US" sz="1500" dirty="0"/>
                        <a:t>, art, </a:t>
                      </a:r>
                      <a:r>
                        <a:rPr lang="en-US" sz="1500" dirty="0" err="1"/>
                        <a:t>arts_and_craftmanship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health_beauty</a:t>
                      </a:r>
                      <a:r>
                        <a:rPr lang="en-US" sz="1500" dirty="0"/>
                        <a:t>, perfumery, </a:t>
                      </a:r>
                      <a:r>
                        <a:rPr lang="en-US" sz="1500" dirty="0" err="1"/>
                        <a:t>watches_gifts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fashion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kitchen_dining_laundry_garden_furniture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furniture_decor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office_furniture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furniture_bedroom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furniture_living_room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furniture_mattress_and_upholstery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bed_bath_table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furniture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home_appliances</a:t>
                      </a:r>
                      <a:r>
                        <a:rPr lang="es-419" sz="1500" dirty="0"/>
                        <a:t>, home_appliances_2, </a:t>
                      </a:r>
                      <a:r>
                        <a:rPr lang="es-419" sz="1500" dirty="0" err="1"/>
                        <a:t>home_confort</a:t>
                      </a:r>
                      <a:r>
                        <a:rPr lang="es-419" sz="1500" dirty="0"/>
                        <a:t>, home_comfort_2, </a:t>
                      </a:r>
                      <a:r>
                        <a:rPr lang="es-419" sz="1500" dirty="0" err="1"/>
                        <a:t>air_conditioning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housewares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flowers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home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electronics, audio, </a:t>
                      </a:r>
                      <a:r>
                        <a:rPr lang="en-US" sz="1500" dirty="0" err="1"/>
                        <a:t>tablets_printing_image</a:t>
                      </a:r>
                      <a:r>
                        <a:rPr lang="en-US" sz="1500" dirty="0"/>
                        <a:t>, telephony, </a:t>
                      </a:r>
                      <a:r>
                        <a:rPr lang="en-US" sz="1500" dirty="0" err="1"/>
                        <a:t>fixed_telephony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small_appliances_home_oven_and_coffee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computers_accessories</a:t>
                      </a:r>
                      <a:r>
                        <a:rPr lang="en-US" sz="1500" dirty="0"/>
                        <a:t>, computers, </a:t>
                      </a:r>
                      <a:r>
                        <a:rPr lang="en-US" sz="1500" dirty="0" err="1"/>
                        <a:t>pc_gamer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consoles_games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dvds_blu_ray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portateis_cozinha_e_preparadores_de_alimentos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electronics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n-US" sz="1500" dirty="0" err="1"/>
                        <a:t>construction_tools_construction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construction_tools_lights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construction_tools_safety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costruction_tools_garden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costruction_tools_tools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garden_tools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home_construction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construction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sports_leisure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musical_instruments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toys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cine_photo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cds_dvds_musicals</a:t>
                      </a:r>
                      <a:r>
                        <a:rPr lang="es-419" sz="1500" dirty="0"/>
                        <a:t>, music, </a:t>
                      </a:r>
                      <a:r>
                        <a:rPr lang="es-419" sz="1500" dirty="0" err="1"/>
                        <a:t>books_general_interest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books_imported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books_technical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sports_leisure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christmas_supplies</a:t>
                      </a:r>
                      <a:r>
                        <a:rPr lang="en-US" sz="1500" dirty="0"/>
                        <a:t>, stationery, </a:t>
                      </a:r>
                      <a:r>
                        <a:rPr lang="en-US" sz="1500" dirty="0" err="1"/>
                        <a:t>party_supplies</a:t>
                      </a:r>
                      <a:r>
                        <a:rPr lang="en-US" sz="1500" dirty="0"/>
                        <a:t>, auto, </a:t>
                      </a:r>
                      <a:r>
                        <a:rPr lang="en-US" sz="1500" dirty="0" err="1"/>
                        <a:t>luggage_accessories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signaling_and_security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agro_industry_and_commerce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security_and_services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market_place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pet_shop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industry_commerce_and_business</a:t>
                      </a:r>
                      <a:r>
                        <a:rPr lang="en-US" sz="1500" dirty="0"/>
                        <a:t>, baby, </a:t>
                      </a:r>
                      <a:r>
                        <a:rPr lang="en-US" sz="1500" dirty="0" err="1"/>
                        <a:t>diapers_and_hygiene</a:t>
                      </a:r>
                      <a:r>
                        <a:rPr lang="en-US" sz="1500" dirty="0"/>
                        <a:t>, drinks, food, </a:t>
                      </a:r>
                      <a:r>
                        <a:rPr lang="en-US" sz="1500" dirty="0" err="1"/>
                        <a:t>food_drink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 err="1"/>
                        <a:t>la_cuisine</a:t>
                      </a:r>
                      <a:r>
                        <a:rPr lang="en-US" sz="1500" dirty="0"/>
                        <a:t>, unknown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Others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60115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6A779C86-0E85-403B-A32A-EA51B1DEFD2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Google Shape;886;p38">
            <a:extLst>
              <a:ext uri="{FF2B5EF4-FFF2-40B4-BE49-F238E27FC236}">
                <a16:creationId xmlns:a16="http://schemas.microsoft.com/office/drawing/2014/main" id="{E2115732-4BE3-4739-A31A-5399804BED9F}"/>
              </a:ext>
            </a:extLst>
          </p:cNvPr>
          <p:cNvSpPr/>
          <p:nvPr/>
        </p:nvSpPr>
        <p:spPr>
          <a:xfrm>
            <a:off x="10068220" y="12086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70AD47"/>
          </a:solidFill>
          <a:ln>
            <a:solidFill>
              <a:srgbClr val="70AD4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87;p38">
            <a:extLst>
              <a:ext uri="{FF2B5EF4-FFF2-40B4-BE49-F238E27FC236}">
                <a16:creationId xmlns:a16="http://schemas.microsoft.com/office/drawing/2014/main" id="{2CCD3CD2-4B97-4147-9D86-F03B0626A383}"/>
              </a:ext>
            </a:extLst>
          </p:cNvPr>
          <p:cNvSpPr txBox="1"/>
          <p:nvPr/>
        </p:nvSpPr>
        <p:spPr>
          <a:xfrm>
            <a:off x="10182137" y="436797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51C7B2-431A-4EBD-B7CF-E2F69CCCD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5" y="1306842"/>
            <a:ext cx="7677724" cy="3896629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BA179A9-AE3F-4603-BEDE-B5AFCA713936}"/>
              </a:ext>
            </a:extLst>
          </p:cNvPr>
          <p:cNvSpPr txBox="1"/>
          <p:nvPr/>
        </p:nvSpPr>
        <p:spPr>
          <a:xfrm>
            <a:off x="8481932" y="2363777"/>
            <a:ext cx="36691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order_id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customer_id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poduct_id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seller_id</a:t>
            </a:r>
            <a:b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geolocalization_zip_code_prefix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83EC41F-EB23-47FC-9CC7-6A6B34099A02}"/>
              </a:ext>
            </a:extLst>
          </p:cNvPr>
          <p:cNvSpPr txBox="1"/>
          <p:nvPr/>
        </p:nvSpPr>
        <p:spPr>
          <a:xfrm>
            <a:off x="8481932" y="1580917"/>
            <a:ext cx="366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Il y a des « relations » entre les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datasets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à travers les colonnes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54E951DC-3C44-438A-800B-142061868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12" y="1580917"/>
            <a:ext cx="457727" cy="427272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F620D3ED-78DD-480E-A022-A499D111370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3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9E6490B7-3E9A-4314-A62C-2936666E5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1180"/>
              </p:ext>
            </p:extLst>
          </p:nvPr>
        </p:nvGraphicFramePr>
        <p:xfrm>
          <a:off x="377905" y="1327816"/>
          <a:ext cx="11461673" cy="480629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969144">
                  <a:extLst>
                    <a:ext uri="{9D8B030D-6E8A-4147-A177-3AD203B41FA5}">
                      <a16:colId xmlns:a16="http://schemas.microsoft.com/office/drawing/2014/main" val="1384405370"/>
                    </a:ext>
                  </a:extLst>
                </a:gridCol>
                <a:gridCol w="7296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1835149">
                  <a:extLst>
                    <a:ext uri="{9D8B030D-6E8A-4147-A177-3AD203B41FA5}">
                      <a16:colId xmlns:a16="http://schemas.microsoft.com/office/drawing/2014/main" val="1088040007"/>
                    </a:ext>
                  </a:extLst>
                </a:gridCol>
                <a:gridCol w="1082677">
                  <a:extLst>
                    <a:ext uri="{9D8B030D-6E8A-4147-A177-3AD203B41FA5}">
                      <a16:colId xmlns:a16="http://schemas.microsoft.com/office/drawing/2014/main" val="35681432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5810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47476594"/>
                    </a:ext>
                  </a:extLst>
                </a:gridCol>
              </a:tblGrid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r>
                        <a:rPr lang="fr-FR" sz="1400" dirty="0"/>
                        <a:t>Il s'agit de l'ensemble de données de base.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dirty="0"/>
                        <a:t>99441x4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667142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sur le client et son emplacement.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847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 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300" dirty="0"/>
                        <a:t>99441x5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28256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dirty="0"/>
                        <a:t>order_reviews_dataset.csv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Informations relatives sur les avis des clients.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95779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100000x7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20.93 %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390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order_items_dataset.csv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Comprend des données sur les articles achetés dans chaque commande.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73901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112650x7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1379"/>
                  </a:ext>
                </a:extLst>
              </a:tr>
              <a:tr h="48062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dirty="0"/>
                        <a:t>products_dataset.csv</a:t>
                      </a:r>
                      <a:endParaRPr lang="es-419" sz="1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Contient des données sur les produits vendus par </a:t>
                      </a:r>
                      <a:r>
                        <a:rPr lang="fr-FR" sz="1400" dirty="0" err="1"/>
                        <a:t>Olist</a:t>
                      </a:r>
                      <a:r>
                        <a:rPr lang="fr-FR" sz="1400" dirty="0"/>
                        <a:t>. </a:t>
                      </a:r>
                      <a:endParaRPr lang="es-419" sz="14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26744"/>
                  </a:ext>
                </a:extLst>
              </a:tr>
              <a:tr h="480629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Taille: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32951x9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Pourcentage de NaN: 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300" dirty="0"/>
                        <a:t>0,83 %</a:t>
                      </a:r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dirty="0"/>
                        <a:t>Doublon: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0</a:t>
                      </a:r>
                      <a:endParaRPr lang="es-419" sz="1300" dirty="0"/>
                    </a:p>
                  </a:txBody>
                  <a:tcPr anchor="ctr">
                    <a:solidFill>
                      <a:srgbClr val="F6F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5722"/>
                  </a:ext>
                </a:extLst>
              </a:tr>
            </a:tbl>
          </a:graphicData>
        </a:graphic>
      </p:graphicFrame>
      <p:sp>
        <p:nvSpPr>
          <p:cNvPr id="9" name="TextBox 3">
            <a:extLst>
              <a:ext uri="{FF2B5EF4-FFF2-40B4-BE49-F238E27FC236}">
                <a16:creationId xmlns:a16="http://schemas.microsoft.com/office/drawing/2014/main" id="{9BBCC92E-9C6A-4052-A57F-C1CCFA6FA569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84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946E089F-AA95-4242-9BD3-99264C5941DD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5 – Segmentation des clients d’un site e-commerce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0911784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engineering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98644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2100362" y="3137655"/>
            <a:ext cx="1834637" cy="35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élection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données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3964918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4041006" y="313050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8035874" y="2821719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8366221" y="3136011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6000395" y="2821719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6082553" y="3126035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Nouvelles variables</a:t>
            </a:r>
          </a:p>
        </p:txBody>
      </p:sp>
      <p:sp>
        <p:nvSpPr>
          <p:cNvPr id="37" name="Google Shape;902;p38">
            <a:extLst>
              <a:ext uri="{FF2B5EF4-FFF2-40B4-BE49-F238E27FC236}">
                <a16:creationId xmlns:a16="http://schemas.microsoft.com/office/drawing/2014/main" id="{8F0C93EA-AD08-425F-BCC0-C4D23BB7B2B7}"/>
              </a:ext>
            </a:extLst>
          </p:cNvPr>
          <p:cNvSpPr/>
          <p:nvPr/>
        </p:nvSpPr>
        <p:spPr>
          <a:xfrm>
            <a:off x="6162090" y="5036992"/>
            <a:ext cx="3928278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12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38" name="Google Shape;903;p38">
            <a:extLst>
              <a:ext uri="{FF2B5EF4-FFF2-40B4-BE49-F238E27FC236}">
                <a16:creationId xmlns:a16="http://schemas.microsoft.com/office/drawing/2014/main" id="{D00595DA-5FC1-4B3A-87C9-4AFD2C7E22B4}"/>
              </a:ext>
            </a:extLst>
          </p:cNvPr>
          <p:cNvSpPr/>
          <p:nvPr/>
        </p:nvSpPr>
        <p:spPr>
          <a:xfrm flipH="1">
            <a:off x="1986443" y="5036989"/>
            <a:ext cx="4056834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+/- 52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503694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 engineering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902;p38">
            <a:extLst>
              <a:ext uri="{FF2B5EF4-FFF2-40B4-BE49-F238E27FC236}">
                <a16:creationId xmlns:a16="http://schemas.microsoft.com/office/drawing/2014/main" id="{12203565-87CE-4CC0-B338-E8B77CB5D223}"/>
              </a:ext>
            </a:extLst>
          </p:cNvPr>
          <p:cNvSpPr/>
          <p:nvPr/>
        </p:nvSpPr>
        <p:spPr>
          <a:xfrm>
            <a:off x="6157219" y="1875127"/>
            <a:ext cx="393314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2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903;p38">
            <a:extLst>
              <a:ext uri="{FF2B5EF4-FFF2-40B4-BE49-F238E27FC236}">
                <a16:creationId xmlns:a16="http://schemas.microsoft.com/office/drawing/2014/main" id="{F91FBC39-C317-477B-A4AB-BC0D616267C0}"/>
              </a:ext>
            </a:extLst>
          </p:cNvPr>
          <p:cNvSpPr/>
          <p:nvPr/>
        </p:nvSpPr>
        <p:spPr>
          <a:xfrm flipH="1">
            <a:off x="1986444" y="1875124"/>
            <a:ext cx="4051962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9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1867352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EF4F5A28-DCD6-47AB-81D4-6DCB58941D97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5 –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Segmentation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clients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d’un</a:t>
            </a:r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site e-</a:t>
            </a:r>
            <a:r>
              <a:rPr lang="es-CO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commerce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Flèche : courbe vers le bas 1">
            <a:extLst>
              <a:ext uri="{FF2B5EF4-FFF2-40B4-BE49-F238E27FC236}">
                <a16:creationId xmlns:a16="http://schemas.microsoft.com/office/drawing/2014/main" id="{F14C0B65-9BB2-4C5A-8D54-D84B3404DF6F}"/>
              </a:ext>
            </a:extLst>
          </p:cNvPr>
          <p:cNvSpPr/>
          <p:nvPr/>
        </p:nvSpPr>
        <p:spPr>
          <a:xfrm rot="10800000" flipV="1">
            <a:off x="4696667" y="2349723"/>
            <a:ext cx="2607455" cy="397500"/>
          </a:xfrm>
          <a:prstGeom prst="curvedDownArrow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Google Shape;189;p19">
            <a:extLst>
              <a:ext uri="{FF2B5EF4-FFF2-40B4-BE49-F238E27FC236}">
                <a16:creationId xmlns:a16="http://schemas.microsoft.com/office/drawing/2014/main" id="{DBD52A80-DCB7-4F80-B7D9-00C9763A88D7}"/>
              </a:ext>
            </a:extLst>
          </p:cNvPr>
          <p:cNvSpPr/>
          <p:nvPr/>
        </p:nvSpPr>
        <p:spPr>
          <a:xfrm>
            <a:off x="6941056" y="3960960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3;p19">
            <a:extLst>
              <a:ext uri="{FF2B5EF4-FFF2-40B4-BE49-F238E27FC236}">
                <a16:creationId xmlns:a16="http://schemas.microsoft.com/office/drawing/2014/main" id="{95556EFD-4D1F-4986-B187-E31BDC4CB0C1}"/>
              </a:ext>
            </a:extLst>
          </p:cNvPr>
          <p:cNvSpPr txBox="1"/>
          <p:nvPr/>
        </p:nvSpPr>
        <p:spPr>
          <a:xfrm>
            <a:off x="7285335" y="4105484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197;p19">
            <a:extLst>
              <a:ext uri="{FF2B5EF4-FFF2-40B4-BE49-F238E27FC236}">
                <a16:creationId xmlns:a16="http://schemas.microsoft.com/office/drawing/2014/main" id="{AEFBD1BC-7152-4883-A5F4-6A0BF9163224}"/>
              </a:ext>
            </a:extLst>
          </p:cNvPr>
          <p:cNvSpPr/>
          <p:nvPr/>
        </p:nvSpPr>
        <p:spPr>
          <a:xfrm>
            <a:off x="8462181" y="4191055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84F92C98-F858-45E7-9B6E-30004B1761AD}"/>
              </a:ext>
            </a:extLst>
          </p:cNvPr>
          <p:cNvSpPr txBox="1"/>
          <p:nvPr/>
        </p:nvSpPr>
        <p:spPr>
          <a:xfrm>
            <a:off x="8462682" y="4190924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CD8EED7F-7EA3-46F7-9250-551D91D50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141" y="4263224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26376</TotalTime>
  <Words>3501</Words>
  <Application>Microsoft Office PowerPoint</Application>
  <PresentationFormat>Grand écran</PresentationFormat>
  <Paragraphs>559</Paragraphs>
  <Slides>48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61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Fira Sans Extra Condensed</vt:lpstr>
      <vt:lpstr>Google Sans</vt:lpstr>
      <vt:lpstr>Muli</vt:lpstr>
      <vt:lpstr>proxima nova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624</cp:revision>
  <cp:lastPrinted>2021-09-06T10:04:02Z</cp:lastPrinted>
  <dcterms:created xsi:type="dcterms:W3CDTF">2019-08-03T17:49:11Z</dcterms:created>
  <dcterms:modified xsi:type="dcterms:W3CDTF">2021-10-22T16:07:13Z</dcterms:modified>
</cp:coreProperties>
</file>