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41" r:id="rId10"/>
    <p:sldId id="643" r:id="rId11"/>
    <p:sldId id="594" r:id="rId12"/>
    <p:sldId id="644" r:id="rId13"/>
    <p:sldId id="659" r:id="rId14"/>
    <p:sldId id="666" r:id="rId15"/>
    <p:sldId id="647" r:id="rId16"/>
    <p:sldId id="648" r:id="rId17"/>
    <p:sldId id="645" r:id="rId18"/>
    <p:sldId id="652" r:id="rId19"/>
    <p:sldId id="653" r:id="rId20"/>
    <p:sldId id="650" r:id="rId21"/>
    <p:sldId id="658" r:id="rId22"/>
    <p:sldId id="654" r:id="rId23"/>
    <p:sldId id="655" r:id="rId24"/>
    <p:sldId id="661" r:id="rId25"/>
    <p:sldId id="660" r:id="rId26"/>
    <p:sldId id="662" r:id="rId27"/>
    <p:sldId id="665" r:id="rId28"/>
    <p:sldId id="668" r:id="rId29"/>
    <p:sldId id="667" r:id="rId30"/>
    <p:sldId id="663" r:id="rId31"/>
    <p:sldId id="664" r:id="rId32"/>
    <p:sldId id="610" r:id="rId33"/>
    <p:sldId id="612" r:id="rId34"/>
    <p:sldId id="534" r:id="rId35"/>
    <p:sldId id="535" r:id="rId36"/>
    <p:sldId id="63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FFF2CC"/>
    <a:srgbClr val="7F7F7F"/>
    <a:srgbClr val="548235"/>
    <a:srgbClr val="5B9BD5"/>
    <a:srgbClr val="44546A"/>
    <a:srgbClr val="667385"/>
    <a:srgbClr val="4472C4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634" autoAdjust="0"/>
  </p:normalViewPr>
  <p:slideViewPr>
    <p:cSldViewPr snapToGrid="0">
      <p:cViewPr varScale="1">
        <p:scale>
          <a:sx n="76" d="100"/>
          <a:sy n="76" d="100"/>
        </p:scale>
        <p:origin x="2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pour connaitre en plus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traitement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 modélisation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7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3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toutes les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features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textuelle, le résultat est 4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datasets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basés sur la combinaison entre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BoW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/TF-IDF and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Lemmatization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/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Stemming</a:t>
            </a:r>
            <a:endParaRPr lang="fr-FR" sz="9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2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toutes les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features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textuelle, le résultat est 4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datasets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basés sur la combinaison entre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BoW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/TF-IDF and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Lemmatization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/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Stemming</a:t>
            </a:r>
            <a:endParaRPr lang="fr-FR" sz="9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2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6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7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5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7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3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6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Classification automatique des biens de consommation 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1163A-7966-46BB-A251-D8510180B2FD}"/>
              </a:ext>
            </a:extLst>
          </p:cNvPr>
          <p:cNvSpPr/>
          <p:nvPr/>
        </p:nvSpPr>
        <p:spPr>
          <a:xfrm>
            <a:off x="104066" y="6112417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004B6-5BB4-426D-84EB-20C887456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8035962" y="527181"/>
            <a:ext cx="3216538" cy="224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95;p38">
            <a:extLst>
              <a:ext uri="{FF2B5EF4-FFF2-40B4-BE49-F238E27FC236}">
                <a16:creationId xmlns:a16="http://schemas.microsoft.com/office/drawing/2014/main" id="{DECECF71-B5C1-4DF1-8B85-BC87367B9DAA}"/>
              </a:ext>
            </a:extLst>
          </p:cNvPr>
          <p:cNvSpPr/>
          <p:nvPr/>
        </p:nvSpPr>
        <p:spPr>
          <a:xfrm>
            <a:off x="9999267" y="195352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6;p38">
            <a:extLst>
              <a:ext uri="{FF2B5EF4-FFF2-40B4-BE49-F238E27FC236}">
                <a16:creationId xmlns:a16="http://schemas.microsoft.com/office/drawing/2014/main" id="{443EA679-2BE4-454B-94FF-09F6BB08B412}"/>
              </a:ext>
            </a:extLst>
          </p:cNvPr>
          <p:cNvSpPr txBox="1"/>
          <p:nvPr/>
        </p:nvSpPr>
        <p:spPr>
          <a:xfrm>
            <a:off x="10122679" y="481857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30D361-EF35-47B2-A0BD-B740273B4C80}"/>
              </a:ext>
            </a:extLst>
          </p:cNvPr>
          <p:cNvSpPr txBox="1"/>
          <p:nvPr/>
        </p:nvSpPr>
        <p:spPr>
          <a:xfrm>
            <a:off x="835633" y="1358827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73C954-349D-403D-94EC-BF08ACAC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58827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A1E514F-0120-40A6-A469-C73E2FE6D6D1}"/>
              </a:ext>
            </a:extLst>
          </p:cNvPr>
          <p:cNvSpPr txBox="1"/>
          <p:nvPr/>
        </p:nvSpPr>
        <p:spPr>
          <a:xfrm>
            <a:off x="4898791" y="1565349"/>
            <a:ext cx="310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Traitement des valeurs manquantes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31E7BAD-C9F3-44F3-B144-CAC78A87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64" y="1565349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9C4F11A-1D1A-4C3C-AEBA-0DB114165BB5}"/>
              </a:ext>
            </a:extLst>
          </p:cNvPr>
          <p:cNvSpPr txBox="1"/>
          <p:nvPr/>
        </p:nvSpPr>
        <p:spPr>
          <a:xfrm>
            <a:off x="4826326" y="2273235"/>
            <a:ext cx="45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Textuelle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: (Brand, </a:t>
            </a:r>
            <a:r>
              <a:rPr lang="en-US" dirty="0" err="1">
                <a:solidFill>
                  <a:srgbClr val="000000"/>
                </a:solidFill>
                <a:latin typeface="docs-Roboto"/>
              </a:rPr>
              <a:t>Product_specifications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Numerique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 : Retail price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A30BC1-DE3D-426A-9B9A-52AA84D9A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49"/>
          <a:stretch/>
        </p:blipFill>
        <p:spPr>
          <a:xfrm>
            <a:off x="4669927" y="3200180"/>
            <a:ext cx="6767835" cy="283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Google Shape;889;p38">
            <a:extLst>
              <a:ext uri="{FF2B5EF4-FFF2-40B4-BE49-F238E27FC236}">
                <a16:creationId xmlns:a16="http://schemas.microsoft.com/office/drawing/2014/main" id="{D239B662-12F8-4966-82C6-471AC6037661}"/>
              </a:ext>
            </a:extLst>
          </p:cNvPr>
          <p:cNvSpPr/>
          <p:nvPr/>
        </p:nvSpPr>
        <p:spPr>
          <a:xfrm>
            <a:off x="9999134" y="124030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0;p38">
            <a:extLst>
              <a:ext uri="{FF2B5EF4-FFF2-40B4-BE49-F238E27FC236}">
                <a16:creationId xmlns:a16="http://schemas.microsoft.com/office/drawing/2014/main" id="{A1FA3793-79C1-44EF-A208-E65AF094FC23}"/>
              </a:ext>
            </a:extLst>
          </p:cNvPr>
          <p:cNvSpPr txBox="1"/>
          <p:nvPr/>
        </p:nvSpPr>
        <p:spPr>
          <a:xfrm>
            <a:off x="10075222" y="155623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645AAB5-174D-49DF-9461-8E305912B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5" r="49568"/>
          <a:stretch/>
        </p:blipFill>
        <p:spPr>
          <a:xfrm>
            <a:off x="585099" y="2344347"/>
            <a:ext cx="3489244" cy="259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212E629-0344-45C6-803F-93B5218B1F12}"/>
              </a:ext>
            </a:extLst>
          </p:cNvPr>
          <p:cNvSpPr txBox="1"/>
          <p:nvPr/>
        </p:nvSpPr>
        <p:spPr>
          <a:xfrm>
            <a:off x="744627" y="1832909"/>
            <a:ext cx="332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Retail price</a:t>
            </a:r>
          </a:p>
        </p:txBody>
      </p:sp>
    </p:spTree>
    <p:extLst>
      <p:ext uri="{BB962C8B-B14F-4D97-AF65-F5344CB8AC3E}">
        <p14:creationId xmlns:p14="http://schemas.microsoft.com/office/powerpoint/2010/main" val="5661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Traitement des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AC629-C929-4943-BF27-9F468995ABAF}"/>
              </a:ext>
            </a:extLst>
          </p:cNvPr>
          <p:cNvSpPr/>
          <p:nvPr/>
        </p:nvSpPr>
        <p:spPr>
          <a:xfrm>
            <a:off x="1160765" y="3692759"/>
            <a:ext cx="9597335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160765" y="1489404"/>
            <a:ext cx="9597335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39163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65E430-5B82-4395-95DC-A378EE71299A}"/>
              </a:ext>
            </a:extLst>
          </p:cNvPr>
          <p:cNvSpPr txBox="1"/>
          <p:nvPr/>
        </p:nvSpPr>
        <p:spPr>
          <a:xfrm rot="16200000">
            <a:off x="392210" y="4608306"/>
            <a:ext cx="219398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Visuelles</a:t>
            </a:r>
          </a:p>
        </p:txBody>
      </p:sp>
      <p:sp>
        <p:nvSpPr>
          <p:cNvPr id="18" name="Google Shape;189;p19">
            <a:extLst>
              <a:ext uri="{FF2B5EF4-FFF2-40B4-BE49-F238E27FC236}">
                <a16:creationId xmlns:a16="http://schemas.microsoft.com/office/drawing/2014/main" id="{0EE75342-537A-438B-A014-B203FB9D0BE8}"/>
              </a:ext>
            </a:extLst>
          </p:cNvPr>
          <p:cNvSpPr/>
          <p:nvPr/>
        </p:nvSpPr>
        <p:spPr>
          <a:xfrm>
            <a:off x="1901165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A67AC840-837F-469B-B0A9-ED0AD3CC0C26}"/>
              </a:ext>
            </a:extLst>
          </p:cNvPr>
          <p:cNvSpPr txBox="1"/>
          <p:nvPr/>
        </p:nvSpPr>
        <p:spPr>
          <a:xfrm>
            <a:off x="2296343" y="2147399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197;p19">
            <a:extLst>
              <a:ext uri="{FF2B5EF4-FFF2-40B4-BE49-F238E27FC236}">
                <a16:creationId xmlns:a16="http://schemas.microsoft.com/office/drawing/2014/main" id="{CB9E6654-8739-4F3A-8924-12991125C0A0}"/>
              </a:ext>
            </a:extLst>
          </p:cNvPr>
          <p:cNvSpPr/>
          <p:nvPr/>
        </p:nvSpPr>
        <p:spPr>
          <a:xfrm>
            <a:off x="352707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4;p19">
            <a:extLst>
              <a:ext uri="{FF2B5EF4-FFF2-40B4-BE49-F238E27FC236}">
                <a16:creationId xmlns:a16="http://schemas.microsoft.com/office/drawing/2014/main" id="{3CBF4DD6-A543-4734-82A2-B4C92E5B6723}"/>
              </a:ext>
            </a:extLst>
          </p:cNvPr>
          <p:cNvSpPr txBox="1"/>
          <p:nvPr/>
        </p:nvSpPr>
        <p:spPr>
          <a:xfrm>
            <a:off x="352757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189;p19">
            <a:extLst>
              <a:ext uri="{FF2B5EF4-FFF2-40B4-BE49-F238E27FC236}">
                <a16:creationId xmlns:a16="http://schemas.microsoft.com/office/drawing/2014/main" id="{D66DAA3D-B99D-4294-B747-EF88DE6D2F53}"/>
              </a:ext>
            </a:extLst>
          </p:cNvPr>
          <p:cNvSpPr/>
          <p:nvPr/>
        </p:nvSpPr>
        <p:spPr>
          <a:xfrm>
            <a:off x="3896680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93;p19">
            <a:extLst>
              <a:ext uri="{FF2B5EF4-FFF2-40B4-BE49-F238E27FC236}">
                <a16:creationId xmlns:a16="http://schemas.microsoft.com/office/drawing/2014/main" id="{24262E05-591B-4618-A0AD-BCDBDC96FE9C}"/>
              </a:ext>
            </a:extLst>
          </p:cNvPr>
          <p:cNvSpPr txBox="1"/>
          <p:nvPr/>
        </p:nvSpPr>
        <p:spPr>
          <a:xfrm>
            <a:off x="4175753" y="2142037"/>
            <a:ext cx="143540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 des textes</a:t>
            </a:r>
            <a:endParaRPr sz="19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2A325C3-6C0D-42E3-A33F-1D0131CFEF51}"/>
              </a:ext>
            </a:extLst>
          </p:cNvPr>
          <p:cNvSpPr/>
          <p:nvPr/>
        </p:nvSpPr>
        <p:spPr>
          <a:xfrm>
            <a:off x="552259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2AA50079-56BB-48BF-B3F8-88658946D817}"/>
              </a:ext>
            </a:extLst>
          </p:cNvPr>
          <p:cNvSpPr txBox="1"/>
          <p:nvPr/>
        </p:nvSpPr>
        <p:spPr>
          <a:xfrm>
            <a:off x="552309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189;p19">
            <a:extLst>
              <a:ext uri="{FF2B5EF4-FFF2-40B4-BE49-F238E27FC236}">
                <a16:creationId xmlns:a16="http://schemas.microsoft.com/office/drawing/2014/main" id="{363D92F1-90E4-452B-9171-4BD8083963BD}"/>
              </a:ext>
            </a:extLst>
          </p:cNvPr>
          <p:cNvSpPr/>
          <p:nvPr/>
        </p:nvSpPr>
        <p:spPr>
          <a:xfrm>
            <a:off x="59003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9CE5D129-D9E2-4074-B922-D584155874B0}"/>
              </a:ext>
            </a:extLst>
          </p:cNvPr>
          <p:cNvSpPr txBox="1"/>
          <p:nvPr/>
        </p:nvSpPr>
        <p:spPr>
          <a:xfrm>
            <a:off x="5958371" y="2129258"/>
            <a:ext cx="165729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b="1" i="0" dirty="0" err="1">
                <a:solidFill>
                  <a:srgbClr val="FFFFFF"/>
                </a:solidFill>
                <a:effectLst/>
                <a:latin typeface="Google Sans"/>
              </a:rPr>
              <a:t>Stemming</a:t>
            </a:r>
            <a:r>
              <a:rPr lang="fr-FR" b="1" i="0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fr-FR" sz="1600" b="1" dirty="0" err="1">
                <a:solidFill>
                  <a:srgbClr val="FFFFFF"/>
                </a:solidFill>
                <a:latin typeface="Google Sans"/>
              </a:rPr>
              <a:t>Lemmatization</a:t>
            </a:r>
            <a:endParaRPr lang="fr-FR" sz="1600" b="1" i="0" dirty="0">
              <a:solidFill>
                <a:srgbClr val="FFFFFF"/>
              </a:solidFill>
              <a:effectLst/>
              <a:latin typeface="Google Sans"/>
            </a:endParaRP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8894E3B7-4ADD-4A84-BDEA-7DE1B9A27CA3}"/>
              </a:ext>
            </a:extLst>
          </p:cNvPr>
          <p:cNvSpPr/>
          <p:nvPr/>
        </p:nvSpPr>
        <p:spPr>
          <a:xfrm>
            <a:off x="7526257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863AF158-D437-456F-AFD3-01AC34023795}"/>
              </a:ext>
            </a:extLst>
          </p:cNvPr>
          <p:cNvSpPr txBox="1"/>
          <p:nvPr/>
        </p:nvSpPr>
        <p:spPr>
          <a:xfrm>
            <a:off x="7526758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36" name="Google Shape;87;p14">
            <a:extLst>
              <a:ext uri="{FF2B5EF4-FFF2-40B4-BE49-F238E27FC236}">
                <a16:creationId xmlns:a16="http://schemas.microsoft.com/office/drawing/2014/main" id="{481030FE-2F76-4034-8324-66808EC3B64B}"/>
              </a:ext>
            </a:extLst>
          </p:cNvPr>
          <p:cNvCxnSpPr>
            <a:cxnSpLocks/>
          </p:cNvCxnSpPr>
          <p:nvPr/>
        </p:nvCxnSpPr>
        <p:spPr>
          <a:xfrm flipV="1">
            <a:off x="8892692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89;p14">
            <a:extLst>
              <a:ext uri="{FF2B5EF4-FFF2-40B4-BE49-F238E27FC236}">
                <a16:creationId xmlns:a16="http://schemas.microsoft.com/office/drawing/2014/main" id="{FE2A2F19-BBE8-4E81-AD34-EE87D3CAE90F}"/>
              </a:ext>
            </a:extLst>
          </p:cNvPr>
          <p:cNvSpPr txBox="1"/>
          <p:nvPr/>
        </p:nvSpPr>
        <p:spPr>
          <a:xfrm>
            <a:off x="8150066" y="2969648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BoW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TF-IDF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9" name="Google Shape;87;p14">
            <a:extLst>
              <a:ext uri="{FF2B5EF4-FFF2-40B4-BE49-F238E27FC236}">
                <a16:creationId xmlns:a16="http://schemas.microsoft.com/office/drawing/2014/main" id="{2640757A-0D7B-4DC6-92CB-BC0EDA56D088}"/>
              </a:ext>
            </a:extLst>
          </p:cNvPr>
          <p:cNvCxnSpPr>
            <a:cxnSpLocks/>
          </p:cNvCxnSpPr>
          <p:nvPr/>
        </p:nvCxnSpPr>
        <p:spPr>
          <a:xfrm flipV="1">
            <a:off x="4806382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811C6E98-E2C6-49FC-A798-17B42ED2AF5E}"/>
              </a:ext>
            </a:extLst>
          </p:cNvPr>
          <p:cNvSpPr txBox="1"/>
          <p:nvPr/>
        </p:nvSpPr>
        <p:spPr>
          <a:xfrm>
            <a:off x="3866451" y="2967639"/>
            <a:ext cx="1883946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Tokenisation, nettoyage, suppressions, etc.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9;p19">
            <a:extLst>
              <a:ext uri="{FF2B5EF4-FFF2-40B4-BE49-F238E27FC236}">
                <a16:creationId xmlns:a16="http://schemas.microsoft.com/office/drawing/2014/main" id="{DA2F023C-9D00-4092-979B-BAEF87A85906}"/>
              </a:ext>
            </a:extLst>
          </p:cNvPr>
          <p:cNvSpPr/>
          <p:nvPr/>
        </p:nvSpPr>
        <p:spPr>
          <a:xfrm>
            <a:off x="7941992" y="19479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93;p19">
            <a:extLst>
              <a:ext uri="{FF2B5EF4-FFF2-40B4-BE49-F238E27FC236}">
                <a16:creationId xmlns:a16="http://schemas.microsoft.com/office/drawing/2014/main" id="{884C6099-46C4-4E77-A35F-663347E6B139}"/>
              </a:ext>
            </a:extLst>
          </p:cNvPr>
          <p:cNvSpPr txBox="1"/>
          <p:nvPr/>
        </p:nvSpPr>
        <p:spPr>
          <a:xfrm>
            <a:off x="7947455" y="2145404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 texte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197;p19">
            <a:extLst>
              <a:ext uri="{FF2B5EF4-FFF2-40B4-BE49-F238E27FC236}">
                <a16:creationId xmlns:a16="http://schemas.microsoft.com/office/drawing/2014/main" id="{A215CC3A-19F8-4C02-8CEA-4647920850A2}"/>
              </a:ext>
            </a:extLst>
          </p:cNvPr>
          <p:cNvSpPr/>
          <p:nvPr/>
        </p:nvSpPr>
        <p:spPr>
          <a:xfrm>
            <a:off x="9567903" y="21780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2DB2B29-0AAB-445B-A0EE-E11F6CC906B3}"/>
              </a:ext>
            </a:extLst>
          </p:cNvPr>
          <p:cNvSpPr txBox="1"/>
          <p:nvPr/>
        </p:nvSpPr>
        <p:spPr>
          <a:xfrm>
            <a:off x="9568404" y="21779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51" name="Google Shape;87;p14">
            <a:extLst>
              <a:ext uri="{FF2B5EF4-FFF2-40B4-BE49-F238E27FC236}">
                <a16:creationId xmlns:a16="http://schemas.microsoft.com/office/drawing/2014/main" id="{09B46CD4-B0F2-44BB-8C9C-D97194FBE51B}"/>
              </a:ext>
            </a:extLst>
          </p:cNvPr>
          <p:cNvCxnSpPr>
            <a:cxnSpLocks/>
          </p:cNvCxnSpPr>
          <p:nvPr/>
        </p:nvCxnSpPr>
        <p:spPr>
          <a:xfrm flipV="1">
            <a:off x="2804310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9;p14">
            <a:extLst>
              <a:ext uri="{FF2B5EF4-FFF2-40B4-BE49-F238E27FC236}">
                <a16:creationId xmlns:a16="http://schemas.microsoft.com/office/drawing/2014/main" id="{D7FAF724-D5FA-4278-B3BF-386B4F081031}"/>
              </a:ext>
            </a:extLst>
          </p:cNvPr>
          <p:cNvSpPr txBox="1"/>
          <p:nvPr/>
        </p:nvSpPr>
        <p:spPr>
          <a:xfrm>
            <a:off x="2014168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C88F7-E1A5-4FE3-A472-BAC36BEB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7" y="2225298"/>
            <a:ext cx="304762" cy="304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115BA7-6E34-4931-BC18-9314C496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3" y="2218677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600083DA-2A42-4AC6-9C14-CAC8D3136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88" y="2218677"/>
            <a:ext cx="304762" cy="304762"/>
          </a:xfrm>
          <a:prstGeom prst="rect">
            <a:avLst/>
          </a:prstGeom>
        </p:spPr>
      </p:pic>
      <p:sp>
        <p:nvSpPr>
          <p:cNvPr id="65" name="Google Shape;189;p19">
            <a:extLst>
              <a:ext uri="{FF2B5EF4-FFF2-40B4-BE49-F238E27FC236}">
                <a16:creationId xmlns:a16="http://schemas.microsoft.com/office/drawing/2014/main" id="{834E6425-850D-462C-95B0-45371727D4C4}"/>
              </a:ext>
            </a:extLst>
          </p:cNvPr>
          <p:cNvSpPr/>
          <p:nvPr/>
        </p:nvSpPr>
        <p:spPr>
          <a:xfrm>
            <a:off x="2691869" y="4177099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93;p19">
            <a:extLst>
              <a:ext uri="{FF2B5EF4-FFF2-40B4-BE49-F238E27FC236}">
                <a16:creationId xmlns:a16="http://schemas.microsoft.com/office/drawing/2014/main" id="{D2197B5B-C90A-4B0C-9985-12170FE4EC53}"/>
              </a:ext>
            </a:extLst>
          </p:cNvPr>
          <p:cNvSpPr txBox="1"/>
          <p:nvPr/>
        </p:nvSpPr>
        <p:spPr>
          <a:xfrm>
            <a:off x="3014869" y="4374561"/>
            <a:ext cx="1358088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197;p19">
            <a:extLst>
              <a:ext uri="{FF2B5EF4-FFF2-40B4-BE49-F238E27FC236}">
                <a16:creationId xmlns:a16="http://schemas.microsoft.com/office/drawing/2014/main" id="{940D1BBE-3FE7-4E98-80EC-1FD3BD8D5868}"/>
              </a:ext>
            </a:extLst>
          </p:cNvPr>
          <p:cNvSpPr/>
          <p:nvPr/>
        </p:nvSpPr>
        <p:spPr>
          <a:xfrm>
            <a:off x="4317780" y="440719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" name="Google Shape;204;p19">
            <a:extLst>
              <a:ext uri="{FF2B5EF4-FFF2-40B4-BE49-F238E27FC236}">
                <a16:creationId xmlns:a16="http://schemas.microsoft.com/office/drawing/2014/main" id="{F662AAF8-C411-4E1F-8D8F-4C68E5C7FD59}"/>
              </a:ext>
            </a:extLst>
          </p:cNvPr>
          <p:cNvSpPr txBox="1"/>
          <p:nvPr/>
        </p:nvSpPr>
        <p:spPr>
          <a:xfrm>
            <a:off x="4318281" y="440706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69" name="Google Shape;87;p14">
            <a:extLst>
              <a:ext uri="{FF2B5EF4-FFF2-40B4-BE49-F238E27FC236}">
                <a16:creationId xmlns:a16="http://schemas.microsoft.com/office/drawing/2014/main" id="{CFD0397C-37F7-4C4A-9CC0-4AFA88F61E56}"/>
              </a:ext>
            </a:extLst>
          </p:cNvPr>
          <p:cNvCxnSpPr>
            <a:cxnSpLocks/>
          </p:cNvCxnSpPr>
          <p:nvPr/>
        </p:nvCxnSpPr>
        <p:spPr>
          <a:xfrm flipV="1">
            <a:off x="3585489" y="5031904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89;p14">
            <a:extLst>
              <a:ext uri="{FF2B5EF4-FFF2-40B4-BE49-F238E27FC236}">
                <a16:creationId xmlns:a16="http://schemas.microsoft.com/office/drawing/2014/main" id="{6321D38C-1933-4002-A3A7-A133446DD2CF}"/>
              </a:ext>
            </a:extLst>
          </p:cNvPr>
          <p:cNvSpPr txBox="1"/>
          <p:nvPr/>
        </p:nvSpPr>
        <p:spPr>
          <a:xfrm>
            <a:off x="2795347" y="5194801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5DE0E792-67ED-4234-9777-DAC88A6C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31" y="4452460"/>
            <a:ext cx="304762" cy="304762"/>
          </a:xfrm>
          <a:prstGeom prst="rect">
            <a:avLst/>
          </a:prstGeom>
        </p:spPr>
      </p:pic>
      <p:sp>
        <p:nvSpPr>
          <p:cNvPr id="72" name="Google Shape;189;p19">
            <a:extLst>
              <a:ext uri="{FF2B5EF4-FFF2-40B4-BE49-F238E27FC236}">
                <a16:creationId xmlns:a16="http://schemas.microsoft.com/office/drawing/2014/main" id="{BD73F0FA-F1BD-47ED-8FB1-7FF8455DBEC4}"/>
              </a:ext>
            </a:extLst>
          </p:cNvPr>
          <p:cNvSpPr/>
          <p:nvPr/>
        </p:nvSpPr>
        <p:spPr>
          <a:xfrm>
            <a:off x="4652221" y="419454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93;p19">
            <a:extLst>
              <a:ext uri="{FF2B5EF4-FFF2-40B4-BE49-F238E27FC236}">
                <a16:creationId xmlns:a16="http://schemas.microsoft.com/office/drawing/2014/main" id="{60BEC74D-F376-49E3-99CB-3DBF03C4C98F}"/>
              </a:ext>
            </a:extLst>
          </p:cNvPr>
          <p:cNvSpPr txBox="1"/>
          <p:nvPr/>
        </p:nvSpPr>
        <p:spPr>
          <a:xfrm>
            <a:off x="4935405" y="4383392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Traitement des images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4" name="Google Shape;197;p19">
            <a:extLst>
              <a:ext uri="{FF2B5EF4-FFF2-40B4-BE49-F238E27FC236}">
                <a16:creationId xmlns:a16="http://schemas.microsoft.com/office/drawing/2014/main" id="{7102585F-A0CF-4775-A94C-ACA56CED5531}"/>
              </a:ext>
            </a:extLst>
          </p:cNvPr>
          <p:cNvSpPr/>
          <p:nvPr/>
        </p:nvSpPr>
        <p:spPr>
          <a:xfrm>
            <a:off x="6173346" y="442464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5" name="Google Shape;204;p19">
            <a:extLst>
              <a:ext uri="{FF2B5EF4-FFF2-40B4-BE49-F238E27FC236}">
                <a16:creationId xmlns:a16="http://schemas.microsoft.com/office/drawing/2014/main" id="{43EC43B8-360B-44F0-A56F-E2D6D46DD3EC}"/>
              </a:ext>
            </a:extLst>
          </p:cNvPr>
          <p:cNvSpPr txBox="1"/>
          <p:nvPr/>
        </p:nvSpPr>
        <p:spPr>
          <a:xfrm>
            <a:off x="6173847" y="442451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7" name="Google Shape;87;p14">
            <a:extLst>
              <a:ext uri="{FF2B5EF4-FFF2-40B4-BE49-F238E27FC236}">
                <a16:creationId xmlns:a16="http://schemas.microsoft.com/office/drawing/2014/main" id="{8E558051-017A-411E-88D2-4022291AC0DD}"/>
              </a:ext>
            </a:extLst>
          </p:cNvPr>
          <p:cNvCxnSpPr>
            <a:cxnSpLocks/>
          </p:cNvCxnSpPr>
          <p:nvPr/>
        </p:nvCxnSpPr>
        <p:spPr>
          <a:xfrm flipV="1">
            <a:off x="5666620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89;p14">
            <a:extLst>
              <a:ext uri="{FF2B5EF4-FFF2-40B4-BE49-F238E27FC236}">
                <a16:creationId xmlns:a16="http://schemas.microsoft.com/office/drawing/2014/main" id="{4BBE07A1-EC59-4614-B4FA-DE02574A05FF}"/>
              </a:ext>
            </a:extLst>
          </p:cNvPr>
          <p:cNvSpPr txBox="1"/>
          <p:nvPr/>
        </p:nvSpPr>
        <p:spPr>
          <a:xfrm>
            <a:off x="4876478" y="521282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  <p:cxnSp>
        <p:nvCxnSpPr>
          <p:cNvPr id="79" name="Google Shape;87;p14">
            <a:extLst>
              <a:ext uri="{FF2B5EF4-FFF2-40B4-BE49-F238E27FC236}">
                <a16:creationId xmlns:a16="http://schemas.microsoft.com/office/drawing/2014/main" id="{007482D1-6F85-4120-B3CD-71ED492929FA}"/>
              </a:ext>
            </a:extLst>
          </p:cNvPr>
          <p:cNvCxnSpPr>
            <a:cxnSpLocks/>
          </p:cNvCxnSpPr>
          <p:nvPr/>
        </p:nvCxnSpPr>
        <p:spPr>
          <a:xfrm flipV="1">
            <a:off x="7588729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9;p14">
            <a:extLst>
              <a:ext uri="{FF2B5EF4-FFF2-40B4-BE49-F238E27FC236}">
                <a16:creationId xmlns:a16="http://schemas.microsoft.com/office/drawing/2014/main" id="{CCB18AB3-053C-454E-90DD-160DE50F1949}"/>
              </a:ext>
            </a:extLst>
          </p:cNvPr>
          <p:cNvSpPr txBox="1"/>
          <p:nvPr/>
        </p:nvSpPr>
        <p:spPr>
          <a:xfrm>
            <a:off x="6846103" y="5212829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SIRF et ORB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189;p19">
            <a:extLst>
              <a:ext uri="{FF2B5EF4-FFF2-40B4-BE49-F238E27FC236}">
                <a16:creationId xmlns:a16="http://schemas.microsoft.com/office/drawing/2014/main" id="{873B9079-4D9B-4454-9239-C5DDFECD8B84}"/>
              </a:ext>
            </a:extLst>
          </p:cNvPr>
          <p:cNvSpPr/>
          <p:nvPr/>
        </p:nvSpPr>
        <p:spPr>
          <a:xfrm>
            <a:off x="6638029" y="419112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193;p19">
            <a:extLst>
              <a:ext uri="{FF2B5EF4-FFF2-40B4-BE49-F238E27FC236}">
                <a16:creationId xmlns:a16="http://schemas.microsoft.com/office/drawing/2014/main" id="{93C3C30B-90FD-4072-B9DC-4C04672C65CB}"/>
              </a:ext>
            </a:extLst>
          </p:cNvPr>
          <p:cNvSpPr txBox="1"/>
          <p:nvPr/>
        </p:nvSpPr>
        <p:spPr>
          <a:xfrm>
            <a:off x="6643492" y="4388585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3" name="Google Shape;197;p19">
            <a:extLst>
              <a:ext uri="{FF2B5EF4-FFF2-40B4-BE49-F238E27FC236}">
                <a16:creationId xmlns:a16="http://schemas.microsoft.com/office/drawing/2014/main" id="{DA53D310-290B-47CD-B2D0-710B0D9E8CF2}"/>
              </a:ext>
            </a:extLst>
          </p:cNvPr>
          <p:cNvSpPr/>
          <p:nvPr/>
        </p:nvSpPr>
        <p:spPr>
          <a:xfrm>
            <a:off x="8263940" y="442121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4" name="Google Shape;204;p19">
            <a:extLst>
              <a:ext uri="{FF2B5EF4-FFF2-40B4-BE49-F238E27FC236}">
                <a16:creationId xmlns:a16="http://schemas.microsoft.com/office/drawing/2014/main" id="{C8DB61EB-9E58-4FF0-B3AF-87396CDAEE24}"/>
              </a:ext>
            </a:extLst>
          </p:cNvPr>
          <p:cNvSpPr txBox="1"/>
          <p:nvPr/>
        </p:nvSpPr>
        <p:spPr>
          <a:xfrm>
            <a:off x="8264441" y="442108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7910260F-6979-43B7-B596-5D4EB3AB1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5" y="4461858"/>
            <a:ext cx="304762" cy="304762"/>
          </a:xfrm>
          <a:prstGeom prst="rect">
            <a:avLst/>
          </a:prstGeom>
        </p:spPr>
      </p:pic>
      <p:cxnSp>
        <p:nvCxnSpPr>
          <p:cNvPr id="86" name="Google Shape;247;p20">
            <a:extLst>
              <a:ext uri="{FF2B5EF4-FFF2-40B4-BE49-F238E27FC236}">
                <a16:creationId xmlns:a16="http://schemas.microsoft.com/office/drawing/2014/main" id="{0CA1475B-619E-4B16-A5B4-EE7197A099A8}"/>
              </a:ext>
            </a:extLst>
          </p:cNvPr>
          <p:cNvCxnSpPr>
            <a:cxnSpLocks/>
            <a:stCxn id="46" idx="3"/>
            <a:endCxn id="87" idx="0"/>
          </p:cNvCxnSpPr>
          <p:nvPr/>
        </p:nvCxnSpPr>
        <p:spPr>
          <a:xfrm>
            <a:off x="10169792" y="2376342"/>
            <a:ext cx="588308" cy="961794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7" name="Google Shape;232;p20">
            <a:extLst>
              <a:ext uri="{FF2B5EF4-FFF2-40B4-BE49-F238E27FC236}">
                <a16:creationId xmlns:a16="http://schemas.microsoft.com/office/drawing/2014/main" id="{195E5B3C-3F41-45C1-9B85-7853D850B11C}"/>
              </a:ext>
            </a:extLst>
          </p:cNvPr>
          <p:cNvSpPr/>
          <p:nvPr/>
        </p:nvSpPr>
        <p:spPr>
          <a:xfrm>
            <a:off x="9971159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247;p20">
            <a:extLst>
              <a:ext uri="{FF2B5EF4-FFF2-40B4-BE49-F238E27FC236}">
                <a16:creationId xmlns:a16="http://schemas.microsoft.com/office/drawing/2014/main" id="{40CAB58C-1F40-40FC-B46E-6A46E27707FE}"/>
              </a:ext>
            </a:extLst>
          </p:cNvPr>
          <p:cNvCxnSpPr>
            <a:cxnSpLocks/>
            <a:stCxn id="81" idx="3"/>
            <a:endCxn id="87" idx="2"/>
          </p:cNvCxnSpPr>
          <p:nvPr/>
        </p:nvCxnSpPr>
        <p:spPr>
          <a:xfrm flipV="1">
            <a:off x="8865829" y="4050936"/>
            <a:ext cx="1892271" cy="5685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6" name="Google Shape;258;p20">
            <a:extLst>
              <a:ext uri="{FF2B5EF4-FFF2-40B4-BE49-F238E27FC236}">
                <a16:creationId xmlns:a16="http://schemas.microsoft.com/office/drawing/2014/main" id="{6BA4DA0A-3E14-4702-8338-18A9EFFDA77C}"/>
              </a:ext>
            </a:extLst>
          </p:cNvPr>
          <p:cNvSpPr txBox="1"/>
          <p:nvPr/>
        </p:nvSpPr>
        <p:spPr>
          <a:xfrm>
            <a:off x="10024749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Clusterisation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D856E4EA-4C47-4218-8DDC-133BAC166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1" y="2218677"/>
            <a:ext cx="304762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E6DF9EB-A2CC-499B-A331-7BC186212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23" y="4465639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Des données textuelles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7" y="432794"/>
            <a:ext cx="1086149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160765" y="1489404"/>
            <a:ext cx="9597335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39163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8" name="Google Shape;189;p19">
            <a:extLst>
              <a:ext uri="{FF2B5EF4-FFF2-40B4-BE49-F238E27FC236}">
                <a16:creationId xmlns:a16="http://schemas.microsoft.com/office/drawing/2014/main" id="{0EE75342-537A-438B-A014-B203FB9D0BE8}"/>
              </a:ext>
            </a:extLst>
          </p:cNvPr>
          <p:cNvSpPr/>
          <p:nvPr/>
        </p:nvSpPr>
        <p:spPr>
          <a:xfrm>
            <a:off x="1901165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A67AC840-837F-469B-B0A9-ED0AD3CC0C26}"/>
              </a:ext>
            </a:extLst>
          </p:cNvPr>
          <p:cNvSpPr txBox="1"/>
          <p:nvPr/>
        </p:nvSpPr>
        <p:spPr>
          <a:xfrm>
            <a:off x="2296343" y="2147399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197;p19">
            <a:extLst>
              <a:ext uri="{FF2B5EF4-FFF2-40B4-BE49-F238E27FC236}">
                <a16:creationId xmlns:a16="http://schemas.microsoft.com/office/drawing/2014/main" id="{CB9E6654-8739-4F3A-8924-12991125C0A0}"/>
              </a:ext>
            </a:extLst>
          </p:cNvPr>
          <p:cNvSpPr/>
          <p:nvPr/>
        </p:nvSpPr>
        <p:spPr>
          <a:xfrm>
            <a:off x="352707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4;p19">
            <a:extLst>
              <a:ext uri="{FF2B5EF4-FFF2-40B4-BE49-F238E27FC236}">
                <a16:creationId xmlns:a16="http://schemas.microsoft.com/office/drawing/2014/main" id="{3CBF4DD6-A543-4734-82A2-B4C92E5B6723}"/>
              </a:ext>
            </a:extLst>
          </p:cNvPr>
          <p:cNvSpPr txBox="1"/>
          <p:nvPr/>
        </p:nvSpPr>
        <p:spPr>
          <a:xfrm>
            <a:off x="352757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189;p19">
            <a:extLst>
              <a:ext uri="{FF2B5EF4-FFF2-40B4-BE49-F238E27FC236}">
                <a16:creationId xmlns:a16="http://schemas.microsoft.com/office/drawing/2014/main" id="{D66DAA3D-B99D-4294-B747-EF88DE6D2F53}"/>
              </a:ext>
            </a:extLst>
          </p:cNvPr>
          <p:cNvSpPr/>
          <p:nvPr/>
        </p:nvSpPr>
        <p:spPr>
          <a:xfrm>
            <a:off x="3896680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93;p19">
            <a:extLst>
              <a:ext uri="{FF2B5EF4-FFF2-40B4-BE49-F238E27FC236}">
                <a16:creationId xmlns:a16="http://schemas.microsoft.com/office/drawing/2014/main" id="{24262E05-591B-4618-A0AD-BCDBDC96FE9C}"/>
              </a:ext>
            </a:extLst>
          </p:cNvPr>
          <p:cNvSpPr txBox="1"/>
          <p:nvPr/>
        </p:nvSpPr>
        <p:spPr>
          <a:xfrm>
            <a:off x="4175753" y="2142037"/>
            <a:ext cx="143540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 des textes</a:t>
            </a:r>
            <a:endParaRPr sz="19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2A325C3-6C0D-42E3-A33F-1D0131CFEF51}"/>
              </a:ext>
            </a:extLst>
          </p:cNvPr>
          <p:cNvSpPr/>
          <p:nvPr/>
        </p:nvSpPr>
        <p:spPr>
          <a:xfrm>
            <a:off x="552259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2AA50079-56BB-48BF-B3F8-88658946D817}"/>
              </a:ext>
            </a:extLst>
          </p:cNvPr>
          <p:cNvSpPr txBox="1"/>
          <p:nvPr/>
        </p:nvSpPr>
        <p:spPr>
          <a:xfrm>
            <a:off x="552309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189;p19">
            <a:extLst>
              <a:ext uri="{FF2B5EF4-FFF2-40B4-BE49-F238E27FC236}">
                <a16:creationId xmlns:a16="http://schemas.microsoft.com/office/drawing/2014/main" id="{363D92F1-90E4-452B-9171-4BD8083963BD}"/>
              </a:ext>
            </a:extLst>
          </p:cNvPr>
          <p:cNvSpPr/>
          <p:nvPr/>
        </p:nvSpPr>
        <p:spPr>
          <a:xfrm>
            <a:off x="59003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9CE5D129-D9E2-4074-B922-D584155874B0}"/>
              </a:ext>
            </a:extLst>
          </p:cNvPr>
          <p:cNvSpPr txBox="1"/>
          <p:nvPr/>
        </p:nvSpPr>
        <p:spPr>
          <a:xfrm>
            <a:off x="5958371" y="2129258"/>
            <a:ext cx="165729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b="1" i="0" dirty="0" err="1">
                <a:solidFill>
                  <a:srgbClr val="FFFFFF"/>
                </a:solidFill>
                <a:effectLst/>
                <a:latin typeface="Google Sans"/>
              </a:rPr>
              <a:t>Stemming</a:t>
            </a:r>
            <a:r>
              <a:rPr lang="fr-FR" b="1" i="0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fr-FR" sz="1600" b="1" dirty="0" err="1">
                <a:solidFill>
                  <a:srgbClr val="FFFFFF"/>
                </a:solidFill>
                <a:latin typeface="Google Sans"/>
              </a:rPr>
              <a:t>Lemmatization</a:t>
            </a:r>
            <a:endParaRPr lang="fr-FR" sz="1600" b="1" i="0" dirty="0">
              <a:solidFill>
                <a:srgbClr val="FFFFFF"/>
              </a:solidFill>
              <a:effectLst/>
              <a:latin typeface="Google Sans"/>
            </a:endParaRP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8894E3B7-4ADD-4A84-BDEA-7DE1B9A27CA3}"/>
              </a:ext>
            </a:extLst>
          </p:cNvPr>
          <p:cNvSpPr/>
          <p:nvPr/>
        </p:nvSpPr>
        <p:spPr>
          <a:xfrm>
            <a:off x="7526257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863AF158-D437-456F-AFD3-01AC34023795}"/>
              </a:ext>
            </a:extLst>
          </p:cNvPr>
          <p:cNvSpPr txBox="1"/>
          <p:nvPr/>
        </p:nvSpPr>
        <p:spPr>
          <a:xfrm>
            <a:off x="7526758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36" name="Google Shape;87;p14">
            <a:extLst>
              <a:ext uri="{FF2B5EF4-FFF2-40B4-BE49-F238E27FC236}">
                <a16:creationId xmlns:a16="http://schemas.microsoft.com/office/drawing/2014/main" id="{481030FE-2F76-4034-8324-66808EC3B64B}"/>
              </a:ext>
            </a:extLst>
          </p:cNvPr>
          <p:cNvCxnSpPr>
            <a:cxnSpLocks/>
          </p:cNvCxnSpPr>
          <p:nvPr/>
        </p:nvCxnSpPr>
        <p:spPr>
          <a:xfrm flipV="1">
            <a:off x="8892692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89;p14">
            <a:extLst>
              <a:ext uri="{FF2B5EF4-FFF2-40B4-BE49-F238E27FC236}">
                <a16:creationId xmlns:a16="http://schemas.microsoft.com/office/drawing/2014/main" id="{FE2A2F19-BBE8-4E81-AD34-EE87D3CAE90F}"/>
              </a:ext>
            </a:extLst>
          </p:cNvPr>
          <p:cNvSpPr txBox="1"/>
          <p:nvPr/>
        </p:nvSpPr>
        <p:spPr>
          <a:xfrm>
            <a:off x="8150066" y="2969648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BoW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TF-IDF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9" name="Google Shape;87;p14">
            <a:extLst>
              <a:ext uri="{FF2B5EF4-FFF2-40B4-BE49-F238E27FC236}">
                <a16:creationId xmlns:a16="http://schemas.microsoft.com/office/drawing/2014/main" id="{2640757A-0D7B-4DC6-92CB-BC0EDA56D088}"/>
              </a:ext>
            </a:extLst>
          </p:cNvPr>
          <p:cNvCxnSpPr>
            <a:cxnSpLocks/>
          </p:cNvCxnSpPr>
          <p:nvPr/>
        </p:nvCxnSpPr>
        <p:spPr>
          <a:xfrm flipV="1">
            <a:off x="4806382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811C6E98-E2C6-49FC-A798-17B42ED2AF5E}"/>
              </a:ext>
            </a:extLst>
          </p:cNvPr>
          <p:cNvSpPr txBox="1"/>
          <p:nvPr/>
        </p:nvSpPr>
        <p:spPr>
          <a:xfrm>
            <a:off x="3866451" y="2967639"/>
            <a:ext cx="1883946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Tokenisation, nettoyage, suppressions, etc.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9;p19">
            <a:extLst>
              <a:ext uri="{FF2B5EF4-FFF2-40B4-BE49-F238E27FC236}">
                <a16:creationId xmlns:a16="http://schemas.microsoft.com/office/drawing/2014/main" id="{DA2F023C-9D00-4092-979B-BAEF87A85906}"/>
              </a:ext>
            </a:extLst>
          </p:cNvPr>
          <p:cNvSpPr/>
          <p:nvPr/>
        </p:nvSpPr>
        <p:spPr>
          <a:xfrm>
            <a:off x="7941992" y="19479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93;p19">
            <a:extLst>
              <a:ext uri="{FF2B5EF4-FFF2-40B4-BE49-F238E27FC236}">
                <a16:creationId xmlns:a16="http://schemas.microsoft.com/office/drawing/2014/main" id="{884C6099-46C4-4E77-A35F-663347E6B139}"/>
              </a:ext>
            </a:extLst>
          </p:cNvPr>
          <p:cNvSpPr txBox="1"/>
          <p:nvPr/>
        </p:nvSpPr>
        <p:spPr>
          <a:xfrm>
            <a:off x="7947455" y="2145404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 texte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197;p19">
            <a:extLst>
              <a:ext uri="{FF2B5EF4-FFF2-40B4-BE49-F238E27FC236}">
                <a16:creationId xmlns:a16="http://schemas.microsoft.com/office/drawing/2014/main" id="{A215CC3A-19F8-4C02-8CEA-4647920850A2}"/>
              </a:ext>
            </a:extLst>
          </p:cNvPr>
          <p:cNvSpPr/>
          <p:nvPr/>
        </p:nvSpPr>
        <p:spPr>
          <a:xfrm>
            <a:off x="9567903" y="21780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2DB2B29-0AAB-445B-A0EE-E11F6CC906B3}"/>
              </a:ext>
            </a:extLst>
          </p:cNvPr>
          <p:cNvSpPr txBox="1"/>
          <p:nvPr/>
        </p:nvSpPr>
        <p:spPr>
          <a:xfrm>
            <a:off x="9568404" y="21779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51" name="Google Shape;87;p14">
            <a:extLst>
              <a:ext uri="{FF2B5EF4-FFF2-40B4-BE49-F238E27FC236}">
                <a16:creationId xmlns:a16="http://schemas.microsoft.com/office/drawing/2014/main" id="{09B46CD4-B0F2-44BB-8C9C-D97194FBE51B}"/>
              </a:ext>
            </a:extLst>
          </p:cNvPr>
          <p:cNvCxnSpPr>
            <a:cxnSpLocks/>
          </p:cNvCxnSpPr>
          <p:nvPr/>
        </p:nvCxnSpPr>
        <p:spPr>
          <a:xfrm flipV="1">
            <a:off x="2804310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9;p14">
            <a:extLst>
              <a:ext uri="{FF2B5EF4-FFF2-40B4-BE49-F238E27FC236}">
                <a16:creationId xmlns:a16="http://schemas.microsoft.com/office/drawing/2014/main" id="{D7FAF724-D5FA-4278-B3BF-386B4F081031}"/>
              </a:ext>
            </a:extLst>
          </p:cNvPr>
          <p:cNvSpPr txBox="1"/>
          <p:nvPr/>
        </p:nvSpPr>
        <p:spPr>
          <a:xfrm>
            <a:off x="2014168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C88F7-E1A5-4FE3-A472-BAC36BEB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7" y="2225298"/>
            <a:ext cx="304762" cy="304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115BA7-6E34-4931-BC18-9314C496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3" y="2218677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600083DA-2A42-4AC6-9C14-CAC8D3136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88" y="2218677"/>
            <a:ext cx="304762" cy="304762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D856E4EA-4C47-4218-8DDC-133BAC166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1" y="2218677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7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E4A7831-C570-47CB-BB9A-A585CD1D1B66}"/>
              </a:ext>
            </a:extLst>
          </p:cNvPr>
          <p:cNvGrpSpPr/>
          <p:nvPr/>
        </p:nvGrpSpPr>
        <p:grpSpPr>
          <a:xfrm>
            <a:off x="9804681" y="223299"/>
            <a:ext cx="2227800" cy="856800"/>
            <a:chOff x="9642635" y="258136"/>
            <a:chExt cx="2227800" cy="856800"/>
          </a:xfrm>
        </p:grpSpPr>
        <p:sp>
          <p:nvSpPr>
            <p:cNvPr id="62" name="Google Shape;189;p19">
              <a:extLst>
                <a:ext uri="{FF2B5EF4-FFF2-40B4-BE49-F238E27FC236}">
                  <a16:creationId xmlns:a16="http://schemas.microsoft.com/office/drawing/2014/main" id="{7D0B2988-E22F-4E6D-8DE8-7C77A71FF337}"/>
                </a:ext>
              </a:extLst>
            </p:cNvPr>
            <p:cNvSpPr/>
            <p:nvPr/>
          </p:nvSpPr>
          <p:spPr>
            <a:xfrm>
              <a:off x="9642635" y="25813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93;p19">
              <a:extLst>
                <a:ext uri="{FF2B5EF4-FFF2-40B4-BE49-F238E27FC236}">
                  <a16:creationId xmlns:a16="http://schemas.microsoft.com/office/drawing/2014/main" id="{57B2EE57-A48A-4890-8B99-7701B1B5D160}"/>
                </a:ext>
              </a:extLst>
            </p:cNvPr>
            <p:cNvSpPr txBox="1"/>
            <p:nvPr/>
          </p:nvSpPr>
          <p:spPr>
            <a:xfrm>
              <a:off x="10037813" y="455598"/>
              <a:ext cx="1285909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textes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89" name="Google Shape;197;p19">
              <a:extLst>
                <a:ext uri="{FF2B5EF4-FFF2-40B4-BE49-F238E27FC236}">
                  <a16:creationId xmlns:a16="http://schemas.microsoft.com/office/drawing/2014/main" id="{56B30A0B-9AEC-47DF-8DC6-0B6E428E510A}"/>
                </a:ext>
              </a:extLst>
            </p:cNvPr>
            <p:cNvSpPr/>
            <p:nvPr/>
          </p:nvSpPr>
          <p:spPr>
            <a:xfrm>
              <a:off x="11268546" y="48823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0" name="Google Shape;204;p19">
              <a:extLst>
                <a:ext uri="{FF2B5EF4-FFF2-40B4-BE49-F238E27FC236}">
                  <a16:creationId xmlns:a16="http://schemas.microsoft.com/office/drawing/2014/main" id="{A80234AF-93AE-4A54-A51B-9C6CD1EEB88B}"/>
                </a:ext>
              </a:extLst>
            </p:cNvPr>
            <p:cNvSpPr txBox="1"/>
            <p:nvPr/>
          </p:nvSpPr>
          <p:spPr>
            <a:xfrm>
              <a:off x="11269047" y="48810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39FB03C5-CBE2-4B19-8C7F-28CB955D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97" y="533497"/>
              <a:ext cx="304762" cy="304762"/>
            </a:xfrm>
            <a:prstGeom prst="rect">
              <a:avLst/>
            </a:prstGeom>
          </p:spPr>
        </p:pic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13FD813-968F-4755-B3B3-AE81AF84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5" y="1727404"/>
            <a:ext cx="5176588" cy="360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BB2481-BC28-475A-9347-F69C3848E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02" y="2221154"/>
            <a:ext cx="5383333" cy="371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8287E9E-C9E9-4B9D-92C4-665F05B4962D}"/>
              </a:ext>
            </a:extLst>
          </p:cNvPr>
          <p:cNvSpPr txBox="1"/>
          <p:nvPr/>
        </p:nvSpPr>
        <p:spPr>
          <a:xfrm>
            <a:off x="1" y="5511407"/>
            <a:ext cx="6215115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product_specifications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semble avoir un format type JSON.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Il peut y avoir des contractions.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1001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35B8F7-2226-4EC0-A156-8B7E3E8C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39" y="4506638"/>
            <a:ext cx="11384696" cy="16755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7D6954-96E7-42DA-968E-EE33A1D81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28" r="27783"/>
          <a:stretch/>
        </p:blipFill>
        <p:spPr>
          <a:xfrm>
            <a:off x="485739" y="1772441"/>
            <a:ext cx="6247571" cy="2583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4C2CCC-C260-4CCD-BE3C-BAA8D1AF76CD}"/>
              </a:ext>
            </a:extLst>
          </p:cNvPr>
          <p:cNvSpPr/>
          <p:nvPr/>
        </p:nvSpPr>
        <p:spPr>
          <a:xfrm>
            <a:off x="5009745" y="4807753"/>
            <a:ext cx="496111" cy="209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DB21E-5C52-476B-A756-0A49A095B656}"/>
              </a:ext>
            </a:extLst>
          </p:cNvPr>
          <p:cNvSpPr/>
          <p:nvPr/>
        </p:nvSpPr>
        <p:spPr>
          <a:xfrm>
            <a:off x="1051152" y="2220379"/>
            <a:ext cx="635540" cy="37690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336ABB-E8A4-4B9B-BE3D-0C44166A98BD}"/>
              </a:ext>
            </a:extLst>
          </p:cNvPr>
          <p:cNvSpPr/>
          <p:nvPr/>
        </p:nvSpPr>
        <p:spPr>
          <a:xfrm>
            <a:off x="6085875" y="3315915"/>
            <a:ext cx="610562" cy="2735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91D25-7C6C-4894-A0E1-12FBF0AEFB25}"/>
              </a:ext>
            </a:extLst>
          </p:cNvPr>
          <p:cNvSpPr/>
          <p:nvPr/>
        </p:nvSpPr>
        <p:spPr>
          <a:xfrm>
            <a:off x="8236086" y="5495174"/>
            <a:ext cx="496111" cy="2091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1762E6D-BB24-4EA2-BD09-33CDB7F5F931}"/>
              </a:ext>
            </a:extLst>
          </p:cNvPr>
          <p:cNvCxnSpPr>
            <a:cxnSpLocks/>
            <a:stCxn id="2" idx="1"/>
            <a:endCxn id="19" idx="2"/>
          </p:cNvCxnSpPr>
          <p:nvPr/>
        </p:nvCxnSpPr>
        <p:spPr>
          <a:xfrm flipH="1" flipV="1">
            <a:off x="1368922" y="2597285"/>
            <a:ext cx="3640823" cy="23150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7BA93C7-E1EF-464C-8AF4-3831AD4CA5FB}"/>
              </a:ext>
            </a:extLst>
          </p:cNvPr>
          <p:cNvCxnSpPr>
            <a:cxnSpLocks/>
            <a:stCxn id="21" idx="1"/>
            <a:endCxn id="20" idx="2"/>
          </p:cNvCxnSpPr>
          <p:nvPr/>
        </p:nvCxnSpPr>
        <p:spPr>
          <a:xfrm flipH="1" flipV="1">
            <a:off x="6391156" y="3589506"/>
            <a:ext cx="1844930" cy="201024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A11AC39-FBCC-45E2-AEA1-185D50FC0764}"/>
              </a:ext>
            </a:extLst>
          </p:cNvPr>
          <p:cNvGrpSpPr/>
          <p:nvPr/>
        </p:nvGrpSpPr>
        <p:grpSpPr>
          <a:xfrm>
            <a:off x="9804681" y="223299"/>
            <a:ext cx="2227800" cy="856800"/>
            <a:chOff x="9642635" y="258136"/>
            <a:chExt cx="2227800" cy="856800"/>
          </a:xfrm>
        </p:grpSpPr>
        <p:sp>
          <p:nvSpPr>
            <p:cNvPr id="35" name="Google Shape;189;p19">
              <a:extLst>
                <a:ext uri="{FF2B5EF4-FFF2-40B4-BE49-F238E27FC236}">
                  <a16:creationId xmlns:a16="http://schemas.microsoft.com/office/drawing/2014/main" id="{B1715783-125A-4206-876E-82E02405745A}"/>
                </a:ext>
              </a:extLst>
            </p:cNvPr>
            <p:cNvSpPr/>
            <p:nvPr/>
          </p:nvSpPr>
          <p:spPr>
            <a:xfrm>
              <a:off x="9642635" y="25813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93;p19">
              <a:extLst>
                <a:ext uri="{FF2B5EF4-FFF2-40B4-BE49-F238E27FC236}">
                  <a16:creationId xmlns:a16="http://schemas.microsoft.com/office/drawing/2014/main" id="{65FF9D35-6B36-4E5D-922B-B81986C9BD33}"/>
                </a:ext>
              </a:extLst>
            </p:cNvPr>
            <p:cNvSpPr txBox="1"/>
            <p:nvPr/>
          </p:nvSpPr>
          <p:spPr>
            <a:xfrm>
              <a:off x="10037813" y="455598"/>
              <a:ext cx="1285909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textes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7" name="Google Shape;197;p19">
              <a:extLst>
                <a:ext uri="{FF2B5EF4-FFF2-40B4-BE49-F238E27FC236}">
                  <a16:creationId xmlns:a16="http://schemas.microsoft.com/office/drawing/2014/main" id="{6015F8AE-F552-4890-BBE1-537B184CFF6C}"/>
                </a:ext>
              </a:extLst>
            </p:cNvPr>
            <p:cNvSpPr/>
            <p:nvPr/>
          </p:nvSpPr>
          <p:spPr>
            <a:xfrm>
              <a:off x="11268546" y="48823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8" name="Google Shape;204;p19">
              <a:extLst>
                <a:ext uri="{FF2B5EF4-FFF2-40B4-BE49-F238E27FC236}">
                  <a16:creationId xmlns:a16="http://schemas.microsoft.com/office/drawing/2014/main" id="{CCE349FF-94A2-4049-AB6D-1445E3BDD037}"/>
                </a:ext>
              </a:extLst>
            </p:cNvPr>
            <p:cNvSpPr txBox="1"/>
            <p:nvPr/>
          </p:nvSpPr>
          <p:spPr>
            <a:xfrm>
              <a:off x="11269047" y="48810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1B038438-CC95-4DAB-B16E-C90A29CD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0397" y="53349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11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0AACAEC-0BED-4550-814B-9D2FF482B506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19" name="Google Shape;189;p19">
              <a:extLst>
                <a:ext uri="{FF2B5EF4-FFF2-40B4-BE49-F238E27FC236}">
                  <a16:creationId xmlns:a16="http://schemas.microsoft.com/office/drawing/2014/main" id="{490E6D20-8BBD-468C-A339-57A749DBD346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93;p19">
              <a:extLst>
                <a:ext uri="{FF2B5EF4-FFF2-40B4-BE49-F238E27FC236}">
                  <a16:creationId xmlns:a16="http://schemas.microsoft.com/office/drawing/2014/main" id="{D53A8D15-270E-469B-AE9F-A45FB1A21593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1" name="Google Shape;197;p19">
              <a:extLst>
                <a:ext uri="{FF2B5EF4-FFF2-40B4-BE49-F238E27FC236}">
                  <a16:creationId xmlns:a16="http://schemas.microsoft.com/office/drawing/2014/main" id="{1BD1B627-9171-4B7D-92F5-5600B2412D25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2" name="Google Shape;204;p19">
              <a:extLst>
                <a:ext uri="{FF2B5EF4-FFF2-40B4-BE49-F238E27FC236}">
                  <a16:creationId xmlns:a16="http://schemas.microsoft.com/office/drawing/2014/main" id="{073B4B60-65E4-4746-B3EA-117FB0295CF2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7577DE1-019D-4901-8041-10479826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60FD7D-F6C9-4E81-A933-BD05334F33EB}"/>
              </a:ext>
            </a:extLst>
          </p:cNvPr>
          <p:cNvSpPr txBox="1"/>
          <p:nvPr/>
        </p:nvSpPr>
        <p:spPr>
          <a:xfrm>
            <a:off x="377906" y="3817190"/>
            <a:ext cx="1383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Nettoyer </a:t>
            </a:r>
          </a:p>
          <a:p>
            <a:pPr algn="ctr"/>
            <a:r>
              <a:rPr lang="fr-FR" sz="2000" b="1" dirty="0">
                <a:solidFill>
                  <a:srgbClr val="000000"/>
                </a:solidFill>
                <a:latin typeface="Google Sans"/>
              </a:rPr>
              <a:t>des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textes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4F8961E-A8F2-43EB-A11D-13A19419A9A0}"/>
              </a:ext>
            </a:extLst>
          </p:cNvPr>
          <p:cNvSpPr txBox="1"/>
          <p:nvPr/>
        </p:nvSpPr>
        <p:spPr>
          <a:xfrm>
            <a:off x="6481894" y="4044756"/>
            <a:ext cx="1481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Supprimer </a:t>
            </a:r>
          </a:p>
          <a:p>
            <a:pPr algn="ctr"/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mots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638D607-C7EE-419D-AAA2-EB03EF305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9" y="2714246"/>
            <a:ext cx="1219200" cy="12192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EA7696E-53C3-4E29-B46B-FFD04447A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38" y="2419359"/>
            <a:ext cx="1625397" cy="1625397"/>
          </a:xfrm>
          <a:prstGeom prst="rect">
            <a:avLst/>
          </a:prstGeom>
        </p:spPr>
      </p:pic>
      <p:sp>
        <p:nvSpPr>
          <p:cNvPr id="51" name="Google Shape;1268;p31">
            <a:extLst>
              <a:ext uri="{FF2B5EF4-FFF2-40B4-BE49-F238E27FC236}">
                <a16:creationId xmlns:a16="http://schemas.microsoft.com/office/drawing/2014/main" id="{2D714B69-3151-465F-BBB1-DAFC29ADCA8B}"/>
              </a:ext>
            </a:extLst>
          </p:cNvPr>
          <p:cNvSpPr/>
          <p:nvPr/>
        </p:nvSpPr>
        <p:spPr>
          <a:xfrm>
            <a:off x="2233350" y="1636630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Tabulations, HTML, </a:t>
            </a:r>
            <a:r>
              <a:rPr lang="en-US" sz="1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espace</a:t>
            </a: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 suppl</a:t>
            </a:r>
            <a:r>
              <a:rPr lang="fr-FR" sz="1400" b="1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émentaire</a:t>
            </a:r>
            <a:endParaRPr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1276;p31">
            <a:extLst>
              <a:ext uri="{FF2B5EF4-FFF2-40B4-BE49-F238E27FC236}">
                <a16:creationId xmlns:a16="http://schemas.microsoft.com/office/drawing/2014/main" id="{CC3CA260-C3FA-47D9-9AF8-3DEF5D5EDC8A}"/>
              </a:ext>
            </a:extLst>
          </p:cNvPr>
          <p:cNvSpPr/>
          <p:nvPr/>
        </p:nvSpPr>
        <p:spPr>
          <a:xfrm>
            <a:off x="2668384" y="230741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E</a:t>
            </a: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mails</a:t>
            </a:r>
          </a:p>
        </p:txBody>
      </p:sp>
      <p:sp>
        <p:nvSpPr>
          <p:cNvPr id="53" name="Google Shape;1284;p31">
            <a:extLst>
              <a:ext uri="{FF2B5EF4-FFF2-40B4-BE49-F238E27FC236}">
                <a16:creationId xmlns:a16="http://schemas.microsoft.com/office/drawing/2014/main" id="{4BFF3258-424A-496C-A443-7DC334BCF5CC}"/>
              </a:ext>
            </a:extLst>
          </p:cNvPr>
          <p:cNvSpPr/>
          <p:nvPr/>
        </p:nvSpPr>
        <p:spPr>
          <a:xfrm>
            <a:off x="2668384" y="3791408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Transformer en minuscule</a:t>
            </a:r>
          </a:p>
        </p:txBody>
      </p:sp>
      <p:sp>
        <p:nvSpPr>
          <p:cNvPr id="55" name="Google Shape;1300;p31">
            <a:extLst>
              <a:ext uri="{FF2B5EF4-FFF2-40B4-BE49-F238E27FC236}">
                <a16:creationId xmlns:a16="http://schemas.microsoft.com/office/drawing/2014/main" id="{98F48AA4-2B4C-4749-91AA-FEFDA1E4704E}"/>
              </a:ext>
            </a:extLst>
          </p:cNvPr>
          <p:cNvSpPr/>
          <p:nvPr/>
        </p:nvSpPr>
        <p:spPr>
          <a:xfrm>
            <a:off x="2233350" y="4543062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Étendre les contractions</a:t>
            </a:r>
            <a:endParaRPr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292;p31">
            <a:extLst>
              <a:ext uri="{FF2B5EF4-FFF2-40B4-BE49-F238E27FC236}">
                <a16:creationId xmlns:a16="http://schemas.microsoft.com/office/drawing/2014/main" id="{FD1674C6-A3B7-475D-A20D-83ED27103168}"/>
              </a:ext>
            </a:extLst>
          </p:cNvPr>
          <p:cNvSpPr/>
          <p:nvPr/>
        </p:nvSpPr>
        <p:spPr>
          <a:xfrm>
            <a:off x="2832584" y="3039753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Caractères incorrects et accentués</a:t>
            </a:r>
          </a:p>
        </p:txBody>
      </p:sp>
      <p:cxnSp>
        <p:nvCxnSpPr>
          <p:cNvPr id="45" name="Google Shape;1027;p27">
            <a:extLst>
              <a:ext uri="{FF2B5EF4-FFF2-40B4-BE49-F238E27FC236}">
                <a16:creationId xmlns:a16="http://schemas.microsoft.com/office/drawing/2014/main" id="{B2AA904A-3869-4ED9-831D-AAD05235FA1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663040" y="1870630"/>
            <a:ext cx="570310" cy="877263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027;p27">
            <a:extLst>
              <a:ext uri="{FF2B5EF4-FFF2-40B4-BE49-F238E27FC236}">
                <a16:creationId xmlns:a16="http://schemas.microsoft.com/office/drawing/2014/main" id="{E13CDB6B-71B7-42F5-80DD-F095EEB3EB87}"/>
              </a:ext>
            </a:extLst>
          </p:cNvPr>
          <p:cNvCxnSpPr>
            <a:cxnSpLocks/>
          </p:cNvCxnSpPr>
          <p:nvPr/>
        </p:nvCxnSpPr>
        <p:spPr>
          <a:xfrm flipV="1">
            <a:off x="1663040" y="2541663"/>
            <a:ext cx="1047750" cy="38040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027;p27">
            <a:extLst>
              <a:ext uri="{FF2B5EF4-FFF2-40B4-BE49-F238E27FC236}">
                <a16:creationId xmlns:a16="http://schemas.microsoft.com/office/drawing/2014/main" id="{C128F828-9BC6-424A-8702-F0C46C5F0BA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63040" y="3196671"/>
            <a:ext cx="1169544" cy="77082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027;p27">
            <a:extLst>
              <a:ext uri="{FF2B5EF4-FFF2-40B4-BE49-F238E27FC236}">
                <a16:creationId xmlns:a16="http://schemas.microsoft.com/office/drawing/2014/main" id="{748563C3-177A-4EC6-B7FC-7FC319F5241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684527" y="3493530"/>
            <a:ext cx="983857" cy="53187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CC21B92D-9EF3-460E-9976-B94E67FFCD8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60491" y="3736434"/>
            <a:ext cx="572859" cy="104062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276;p31">
            <a:extLst>
              <a:ext uri="{FF2B5EF4-FFF2-40B4-BE49-F238E27FC236}">
                <a16:creationId xmlns:a16="http://schemas.microsoft.com/office/drawing/2014/main" id="{451DB057-3042-4D02-A1CF-2A332C069D12}"/>
              </a:ext>
            </a:extLst>
          </p:cNvPr>
          <p:cNvSpPr/>
          <p:nvPr/>
        </p:nvSpPr>
        <p:spPr>
          <a:xfrm>
            <a:off x="8856017" y="2246246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stop words</a:t>
            </a:r>
            <a:endParaRPr lang="fr-FR" sz="1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1284;p31">
            <a:extLst>
              <a:ext uri="{FF2B5EF4-FFF2-40B4-BE49-F238E27FC236}">
                <a16:creationId xmlns:a16="http://schemas.microsoft.com/office/drawing/2014/main" id="{66535DE1-8C39-42BE-80D4-E775A14E4163}"/>
              </a:ext>
            </a:extLst>
          </p:cNvPr>
          <p:cNvSpPr/>
          <p:nvPr/>
        </p:nvSpPr>
        <p:spPr>
          <a:xfrm>
            <a:off x="8856017" y="3730235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garder les noms</a:t>
            </a:r>
          </a:p>
        </p:txBody>
      </p:sp>
      <p:sp>
        <p:nvSpPr>
          <p:cNvPr id="66" name="Google Shape;1292;p31">
            <a:extLst>
              <a:ext uri="{FF2B5EF4-FFF2-40B4-BE49-F238E27FC236}">
                <a16:creationId xmlns:a16="http://schemas.microsoft.com/office/drawing/2014/main" id="{44B366C8-84F3-458F-8D58-CB73DC6BBB13}"/>
              </a:ext>
            </a:extLst>
          </p:cNvPr>
          <p:cNvSpPr/>
          <p:nvPr/>
        </p:nvSpPr>
        <p:spPr>
          <a:xfrm>
            <a:off x="9020217" y="2978580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  <a:ea typeface="Roboto"/>
                <a:cs typeface="Roboto"/>
                <a:sym typeface="Roboto"/>
              </a:rPr>
              <a:t>mots non anglais</a:t>
            </a:r>
          </a:p>
        </p:txBody>
      </p:sp>
      <p:cxnSp>
        <p:nvCxnSpPr>
          <p:cNvPr id="68" name="Google Shape;1027;p27">
            <a:extLst>
              <a:ext uri="{FF2B5EF4-FFF2-40B4-BE49-F238E27FC236}">
                <a16:creationId xmlns:a16="http://schemas.microsoft.com/office/drawing/2014/main" id="{5A4FDF04-6D35-43D4-96E8-127FBD97024A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7994804" y="2480246"/>
            <a:ext cx="861213" cy="399597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1027;p27">
            <a:extLst>
              <a:ext uri="{FF2B5EF4-FFF2-40B4-BE49-F238E27FC236}">
                <a16:creationId xmlns:a16="http://schemas.microsoft.com/office/drawing/2014/main" id="{2B1D34E0-4BBA-4812-947E-096C45755C32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994805" y="3212580"/>
            <a:ext cx="1025412" cy="20660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1027;p27">
            <a:extLst>
              <a:ext uri="{FF2B5EF4-FFF2-40B4-BE49-F238E27FC236}">
                <a16:creationId xmlns:a16="http://schemas.microsoft.com/office/drawing/2014/main" id="{E9AD553F-51B8-4A7C-B89E-3A3E4A16D9D3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994804" y="3534099"/>
            <a:ext cx="861213" cy="430136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50E00DF-2114-43CE-9B4C-9160757E6ACF}"/>
              </a:ext>
            </a:extLst>
          </p:cNvPr>
          <p:cNvCxnSpPr>
            <a:cxnSpLocks/>
          </p:cNvCxnSpPr>
          <p:nvPr/>
        </p:nvCxnSpPr>
        <p:spPr>
          <a:xfrm>
            <a:off x="5978363" y="1291693"/>
            <a:ext cx="0" cy="4024310"/>
          </a:xfrm>
          <a:prstGeom prst="line">
            <a:avLst/>
          </a:prstGeom>
          <a:ln w="19050">
            <a:solidFill>
              <a:srgbClr val="7451EB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E8C1F4F3-AECB-456F-9BE4-D19BFEE6B345}"/>
              </a:ext>
            </a:extLst>
          </p:cNvPr>
          <p:cNvSpPr/>
          <p:nvPr/>
        </p:nvSpPr>
        <p:spPr>
          <a:xfrm>
            <a:off x="444409" y="1293987"/>
            <a:ext cx="635924" cy="587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507B859-8D09-4F8B-A303-259F72C38358}"/>
              </a:ext>
            </a:extLst>
          </p:cNvPr>
          <p:cNvSpPr/>
          <p:nvPr/>
        </p:nvSpPr>
        <p:spPr>
          <a:xfrm>
            <a:off x="6427908" y="1293987"/>
            <a:ext cx="635924" cy="587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B8C04B1-C07D-4DBC-B835-A7F5108536F5}"/>
              </a:ext>
            </a:extLst>
          </p:cNvPr>
          <p:cNvSpPr txBox="1"/>
          <p:nvPr/>
        </p:nvSpPr>
        <p:spPr>
          <a:xfrm>
            <a:off x="6427909" y="5418420"/>
            <a:ext cx="576409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Il faut prendre en compte que c'est un problème de classification (garder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seulment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les noms)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15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EB29949-291D-471D-AAD2-D99A6B97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585188"/>
            <a:ext cx="11300950" cy="289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CE9F0B5D-4EB7-4D3B-A738-BEFB2BFC112D}"/>
              </a:ext>
            </a:extLst>
          </p:cNvPr>
          <p:cNvSpPr/>
          <p:nvPr/>
        </p:nvSpPr>
        <p:spPr>
          <a:xfrm>
            <a:off x="4239317" y="1724923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038E10-C414-48FD-B204-1599C6ED7AEF}"/>
              </a:ext>
            </a:extLst>
          </p:cNvPr>
          <p:cNvSpPr/>
          <p:nvPr/>
        </p:nvSpPr>
        <p:spPr>
          <a:xfrm>
            <a:off x="2064734" y="1724923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1BF1656-EAF3-45BF-A37F-75FFB5BF37A9}"/>
              </a:ext>
            </a:extLst>
          </p:cNvPr>
          <p:cNvSpPr txBox="1"/>
          <p:nvPr/>
        </p:nvSpPr>
        <p:spPr>
          <a:xfrm>
            <a:off x="1038098" y="4954779"/>
            <a:ext cx="2278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Nettoyer </a:t>
            </a:r>
            <a:r>
              <a:rPr lang="fr-FR" sz="2000" b="1" dirty="0">
                <a:solidFill>
                  <a:srgbClr val="00B050"/>
                </a:solidFill>
                <a:latin typeface="Google Sans"/>
              </a:rPr>
              <a:t>des</a:t>
            </a:r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 textes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F31AAC0-7899-40DC-838D-0CFE13582CC0}"/>
              </a:ext>
            </a:extLst>
          </p:cNvPr>
          <p:cNvSpPr txBox="1"/>
          <p:nvPr/>
        </p:nvSpPr>
        <p:spPr>
          <a:xfrm>
            <a:off x="1038098" y="5491053"/>
            <a:ext cx="2103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B050"/>
                </a:solidFill>
                <a:latin typeface="Google Sans"/>
              </a:rPr>
              <a:t>Supprimer mots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475D424-2B25-49BE-AEA6-289D5C5C359F}"/>
              </a:ext>
            </a:extLst>
          </p:cNvPr>
          <p:cNvSpPr/>
          <p:nvPr/>
        </p:nvSpPr>
        <p:spPr>
          <a:xfrm>
            <a:off x="513144" y="4915175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fr-FR" sz="2800" b="1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847DFC0-9953-4319-BEB0-0F9E02A9FB2D}"/>
              </a:ext>
            </a:extLst>
          </p:cNvPr>
          <p:cNvSpPr/>
          <p:nvPr/>
        </p:nvSpPr>
        <p:spPr>
          <a:xfrm>
            <a:off x="534098" y="5462251"/>
            <a:ext cx="504000" cy="46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fr-FR" sz="28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D6DFA793-0FF4-403D-A980-ED734F58F3FD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65" name="Google Shape;189;p19">
              <a:extLst>
                <a:ext uri="{FF2B5EF4-FFF2-40B4-BE49-F238E27FC236}">
                  <a16:creationId xmlns:a16="http://schemas.microsoft.com/office/drawing/2014/main" id="{4A145BC3-008F-411F-AA7F-50D4B8B2AF20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93;p19">
              <a:extLst>
                <a:ext uri="{FF2B5EF4-FFF2-40B4-BE49-F238E27FC236}">
                  <a16:creationId xmlns:a16="http://schemas.microsoft.com/office/drawing/2014/main" id="{A2670ABB-5AEF-4768-BA1E-4AB407244C60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1" name="Google Shape;197;p19">
              <a:extLst>
                <a:ext uri="{FF2B5EF4-FFF2-40B4-BE49-F238E27FC236}">
                  <a16:creationId xmlns:a16="http://schemas.microsoft.com/office/drawing/2014/main" id="{2D56FD1C-64C2-47C9-A614-A067740B09E0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" name="Google Shape;204;p19">
              <a:extLst>
                <a:ext uri="{FF2B5EF4-FFF2-40B4-BE49-F238E27FC236}">
                  <a16:creationId xmlns:a16="http://schemas.microsoft.com/office/drawing/2014/main" id="{6A4AFEBB-4EA8-4641-BA0A-A53F377A5121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E9C5BD64-0E63-4D8B-AE7D-C5654376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44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Tokenisation</a:t>
            </a:r>
            <a:r>
              <a:rPr lang="fr-FR" sz="48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</a:t>
            </a:r>
            <a:r>
              <a:rPr lang="fr-FR" sz="40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exemples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880B35-594A-4AE5-AE47-172113E7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3909521"/>
            <a:ext cx="8807399" cy="225993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52C85072-3C52-4EF9-BCFB-A48F3EE67BD4}"/>
              </a:ext>
            </a:extLst>
          </p:cNvPr>
          <p:cNvGrpSpPr/>
          <p:nvPr/>
        </p:nvGrpSpPr>
        <p:grpSpPr>
          <a:xfrm>
            <a:off x="9817712" y="207223"/>
            <a:ext cx="2227800" cy="856800"/>
            <a:chOff x="3896680" y="1949937"/>
            <a:chExt cx="2227800" cy="856800"/>
          </a:xfrm>
        </p:grpSpPr>
        <p:sp>
          <p:nvSpPr>
            <p:cNvPr id="25" name="Google Shape;189;p19">
              <a:extLst>
                <a:ext uri="{FF2B5EF4-FFF2-40B4-BE49-F238E27FC236}">
                  <a16:creationId xmlns:a16="http://schemas.microsoft.com/office/drawing/2014/main" id="{C7DFBBC0-25B1-43AB-99DD-C4B88A043805}"/>
                </a:ext>
              </a:extLst>
            </p:cNvPr>
            <p:cNvSpPr/>
            <p:nvPr/>
          </p:nvSpPr>
          <p:spPr>
            <a:xfrm>
              <a:off x="3896680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93;p19">
              <a:extLst>
                <a:ext uri="{FF2B5EF4-FFF2-40B4-BE49-F238E27FC236}">
                  <a16:creationId xmlns:a16="http://schemas.microsoft.com/office/drawing/2014/main" id="{C1F0FBEF-1E18-4C9F-A386-40DCC9868222}"/>
                </a:ext>
              </a:extLst>
            </p:cNvPr>
            <p:cNvSpPr txBox="1"/>
            <p:nvPr/>
          </p:nvSpPr>
          <p:spPr>
            <a:xfrm>
              <a:off x="4175753" y="2142037"/>
              <a:ext cx="1435403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Traitement des textes</a:t>
              </a:r>
              <a:endParaRPr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8" name="Google Shape;197;p19">
              <a:extLst>
                <a:ext uri="{FF2B5EF4-FFF2-40B4-BE49-F238E27FC236}">
                  <a16:creationId xmlns:a16="http://schemas.microsoft.com/office/drawing/2014/main" id="{7CE4BA81-ACF2-49D4-B9DD-9EFD56D749DA}"/>
                </a:ext>
              </a:extLst>
            </p:cNvPr>
            <p:cNvSpPr/>
            <p:nvPr/>
          </p:nvSpPr>
          <p:spPr>
            <a:xfrm>
              <a:off x="5522591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204;p19">
              <a:extLst>
                <a:ext uri="{FF2B5EF4-FFF2-40B4-BE49-F238E27FC236}">
                  <a16:creationId xmlns:a16="http://schemas.microsoft.com/office/drawing/2014/main" id="{0EB3295E-468A-4709-834F-C9FD2BC28281}"/>
                </a:ext>
              </a:extLst>
            </p:cNvPr>
            <p:cNvSpPr txBox="1"/>
            <p:nvPr/>
          </p:nvSpPr>
          <p:spPr>
            <a:xfrm>
              <a:off x="5523092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F5AFC99-1AAB-41D2-93AC-38F4589A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931" y="2218677"/>
              <a:ext cx="304762" cy="304762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C6CF820-4316-484A-A20A-8DE59C9D8108}"/>
              </a:ext>
            </a:extLst>
          </p:cNvPr>
          <p:cNvGrpSpPr/>
          <p:nvPr/>
        </p:nvGrpSpPr>
        <p:grpSpPr>
          <a:xfrm>
            <a:off x="390740" y="1417926"/>
            <a:ext cx="7909330" cy="2347319"/>
            <a:chOff x="390740" y="1417926"/>
            <a:chExt cx="7909330" cy="234731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26F23630-F109-448C-9614-45B695A37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5630"/>
            <a:stretch/>
          </p:blipFill>
          <p:spPr>
            <a:xfrm>
              <a:off x="390741" y="2025580"/>
              <a:ext cx="7909329" cy="1739665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035D4D0D-D269-436E-A57A-5A7C873CE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9288"/>
            <a:stretch/>
          </p:blipFill>
          <p:spPr>
            <a:xfrm>
              <a:off x="390740" y="1417926"/>
              <a:ext cx="7909327" cy="764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textuelles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visuelles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Clusterisation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ECE7756-6F31-46AF-8E5F-E4FCFBD22710}"/>
              </a:ext>
            </a:extLst>
          </p:cNvPr>
          <p:cNvGrpSpPr/>
          <p:nvPr/>
        </p:nvGrpSpPr>
        <p:grpSpPr>
          <a:xfrm>
            <a:off x="9820200" y="211519"/>
            <a:ext cx="2227800" cy="856800"/>
            <a:chOff x="5900346" y="1949937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EDB27039-0D38-4D4C-B903-414FD399ABA2}"/>
                </a:ext>
              </a:extLst>
            </p:cNvPr>
            <p:cNvSpPr/>
            <p:nvPr/>
          </p:nvSpPr>
          <p:spPr>
            <a:xfrm>
              <a:off x="5900346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3;p19">
              <a:extLst>
                <a:ext uri="{FF2B5EF4-FFF2-40B4-BE49-F238E27FC236}">
                  <a16:creationId xmlns:a16="http://schemas.microsoft.com/office/drawing/2014/main" id="{85CAF4C5-ED3D-4A6E-BB6E-B911D9C68B58}"/>
                </a:ext>
              </a:extLst>
            </p:cNvPr>
            <p:cNvSpPr txBox="1"/>
            <p:nvPr/>
          </p:nvSpPr>
          <p:spPr>
            <a:xfrm>
              <a:off x="5958371" y="2129258"/>
              <a:ext cx="165729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b="1" i="0" dirty="0" err="1">
                  <a:solidFill>
                    <a:srgbClr val="FFFFFF"/>
                  </a:solidFill>
                  <a:effectLst/>
                  <a:latin typeface="Google Sans"/>
                </a:rPr>
                <a:t>Stemming</a:t>
              </a:r>
              <a:r>
                <a:rPr lang="fr-FR" b="1" i="0" dirty="0">
                  <a:solidFill>
                    <a:srgbClr val="FFFFFF"/>
                  </a:solidFill>
                  <a:effectLst/>
                  <a:latin typeface="Google Sans"/>
                </a:rPr>
                <a:t> </a:t>
              </a:r>
              <a:r>
                <a:rPr lang="fr-FR" sz="1600" b="1" dirty="0" err="1">
                  <a:solidFill>
                    <a:srgbClr val="FFFFFF"/>
                  </a:solidFill>
                  <a:latin typeface="Google Sans"/>
                </a:rPr>
                <a:t>Lemmatization</a:t>
              </a:r>
              <a:endParaRPr lang="fr-FR" sz="1600" b="1" i="0" dirty="0">
                <a:solidFill>
                  <a:srgbClr val="FFFFFF"/>
                </a:solidFill>
                <a:effectLst/>
                <a:latin typeface="Google Sans"/>
              </a:endParaRPr>
            </a:p>
          </p:txBody>
        </p:sp>
        <p:sp>
          <p:nvSpPr>
            <p:cNvPr id="22" name="Google Shape;197;p19">
              <a:extLst>
                <a:ext uri="{FF2B5EF4-FFF2-40B4-BE49-F238E27FC236}">
                  <a16:creationId xmlns:a16="http://schemas.microsoft.com/office/drawing/2014/main" id="{53BF8281-3D89-4AED-A38C-EDE471F6500F}"/>
                </a:ext>
              </a:extLst>
            </p:cNvPr>
            <p:cNvSpPr/>
            <p:nvPr/>
          </p:nvSpPr>
          <p:spPr>
            <a:xfrm>
              <a:off x="7526257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80555B39-57FF-4101-920D-660FBC380393}"/>
                </a:ext>
              </a:extLst>
            </p:cNvPr>
            <p:cNvSpPr txBox="1"/>
            <p:nvPr/>
          </p:nvSpPr>
          <p:spPr>
            <a:xfrm>
              <a:off x="7526758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166C7142-115D-4E25-B9BC-B89AA233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633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68650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lemmatisation a de meilleurs résultât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773E22-7FD8-44C0-A24E-FA2D17D6125E}"/>
              </a:ext>
            </a:extLst>
          </p:cNvPr>
          <p:cNvSpPr txBox="1"/>
          <p:nvPr/>
        </p:nvSpPr>
        <p:spPr>
          <a:xfrm>
            <a:off x="834357" y="3146858"/>
            <a:ext cx="3046071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-apple-system"/>
              </a:rPr>
              <a:t>["Home </a:t>
            </a:r>
            <a:r>
              <a:rPr lang="fr-FR" b="0" i="0" dirty="0" err="1">
                <a:effectLst/>
                <a:latin typeface="-apple-system"/>
              </a:rPr>
              <a:t>Furnishing</a:t>
            </a:r>
            <a:r>
              <a:rPr lang="fr-FR" b="0" i="0" dirty="0">
                <a:effectLst/>
                <a:latin typeface="-apple-system"/>
              </a:rPr>
              <a:t> &gt;&gt; </a:t>
            </a:r>
            <a:r>
              <a:rPr lang="fr-FR" b="0" i="0" dirty="0" err="1">
                <a:effectLst/>
                <a:latin typeface="-apple-system"/>
              </a:rPr>
              <a:t>Curtains</a:t>
            </a:r>
            <a:r>
              <a:rPr lang="fr-FR" b="0" i="0" dirty="0">
                <a:effectLst/>
                <a:latin typeface="-apple-system"/>
              </a:rPr>
              <a:t> &amp; Accessories &gt;&gt; </a:t>
            </a:r>
            <a:r>
              <a:rPr lang="fr-FR" b="0" i="0" dirty="0" err="1">
                <a:effectLst/>
                <a:latin typeface="-apple-system"/>
              </a:rPr>
              <a:t>Curtains</a:t>
            </a:r>
            <a:r>
              <a:rPr lang="fr-FR" b="0" i="0" dirty="0">
                <a:effectLst/>
                <a:latin typeface="-apple-system"/>
              </a:rPr>
              <a:t> &gt;&gt; </a:t>
            </a:r>
            <a:r>
              <a:rPr lang="fr-FR" b="0" i="0" dirty="0" err="1">
                <a:effectLst/>
                <a:latin typeface="-apple-system"/>
              </a:rPr>
              <a:t>Elegance</a:t>
            </a:r>
            <a:r>
              <a:rPr lang="fr-FR" b="0" i="0" dirty="0">
                <a:effectLst/>
                <a:latin typeface="-apple-system"/>
              </a:rPr>
              <a:t> Polyester </a:t>
            </a:r>
            <a:r>
              <a:rPr lang="fr-FR" b="0" i="0" dirty="0" err="1">
                <a:effectLst/>
                <a:latin typeface="-apple-system"/>
              </a:rPr>
              <a:t>Multicolor</a:t>
            </a:r>
            <a:r>
              <a:rPr lang="fr-FR" b="0" i="0" dirty="0">
                <a:effectLst/>
                <a:latin typeface="-apple-system"/>
              </a:rPr>
              <a:t> Abstract </a:t>
            </a:r>
            <a:r>
              <a:rPr lang="fr-FR" b="0" i="0" dirty="0" err="1">
                <a:effectLst/>
                <a:latin typeface="-apple-system"/>
              </a:rPr>
              <a:t>Eyelet</a:t>
            </a:r>
            <a:r>
              <a:rPr lang="fr-FR" b="0" i="0" dirty="0">
                <a:effectLst/>
                <a:latin typeface="-apple-system"/>
              </a:rPr>
              <a:t> Do..."]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781E634-9938-44BF-AFFF-4C2D52610751}"/>
              </a:ext>
            </a:extLst>
          </p:cNvPr>
          <p:cNvSpPr txBox="1"/>
          <p:nvPr/>
        </p:nvSpPr>
        <p:spPr>
          <a:xfrm>
            <a:off x="4647460" y="3285358"/>
            <a:ext cx="2185685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elegance, polyester, multicolor, abstract, eyelet]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0143071-3C29-4E1C-8C51-7D214378A792}"/>
              </a:ext>
            </a:extLst>
          </p:cNvPr>
          <p:cNvSpPr txBox="1"/>
          <p:nvPr/>
        </p:nvSpPr>
        <p:spPr>
          <a:xfrm>
            <a:off x="8349137" y="2666007"/>
            <a:ext cx="2918978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</a:t>
            </a:r>
            <a:r>
              <a:rPr lang="en-US" b="0" i="0" dirty="0" err="1">
                <a:effectLst/>
                <a:latin typeface="-apple-system"/>
              </a:rPr>
              <a:t>eleg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polyest</a:t>
            </a:r>
            <a:r>
              <a:rPr lang="en-US" b="0" i="0" dirty="0">
                <a:effectLst/>
                <a:latin typeface="-apple-system"/>
              </a:rPr>
              <a:t>, multicolor, abstract, eyelet]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88DA0A9-9AF1-4172-8FD2-9A85219F5A46}"/>
              </a:ext>
            </a:extLst>
          </p:cNvPr>
          <p:cNvSpPr txBox="1"/>
          <p:nvPr/>
        </p:nvSpPr>
        <p:spPr>
          <a:xfrm>
            <a:off x="8349137" y="4038817"/>
            <a:ext cx="2918977" cy="64633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[home, elegance, polyester, multicolor, abstract, eyelet]</a:t>
            </a:r>
            <a:endParaRPr lang="fr-FR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6E08DB8D-212C-4DF7-99BE-532C0D1C4DAD}"/>
              </a:ext>
            </a:extLst>
          </p:cNvPr>
          <p:cNvSpPr/>
          <p:nvPr/>
        </p:nvSpPr>
        <p:spPr>
          <a:xfrm>
            <a:off x="4078748" y="3357821"/>
            <a:ext cx="370390" cy="45772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D9E2F088-F854-4E97-835A-920FC676AB9A}"/>
              </a:ext>
            </a:extLst>
          </p:cNvPr>
          <p:cNvSpPr/>
          <p:nvPr/>
        </p:nvSpPr>
        <p:spPr>
          <a:xfrm rot="20185332">
            <a:off x="7073529" y="2798075"/>
            <a:ext cx="1185441" cy="45772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522D7C7-6C0A-45D6-81E1-F31969BD71E8}"/>
              </a:ext>
            </a:extLst>
          </p:cNvPr>
          <p:cNvSpPr/>
          <p:nvPr/>
        </p:nvSpPr>
        <p:spPr>
          <a:xfrm rot="949447">
            <a:off x="7073639" y="3773101"/>
            <a:ext cx="1185441" cy="45772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ABEEA30-4D48-4FF1-9EA5-4E49E38AB04F}"/>
              </a:ext>
            </a:extLst>
          </p:cNvPr>
          <p:cNvSpPr txBox="1"/>
          <p:nvPr/>
        </p:nvSpPr>
        <p:spPr>
          <a:xfrm>
            <a:off x="834357" y="2775342"/>
            <a:ext cx="30460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-apple-system"/>
              </a:rPr>
              <a:t>Original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4B8299-4328-474F-AFB2-233AED55DD45}"/>
              </a:ext>
            </a:extLst>
          </p:cNvPr>
          <p:cNvSpPr txBox="1"/>
          <p:nvPr/>
        </p:nvSpPr>
        <p:spPr>
          <a:xfrm>
            <a:off x="4647460" y="2921206"/>
            <a:ext cx="21856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-apple-system"/>
              </a:rPr>
              <a:t>Tokenisation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E3C162E-2A71-4578-ACC3-61D6A5229B90}"/>
              </a:ext>
            </a:extLst>
          </p:cNvPr>
          <p:cNvSpPr txBox="1"/>
          <p:nvPr/>
        </p:nvSpPr>
        <p:spPr>
          <a:xfrm>
            <a:off x="8349137" y="2296675"/>
            <a:ext cx="291897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Stemming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B8AB8C4-427E-4B8C-BA00-3FB9495E954A}"/>
              </a:ext>
            </a:extLst>
          </p:cNvPr>
          <p:cNvSpPr txBox="1"/>
          <p:nvPr/>
        </p:nvSpPr>
        <p:spPr>
          <a:xfrm>
            <a:off x="8349137" y="3661306"/>
            <a:ext cx="291897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Lemmatization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9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ECE7756-6F31-46AF-8E5F-E4FCFBD22710}"/>
              </a:ext>
            </a:extLst>
          </p:cNvPr>
          <p:cNvGrpSpPr/>
          <p:nvPr/>
        </p:nvGrpSpPr>
        <p:grpSpPr>
          <a:xfrm>
            <a:off x="9820200" y="211519"/>
            <a:ext cx="2227800" cy="856800"/>
            <a:chOff x="5900346" y="1949937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EDB27039-0D38-4D4C-B903-414FD399ABA2}"/>
                </a:ext>
              </a:extLst>
            </p:cNvPr>
            <p:cNvSpPr/>
            <p:nvPr/>
          </p:nvSpPr>
          <p:spPr>
            <a:xfrm>
              <a:off x="5900346" y="1949937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3;p19">
              <a:extLst>
                <a:ext uri="{FF2B5EF4-FFF2-40B4-BE49-F238E27FC236}">
                  <a16:creationId xmlns:a16="http://schemas.microsoft.com/office/drawing/2014/main" id="{85CAF4C5-ED3D-4A6E-BB6E-B911D9C68B58}"/>
                </a:ext>
              </a:extLst>
            </p:cNvPr>
            <p:cNvSpPr txBox="1"/>
            <p:nvPr/>
          </p:nvSpPr>
          <p:spPr>
            <a:xfrm>
              <a:off x="5958371" y="2129258"/>
              <a:ext cx="165729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b="1" i="0" dirty="0" err="1">
                  <a:solidFill>
                    <a:srgbClr val="FFFFFF"/>
                  </a:solidFill>
                  <a:effectLst/>
                  <a:latin typeface="Google Sans"/>
                </a:rPr>
                <a:t>Stemming</a:t>
              </a:r>
              <a:r>
                <a:rPr lang="fr-FR" b="1" i="0" dirty="0">
                  <a:solidFill>
                    <a:srgbClr val="FFFFFF"/>
                  </a:solidFill>
                  <a:effectLst/>
                  <a:latin typeface="Google Sans"/>
                </a:rPr>
                <a:t> </a:t>
              </a:r>
              <a:r>
                <a:rPr lang="fr-FR" sz="1600" b="1" dirty="0" err="1">
                  <a:solidFill>
                    <a:srgbClr val="FFFFFF"/>
                  </a:solidFill>
                  <a:latin typeface="Google Sans"/>
                </a:rPr>
                <a:t>Lemmatization</a:t>
              </a:r>
              <a:endParaRPr lang="fr-FR" sz="1600" b="1" i="0" dirty="0">
                <a:solidFill>
                  <a:srgbClr val="FFFFFF"/>
                </a:solidFill>
                <a:effectLst/>
                <a:latin typeface="Google Sans"/>
              </a:endParaRPr>
            </a:p>
          </p:txBody>
        </p:sp>
        <p:sp>
          <p:nvSpPr>
            <p:cNvPr id="22" name="Google Shape;197;p19">
              <a:extLst>
                <a:ext uri="{FF2B5EF4-FFF2-40B4-BE49-F238E27FC236}">
                  <a16:creationId xmlns:a16="http://schemas.microsoft.com/office/drawing/2014/main" id="{53BF8281-3D89-4AED-A38C-EDE471F6500F}"/>
                </a:ext>
              </a:extLst>
            </p:cNvPr>
            <p:cNvSpPr/>
            <p:nvPr/>
          </p:nvSpPr>
          <p:spPr>
            <a:xfrm>
              <a:off x="7526257" y="2180032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80555B39-57FF-4101-920D-660FBC380393}"/>
                </a:ext>
              </a:extLst>
            </p:cNvPr>
            <p:cNvSpPr txBox="1"/>
            <p:nvPr/>
          </p:nvSpPr>
          <p:spPr>
            <a:xfrm>
              <a:off x="7526758" y="2179901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166C7142-115D-4E25-B9BC-B89AA233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633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68650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lemmatisation a de meilleurs résultât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869BC63-D6A4-4FB5-8D4C-46D830E1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3" y="4193489"/>
            <a:ext cx="11111165" cy="1806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512203-555B-4909-B429-0D4A61B26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4" y="1407900"/>
            <a:ext cx="11111166" cy="101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EB0197-C14E-424D-80C1-E04AD7A89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54" y="2769037"/>
            <a:ext cx="11111166" cy="110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7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521520B2-8C61-47A1-A14F-61950FA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10" y="3876238"/>
            <a:ext cx="6888501" cy="2227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2463E1C7-A085-4F91-BA96-5E239CBA0D61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7" name="Google Shape;189;p19">
              <a:extLst>
                <a:ext uri="{FF2B5EF4-FFF2-40B4-BE49-F238E27FC236}">
                  <a16:creationId xmlns:a16="http://schemas.microsoft.com/office/drawing/2014/main" id="{F23785C0-0EA9-4DC3-A015-EAD77733CFEA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93;p19">
              <a:extLst>
                <a:ext uri="{FF2B5EF4-FFF2-40B4-BE49-F238E27FC236}">
                  <a16:creationId xmlns:a16="http://schemas.microsoft.com/office/drawing/2014/main" id="{3ED8EC2C-09F6-43A9-B27E-36E6D497D9C8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9" name="Google Shape;197;p19">
              <a:extLst>
                <a:ext uri="{FF2B5EF4-FFF2-40B4-BE49-F238E27FC236}">
                  <a16:creationId xmlns:a16="http://schemas.microsoft.com/office/drawing/2014/main" id="{2FBB5585-C8F0-4076-926B-CD7C0F08FF3E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" name="Google Shape;204;p19">
              <a:extLst>
                <a:ext uri="{FF2B5EF4-FFF2-40B4-BE49-F238E27FC236}">
                  <a16:creationId xmlns:a16="http://schemas.microsoft.com/office/drawing/2014/main" id="{A76AD366-BD96-42C1-B0B9-87714CC6A854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87FDEA5-1E82-4B56-B0AB-7D529C62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688850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Seuil des mots basse fréquence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457B93-8F93-404F-83A5-81F009101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210" y="1356988"/>
            <a:ext cx="6888501" cy="222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78AED8-CC18-4AC3-AB35-730B2EC86572}"/>
              </a:ext>
            </a:extLst>
          </p:cNvPr>
          <p:cNvSpPr/>
          <p:nvPr/>
        </p:nvSpPr>
        <p:spPr>
          <a:xfrm>
            <a:off x="5220184" y="1539433"/>
            <a:ext cx="514467" cy="19821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C2D877-BBDB-4247-BA3A-ABD683E830ED}"/>
              </a:ext>
            </a:extLst>
          </p:cNvPr>
          <p:cNvSpPr/>
          <p:nvPr/>
        </p:nvSpPr>
        <p:spPr>
          <a:xfrm>
            <a:off x="5231759" y="4045314"/>
            <a:ext cx="922116" cy="19821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103C89-B236-401E-9916-321218745524}"/>
              </a:ext>
            </a:extLst>
          </p:cNvPr>
          <p:cNvSpPr txBox="1"/>
          <p:nvPr/>
        </p:nvSpPr>
        <p:spPr>
          <a:xfrm>
            <a:off x="835633" y="2763702"/>
            <a:ext cx="3071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product_name</a:t>
            </a:r>
            <a:r>
              <a:rPr lang="en-US" dirty="0"/>
              <a:t> : 		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product_category_tree</a:t>
            </a:r>
            <a:r>
              <a:rPr lang="en-US" dirty="0"/>
              <a:t> : 	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description : 		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brand : 		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product_specifications</a:t>
            </a:r>
            <a:r>
              <a:rPr lang="en-US" dirty="0"/>
              <a:t> : </a:t>
            </a:r>
            <a:r>
              <a:rPr lang="en-US" b="1" dirty="0"/>
              <a:t>	</a:t>
            </a:r>
            <a:r>
              <a:rPr lang="en-US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8927CD-268A-4E4D-977E-D1B8A3900A22}"/>
              </a:ext>
            </a:extLst>
          </p:cNvPr>
          <p:cNvSpPr txBox="1"/>
          <p:nvPr/>
        </p:nvSpPr>
        <p:spPr>
          <a:xfrm>
            <a:off x="0" y="4537956"/>
            <a:ext cx="4552545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Identification visuelle de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min_df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à travers de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CountVectorizer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() mode par défaut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B69EDAC-C615-487C-BFEF-ECC716900FC5}"/>
              </a:ext>
            </a:extLst>
          </p:cNvPr>
          <p:cNvSpPr txBox="1"/>
          <p:nvPr/>
        </p:nvSpPr>
        <p:spPr>
          <a:xfrm>
            <a:off x="835633" y="1435103"/>
            <a:ext cx="38058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Définition de seuil pour ignorer les termes qui ont une fréquence de document strictement inférieur à cela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EA92E54-92FD-4DA8-9921-3CA490D2F09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5103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E494A2-DC00-4094-A5D7-CE81D8421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60"/>
          <a:stretch/>
        </p:blipFill>
        <p:spPr>
          <a:xfrm>
            <a:off x="377906" y="4013526"/>
            <a:ext cx="6307926" cy="202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2A37B5D-CDE8-4B3A-97C0-8992D928B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60"/>
          <a:stretch/>
        </p:blipFill>
        <p:spPr>
          <a:xfrm>
            <a:off x="4201384" y="1826048"/>
            <a:ext cx="6307926" cy="202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3"/>
            <a:ext cx="9395936" cy="1163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30 mots le plus fréquents basés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sur </a:t>
            </a:r>
            <a:r>
              <a:rPr lang="fr-FR" sz="4000" b="1" u="sng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Stemming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</a:t>
            </a:r>
            <a:r>
              <a:rPr lang="fr-FR" sz="32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product_name</a:t>
            </a:r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 »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265B584-9BB8-4263-B1B4-768C893133AC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8" name="Google Shape;189;p19">
              <a:extLst>
                <a:ext uri="{FF2B5EF4-FFF2-40B4-BE49-F238E27FC236}">
                  <a16:creationId xmlns:a16="http://schemas.microsoft.com/office/drawing/2014/main" id="{9EA998F0-32A4-4868-985D-BF8DD0EDD6DA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3;p19">
              <a:extLst>
                <a:ext uri="{FF2B5EF4-FFF2-40B4-BE49-F238E27FC236}">
                  <a16:creationId xmlns:a16="http://schemas.microsoft.com/office/drawing/2014/main" id="{AE57D930-B77D-48C2-A2A6-27920B978161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" name="Google Shape;197;p19">
              <a:extLst>
                <a:ext uri="{FF2B5EF4-FFF2-40B4-BE49-F238E27FC236}">
                  <a16:creationId xmlns:a16="http://schemas.microsoft.com/office/drawing/2014/main" id="{53514501-4BE2-4767-AB17-16D8208605C1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3" name="Google Shape;204;p19">
              <a:extLst>
                <a:ext uri="{FF2B5EF4-FFF2-40B4-BE49-F238E27FC236}">
                  <a16:creationId xmlns:a16="http://schemas.microsoft.com/office/drawing/2014/main" id="{27BAFEDE-581C-4AE4-A523-D7D8DDE733E4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B0B5819-422C-4001-84A7-8A66DE84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46074B8B-09D5-46D9-B007-042131587E4C}"/>
              </a:ext>
            </a:extLst>
          </p:cNvPr>
          <p:cNvSpPr txBox="1"/>
          <p:nvPr/>
        </p:nvSpPr>
        <p:spPr>
          <a:xfrm>
            <a:off x="1578508" y="1917598"/>
            <a:ext cx="2671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BoW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-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Stemmatization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90CFD0A-FF51-4682-87FF-F68AC0FA3A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1" y="1936027"/>
            <a:ext cx="457727" cy="37643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800685-A655-4202-A02D-0AD5558FF17A}"/>
              </a:ext>
            </a:extLst>
          </p:cNvPr>
          <p:cNvSpPr txBox="1"/>
          <p:nvPr/>
        </p:nvSpPr>
        <p:spPr>
          <a:xfrm>
            <a:off x="7206372" y="4253221"/>
            <a:ext cx="2925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TF-IDF -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Stemmatization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C813177-F8B8-4C88-A8DC-5F7899F0FD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45" y="4271650"/>
            <a:ext cx="457727" cy="37643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103B682-AD4A-43A0-86BD-282204EA2696}"/>
              </a:ext>
            </a:extLst>
          </p:cNvPr>
          <p:cNvSpPr txBox="1"/>
          <p:nvPr/>
        </p:nvSpPr>
        <p:spPr>
          <a:xfrm>
            <a:off x="8382000" y="5118228"/>
            <a:ext cx="38100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mots changent en fonction de l'algorithme utilisé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285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3"/>
            <a:ext cx="9395936" cy="1163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30 mots le plus fréquents basés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sur </a:t>
            </a:r>
            <a:r>
              <a:rPr lang="fr-FR" sz="4000" b="1" u="sng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Lemmatization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</a:t>
            </a:r>
            <a:r>
              <a:rPr lang="fr-FR" sz="32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product_name</a:t>
            </a:r>
            <a:r>
              <a:rPr lang="fr-FR" sz="32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 »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265B584-9BB8-4263-B1B4-768C893133AC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8" name="Google Shape;189;p19">
              <a:extLst>
                <a:ext uri="{FF2B5EF4-FFF2-40B4-BE49-F238E27FC236}">
                  <a16:creationId xmlns:a16="http://schemas.microsoft.com/office/drawing/2014/main" id="{9EA998F0-32A4-4868-985D-BF8DD0EDD6DA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3;p19">
              <a:extLst>
                <a:ext uri="{FF2B5EF4-FFF2-40B4-BE49-F238E27FC236}">
                  <a16:creationId xmlns:a16="http://schemas.microsoft.com/office/drawing/2014/main" id="{AE57D930-B77D-48C2-A2A6-27920B978161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" name="Google Shape;197;p19">
              <a:extLst>
                <a:ext uri="{FF2B5EF4-FFF2-40B4-BE49-F238E27FC236}">
                  <a16:creationId xmlns:a16="http://schemas.microsoft.com/office/drawing/2014/main" id="{53514501-4BE2-4767-AB17-16D8208605C1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3" name="Google Shape;204;p19">
              <a:extLst>
                <a:ext uri="{FF2B5EF4-FFF2-40B4-BE49-F238E27FC236}">
                  <a16:creationId xmlns:a16="http://schemas.microsoft.com/office/drawing/2014/main" id="{27BAFEDE-581C-4AE4-A523-D7D8DDE733E4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B0B5819-422C-4001-84A7-8A66DE84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3103B682-AD4A-43A0-86BD-282204EA2696}"/>
              </a:ext>
            </a:extLst>
          </p:cNvPr>
          <p:cNvSpPr txBox="1"/>
          <p:nvPr/>
        </p:nvSpPr>
        <p:spPr>
          <a:xfrm>
            <a:off x="8382000" y="5118228"/>
            <a:ext cx="38100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mots changent en fonction de l'algorithme utilisé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99D95D6-F4D0-4ADA-982F-E24343509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48"/>
          <a:stretch/>
        </p:blipFill>
        <p:spPr>
          <a:xfrm>
            <a:off x="1242721" y="4218045"/>
            <a:ext cx="6284405" cy="203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A6ADB94-DCE9-4204-B1A2-F02FAD8435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48"/>
          <a:stretch/>
        </p:blipFill>
        <p:spPr>
          <a:xfrm>
            <a:off x="4235667" y="2034035"/>
            <a:ext cx="6307926" cy="2040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4A562C4B-2C22-4EDE-B187-918AC31535A2}"/>
              </a:ext>
            </a:extLst>
          </p:cNvPr>
          <p:cNvSpPr txBox="1"/>
          <p:nvPr/>
        </p:nvSpPr>
        <p:spPr>
          <a:xfrm>
            <a:off x="1578508" y="2116867"/>
            <a:ext cx="2671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BoW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-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Lemmatization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83C9C22-4E93-40B7-8778-F5FB686C80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1" y="2135296"/>
            <a:ext cx="457727" cy="3764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E9267AF-D8DF-4C77-BAEB-ED3C1D377F95}"/>
              </a:ext>
            </a:extLst>
          </p:cNvPr>
          <p:cNvSpPr txBox="1"/>
          <p:nvPr/>
        </p:nvSpPr>
        <p:spPr>
          <a:xfrm>
            <a:off x="8047666" y="4452490"/>
            <a:ext cx="2925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TF-IDF -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Lemmatization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15BCF02-AD5B-4299-BA10-39CAA927DAF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39" y="4470919"/>
            <a:ext cx="457727" cy="3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82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3151ADFB-3F59-4605-9F5D-1E5ED7B4E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48"/>
          <a:stretch/>
        </p:blipFill>
        <p:spPr>
          <a:xfrm>
            <a:off x="1242721" y="4218045"/>
            <a:ext cx="6284405" cy="203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47AD3C-AF22-46C7-84D9-B753E9C72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48"/>
          <a:stretch/>
        </p:blipFill>
        <p:spPr>
          <a:xfrm>
            <a:off x="4235667" y="2034035"/>
            <a:ext cx="6307926" cy="2040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2"/>
            <a:ext cx="9084651" cy="1084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30 mots le plus fréquents basés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sur </a:t>
            </a:r>
            <a:r>
              <a:rPr lang="fr-FR" sz="4000" b="1" u="sng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Lemmatization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265B584-9BB8-4263-B1B4-768C893133AC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8" name="Google Shape;189;p19">
              <a:extLst>
                <a:ext uri="{FF2B5EF4-FFF2-40B4-BE49-F238E27FC236}">
                  <a16:creationId xmlns:a16="http://schemas.microsoft.com/office/drawing/2014/main" id="{9EA998F0-32A4-4868-985D-BF8DD0EDD6DA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3;p19">
              <a:extLst>
                <a:ext uri="{FF2B5EF4-FFF2-40B4-BE49-F238E27FC236}">
                  <a16:creationId xmlns:a16="http://schemas.microsoft.com/office/drawing/2014/main" id="{AE57D930-B77D-48C2-A2A6-27920B978161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" name="Google Shape;197;p19">
              <a:extLst>
                <a:ext uri="{FF2B5EF4-FFF2-40B4-BE49-F238E27FC236}">
                  <a16:creationId xmlns:a16="http://schemas.microsoft.com/office/drawing/2014/main" id="{53514501-4BE2-4767-AB17-16D8208605C1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3" name="Google Shape;204;p19">
              <a:extLst>
                <a:ext uri="{FF2B5EF4-FFF2-40B4-BE49-F238E27FC236}">
                  <a16:creationId xmlns:a16="http://schemas.microsoft.com/office/drawing/2014/main" id="{27BAFEDE-581C-4AE4-A523-D7D8DDE733E4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B0B5819-422C-4001-84A7-8A66DE84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46074B8B-09D5-46D9-B007-042131587E4C}"/>
              </a:ext>
            </a:extLst>
          </p:cNvPr>
          <p:cNvSpPr txBox="1"/>
          <p:nvPr/>
        </p:nvSpPr>
        <p:spPr>
          <a:xfrm>
            <a:off x="1578508" y="2116867"/>
            <a:ext cx="2671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BoW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-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Lemmatization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90CFD0A-FF51-4682-87FF-F68AC0FA3A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1" y="2135296"/>
            <a:ext cx="457727" cy="37643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800685-A655-4202-A02D-0AD5558FF17A}"/>
              </a:ext>
            </a:extLst>
          </p:cNvPr>
          <p:cNvSpPr txBox="1"/>
          <p:nvPr/>
        </p:nvSpPr>
        <p:spPr>
          <a:xfrm>
            <a:off x="8047666" y="4452490"/>
            <a:ext cx="2925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TF-IDF -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Lemmatization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C813177-F8B8-4C88-A8DC-5F7899F0FD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39" y="4470919"/>
            <a:ext cx="457727" cy="3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65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231C3DE-0E26-4EB7-B561-75B59D0EA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51677"/>
              </p:ext>
            </p:extLst>
          </p:nvPr>
        </p:nvGraphicFramePr>
        <p:xfrm>
          <a:off x="1635760" y="1189517"/>
          <a:ext cx="9286241" cy="515175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49581">
                  <a:extLst>
                    <a:ext uri="{9D8B030D-6E8A-4147-A177-3AD203B41FA5}">
                      <a16:colId xmlns:a16="http://schemas.microsoft.com/office/drawing/2014/main" val="4117612874"/>
                    </a:ext>
                  </a:extLst>
                </a:gridCol>
                <a:gridCol w="4198339">
                  <a:extLst>
                    <a:ext uri="{9D8B030D-6E8A-4147-A177-3AD203B41FA5}">
                      <a16:colId xmlns:a16="http://schemas.microsoft.com/office/drawing/2014/main" val="978297818"/>
                    </a:ext>
                  </a:extLst>
                </a:gridCol>
                <a:gridCol w="4338321">
                  <a:extLst>
                    <a:ext uri="{9D8B030D-6E8A-4147-A177-3AD203B41FA5}">
                      <a16:colId xmlns:a16="http://schemas.microsoft.com/office/drawing/2014/main" val="4225131817"/>
                    </a:ext>
                  </a:extLst>
                </a:gridCol>
              </a:tblGrid>
              <a:tr h="7236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07218"/>
                  </a:ext>
                </a:extLst>
              </a:tr>
              <a:tr h="214436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0373"/>
                  </a:ext>
                </a:extLst>
              </a:tr>
              <a:tr h="228369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978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DDB1FD-C3A7-415B-825F-6808CE147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47"/>
          <a:stretch/>
        </p:blipFill>
        <p:spPr>
          <a:xfrm>
            <a:off x="2512467" y="2035486"/>
            <a:ext cx="3908653" cy="18846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0F2C2E-425D-4D49-8635-3CFF9B7AF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47"/>
          <a:stretch/>
        </p:blipFill>
        <p:spPr>
          <a:xfrm>
            <a:off x="6790231" y="2021657"/>
            <a:ext cx="3908653" cy="18846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EFD9FB-03FB-4128-8F4E-F67D832E7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2512467" y="4211123"/>
            <a:ext cx="3915357" cy="197779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0DB483-FFF1-4D24-A57E-EAD764429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54" r="4709"/>
          <a:stretch/>
        </p:blipFill>
        <p:spPr>
          <a:xfrm>
            <a:off x="6786880" y="4211123"/>
            <a:ext cx="3915357" cy="197779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4B0A9FD-C973-4C1A-9E97-E15720E9C822}"/>
              </a:ext>
            </a:extLst>
          </p:cNvPr>
          <p:cNvSpPr txBox="1"/>
          <p:nvPr/>
        </p:nvSpPr>
        <p:spPr>
          <a:xfrm rot="16200000">
            <a:off x="1170135" y="2657699"/>
            <a:ext cx="1715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Stemming</a:t>
            </a:r>
            <a:endParaRPr lang="fr-FR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B4BC88-1206-41D9-9319-EA305AEDC8B0}"/>
              </a:ext>
            </a:extLst>
          </p:cNvPr>
          <p:cNvSpPr txBox="1"/>
          <p:nvPr/>
        </p:nvSpPr>
        <p:spPr>
          <a:xfrm rot="16200000">
            <a:off x="805205" y="4894613"/>
            <a:ext cx="2445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L</a:t>
            </a:r>
            <a:r>
              <a:rPr lang="fr-FR" sz="27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emmatization</a:t>
            </a:r>
            <a:endParaRPr lang="fr-FR" sz="27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48B91-2384-491E-AA8B-22C13CAB2CB2}"/>
              </a:ext>
            </a:extLst>
          </p:cNvPr>
          <p:cNvSpPr txBox="1"/>
          <p:nvPr/>
        </p:nvSpPr>
        <p:spPr>
          <a:xfrm>
            <a:off x="3324212" y="1308807"/>
            <a:ext cx="2334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Bag of </a:t>
            </a:r>
            <a:r>
              <a:rPr lang="fr-FR" sz="2800" b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words</a:t>
            </a:r>
            <a:endParaRPr lang="fr-FR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6F3F44A-35E2-4B27-9486-8611E625FB19}"/>
              </a:ext>
            </a:extLst>
          </p:cNvPr>
          <p:cNvSpPr txBox="1"/>
          <p:nvPr/>
        </p:nvSpPr>
        <p:spPr>
          <a:xfrm>
            <a:off x="7577452" y="1314925"/>
            <a:ext cx="2334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TF - IDF</a:t>
            </a:r>
            <a:endParaRPr lang="fr-FR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492BBCC-69AF-429F-92A9-9F2410BF759F}"/>
              </a:ext>
            </a:extLst>
          </p:cNvPr>
          <p:cNvGrpSpPr/>
          <p:nvPr/>
        </p:nvGrpSpPr>
        <p:grpSpPr>
          <a:xfrm>
            <a:off x="9820200" y="204240"/>
            <a:ext cx="2227800" cy="856800"/>
            <a:chOff x="7941992" y="1947942"/>
            <a:chExt cx="2227800" cy="856800"/>
          </a:xfrm>
        </p:grpSpPr>
        <p:sp>
          <p:nvSpPr>
            <p:cNvPr id="21" name="Google Shape;189;p19">
              <a:extLst>
                <a:ext uri="{FF2B5EF4-FFF2-40B4-BE49-F238E27FC236}">
                  <a16:creationId xmlns:a16="http://schemas.microsoft.com/office/drawing/2014/main" id="{9164B29D-23F8-4F2B-AD53-FD5032516F9F}"/>
                </a:ext>
              </a:extLst>
            </p:cNvPr>
            <p:cNvSpPr/>
            <p:nvPr/>
          </p:nvSpPr>
          <p:spPr>
            <a:xfrm>
              <a:off x="7941992" y="1947942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69174827-79B4-4E64-A385-FF85BC5A514B}"/>
                </a:ext>
              </a:extLst>
            </p:cNvPr>
            <p:cNvSpPr txBox="1"/>
            <p:nvPr/>
          </p:nvSpPr>
          <p:spPr>
            <a:xfrm>
              <a:off x="7947455" y="2145404"/>
              <a:ext cx="1713725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Vectorisation</a:t>
              </a: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de texte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197;p19">
              <a:extLst>
                <a:ext uri="{FF2B5EF4-FFF2-40B4-BE49-F238E27FC236}">
                  <a16:creationId xmlns:a16="http://schemas.microsoft.com/office/drawing/2014/main" id="{2BEAF300-74AA-462A-AEB1-6BBB0B8FE045}"/>
                </a:ext>
              </a:extLst>
            </p:cNvPr>
            <p:cNvSpPr/>
            <p:nvPr/>
          </p:nvSpPr>
          <p:spPr>
            <a:xfrm>
              <a:off x="9567903" y="2178037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204;p19">
              <a:extLst>
                <a:ext uri="{FF2B5EF4-FFF2-40B4-BE49-F238E27FC236}">
                  <a16:creationId xmlns:a16="http://schemas.microsoft.com/office/drawing/2014/main" id="{9A74A780-9AD4-43FE-ABD8-FB36A20FB78A}"/>
                </a:ext>
              </a:extLst>
            </p:cNvPr>
            <p:cNvSpPr txBox="1"/>
            <p:nvPr/>
          </p:nvSpPr>
          <p:spPr>
            <a:xfrm>
              <a:off x="9568404" y="2177906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E05C636-4163-4936-8D5E-2ECA628E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088" y="2218677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555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58042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160765" y="1489404"/>
            <a:ext cx="9597335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39163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8" name="Google Shape;189;p19">
            <a:extLst>
              <a:ext uri="{FF2B5EF4-FFF2-40B4-BE49-F238E27FC236}">
                <a16:creationId xmlns:a16="http://schemas.microsoft.com/office/drawing/2014/main" id="{0EE75342-537A-438B-A014-B203FB9D0BE8}"/>
              </a:ext>
            </a:extLst>
          </p:cNvPr>
          <p:cNvSpPr/>
          <p:nvPr/>
        </p:nvSpPr>
        <p:spPr>
          <a:xfrm>
            <a:off x="1901165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A67AC840-837F-469B-B0A9-ED0AD3CC0C26}"/>
              </a:ext>
            </a:extLst>
          </p:cNvPr>
          <p:cNvSpPr txBox="1"/>
          <p:nvPr/>
        </p:nvSpPr>
        <p:spPr>
          <a:xfrm>
            <a:off x="2296343" y="2147399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197;p19">
            <a:extLst>
              <a:ext uri="{FF2B5EF4-FFF2-40B4-BE49-F238E27FC236}">
                <a16:creationId xmlns:a16="http://schemas.microsoft.com/office/drawing/2014/main" id="{CB9E6654-8739-4F3A-8924-12991125C0A0}"/>
              </a:ext>
            </a:extLst>
          </p:cNvPr>
          <p:cNvSpPr/>
          <p:nvPr/>
        </p:nvSpPr>
        <p:spPr>
          <a:xfrm>
            <a:off x="352707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4;p19">
            <a:extLst>
              <a:ext uri="{FF2B5EF4-FFF2-40B4-BE49-F238E27FC236}">
                <a16:creationId xmlns:a16="http://schemas.microsoft.com/office/drawing/2014/main" id="{3CBF4DD6-A543-4734-82A2-B4C92E5B6723}"/>
              </a:ext>
            </a:extLst>
          </p:cNvPr>
          <p:cNvSpPr txBox="1"/>
          <p:nvPr/>
        </p:nvSpPr>
        <p:spPr>
          <a:xfrm>
            <a:off x="352757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189;p19">
            <a:extLst>
              <a:ext uri="{FF2B5EF4-FFF2-40B4-BE49-F238E27FC236}">
                <a16:creationId xmlns:a16="http://schemas.microsoft.com/office/drawing/2014/main" id="{D66DAA3D-B99D-4294-B747-EF88DE6D2F53}"/>
              </a:ext>
            </a:extLst>
          </p:cNvPr>
          <p:cNvSpPr/>
          <p:nvPr/>
        </p:nvSpPr>
        <p:spPr>
          <a:xfrm>
            <a:off x="3896680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93;p19">
            <a:extLst>
              <a:ext uri="{FF2B5EF4-FFF2-40B4-BE49-F238E27FC236}">
                <a16:creationId xmlns:a16="http://schemas.microsoft.com/office/drawing/2014/main" id="{24262E05-591B-4618-A0AD-BCDBDC96FE9C}"/>
              </a:ext>
            </a:extLst>
          </p:cNvPr>
          <p:cNvSpPr txBox="1"/>
          <p:nvPr/>
        </p:nvSpPr>
        <p:spPr>
          <a:xfrm>
            <a:off x="4175753" y="2142037"/>
            <a:ext cx="143540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 des textes</a:t>
            </a:r>
            <a:endParaRPr sz="19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2A325C3-6C0D-42E3-A33F-1D0131CFEF51}"/>
              </a:ext>
            </a:extLst>
          </p:cNvPr>
          <p:cNvSpPr/>
          <p:nvPr/>
        </p:nvSpPr>
        <p:spPr>
          <a:xfrm>
            <a:off x="552259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2AA50079-56BB-48BF-B3F8-88658946D817}"/>
              </a:ext>
            </a:extLst>
          </p:cNvPr>
          <p:cNvSpPr txBox="1"/>
          <p:nvPr/>
        </p:nvSpPr>
        <p:spPr>
          <a:xfrm>
            <a:off x="552309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189;p19">
            <a:extLst>
              <a:ext uri="{FF2B5EF4-FFF2-40B4-BE49-F238E27FC236}">
                <a16:creationId xmlns:a16="http://schemas.microsoft.com/office/drawing/2014/main" id="{363D92F1-90E4-452B-9171-4BD8083963BD}"/>
              </a:ext>
            </a:extLst>
          </p:cNvPr>
          <p:cNvSpPr/>
          <p:nvPr/>
        </p:nvSpPr>
        <p:spPr>
          <a:xfrm>
            <a:off x="59003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9CE5D129-D9E2-4074-B922-D584155874B0}"/>
              </a:ext>
            </a:extLst>
          </p:cNvPr>
          <p:cNvSpPr txBox="1"/>
          <p:nvPr/>
        </p:nvSpPr>
        <p:spPr>
          <a:xfrm>
            <a:off x="5958371" y="2129258"/>
            <a:ext cx="165729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b="1" i="0" dirty="0" err="1">
                <a:solidFill>
                  <a:srgbClr val="FFFFFF"/>
                </a:solidFill>
                <a:effectLst/>
                <a:latin typeface="Google Sans"/>
              </a:rPr>
              <a:t>Stemming</a:t>
            </a:r>
            <a:r>
              <a:rPr lang="fr-FR" b="1" i="0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fr-FR" sz="1600" b="1" dirty="0" err="1">
                <a:solidFill>
                  <a:srgbClr val="FFFFFF"/>
                </a:solidFill>
                <a:latin typeface="Google Sans"/>
              </a:rPr>
              <a:t>Lemmatization</a:t>
            </a:r>
            <a:endParaRPr lang="fr-FR" sz="1600" b="1" i="0" dirty="0">
              <a:solidFill>
                <a:srgbClr val="FFFFFF"/>
              </a:solidFill>
              <a:effectLst/>
              <a:latin typeface="Google Sans"/>
            </a:endParaRP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8894E3B7-4ADD-4A84-BDEA-7DE1B9A27CA3}"/>
              </a:ext>
            </a:extLst>
          </p:cNvPr>
          <p:cNvSpPr/>
          <p:nvPr/>
        </p:nvSpPr>
        <p:spPr>
          <a:xfrm>
            <a:off x="7526257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863AF158-D437-456F-AFD3-01AC34023795}"/>
              </a:ext>
            </a:extLst>
          </p:cNvPr>
          <p:cNvSpPr txBox="1"/>
          <p:nvPr/>
        </p:nvSpPr>
        <p:spPr>
          <a:xfrm>
            <a:off x="7526758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36" name="Google Shape;87;p14">
            <a:extLst>
              <a:ext uri="{FF2B5EF4-FFF2-40B4-BE49-F238E27FC236}">
                <a16:creationId xmlns:a16="http://schemas.microsoft.com/office/drawing/2014/main" id="{481030FE-2F76-4034-8324-66808EC3B64B}"/>
              </a:ext>
            </a:extLst>
          </p:cNvPr>
          <p:cNvCxnSpPr>
            <a:cxnSpLocks/>
          </p:cNvCxnSpPr>
          <p:nvPr/>
        </p:nvCxnSpPr>
        <p:spPr>
          <a:xfrm flipV="1">
            <a:off x="8892692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89;p14">
            <a:extLst>
              <a:ext uri="{FF2B5EF4-FFF2-40B4-BE49-F238E27FC236}">
                <a16:creationId xmlns:a16="http://schemas.microsoft.com/office/drawing/2014/main" id="{FE2A2F19-BBE8-4E81-AD34-EE87D3CAE90F}"/>
              </a:ext>
            </a:extLst>
          </p:cNvPr>
          <p:cNvSpPr txBox="1"/>
          <p:nvPr/>
        </p:nvSpPr>
        <p:spPr>
          <a:xfrm>
            <a:off x="8150066" y="2969648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BoW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TF-IDF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9" name="Google Shape;87;p14">
            <a:extLst>
              <a:ext uri="{FF2B5EF4-FFF2-40B4-BE49-F238E27FC236}">
                <a16:creationId xmlns:a16="http://schemas.microsoft.com/office/drawing/2014/main" id="{2640757A-0D7B-4DC6-92CB-BC0EDA56D088}"/>
              </a:ext>
            </a:extLst>
          </p:cNvPr>
          <p:cNvCxnSpPr>
            <a:cxnSpLocks/>
          </p:cNvCxnSpPr>
          <p:nvPr/>
        </p:nvCxnSpPr>
        <p:spPr>
          <a:xfrm flipV="1">
            <a:off x="4806382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811C6E98-E2C6-49FC-A798-17B42ED2AF5E}"/>
              </a:ext>
            </a:extLst>
          </p:cNvPr>
          <p:cNvSpPr txBox="1"/>
          <p:nvPr/>
        </p:nvSpPr>
        <p:spPr>
          <a:xfrm>
            <a:off x="3866451" y="2967639"/>
            <a:ext cx="1883946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Tokenisation, nettoyage, suppressions, etc.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9;p19">
            <a:extLst>
              <a:ext uri="{FF2B5EF4-FFF2-40B4-BE49-F238E27FC236}">
                <a16:creationId xmlns:a16="http://schemas.microsoft.com/office/drawing/2014/main" id="{DA2F023C-9D00-4092-979B-BAEF87A85906}"/>
              </a:ext>
            </a:extLst>
          </p:cNvPr>
          <p:cNvSpPr/>
          <p:nvPr/>
        </p:nvSpPr>
        <p:spPr>
          <a:xfrm>
            <a:off x="7941992" y="19479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93;p19">
            <a:extLst>
              <a:ext uri="{FF2B5EF4-FFF2-40B4-BE49-F238E27FC236}">
                <a16:creationId xmlns:a16="http://schemas.microsoft.com/office/drawing/2014/main" id="{884C6099-46C4-4E77-A35F-663347E6B139}"/>
              </a:ext>
            </a:extLst>
          </p:cNvPr>
          <p:cNvSpPr txBox="1"/>
          <p:nvPr/>
        </p:nvSpPr>
        <p:spPr>
          <a:xfrm>
            <a:off x="7947455" y="2145404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 texte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197;p19">
            <a:extLst>
              <a:ext uri="{FF2B5EF4-FFF2-40B4-BE49-F238E27FC236}">
                <a16:creationId xmlns:a16="http://schemas.microsoft.com/office/drawing/2014/main" id="{A215CC3A-19F8-4C02-8CEA-4647920850A2}"/>
              </a:ext>
            </a:extLst>
          </p:cNvPr>
          <p:cNvSpPr/>
          <p:nvPr/>
        </p:nvSpPr>
        <p:spPr>
          <a:xfrm>
            <a:off x="9567903" y="21780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2DB2B29-0AAB-445B-A0EE-E11F6CC906B3}"/>
              </a:ext>
            </a:extLst>
          </p:cNvPr>
          <p:cNvSpPr txBox="1"/>
          <p:nvPr/>
        </p:nvSpPr>
        <p:spPr>
          <a:xfrm>
            <a:off x="9568404" y="21779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51" name="Google Shape;87;p14">
            <a:extLst>
              <a:ext uri="{FF2B5EF4-FFF2-40B4-BE49-F238E27FC236}">
                <a16:creationId xmlns:a16="http://schemas.microsoft.com/office/drawing/2014/main" id="{09B46CD4-B0F2-44BB-8C9C-D97194FBE51B}"/>
              </a:ext>
            </a:extLst>
          </p:cNvPr>
          <p:cNvCxnSpPr>
            <a:cxnSpLocks/>
          </p:cNvCxnSpPr>
          <p:nvPr/>
        </p:nvCxnSpPr>
        <p:spPr>
          <a:xfrm flipV="1">
            <a:off x="2804310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9;p14">
            <a:extLst>
              <a:ext uri="{FF2B5EF4-FFF2-40B4-BE49-F238E27FC236}">
                <a16:creationId xmlns:a16="http://schemas.microsoft.com/office/drawing/2014/main" id="{D7FAF724-D5FA-4278-B3BF-386B4F081031}"/>
              </a:ext>
            </a:extLst>
          </p:cNvPr>
          <p:cNvSpPr txBox="1"/>
          <p:nvPr/>
        </p:nvSpPr>
        <p:spPr>
          <a:xfrm>
            <a:off x="2014168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C88F7-E1A5-4FE3-A472-BAC36BEB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7" y="2225298"/>
            <a:ext cx="304762" cy="304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115BA7-6E34-4931-BC18-9314C496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3" y="2218677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600083DA-2A42-4AC6-9C14-CAC8D3136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88" y="2218677"/>
            <a:ext cx="304762" cy="304762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D856E4EA-4C47-4218-8DDC-133BAC166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1" y="2218677"/>
            <a:ext cx="304762" cy="30476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93BCA65-8AB6-4A79-BE53-0F448FA1BD20}"/>
              </a:ext>
            </a:extLst>
          </p:cNvPr>
          <p:cNvSpPr/>
          <p:nvPr/>
        </p:nvSpPr>
        <p:spPr>
          <a:xfrm>
            <a:off x="1159703" y="3699395"/>
            <a:ext cx="9597335" cy="21954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Google Shape;232;p20">
            <a:extLst>
              <a:ext uri="{FF2B5EF4-FFF2-40B4-BE49-F238E27FC236}">
                <a16:creationId xmlns:a16="http://schemas.microsoft.com/office/drawing/2014/main" id="{C1E1AC33-0D3A-4CD3-B251-E9CCD02C3B83}"/>
              </a:ext>
            </a:extLst>
          </p:cNvPr>
          <p:cNvSpPr/>
          <p:nvPr/>
        </p:nvSpPr>
        <p:spPr>
          <a:xfrm>
            <a:off x="4682532" y="3834569"/>
            <a:ext cx="3445614" cy="1925084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b="1" dirty="0">
              <a:solidFill>
                <a:schemeClr val="bg1"/>
              </a:solidFill>
              <a:latin typeface="Google Sans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  <a:latin typeface="Google Sans"/>
              </a:rPr>
              <a:t>Stemming</a:t>
            </a:r>
            <a:r>
              <a:rPr lang="fr-FR" dirty="0">
                <a:solidFill>
                  <a:schemeClr val="bg1"/>
                </a:solidFill>
                <a:latin typeface="Google Sans"/>
              </a:rPr>
              <a:t> + </a:t>
            </a:r>
            <a:r>
              <a:rPr lang="fr-FR" dirty="0" err="1">
                <a:solidFill>
                  <a:schemeClr val="bg1"/>
                </a:solidFill>
                <a:latin typeface="Google Sans"/>
              </a:rPr>
              <a:t>BoW</a:t>
            </a:r>
            <a:endParaRPr lang="fr-FR" dirty="0">
              <a:solidFill>
                <a:schemeClr val="bg1"/>
              </a:solidFill>
              <a:latin typeface="Google Sans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  <a:latin typeface="Google Sans"/>
              </a:rPr>
              <a:t>Stemming</a:t>
            </a:r>
            <a:r>
              <a:rPr lang="fr-FR" dirty="0">
                <a:solidFill>
                  <a:schemeClr val="bg1"/>
                </a:solidFill>
                <a:latin typeface="Google Sans"/>
              </a:rPr>
              <a:t> + TF – IDF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  <a:latin typeface="Google Sans"/>
              </a:rPr>
              <a:t>Lemmatization</a:t>
            </a:r>
            <a:r>
              <a:rPr lang="fr-FR" dirty="0">
                <a:solidFill>
                  <a:schemeClr val="bg1"/>
                </a:solidFill>
                <a:latin typeface="Google Sans"/>
              </a:rPr>
              <a:t> + </a:t>
            </a:r>
            <a:r>
              <a:rPr lang="fr-FR" dirty="0" err="1">
                <a:solidFill>
                  <a:schemeClr val="bg1"/>
                </a:solidFill>
                <a:latin typeface="Google Sans"/>
              </a:rPr>
              <a:t>BoW</a:t>
            </a:r>
            <a:endParaRPr lang="fr-FR" dirty="0">
              <a:solidFill>
                <a:schemeClr val="bg1"/>
              </a:solidFill>
              <a:latin typeface="Google Sans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 err="1">
                <a:solidFill>
                  <a:schemeClr val="bg1"/>
                </a:solidFill>
                <a:latin typeface="Google Sans"/>
              </a:rPr>
              <a:t>Lemmatization</a:t>
            </a:r>
            <a:r>
              <a:rPr lang="fr-FR" dirty="0">
                <a:solidFill>
                  <a:schemeClr val="bg1"/>
                </a:solidFill>
                <a:latin typeface="Google Sans"/>
              </a:rPr>
              <a:t> + TF - IDF</a:t>
            </a:r>
            <a:endParaRPr dirty="0"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13F490-BA52-48F2-855E-D5E9B01B9EFD}"/>
              </a:ext>
            </a:extLst>
          </p:cNvPr>
          <p:cNvSpPr txBox="1"/>
          <p:nvPr/>
        </p:nvSpPr>
        <p:spPr>
          <a:xfrm>
            <a:off x="5754385" y="3923832"/>
            <a:ext cx="130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Google Sans"/>
              </a:rPr>
              <a:t>Le résultat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743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Des données visuelles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4.b.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1943662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993705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 visuelles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AC629-C929-4943-BF27-9F468995ABAF}"/>
              </a:ext>
            </a:extLst>
          </p:cNvPr>
          <p:cNvSpPr/>
          <p:nvPr/>
        </p:nvSpPr>
        <p:spPr>
          <a:xfrm>
            <a:off x="1160765" y="3692759"/>
            <a:ext cx="9597335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65E430-5B82-4395-95DC-A378EE71299A}"/>
              </a:ext>
            </a:extLst>
          </p:cNvPr>
          <p:cNvSpPr txBox="1"/>
          <p:nvPr/>
        </p:nvSpPr>
        <p:spPr>
          <a:xfrm rot="16200000">
            <a:off x="392210" y="4608306"/>
            <a:ext cx="219398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Visuelles</a:t>
            </a:r>
          </a:p>
        </p:txBody>
      </p:sp>
      <p:sp>
        <p:nvSpPr>
          <p:cNvPr id="65" name="Google Shape;189;p19">
            <a:extLst>
              <a:ext uri="{FF2B5EF4-FFF2-40B4-BE49-F238E27FC236}">
                <a16:creationId xmlns:a16="http://schemas.microsoft.com/office/drawing/2014/main" id="{834E6425-850D-462C-95B0-45371727D4C4}"/>
              </a:ext>
            </a:extLst>
          </p:cNvPr>
          <p:cNvSpPr/>
          <p:nvPr/>
        </p:nvSpPr>
        <p:spPr>
          <a:xfrm>
            <a:off x="2691869" y="4177099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93;p19">
            <a:extLst>
              <a:ext uri="{FF2B5EF4-FFF2-40B4-BE49-F238E27FC236}">
                <a16:creationId xmlns:a16="http://schemas.microsoft.com/office/drawing/2014/main" id="{D2197B5B-C90A-4B0C-9985-12170FE4EC53}"/>
              </a:ext>
            </a:extLst>
          </p:cNvPr>
          <p:cNvSpPr txBox="1"/>
          <p:nvPr/>
        </p:nvSpPr>
        <p:spPr>
          <a:xfrm>
            <a:off x="3014869" y="4374561"/>
            <a:ext cx="1358088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197;p19">
            <a:extLst>
              <a:ext uri="{FF2B5EF4-FFF2-40B4-BE49-F238E27FC236}">
                <a16:creationId xmlns:a16="http://schemas.microsoft.com/office/drawing/2014/main" id="{940D1BBE-3FE7-4E98-80EC-1FD3BD8D5868}"/>
              </a:ext>
            </a:extLst>
          </p:cNvPr>
          <p:cNvSpPr/>
          <p:nvPr/>
        </p:nvSpPr>
        <p:spPr>
          <a:xfrm>
            <a:off x="4317780" y="440719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" name="Google Shape;204;p19">
            <a:extLst>
              <a:ext uri="{FF2B5EF4-FFF2-40B4-BE49-F238E27FC236}">
                <a16:creationId xmlns:a16="http://schemas.microsoft.com/office/drawing/2014/main" id="{F662AAF8-C411-4E1F-8D8F-4C68E5C7FD59}"/>
              </a:ext>
            </a:extLst>
          </p:cNvPr>
          <p:cNvSpPr txBox="1"/>
          <p:nvPr/>
        </p:nvSpPr>
        <p:spPr>
          <a:xfrm>
            <a:off x="4318281" y="440706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69" name="Google Shape;87;p14">
            <a:extLst>
              <a:ext uri="{FF2B5EF4-FFF2-40B4-BE49-F238E27FC236}">
                <a16:creationId xmlns:a16="http://schemas.microsoft.com/office/drawing/2014/main" id="{CFD0397C-37F7-4C4A-9CC0-4AFA88F61E56}"/>
              </a:ext>
            </a:extLst>
          </p:cNvPr>
          <p:cNvCxnSpPr>
            <a:cxnSpLocks/>
          </p:cNvCxnSpPr>
          <p:nvPr/>
        </p:nvCxnSpPr>
        <p:spPr>
          <a:xfrm flipV="1">
            <a:off x="3585489" y="5031904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89;p14">
            <a:extLst>
              <a:ext uri="{FF2B5EF4-FFF2-40B4-BE49-F238E27FC236}">
                <a16:creationId xmlns:a16="http://schemas.microsoft.com/office/drawing/2014/main" id="{6321D38C-1933-4002-A3A7-A133446DD2CF}"/>
              </a:ext>
            </a:extLst>
          </p:cNvPr>
          <p:cNvSpPr txBox="1"/>
          <p:nvPr/>
        </p:nvSpPr>
        <p:spPr>
          <a:xfrm>
            <a:off x="2795347" y="5194801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5DE0E792-67ED-4234-9777-DAC88A6C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31" y="4452460"/>
            <a:ext cx="304762" cy="304762"/>
          </a:xfrm>
          <a:prstGeom prst="rect">
            <a:avLst/>
          </a:prstGeom>
        </p:spPr>
      </p:pic>
      <p:sp>
        <p:nvSpPr>
          <p:cNvPr id="72" name="Google Shape;189;p19">
            <a:extLst>
              <a:ext uri="{FF2B5EF4-FFF2-40B4-BE49-F238E27FC236}">
                <a16:creationId xmlns:a16="http://schemas.microsoft.com/office/drawing/2014/main" id="{BD73F0FA-F1BD-47ED-8FB1-7FF8455DBEC4}"/>
              </a:ext>
            </a:extLst>
          </p:cNvPr>
          <p:cNvSpPr/>
          <p:nvPr/>
        </p:nvSpPr>
        <p:spPr>
          <a:xfrm>
            <a:off x="4652221" y="419454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93;p19">
            <a:extLst>
              <a:ext uri="{FF2B5EF4-FFF2-40B4-BE49-F238E27FC236}">
                <a16:creationId xmlns:a16="http://schemas.microsoft.com/office/drawing/2014/main" id="{60BEC74D-F376-49E3-99CB-3DBF03C4C98F}"/>
              </a:ext>
            </a:extLst>
          </p:cNvPr>
          <p:cNvSpPr txBox="1"/>
          <p:nvPr/>
        </p:nvSpPr>
        <p:spPr>
          <a:xfrm>
            <a:off x="4935405" y="4383392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Traitement des images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4" name="Google Shape;197;p19">
            <a:extLst>
              <a:ext uri="{FF2B5EF4-FFF2-40B4-BE49-F238E27FC236}">
                <a16:creationId xmlns:a16="http://schemas.microsoft.com/office/drawing/2014/main" id="{7102585F-A0CF-4775-A94C-ACA56CED5531}"/>
              </a:ext>
            </a:extLst>
          </p:cNvPr>
          <p:cNvSpPr/>
          <p:nvPr/>
        </p:nvSpPr>
        <p:spPr>
          <a:xfrm>
            <a:off x="6173346" y="442464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5" name="Google Shape;204;p19">
            <a:extLst>
              <a:ext uri="{FF2B5EF4-FFF2-40B4-BE49-F238E27FC236}">
                <a16:creationId xmlns:a16="http://schemas.microsoft.com/office/drawing/2014/main" id="{43EC43B8-360B-44F0-A56F-E2D6D46DD3EC}"/>
              </a:ext>
            </a:extLst>
          </p:cNvPr>
          <p:cNvSpPr txBox="1"/>
          <p:nvPr/>
        </p:nvSpPr>
        <p:spPr>
          <a:xfrm>
            <a:off x="6173847" y="442451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7" name="Google Shape;87;p14">
            <a:extLst>
              <a:ext uri="{FF2B5EF4-FFF2-40B4-BE49-F238E27FC236}">
                <a16:creationId xmlns:a16="http://schemas.microsoft.com/office/drawing/2014/main" id="{8E558051-017A-411E-88D2-4022291AC0DD}"/>
              </a:ext>
            </a:extLst>
          </p:cNvPr>
          <p:cNvCxnSpPr>
            <a:cxnSpLocks/>
          </p:cNvCxnSpPr>
          <p:nvPr/>
        </p:nvCxnSpPr>
        <p:spPr>
          <a:xfrm flipV="1">
            <a:off x="5666620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89;p14">
            <a:extLst>
              <a:ext uri="{FF2B5EF4-FFF2-40B4-BE49-F238E27FC236}">
                <a16:creationId xmlns:a16="http://schemas.microsoft.com/office/drawing/2014/main" id="{4BBE07A1-EC59-4614-B4FA-DE02574A05FF}"/>
              </a:ext>
            </a:extLst>
          </p:cNvPr>
          <p:cNvSpPr txBox="1"/>
          <p:nvPr/>
        </p:nvSpPr>
        <p:spPr>
          <a:xfrm>
            <a:off x="4876478" y="521282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  <p:cxnSp>
        <p:nvCxnSpPr>
          <p:cNvPr id="79" name="Google Shape;87;p14">
            <a:extLst>
              <a:ext uri="{FF2B5EF4-FFF2-40B4-BE49-F238E27FC236}">
                <a16:creationId xmlns:a16="http://schemas.microsoft.com/office/drawing/2014/main" id="{007482D1-6F85-4120-B3CD-71ED492929FA}"/>
              </a:ext>
            </a:extLst>
          </p:cNvPr>
          <p:cNvCxnSpPr>
            <a:cxnSpLocks/>
          </p:cNvCxnSpPr>
          <p:nvPr/>
        </p:nvCxnSpPr>
        <p:spPr>
          <a:xfrm flipV="1">
            <a:off x="7588729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9;p14">
            <a:extLst>
              <a:ext uri="{FF2B5EF4-FFF2-40B4-BE49-F238E27FC236}">
                <a16:creationId xmlns:a16="http://schemas.microsoft.com/office/drawing/2014/main" id="{CCB18AB3-053C-454E-90DD-160DE50F1949}"/>
              </a:ext>
            </a:extLst>
          </p:cNvPr>
          <p:cNvSpPr txBox="1"/>
          <p:nvPr/>
        </p:nvSpPr>
        <p:spPr>
          <a:xfrm>
            <a:off x="6846103" y="5212829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SIRF et ORB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189;p19">
            <a:extLst>
              <a:ext uri="{FF2B5EF4-FFF2-40B4-BE49-F238E27FC236}">
                <a16:creationId xmlns:a16="http://schemas.microsoft.com/office/drawing/2014/main" id="{873B9079-4D9B-4454-9239-C5DDFECD8B84}"/>
              </a:ext>
            </a:extLst>
          </p:cNvPr>
          <p:cNvSpPr/>
          <p:nvPr/>
        </p:nvSpPr>
        <p:spPr>
          <a:xfrm>
            <a:off x="6638029" y="419112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193;p19">
            <a:extLst>
              <a:ext uri="{FF2B5EF4-FFF2-40B4-BE49-F238E27FC236}">
                <a16:creationId xmlns:a16="http://schemas.microsoft.com/office/drawing/2014/main" id="{93C3C30B-90FD-4072-B9DC-4C04672C65CB}"/>
              </a:ext>
            </a:extLst>
          </p:cNvPr>
          <p:cNvSpPr txBox="1"/>
          <p:nvPr/>
        </p:nvSpPr>
        <p:spPr>
          <a:xfrm>
            <a:off x="6643492" y="4388585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3" name="Google Shape;197;p19">
            <a:extLst>
              <a:ext uri="{FF2B5EF4-FFF2-40B4-BE49-F238E27FC236}">
                <a16:creationId xmlns:a16="http://schemas.microsoft.com/office/drawing/2014/main" id="{DA53D310-290B-47CD-B2D0-710B0D9E8CF2}"/>
              </a:ext>
            </a:extLst>
          </p:cNvPr>
          <p:cNvSpPr/>
          <p:nvPr/>
        </p:nvSpPr>
        <p:spPr>
          <a:xfrm>
            <a:off x="8263940" y="442121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4" name="Google Shape;204;p19">
            <a:extLst>
              <a:ext uri="{FF2B5EF4-FFF2-40B4-BE49-F238E27FC236}">
                <a16:creationId xmlns:a16="http://schemas.microsoft.com/office/drawing/2014/main" id="{C8DB61EB-9E58-4FF0-B3AF-87396CDAEE24}"/>
              </a:ext>
            </a:extLst>
          </p:cNvPr>
          <p:cNvSpPr txBox="1"/>
          <p:nvPr/>
        </p:nvSpPr>
        <p:spPr>
          <a:xfrm>
            <a:off x="8264441" y="442108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7910260F-6979-43B7-B596-5D4EB3AB1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5" y="4461858"/>
            <a:ext cx="304762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E6DF9EB-A2CC-499B-A331-7BC186212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23" y="4465639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89D8238-5C50-4790-A334-8EF5901907A0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10360BE-7883-43F1-B0E6-EB2F00DC9F95}"/>
              </a:ext>
            </a:extLst>
          </p:cNvPr>
          <p:cNvGrpSpPr/>
          <p:nvPr/>
        </p:nvGrpSpPr>
        <p:grpSpPr>
          <a:xfrm>
            <a:off x="9810152" y="205577"/>
            <a:ext cx="2227800" cy="856800"/>
            <a:chOff x="2691869" y="4177099"/>
            <a:chExt cx="2227800" cy="856800"/>
          </a:xfrm>
        </p:grpSpPr>
        <p:sp>
          <p:nvSpPr>
            <p:cNvPr id="16" name="Google Shape;189;p19">
              <a:extLst>
                <a:ext uri="{FF2B5EF4-FFF2-40B4-BE49-F238E27FC236}">
                  <a16:creationId xmlns:a16="http://schemas.microsoft.com/office/drawing/2014/main" id="{F77EA246-A54F-4BF0-BC0C-348830A90E6C}"/>
                </a:ext>
              </a:extLst>
            </p:cNvPr>
            <p:cNvSpPr/>
            <p:nvPr/>
          </p:nvSpPr>
          <p:spPr>
            <a:xfrm>
              <a:off x="2691869" y="417709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93;p19">
              <a:extLst>
                <a:ext uri="{FF2B5EF4-FFF2-40B4-BE49-F238E27FC236}">
                  <a16:creationId xmlns:a16="http://schemas.microsoft.com/office/drawing/2014/main" id="{5492BC59-2001-4184-A7F7-46A02C2C7E91}"/>
                </a:ext>
              </a:extLst>
            </p:cNvPr>
            <p:cNvSpPr txBox="1"/>
            <p:nvPr/>
          </p:nvSpPr>
          <p:spPr>
            <a:xfrm>
              <a:off x="3014869" y="4374561"/>
              <a:ext cx="1358088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Analyser des images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8" name="Google Shape;197;p19">
              <a:extLst>
                <a:ext uri="{FF2B5EF4-FFF2-40B4-BE49-F238E27FC236}">
                  <a16:creationId xmlns:a16="http://schemas.microsoft.com/office/drawing/2014/main" id="{67798688-9436-48E1-85B5-96C4EECDA8F6}"/>
                </a:ext>
              </a:extLst>
            </p:cNvPr>
            <p:cNvSpPr/>
            <p:nvPr/>
          </p:nvSpPr>
          <p:spPr>
            <a:xfrm>
              <a:off x="4317780" y="440719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204;p19">
              <a:extLst>
                <a:ext uri="{FF2B5EF4-FFF2-40B4-BE49-F238E27FC236}">
                  <a16:creationId xmlns:a16="http://schemas.microsoft.com/office/drawing/2014/main" id="{62717E33-9390-4D43-98E8-C4DEF7146468}"/>
                </a:ext>
              </a:extLst>
            </p:cNvPr>
            <p:cNvSpPr txBox="1"/>
            <p:nvPr/>
          </p:nvSpPr>
          <p:spPr>
            <a:xfrm>
              <a:off x="4318281" y="440706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0077B25-E838-43DA-A9AE-38737D53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631" y="4452460"/>
              <a:ext cx="304762" cy="304762"/>
            </a:xfrm>
            <a:prstGeom prst="rect">
              <a:avLst/>
            </a:prstGeom>
          </p:spPr>
        </p:pic>
      </p:grp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8670367" cy="115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7 catégories dans le premier niveau de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l'arbre de catégories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06F0FA-6F67-402C-8861-7F354017B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18" y="1782060"/>
            <a:ext cx="6430562" cy="980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B244182-E27F-4AEE-8998-7F4AF43A0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0" y="2864868"/>
            <a:ext cx="6430562" cy="1022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64B3430-3DA1-4E98-888E-E2F58F15E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7" y="3990149"/>
            <a:ext cx="6457921" cy="904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2E5899-3D86-4119-B86D-157A5D126FE2}"/>
              </a:ext>
            </a:extLst>
          </p:cNvPr>
          <p:cNvGrpSpPr/>
          <p:nvPr/>
        </p:nvGrpSpPr>
        <p:grpSpPr>
          <a:xfrm>
            <a:off x="7244862" y="2020666"/>
            <a:ext cx="4587801" cy="3377769"/>
            <a:chOff x="7244862" y="1565695"/>
            <a:chExt cx="4587801" cy="3377769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CFE693BB-FC95-4C3D-B6D5-6EE779F39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5375" t="-263" r="38485" b="94581"/>
            <a:stretch/>
          </p:blipFill>
          <p:spPr>
            <a:xfrm>
              <a:off x="8366573" y="1565695"/>
              <a:ext cx="2344375" cy="294813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E3BB0AFE-3165-469E-A003-909AABF03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2282" r="48845" b="27849"/>
            <a:stretch/>
          </p:blipFill>
          <p:spPr>
            <a:xfrm>
              <a:off x="7244862" y="1837574"/>
              <a:ext cx="4587801" cy="3105890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632C6974-6647-41AE-BABE-BA6C998AA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82" y="4997177"/>
            <a:ext cx="6457921" cy="1032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C4710B6-592D-4658-A501-9BB02C2FF4B9}"/>
              </a:ext>
            </a:extLst>
          </p:cNvPr>
          <p:cNvSpPr txBox="1"/>
          <p:nvPr/>
        </p:nvSpPr>
        <p:spPr>
          <a:xfrm>
            <a:off x="7807569" y="5703536"/>
            <a:ext cx="4384431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1050 images, une image par échantillon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04257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65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F8DF3F0C-1A91-4934-AC35-7EA174396FA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D6ECA8AA-524D-44CE-8A87-473A589873A0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238F6-22DD-4D61-993F-2305861F78EF}"/>
              </a:ext>
            </a:extLst>
          </p:cNvPr>
          <p:cNvSpPr txBox="1"/>
          <p:nvPr/>
        </p:nvSpPr>
        <p:spPr>
          <a:xfrm rot="19919388">
            <a:off x="7202495" y="1028159"/>
            <a:ext cx="3698961" cy="1323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FF0000"/>
                </a:solidFill>
              </a:rPr>
              <a:t>REVISAR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0AFF44D2-3358-41B3-A92A-E7F6B210DA9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E093D0-5D26-406D-A395-D727A0AB7C77}"/>
              </a:ext>
            </a:extLst>
          </p:cNvPr>
          <p:cNvSpPr/>
          <p:nvPr/>
        </p:nvSpPr>
        <p:spPr>
          <a:xfrm>
            <a:off x="279917" y="5184716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A012494-2B79-418F-B332-71A9813CF60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Place de marché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souhaite lancer une marketplace e-commerce où des vendeurs proposent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articles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à des acheteurs en postant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photo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 description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537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Réaliser des traitements des images et des descriptions des produits.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mettre en œuvre a minima un algorithme de type SIFT / ORB / SURF.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éaliser une première étude de faisabilité d'un moteur de classification d'articles basé sur une image et une description.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25FD4F0-38A7-4362-9BF8-830198B8C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7699605" y="376812"/>
            <a:ext cx="3668191" cy="256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7287311-5AC0-4E78-9365-A731AF76E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r="22457" b="31437"/>
          <a:stretch/>
        </p:blipFill>
        <p:spPr>
          <a:xfrm>
            <a:off x="7705144" y="3424201"/>
            <a:ext cx="3994852" cy="234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2C6C944-ABD0-4386-A0A7-98ADEA7CF9B1}"/>
              </a:ext>
            </a:extLst>
          </p:cNvPr>
          <p:cNvSpPr txBox="1"/>
          <p:nvPr/>
        </p:nvSpPr>
        <p:spPr>
          <a:xfrm>
            <a:off x="2" y="5410773"/>
            <a:ext cx="5522974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Est-il possible de classifier automatiquement les produits de manière pertinentes ?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B8AA08F0-5F70-416E-9005-2A1397C60660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2171770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 x 15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2,17%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0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63111FF-3770-4FA3-8930-F5448C7E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5289F4-8185-4145-A179-7A82ABE267AF}"/>
              </a:ext>
            </a:extLst>
          </p:cNvPr>
          <p:cNvSpPr txBox="1"/>
          <p:nvPr/>
        </p:nvSpPr>
        <p:spPr>
          <a:xfrm>
            <a:off x="904568" y="1373752"/>
            <a:ext cx="46099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Textuelles : </a:t>
            </a:r>
            <a:b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</a:br>
            <a:r>
              <a:rPr lang="fr-FR" dirty="0">
                <a:latin typeface="docs-Roboto"/>
              </a:rPr>
              <a:t>noms des articles, descriptions, catégories, etc.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https://s3-eu-west-1.amazonaws.com/static.oc-static.com/prod/courses/files/Parcours_data_scientist/Projet+-+Textimage+DAS+V2/Dataset+projet+pre%CC%81traitement+textes+images.zip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067937-AC3C-4A80-A3CF-148E159EB1A6}"/>
              </a:ext>
            </a:extLst>
          </p:cNvPr>
          <p:cNvSpPr txBox="1"/>
          <p:nvPr/>
        </p:nvSpPr>
        <p:spPr>
          <a:xfrm>
            <a:off x="844895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CC6B78F-08E7-4ABE-98C8-2BA18B4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200870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54D523C-FBC0-4468-B8F4-5C5A1547142A}"/>
              </a:ext>
            </a:extLst>
          </p:cNvPr>
          <p:cNvSpPr txBox="1"/>
          <p:nvPr/>
        </p:nvSpPr>
        <p:spPr>
          <a:xfrm>
            <a:off x="739540" y="4598803"/>
            <a:ext cx="4880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sont liés aux descriptions de produits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 champ permet de classifier les produits  sur basés sur les niveaux d’un arbre de catégorie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DD4F32-74F2-466C-A8A3-8A5F2DBD24C9}"/>
              </a:ext>
            </a:extLst>
          </p:cNvPr>
          <p:cNvSpPr txBox="1"/>
          <p:nvPr/>
        </p:nvSpPr>
        <p:spPr>
          <a:xfrm>
            <a:off x="6677460" y="1378749"/>
            <a:ext cx="1779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Visuelles :</a:t>
            </a:r>
          </a:p>
          <a:p>
            <a:r>
              <a:rPr lang="fr-FR" sz="2000" dirty="0">
                <a:latin typeface="docs-Roboto"/>
              </a:rPr>
              <a:t>1050 images</a:t>
            </a:r>
            <a:endParaRPr lang="fr-FR" dirty="0">
              <a:latin typeface="docs-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D1D88E-DDF8-46DB-B910-99FEFBB4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1259188"/>
            <a:ext cx="684000" cy="684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EF3389-DB4B-4986-AF78-7BF486B8F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44" y="2535100"/>
            <a:ext cx="1114607" cy="122991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E850DE-36A2-4990-B814-B4FB26C7D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5100"/>
            <a:ext cx="810084" cy="116319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BB1A434-01E8-49FE-8784-07FF9B907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54" y="2535100"/>
            <a:ext cx="625937" cy="122991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36F01D5-8528-4EA3-8E56-883FAF39156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8728513" y="2535100"/>
            <a:ext cx="889489" cy="11280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342982-8E57-479F-A674-E54871B0F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37" y="2535100"/>
            <a:ext cx="1339724" cy="12299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A03F9A3-ABF3-48B0-A275-6BD1A01D40AD}"/>
              </a:ext>
            </a:extLst>
          </p:cNvPr>
          <p:cNvSpPr txBox="1"/>
          <p:nvPr/>
        </p:nvSpPr>
        <p:spPr>
          <a:xfrm>
            <a:off x="6460448" y="4209662"/>
            <a:ext cx="2118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3C598C-7A2F-4D78-8386-D6DBF704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420087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F71B477-1149-493E-B4BC-EE75BE563467}"/>
              </a:ext>
            </a:extLst>
          </p:cNvPr>
          <p:cNvSpPr txBox="1"/>
          <p:nvPr/>
        </p:nvSpPr>
        <p:spPr>
          <a:xfrm>
            <a:off x="6355093" y="4598803"/>
            <a:ext cx="449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Une image par produit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Image sur fond blanc ou image complète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Résolution et taille différents 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669F5A0-9178-456A-A886-D5EC8D95D3C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EC55A2C-29B8-406F-B6E1-936E119B459D}"/>
              </a:ext>
            </a:extLst>
          </p:cNvPr>
          <p:cNvCxnSpPr>
            <a:cxnSpLocks/>
          </p:cNvCxnSpPr>
          <p:nvPr/>
        </p:nvCxnSpPr>
        <p:spPr>
          <a:xfrm>
            <a:off x="5735295" y="1304336"/>
            <a:ext cx="0" cy="4717711"/>
          </a:xfrm>
          <a:prstGeom prst="line">
            <a:avLst/>
          </a:prstGeom>
          <a:ln w="19050">
            <a:solidFill>
              <a:srgbClr val="7451EB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339E6F4F-556F-42A5-9453-30F72AF008D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284ED72C-8DE1-4D4A-B7E8-B6C27A09CB07}"/>
              </a:ext>
            </a:extLst>
          </p:cNvPr>
          <p:cNvSpPr/>
          <p:nvPr/>
        </p:nvSpPr>
        <p:spPr>
          <a:xfrm>
            <a:off x="2688078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E6FDDD52-34F1-4B04-BF6D-D38B4DAFAD8F}"/>
              </a:ext>
            </a:extLst>
          </p:cNvPr>
          <p:cNvSpPr txBox="1"/>
          <p:nvPr/>
        </p:nvSpPr>
        <p:spPr>
          <a:xfrm>
            <a:off x="2790896" y="3779957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889;p38">
            <a:extLst>
              <a:ext uri="{FF2B5EF4-FFF2-40B4-BE49-F238E27FC236}">
                <a16:creationId xmlns:a16="http://schemas.microsoft.com/office/drawing/2014/main" id="{44593C4D-6F83-4C13-9FD5-3DEDF445912C}"/>
              </a:ext>
            </a:extLst>
          </p:cNvPr>
          <p:cNvSpPr/>
          <p:nvPr/>
        </p:nvSpPr>
        <p:spPr>
          <a:xfrm>
            <a:off x="6758899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0;p38">
            <a:extLst>
              <a:ext uri="{FF2B5EF4-FFF2-40B4-BE49-F238E27FC236}">
                <a16:creationId xmlns:a16="http://schemas.microsoft.com/office/drawing/2014/main" id="{14E4617B-BEAF-4086-8664-DF3ABF572E9A}"/>
              </a:ext>
            </a:extLst>
          </p:cNvPr>
          <p:cNvSpPr txBox="1"/>
          <p:nvPr/>
        </p:nvSpPr>
        <p:spPr>
          <a:xfrm>
            <a:off x="6834987" y="3774007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Google Shape;895;p38">
            <a:extLst>
              <a:ext uri="{FF2B5EF4-FFF2-40B4-BE49-F238E27FC236}">
                <a16:creationId xmlns:a16="http://schemas.microsoft.com/office/drawing/2014/main" id="{6770F2EA-90AE-4481-AE11-3B45CB082A7E}"/>
              </a:ext>
            </a:extLst>
          </p:cNvPr>
          <p:cNvSpPr/>
          <p:nvPr/>
        </p:nvSpPr>
        <p:spPr>
          <a:xfrm>
            <a:off x="4723555" y="3465218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6;p38">
            <a:extLst>
              <a:ext uri="{FF2B5EF4-FFF2-40B4-BE49-F238E27FC236}">
                <a16:creationId xmlns:a16="http://schemas.microsoft.com/office/drawing/2014/main" id="{AFC4DA51-49E1-4531-8FEB-CAF1B17414D9}"/>
              </a:ext>
            </a:extLst>
          </p:cNvPr>
          <p:cNvSpPr txBox="1"/>
          <p:nvPr/>
        </p:nvSpPr>
        <p:spPr>
          <a:xfrm>
            <a:off x="4846967" y="3751723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902;p38">
            <a:extLst>
              <a:ext uri="{FF2B5EF4-FFF2-40B4-BE49-F238E27FC236}">
                <a16:creationId xmlns:a16="http://schemas.microsoft.com/office/drawing/2014/main" id="{26F9D663-B6A4-4702-8893-64D7527DE6E9}"/>
              </a:ext>
            </a:extLst>
          </p:cNvPr>
          <p:cNvSpPr/>
          <p:nvPr/>
        </p:nvSpPr>
        <p:spPr>
          <a:xfrm>
            <a:off x="6096000" y="4584136"/>
            <a:ext cx="2717460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7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25" name="Google Shape;903;p38">
            <a:extLst>
              <a:ext uri="{FF2B5EF4-FFF2-40B4-BE49-F238E27FC236}">
                <a16:creationId xmlns:a16="http://schemas.microsoft.com/office/drawing/2014/main" id="{81697E31-267B-4A2B-8921-3499FBCE9A3E}"/>
              </a:ext>
            </a:extLst>
          </p:cNvPr>
          <p:cNvSpPr/>
          <p:nvPr/>
        </p:nvSpPr>
        <p:spPr>
          <a:xfrm flipH="1">
            <a:off x="2688075" y="4584136"/>
            <a:ext cx="2717460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15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904;p38">
            <a:extLst>
              <a:ext uri="{FF2B5EF4-FFF2-40B4-BE49-F238E27FC236}">
                <a16:creationId xmlns:a16="http://schemas.microsoft.com/office/drawing/2014/main" id="{25B0B804-D9FE-4A7B-91D3-5FE97D24BB45}"/>
              </a:ext>
            </a:extLst>
          </p:cNvPr>
          <p:cNvSpPr txBox="1"/>
          <p:nvPr/>
        </p:nvSpPr>
        <p:spPr>
          <a:xfrm>
            <a:off x="5405535" y="4584136"/>
            <a:ext cx="690465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902;p38">
            <a:extLst>
              <a:ext uri="{FF2B5EF4-FFF2-40B4-BE49-F238E27FC236}">
                <a16:creationId xmlns:a16="http://schemas.microsoft.com/office/drawing/2014/main" id="{81B27335-AF1C-4515-ADB8-22C2CD4F0F6B}"/>
              </a:ext>
            </a:extLst>
          </p:cNvPr>
          <p:cNvSpPr/>
          <p:nvPr/>
        </p:nvSpPr>
        <p:spPr>
          <a:xfrm>
            <a:off x="6096000" y="2921099"/>
            <a:ext cx="271745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" name="Google Shape;903;p38">
            <a:extLst>
              <a:ext uri="{FF2B5EF4-FFF2-40B4-BE49-F238E27FC236}">
                <a16:creationId xmlns:a16="http://schemas.microsoft.com/office/drawing/2014/main" id="{AEFB18EB-CC90-49C9-A1E6-CCDFDF6923AD}"/>
              </a:ext>
            </a:extLst>
          </p:cNvPr>
          <p:cNvSpPr/>
          <p:nvPr/>
        </p:nvSpPr>
        <p:spPr>
          <a:xfrm flipH="1">
            <a:off x="2683205" y="2921096"/>
            <a:ext cx="2717459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" name="Google Shape;904;p38">
            <a:extLst>
              <a:ext uri="{FF2B5EF4-FFF2-40B4-BE49-F238E27FC236}">
                <a16:creationId xmlns:a16="http://schemas.microsoft.com/office/drawing/2014/main" id="{4D063A60-8F39-415E-9204-8B99ADD3FC93}"/>
              </a:ext>
            </a:extLst>
          </p:cNvPr>
          <p:cNvSpPr txBox="1"/>
          <p:nvPr/>
        </p:nvSpPr>
        <p:spPr>
          <a:xfrm>
            <a:off x="5400664" y="2913324"/>
            <a:ext cx="695336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lang="fr-FR"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9F33C3B-0058-4DE1-83A5-7510A13D9822}"/>
              </a:ext>
            </a:extLst>
          </p:cNvPr>
          <p:cNvSpPr txBox="1"/>
          <p:nvPr/>
        </p:nvSpPr>
        <p:spPr>
          <a:xfrm>
            <a:off x="1" y="1396756"/>
            <a:ext cx="667372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Petite analyse pour connaître les données 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TEXTUELLES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et les préparer à la mission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liées à la description du produit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886;p38">
            <a:extLst>
              <a:ext uri="{FF2B5EF4-FFF2-40B4-BE49-F238E27FC236}">
                <a16:creationId xmlns:a16="http://schemas.microsoft.com/office/drawing/2014/main" id="{0FC5B40C-023C-4EBB-B837-E17F34CBB53B}"/>
              </a:ext>
            </a:extLst>
          </p:cNvPr>
          <p:cNvSpPr/>
          <p:nvPr/>
        </p:nvSpPr>
        <p:spPr>
          <a:xfrm>
            <a:off x="9999267" y="195352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7;p38">
            <a:extLst>
              <a:ext uri="{FF2B5EF4-FFF2-40B4-BE49-F238E27FC236}">
                <a16:creationId xmlns:a16="http://schemas.microsoft.com/office/drawing/2014/main" id="{0BFFF1DF-5421-4FDB-AFA6-A2C69672DCC1}"/>
              </a:ext>
            </a:extLst>
          </p:cNvPr>
          <p:cNvSpPr txBox="1"/>
          <p:nvPr/>
        </p:nvSpPr>
        <p:spPr>
          <a:xfrm>
            <a:off x="10102085" y="510091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FD13ADB-1E5C-4007-B0BE-CFEB20F5BE67}"/>
              </a:ext>
            </a:extLst>
          </p:cNvPr>
          <p:cNvSpPr txBox="1"/>
          <p:nvPr/>
        </p:nvSpPr>
        <p:spPr>
          <a:xfrm>
            <a:off x="835633" y="1997984"/>
            <a:ext cx="332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product_name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product_category_tree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retail_price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product_specifications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image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trike="sngStrike" dirty="0" err="1">
                <a:solidFill>
                  <a:srgbClr val="000000"/>
                </a:solidFill>
                <a:latin typeface="docs-Roboto"/>
              </a:rPr>
              <a:t>uniq_id</a:t>
            </a:r>
            <a:endParaRPr lang="en-US" strike="sngStrike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3E9CFAC-24FF-40A1-8D45-2F25E87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522900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9283E0-1160-4863-B94F-A6C01A04121D}"/>
              </a:ext>
            </a:extLst>
          </p:cNvPr>
          <p:cNvSpPr txBox="1"/>
          <p:nvPr/>
        </p:nvSpPr>
        <p:spPr>
          <a:xfrm>
            <a:off x="835633" y="1522898"/>
            <a:ext cx="2814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Google Sans"/>
              </a:rPr>
              <a:t>Features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 sélectionnées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84C211-1F53-4CFD-9658-CE89EA4C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037" y="1441429"/>
            <a:ext cx="5920516" cy="408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59031A-D38C-4883-932D-0DCEDBCF5138}"/>
              </a:ext>
            </a:extLst>
          </p:cNvPr>
          <p:cNvCxnSpPr>
            <a:cxnSpLocks/>
          </p:cNvCxnSpPr>
          <p:nvPr/>
        </p:nvCxnSpPr>
        <p:spPr>
          <a:xfrm flipV="1">
            <a:off x="5546846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FF34482-21CE-46FE-A53B-9112980D0CF3}"/>
              </a:ext>
            </a:extLst>
          </p:cNvPr>
          <p:cNvCxnSpPr>
            <a:cxnSpLocks/>
          </p:cNvCxnSpPr>
          <p:nvPr/>
        </p:nvCxnSpPr>
        <p:spPr>
          <a:xfrm flipV="1">
            <a:off x="4817060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BA3E134-796F-4EF5-B961-607363AFE2FC}"/>
              </a:ext>
            </a:extLst>
          </p:cNvPr>
          <p:cNvCxnSpPr>
            <a:cxnSpLocks/>
          </p:cNvCxnSpPr>
          <p:nvPr/>
        </p:nvCxnSpPr>
        <p:spPr>
          <a:xfrm flipV="1">
            <a:off x="4452167" y="4268278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4C4DFE9-57F9-428E-B1EA-0204C2A77FA5}"/>
              </a:ext>
            </a:extLst>
          </p:cNvPr>
          <p:cNvCxnSpPr>
            <a:cxnSpLocks/>
          </p:cNvCxnSpPr>
          <p:nvPr/>
        </p:nvCxnSpPr>
        <p:spPr>
          <a:xfrm flipV="1">
            <a:off x="7024015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1035CCB-41EF-4B0B-A9DD-760E70C6DAE2}"/>
              </a:ext>
            </a:extLst>
          </p:cNvPr>
          <p:cNvCxnSpPr>
            <a:cxnSpLocks/>
          </p:cNvCxnSpPr>
          <p:nvPr/>
        </p:nvCxnSpPr>
        <p:spPr>
          <a:xfrm flipV="1">
            <a:off x="7383947" y="4304560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492F4D3-4251-4AC7-8A3F-F8F01B9B439D}"/>
              </a:ext>
            </a:extLst>
          </p:cNvPr>
          <p:cNvCxnSpPr>
            <a:cxnSpLocks/>
          </p:cNvCxnSpPr>
          <p:nvPr/>
        </p:nvCxnSpPr>
        <p:spPr>
          <a:xfrm flipV="1">
            <a:off x="8100832" y="4289944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A1C1622-1EC1-4B7F-BA54-6CDF2CE18A12}"/>
              </a:ext>
            </a:extLst>
          </p:cNvPr>
          <p:cNvCxnSpPr>
            <a:cxnSpLocks/>
          </p:cNvCxnSpPr>
          <p:nvPr/>
        </p:nvCxnSpPr>
        <p:spPr>
          <a:xfrm flipV="1">
            <a:off x="8833704" y="4306871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AD4EE5-6E8A-47CC-8A63-13D3279491B4}"/>
              </a:ext>
            </a:extLst>
          </p:cNvPr>
          <p:cNvSpPr/>
          <p:nvPr/>
        </p:nvSpPr>
        <p:spPr>
          <a:xfrm>
            <a:off x="4415386" y="1479687"/>
            <a:ext cx="1728360" cy="27438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29369</TotalTime>
  <Words>1706</Words>
  <Application>Microsoft Office PowerPoint</Application>
  <PresentationFormat>Grand écran</PresentationFormat>
  <Paragraphs>352</Paragraphs>
  <Slides>36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Montserrat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677</cp:revision>
  <cp:lastPrinted>2021-09-06T10:04:02Z</cp:lastPrinted>
  <dcterms:created xsi:type="dcterms:W3CDTF">2019-08-03T17:49:11Z</dcterms:created>
  <dcterms:modified xsi:type="dcterms:W3CDTF">2021-11-28T19:21:02Z</dcterms:modified>
</cp:coreProperties>
</file>