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68" r:id="rId2"/>
    <p:sldId id="635" r:id="rId3"/>
    <p:sldId id="520" r:id="rId4"/>
    <p:sldId id="521" r:id="rId5"/>
    <p:sldId id="522" r:id="rId6"/>
    <p:sldId id="636" r:id="rId7"/>
    <p:sldId id="525" r:id="rId8"/>
    <p:sldId id="640" r:id="rId9"/>
    <p:sldId id="641" r:id="rId10"/>
    <p:sldId id="643" r:id="rId11"/>
    <p:sldId id="594" r:id="rId12"/>
    <p:sldId id="644" r:id="rId13"/>
    <p:sldId id="647" r:id="rId14"/>
    <p:sldId id="645" r:id="rId15"/>
    <p:sldId id="610" r:id="rId16"/>
    <p:sldId id="612" r:id="rId17"/>
    <p:sldId id="534" r:id="rId18"/>
    <p:sldId id="535" r:id="rId19"/>
    <p:sldId id="63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5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7F7F7F"/>
    <a:srgbClr val="7451EB"/>
    <a:srgbClr val="548235"/>
    <a:srgbClr val="5B9BD5"/>
    <a:srgbClr val="44546A"/>
    <a:srgbClr val="667385"/>
    <a:srgbClr val="4472C4"/>
    <a:srgbClr val="ED7D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971" autoAdjust="0"/>
  </p:normalViewPr>
  <p:slideViewPr>
    <p:cSldViewPr snapToGrid="0">
      <p:cViewPr>
        <p:scale>
          <a:sx n="100" d="100"/>
          <a:sy n="100" d="100"/>
        </p:scale>
        <p:origin x="1074" y="1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Une petite analyse pour connaitre en plus l’ensemble de données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processus pour faire le traitement du jeu de données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modélisation effectuées selon tout ce que j’ai défini pour travailler la mission</a:t>
            </a:r>
          </a:p>
          <a:p>
            <a:pPr marL="228600" indent="-228600">
              <a:buAutoNum type="arabicPeriod"/>
            </a:pPr>
            <a:r>
              <a:rPr lang="fr-FR" dirty="0"/>
              <a:t>La conclusion sur le modélisation et aussi le jeu de données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3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75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20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00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67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9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61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b="1" dirty="0" err="1"/>
              <a:t>Kmeans</a:t>
            </a:r>
            <a:r>
              <a:rPr lang="es-ES" b="1" dirty="0"/>
              <a:t> :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minimiser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variance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clusters</a:t>
            </a:r>
            <a:endParaRPr lang="es-ES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b="1" dirty="0"/>
              <a:t>Le méthode du </a:t>
            </a:r>
            <a:r>
              <a:rPr lang="fr-FR" b="1" dirty="0" err="1"/>
              <a:t>codeu</a:t>
            </a:r>
            <a:r>
              <a:rPr lang="fr-FR" b="1" dirty="0"/>
              <a:t> : </a:t>
            </a:r>
            <a:r>
              <a:rPr lang="fr-FR" dirty="0"/>
              <a:t>La somme de la distance au carré entre chaque point et le centroïde dans un cluster. </a:t>
            </a:r>
            <a:br>
              <a:rPr lang="fr-FR" dirty="0"/>
            </a:br>
            <a:r>
              <a:rPr lang="fr-FR" dirty="0"/>
              <a:t>Lorsque nous analysons le graphique on peut voir que la courbe a changé rapidement de direction en faisant une forme de coude.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b="1" dirty="0"/>
              <a:t>L’indice de Davies-</a:t>
            </a:r>
            <a:r>
              <a:rPr lang="fr-FR" b="1" dirty="0" err="1"/>
              <a:t>Bouldin</a:t>
            </a:r>
            <a:r>
              <a:rPr lang="fr-FR" b="1" dirty="0"/>
              <a:t> : </a:t>
            </a:r>
            <a:r>
              <a:rPr lang="fr-FR" b="0" dirty="0"/>
              <a:t>comparer les distances intra-clusters (homogénéité) qu’on veut qu’il soit faible, aux distance inter-cluster que l’on veut grandes.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b="1" i="0" dirty="0">
                <a:effectLst/>
                <a:latin typeface="Montserrat" panose="00000500000000000000" pitchFamily="2" charset="0"/>
              </a:rPr>
              <a:t>Le coefficient de silhouette : 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pour mesurer la similarité d’un point à son propre cluster (cohésion / homogénéité) par rapport à d’autres cluster (séparation). </a:t>
            </a:r>
            <a:br>
              <a:rPr lang="fr-FR" b="0" i="0" dirty="0">
                <a:effectLst/>
                <a:latin typeface="Montserrat" panose="00000500000000000000" pitchFamily="2" charset="0"/>
              </a:rPr>
            </a:br>
            <a:r>
              <a:rPr lang="fr-FR" b="0" i="0" dirty="0">
                <a:effectLst/>
                <a:latin typeface="Montserrat" panose="00000500000000000000" pitchFamily="2" charset="0"/>
              </a:rPr>
              <a:t>Pour analyser cela, on calcule la distance moyenne d’un point à d’autres du même cluster et également par rapport à des points d’un autre cluster. </a:t>
            </a:r>
            <a:endParaRPr lang="fr-FR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86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80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8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1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On</a:t>
            </a:r>
            <a:r>
              <a:rPr lang="es-ES" dirty="0"/>
              <a:t> continue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18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7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82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44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5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561266" y="1870344"/>
            <a:ext cx="65926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6</a:t>
            </a:r>
          </a:p>
          <a:p>
            <a:r>
              <a:rPr lang="fr-F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Classification automatique des biens de consommation »</a:t>
            </a:r>
          </a:p>
        </p:txBody>
      </p:sp>
      <p:cxnSp>
        <p:nvCxnSpPr>
          <p:cNvPr id="9" name="Google Shape;2466;p51">
            <a:extLst>
              <a:ext uri="{FF2B5EF4-FFF2-40B4-BE49-F238E27FC236}">
                <a16:creationId xmlns:a16="http://schemas.microsoft.com/office/drawing/2014/main" id="{4836EC1E-2FCF-42BD-A825-D9C2D14DBF82}"/>
              </a:ext>
            </a:extLst>
          </p:cNvPr>
          <p:cNvCxnSpPr/>
          <p:nvPr/>
        </p:nvCxnSpPr>
        <p:spPr>
          <a:xfrm>
            <a:off x="301094" y="1680039"/>
            <a:ext cx="4169488" cy="0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467;p51">
            <a:extLst>
              <a:ext uri="{FF2B5EF4-FFF2-40B4-BE49-F238E27FC236}">
                <a16:creationId xmlns:a16="http://schemas.microsoft.com/office/drawing/2014/main" id="{A391C5C2-FB9D-450E-A219-D2B18AE453D9}"/>
              </a:ext>
            </a:extLst>
          </p:cNvPr>
          <p:cNvCxnSpPr>
            <a:cxnSpLocks/>
          </p:cNvCxnSpPr>
          <p:nvPr/>
        </p:nvCxnSpPr>
        <p:spPr>
          <a:xfrm>
            <a:off x="335072" y="1653091"/>
            <a:ext cx="0" cy="2244877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468;p51">
            <a:extLst>
              <a:ext uri="{FF2B5EF4-FFF2-40B4-BE49-F238E27FC236}">
                <a16:creationId xmlns:a16="http://schemas.microsoft.com/office/drawing/2014/main" id="{DE9901FA-B3FC-402B-9271-4E78E0761449}"/>
              </a:ext>
            </a:extLst>
          </p:cNvPr>
          <p:cNvCxnSpPr/>
          <p:nvPr/>
        </p:nvCxnSpPr>
        <p:spPr>
          <a:xfrm>
            <a:off x="300199" y="3872892"/>
            <a:ext cx="4239527" cy="0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469;p51">
            <a:extLst>
              <a:ext uri="{FF2B5EF4-FFF2-40B4-BE49-F238E27FC236}">
                <a16:creationId xmlns:a16="http://schemas.microsoft.com/office/drawing/2014/main" id="{9591926F-FF01-4387-94EC-F02CCE4DE26B}"/>
              </a:ext>
            </a:extLst>
          </p:cNvPr>
          <p:cNvCxnSpPr/>
          <p:nvPr/>
        </p:nvCxnSpPr>
        <p:spPr>
          <a:xfrm flipH="1">
            <a:off x="4510940" y="3556233"/>
            <a:ext cx="5253" cy="341735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27 octubre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2021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F1163A-7966-46BB-A251-D8510180B2FD}"/>
              </a:ext>
            </a:extLst>
          </p:cNvPr>
          <p:cNvSpPr/>
          <p:nvPr/>
        </p:nvSpPr>
        <p:spPr>
          <a:xfrm>
            <a:off x="104066" y="6112417"/>
            <a:ext cx="1724734" cy="56530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3F004B6-5BB4-426D-84EB-20C8874561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8" t="4156" r="8695" b="7052"/>
          <a:stretch/>
        </p:blipFill>
        <p:spPr>
          <a:xfrm>
            <a:off x="8035962" y="527181"/>
            <a:ext cx="3216538" cy="2248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895;p38">
            <a:extLst>
              <a:ext uri="{FF2B5EF4-FFF2-40B4-BE49-F238E27FC236}">
                <a16:creationId xmlns:a16="http://schemas.microsoft.com/office/drawing/2014/main" id="{DECECF71-B5C1-4DF1-8B85-BC87367B9DAA}"/>
              </a:ext>
            </a:extLst>
          </p:cNvPr>
          <p:cNvSpPr/>
          <p:nvPr/>
        </p:nvSpPr>
        <p:spPr>
          <a:xfrm>
            <a:off x="9999267" y="195352"/>
            <a:ext cx="2054428" cy="969975"/>
          </a:xfrm>
          <a:custGeom>
            <a:avLst/>
            <a:gdLst/>
            <a:ahLst/>
            <a:cxnLst/>
            <a:rect l="l" t="t" r="r" b="b"/>
            <a:pathLst>
              <a:path w="30977" h="13004" extrusionOk="0">
                <a:moveTo>
                  <a:pt x="0" y="1"/>
                </a:moveTo>
                <a:lnTo>
                  <a:pt x="3653" y="6503"/>
                </a:lnTo>
                <a:lnTo>
                  <a:pt x="0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896;p38">
            <a:extLst>
              <a:ext uri="{FF2B5EF4-FFF2-40B4-BE49-F238E27FC236}">
                <a16:creationId xmlns:a16="http://schemas.microsoft.com/office/drawing/2014/main" id="{443EA679-2BE4-454B-94FF-09F6BB08B412}"/>
              </a:ext>
            </a:extLst>
          </p:cNvPr>
          <p:cNvSpPr txBox="1"/>
          <p:nvPr/>
        </p:nvSpPr>
        <p:spPr>
          <a:xfrm>
            <a:off x="10122679" y="481857"/>
            <a:ext cx="1826756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924241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Nettoyage de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features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textuelles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B30D361-EF35-47B2-A0BD-B740273B4C80}"/>
              </a:ext>
            </a:extLst>
          </p:cNvPr>
          <p:cNvSpPr txBox="1"/>
          <p:nvPr/>
        </p:nvSpPr>
        <p:spPr>
          <a:xfrm>
            <a:off x="835633" y="1358827"/>
            <a:ext cx="31077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Passage au log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B73C954-349D-403D-94EC-BF08ACAC9C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358827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7A1E514F-0120-40A6-A469-C73E2FE6D6D1}"/>
              </a:ext>
            </a:extLst>
          </p:cNvPr>
          <p:cNvSpPr txBox="1"/>
          <p:nvPr/>
        </p:nvSpPr>
        <p:spPr>
          <a:xfrm>
            <a:off x="4898791" y="1565349"/>
            <a:ext cx="31077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Traitement des valeurs manquantes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231E7BAD-C9F3-44F3-B144-CAC78A8710C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064" y="1565349"/>
            <a:ext cx="457727" cy="427272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29C4F11A-1D1A-4C3C-AEBA-0DB114165BB5}"/>
              </a:ext>
            </a:extLst>
          </p:cNvPr>
          <p:cNvSpPr txBox="1"/>
          <p:nvPr/>
        </p:nvSpPr>
        <p:spPr>
          <a:xfrm>
            <a:off x="4826326" y="2273235"/>
            <a:ext cx="4539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Textuelle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 : (Brand, </a:t>
            </a:r>
            <a:r>
              <a:rPr lang="en-US" dirty="0" err="1">
                <a:solidFill>
                  <a:srgbClr val="000000"/>
                </a:solidFill>
                <a:latin typeface="docs-Roboto"/>
              </a:rPr>
              <a:t>Product_specifications</a:t>
            </a:r>
            <a:r>
              <a:rPr lang="en-US" dirty="0">
                <a:solidFill>
                  <a:srgbClr val="000000"/>
                </a:solidFill>
                <a:latin typeface="docs-Roboto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docs-Roboto"/>
              </a:rPr>
              <a:t>Numerique</a:t>
            </a:r>
            <a:r>
              <a:rPr lang="en-US" dirty="0">
                <a:solidFill>
                  <a:srgbClr val="000000"/>
                </a:solidFill>
                <a:latin typeface="docs-Roboto"/>
              </a:rPr>
              <a:t> : Retail price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0A30BC1-DE3D-426A-9B9A-52AA84D9A4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849"/>
          <a:stretch/>
        </p:blipFill>
        <p:spPr>
          <a:xfrm>
            <a:off x="4669927" y="3200180"/>
            <a:ext cx="6767835" cy="2836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3" name="Google Shape;889;p38">
            <a:extLst>
              <a:ext uri="{FF2B5EF4-FFF2-40B4-BE49-F238E27FC236}">
                <a16:creationId xmlns:a16="http://schemas.microsoft.com/office/drawing/2014/main" id="{D239B662-12F8-4966-82C6-471AC6037661}"/>
              </a:ext>
            </a:extLst>
          </p:cNvPr>
          <p:cNvSpPr/>
          <p:nvPr/>
        </p:nvSpPr>
        <p:spPr>
          <a:xfrm>
            <a:off x="9999134" y="1240301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CC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890;p38">
            <a:extLst>
              <a:ext uri="{FF2B5EF4-FFF2-40B4-BE49-F238E27FC236}">
                <a16:creationId xmlns:a16="http://schemas.microsoft.com/office/drawing/2014/main" id="{A1FA3793-79C1-44EF-A208-E65AF094FC23}"/>
              </a:ext>
            </a:extLst>
          </p:cNvPr>
          <p:cNvSpPr txBox="1"/>
          <p:nvPr/>
        </p:nvSpPr>
        <p:spPr>
          <a:xfrm>
            <a:off x="10075222" y="1556238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645AAB5-174D-49DF-9461-8E305912BA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685" r="49568"/>
          <a:stretch/>
        </p:blipFill>
        <p:spPr>
          <a:xfrm>
            <a:off x="585099" y="2344347"/>
            <a:ext cx="3489244" cy="2594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6212E629-0344-45C6-803F-93B5218B1F12}"/>
              </a:ext>
            </a:extLst>
          </p:cNvPr>
          <p:cNvSpPr txBox="1"/>
          <p:nvPr/>
        </p:nvSpPr>
        <p:spPr>
          <a:xfrm>
            <a:off x="744627" y="1832909"/>
            <a:ext cx="332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docs-Roboto"/>
              </a:rPr>
              <a:t>Retail price</a:t>
            </a:r>
          </a:p>
        </p:txBody>
      </p:sp>
    </p:spTree>
    <p:extLst>
      <p:ext uri="{BB962C8B-B14F-4D97-AF65-F5344CB8AC3E}">
        <p14:creationId xmlns:p14="http://schemas.microsoft.com/office/powerpoint/2010/main" val="56614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Traitement des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3">
            <a:extLst>
              <a:ext uri="{FF2B5EF4-FFF2-40B4-BE49-F238E27FC236}">
                <a16:creationId xmlns:a16="http://schemas.microsoft.com/office/drawing/2014/main" id="{E01D025C-5775-41CF-99E4-550F5BB9FCF3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6 – Classification automatique des biens de consommation</a:t>
            </a:r>
          </a:p>
        </p:txBody>
      </p:sp>
    </p:spTree>
    <p:extLst>
      <p:ext uri="{BB962C8B-B14F-4D97-AF65-F5344CB8AC3E}">
        <p14:creationId xmlns:p14="http://schemas.microsoft.com/office/powerpoint/2010/main" val="428865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4"/>
            <a:ext cx="598516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données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1AC629-C929-4943-BF27-9F468995ABAF}"/>
              </a:ext>
            </a:extLst>
          </p:cNvPr>
          <p:cNvSpPr/>
          <p:nvPr/>
        </p:nvSpPr>
        <p:spPr>
          <a:xfrm>
            <a:off x="1160765" y="3692759"/>
            <a:ext cx="9597335" cy="21954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677DC8-5598-4295-8834-F7922D2B167E}"/>
              </a:ext>
            </a:extLst>
          </p:cNvPr>
          <p:cNvSpPr/>
          <p:nvPr/>
        </p:nvSpPr>
        <p:spPr>
          <a:xfrm>
            <a:off x="1160765" y="1489404"/>
            <a:ext cx="9597335" cy="21954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1A13E933-0828-4317-B029-E436B85D1A12}"/>
              </a:ext>
            </a:extLst>
          </p:cNvPr>
          <p:cNvSpPr txBox="1"/>
          <p:nvPr/>
        </p:nvSpPr>
        <p:spPr>
          <a:xfrm rot="16200000">
            <a:off x="391639" y="2402453"/>
            <a:ext cx="2195432" cy="3693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Google Sans"/>
              </a:rPr>
              <a:t>T</a:t>
            </a:r>
            <a:r>
              <a:rPr lang="fr-FR" b="1" dirty="0" err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Google Sans"/>
              </a:rPr>
              <a:t>extuelles</a:t>
            </a:r>
            <a:endParaRPr lang="fr-FR" sz="1800" b="1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Google Sans"/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2765E430-5B82-4395-95DC-A378EE71299A}"/>
              </a:ext>
            </a:extLst>
          </p:cNvPr>
          <p:cNvSpPr txBox="1"/>
          <p:nvPr/>
        </p:nvSpPr>
        <p:spPr>
          <a:xfrm rot="16200000">
            <a:off x="392210" y="4608306"/>
            <a:ext cx="2193989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fr-FR" sz="1800" b="1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Google Sans"/>
              </a:rPr>
              <a:t>Visuelles</a:t>
            </a:r>
          </a:p>
        </p:txBody>
      </p:sp>
      <p:sp>
        <p:nvSpPr>
          <p:cNvPr id="18" name="Google Shape;189;p19">
            <a:extLst>
              <a:ext uri="{FF2B5EF4-FFF2-40B4-BE49-F238E27FC236}">
                <a16:creationId xmlns:a16="http://schemas.microsoft.com/office/drawing/2014/main" id="{0EE75342-537A-438B-A014-B203FB9D0BE8}"/>
              </a:ext>
            </a:extLst>
          </p:cNvPr>
          <p:cNvSpPr/>
          <p:nvPr/>
        </p:nvSpPr>
        <p:spPr>
          <a:xfrm>
            <a:off x="1901165" y="1949937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3;p19">
            <a:extLst>
              <a:ext uri="{FF2B5EF4-FFF2-40B4-BE49-F238E27FC236}">
                <a16:creationId xmlns:a16="http://schemas.microsoft.com/office/drawing/2014/main" id="{A67AC840-837F-469B-B0A9-ED0AD3CC0C26}"/>
              </a:ext>
            </a:extLst>
          </p:cNvPr>
          <p:cNvSpPr txBox="1"/>
          <p:nvPr/>
        </p:nvSpPr>
        <p:spPr>
          <a:xfrm>
            <a:off x="2296343" y="2147399"/>
            <a:ext cx="1285909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Analyser des textes</a:t>
            </a:r>
            <a:endParaRPr sz="20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2" name="Google Shape;197;p19">
            <a:extLst>
              <a:ext uri="{FF2B5EF4-FFF2-40B4-BE49-F238E27FC236}">
                <a16:creationId xmlns:a16="http://schemas.microsoft.com/office/drawing/2014/main" id="{CB9E6654-8739-4F3A-8924-12991125C0A0}"/>
              </a:ext>
            </a:extLst>
          </p:cNvPr>
          <p:cNvSpPr/>
          <p:nvPr/>
        </p:nvSpPr>
        <p:spPr>
          <a:xfrm>
            <a:off x="3527076" y="218003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4" name="Google Shape;204;p19">
            <a:extLst>
              <a:ext uri="{FF2B5EF4-FFF2-40B4-BE49-F238E27FC236}">
                <a16:creationId xmlns:a16="http://schemas.microsoft.com/office/drawing/2014/main" id="{3CBF4DD6-A543-4734-82A2-B4C92E5B6723}"/>
              </a:ext>
            </a:extLst>
          </p:cNvPr>
          <p:cNvSpPr txBox="1"/>
          <p:nvPr/>
        </p:nvSpPr>
        <p:spPr>
          <a:xfrm>
            <a:off x="3527577" y="217990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6" name="Google Shape;189;p19">
            <a:extLst>
              <a:ext uri="{FF2B5EF4-FFF2-40B4-BE49-F238E27FC236}">
                <a16:creationId xmlns:a16="http://schemas.microsoft.com/office/drawing/2014/main" id="{D66DAA3D-B99D-4294-B747-EF88DE6D2F53}"/>
              </a:ext>
            </a:extLst>
          </p:cNvPr>
          <p:cNvSpPr/>
          <p:nvPr/>
        </p:nvSpPr>
        <p:spPr>
          <a:xfrm>
            <a:off x="3896680" y="1949937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F7F7F"/>
          </a:solidFill>
          <a:ln>
            <a:solidFill>
              <a:srgbClr val="7F7F7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193;p19">
            <a:extLst>
              <a:ext uri="{FF2B5EF4-FFF2-40B4-BE49-F238E27FC236}">
                <a16:creationId xmlns:a16="http://schemas.microsoft.com/office/drawing/2014/main" id="{24262E05-591B-4618-A0AD-BCDBDC96FE9C}"/>
              </a:ext>
            </a:extLst>
          </p:cNvPr>
          <p:cNvSpPr txBox="1"/>
          <p:nvPr/>
        </p:nvSpPr>
        <p:spPr>
          <a:xfrm>
            <a:off x="4175753" y="2142037"/>
            <a:ext cx="143540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 des textes</a:t>
            </a:r>
            <a:endParaRPr sz="19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22A325C3-6C0D-42E3-A33F-1D0131CFEF51}"/>
              </a:ext>
            </a:extLst>
          </p:cNvPr>
          <p:cNvSpPr/>
          <p:nvPr/>
        </p:nvSpPr>
        <p:spPr>
          <a:xfrm>
            <a:off x="5522591" y="218003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9" name="Google Shape;204;p19">
            <a:extLst>
              <a:ext uri="{FF2B5EF4-FFF2-40B4-BE49-F238E27FC236}">
                <a16:creationId xmlns:a16="http://schemas.microsoft.com/office/drawing/2014/main" id="{2AA50079-56BB-48BF-B3F8-88658946D817}"/>
              </a:ext>
            </a:extLst>
          </p:cNvPr>
          <p:cNvSpPr txBox="1"/>
          <p:nvPr/>
        </p:nvSpPr>
        <p:spPr>
          <a:xfrm>
            <a:off x="5523092" y="217990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1" name="Google Shape;189;p19">
            <a:extLst>
              <a:ext uri="{FF2B5EF4-FFF2-40B4-BE49-F238E27FC236}">
                <a16:creationId xmlns:a16="http://schemas.microsoft.com/office/drawing/2014/main" id="{363D92F1-90E4-452B-9171-4BD8083963BD}"/>
              </a:ext>
            </a:extLst>
          </p:cNvPr>
          <p:cNvSpPr/>
          <p:nvPr/>
        </p:nvSpPr>
        <p:spPr>
          <a:xfrm>
            <a:off x="5900346" y="1949937"/>
            <a:ext cx="2227800" cy="856800"/>
          </a:xfrm>
          <a:prstGeom prst="chevron">
            <a:avLst>
              <a:gd name="adj" fmla="val 50000"/>
            </a:avLst>
          </a:pr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193;p19">
            <a:extLst>
              <a:ext uri="{FF2B5EF4-FFF2-40B4-BE49-F238E27FC236}">
                <a16:creationId xmlns:a16="http://schemas.microsoft.com/office/drawing/2014/main" id="{9CE5D129-D9E2-4074-B922-D584155874B0}"/>
              </a:ext>
            </a:extLst>
          </p:cNvPr>
          <p:cNvSpPr txBox="1"/>
          <p:nvPr/>
        </p:nvSpPr>
        <p:spPr>
          <a:xfrm>
            <a:off x="5958371" y="2129258"/>
            <a:ext cx="1657295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fr-FR" b="1" i="0" dirty="0" err="1">
                <a:solidFill>
                  <a:srgbClr val="FFFFFF"/>
                </a:solidFill>
                <a:effectLst/>
                <a:latin typeface="Google Sans"/>
              </a:rPr>
              <a:t>Stemming</a:t>
            </a:r>
            <a:r>
              <a:rPr lang="fr-FR" b="1" i="0" dirty="0">
                <a:solidFill>
                  <a:srgbClr val="FFFFFF"/>
                </a:solidFill>
                <a:effectLst/>
                <a:latin typeface="Google Sans"/>
              </a:rPr>
              <a:t> </a:t>
            </a:r>
            <a:r>
              <a:rPr lang="fr-FR" sz="1600" b="1" dirty="0" err="1">
                <a:solidFill>
                  <a:srgbClr val="FFFFFF"/>
                </a:solidFill>
                <a:latin typeface="Google Sans"/>
              </a:rPr>
              <a:t>Lemmatization</a:t>
            </a:r>
            <a:endParaRPr lang="fr-FR" sz="1600" b="1" i="0" dirty="0">
              <a:solidFill>
                <a:srgbClr val="FFFFFF"/>
              </a:solidFill>
              <a:effectLst/>
              <a:latin typeface="Google Sans"/>
            </a:endParaRPr>
          </a:p>
        </p:txBody>
      </p:sp>
      <p:sp>
        <p:nvSpPr>
          <p:cNvPr id="33" name="Google Shape;197;p19">
            <a:extLst>
              <a:ext uri="{FF2B5EF4-FFF2-40B4-BE49-F238E27FC236}">
                <a16:creationId xmlns:a16="http://schemas.microsoft.com/office/drawing/2014/main" id="{8894E3B7-4ADD-4A84-BDEA-7DE1B9A27CA3}"/>
              </a:ext>
            </a:extLst>
          </p:cNvPr>
          <p:cNvSpPr/>
          <p:nvPr/>
        </p:nvSpPr>
        <p:spPr>
          <a:xfrm>
            <a:off x="7526257" y="2180032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4" name="Google Shape;204;p19">
            <a:extLst>
              <a:ext uri="{FF2B5EF4-FFF2-40B4-BE49-F238E27FC236}">
                <a16:creationId xmlns:a16="http://schemas.microsoft.com/office/drawing/2014/main" id="{863AF158-D437-456F-AFD3-01AC34023795}"/>
              </a:ext>
            </a:extLst>
          </p:cNvPr>
          <p:cNvSpPr txBox="1"/>
          <p:nvPr/>
        </p:nvSpPr>
        <p:spPr>
          <a:xfrm>
            <a:off x="7526758" y="2179901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36" name="Google Shape;87;p14">
            <a:extLst>
              <a:ext uri="{FF2B5EF4-FFF2-40B4-BE49-F238E27FC236}">
                <a16:creationId xmlns:a16="http://schemas.microsoft.com/office/drawing/2014/main" id="{481030FE-2F76-4034-8324-66808EC3B64B}"/>
              </a:ext>
            </a:extLst>
          </p:cNvPr>
          <p:cNvCxnSpPr>
            <a:cxnSpLocks/>
          </p:cNvCxnSpPr>
          <p:nvPr/>
        </p:nvCxnSpPr>
        <p:spPr>
          <a:xfrm flipV="1">
            <a:off x="8892692" y="2806751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7451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89;p14">
            <a:extLst>
              <a:ext uri="{FF2B5EF4-FFF2-40B4-BE49-F238E27FC236}">
                <a16:creationId xmlns:a16="http://schemas.microsoft.com/office/drawing/2014/main" id="{FE2A2F19-BBE8-4E81-AD34-EE87D3CAE90F}"/>
              </a:ext>
            </a:extLst>
          </p:cNvPr>
          <p:cNvSpPr txBox="1"/>
          <p:nvPr/>
        </p:nvSpPr>
        <p:spPr>
          <a:xfrm>
            <a:off x="8150066" y="2969648"/>
            <a:ext cx="1485252" cy="496660"/>
          </a:xfrm>
          <a:prstGeom prst="rect">
            <a:avLst/>
          </a:prstGeom>
          <a:noFill/>
          <a:ln w="28575" cap="flat" cmpd="sng">
            <a:solidFill>
              <a:srgbClr val="7451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BoW</a:t>
            </a: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 et TF-IDF</a:t>
            </a:r>
            <a:endParaRPr lang="fr-FR" sz="1200" b="1" dirty="0">
              <a:solidFill>
                <a:srgbClr val="70AD47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cxnSp>
        <p:nvCxnSpPr>
          <p:cNvPr id="39" name="Google Shape;87;p14">
            <a:extLst>
              <a:ext uri="{FF2B5EF4-FFF2-40B4-BE49-F238E27FC236}">
                <a16:creationId xmlns:a16="http://schemas.microsoft.com/office/drawing/2014/main" id="{2640757A-0D7B-4DC6-92CB-BC0EDA56D088}"/>
              </a:ext>
            </a:extLst>
          </p:cNvPr>
          <p:cNvCxnSpPr>
            <a:cxnSpLocks/>
          </p:cNvCxnSpPr>
          <p:nvPr/>
        </p:nvCxnSpPr>
        <p:spPr>
          <a:xfrm flipV="1">
            <a:off x="4806382" y="2804742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89;p14">
            <a:extLst>
              <a:ext uri="{FF2B5EF4-FFF2-40B4-BE49-F238E27FC236}">
                <a16:creationId xmlns:a16="http://schemas.microsoft.com/office/drawing/2014/main" id="{811C6E98-E2C6-49FC-A798-17B42ED2AF5E}"/>
              </a:ext>
            </a:extLst>
          </p:cNvPr>
          <p:cNvSpPr txBox="1"/>
          <p:nvPr/>
        </p:nvSpPr>
        <p:spPr>
          <a:xfrm>
            <a:off x="3866451" y="2967639"/>
            <a:ext cx="1883946" cy="496660"/>
          </a:xfrm>
          <a:prstGeom prst="rect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Tokenisation, nettoyage, suppressions, etc.</a:t>
            </a:r>
            <a:endParaRPr lang="fr-FR" sz="1200" b="1" dirty="0">
              <a:solidFill>
                <a:srgbClr val="70AD47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189;p19">
            <a:extLst>
              <a:ext uri="{FF2B5EF4-FFF2-40B4-BE49-F238E27FC236}">
                <a16:creationId xmlns:a16="http://schemas.microsoft.com/office/drawing/2014/main" id="{DA2F023C-9D00-4092-979B-BAEF87A85906}"/>
              </a:ext>
            </a:extLst>
          </p:cNvPr>
          <p:cNvSpPr/>
          <p:nvPr/>
        </p:nvSpPr>
        <p:spPr>
          <a:xfrm>
            <a:off x="7941992" y="1947942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451EB"/>
          </a:solidFill>
          <a:ln>
            <a:solidFill>
              <a:srgbClr val="7451E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193;p19">
            <a:extLst>
              <a:ext uri="{FF2B5EF4-FFF2-40B4-BE49-F238E27FC236}">
                <a16:creationId xmlns:a16="http://schemas.microsoft.com/office/drawing/2014/main" id="{884C6099-46C4-4E77-A35F-663347E6B139}"/>
              </a:ext>
            </a:extLst>
          </p:cNvPr>
          <p:cNvSpPr txBox="1"/>
          <p:nvPr/>
        </p:nvSpPr>
        <p:spPr>
          <a:xfrm>
            <a:off x="7947455" y="2145404"/>
            <a:ext cx="1713725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Vectorisation</a:t>
            </a:r>
            <a:r>
              <a:rPr lang="fr-FR"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de texte</a:t>
            </a:r>
            <a:endParaRPr sz="20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8" name="Google Shape;197;p19">
            <a:extLst>
              <a:ext uri="{FF2B5EF4-FFF2-40B4-BE49-F238E27FC236}">
                <a16:creationId xmlns:a16="http://schemas.microsoft.com/office/drawing/2014/main" id="{A215CC3A-19F8-4C02-8CEA-4647920850A2}"/>
              </a:ext>
            </a:extLst>
          </p:cNvPr>
          <p:cNvSpPr/>
          <p:nvPr/>
        </p:nvSpPr>
        <p:spPr>
          <a:xfrm>
            <a:off x="9567903" y="2178037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9" name="Google Shape;204;p19">
            <a:extLst>
              <a:ext uri="{FF2B5EF4-FFF2-40B4-BE49-F238E27FC236}">
                <a16:creationId xmlns:a16="http://schemas.microsoft.com/office/drawing/2014/main" id="{22DB2B29-0AAB-445B-A0EE-E11F6CC906B3}"/>
              </a:ext>
            </a:extLst>
          </p:cNvPr>
          <p:cNvSpPr txBox="1"/>
          <p:nvPr/>
        </p:nvSpPr>
        <p:spPr>
          <a:xfrm>
            <a:off x="9568404" y="2177906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51" name="Google Shape;87;p14">
            <a:extLst>
              <a:ext uri="{FF2B5EF4-FFF2-40B4-BE49-F238E27FC236}">
                <a16:creationId xmlns:a16="http://schemas.microsoft.com/office/drawing/2014/main" id="{09B46CD4-B0F2-44BB-8C9C-D97194FBE51B}"/>
              </a:ext>
            </a:extLst>
          </p:cNvPr>
          <p:cNvCxnSpPr>
            <a:cxnSpLocks/>
          </p:cNvCxnSpPr>
          <p:nvPr/>
        </p:nvCxnSpPr>
        <p:spPr>
          <a:xfrm flipV="1">
            <a:off x="2804310" y="2804742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89;p14">
            <a:extLst>
              <a:ext uri="{FF2B5EF4-FFF2-40B4-BE49-F238E27FC236}">
                <a16:creationId xmlns:a16="http://schemas.microsoft.com/office/drawing/2014/main" id="{D7FAF724-D5FA-4278-B3BF-386B4F081031}"/>
              </a:ext>
            </a:extLst>
          </p:cNvPr>
          <p:cNvSpPr txBox="1"/>
          <p:nvPr/>
        </p:nvSpPr>
        <p:spPr>
          <a:xfrm>
            <a:off x="2014168" y="2967639"/>
            <a:ext cx="1577218" cy="496660"/>
          </a:xfrm>
          <a:prstGeom prst="rect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Caractères spéciaux et contractions.</a:t>
            </a:r>
            <a:endParaRPr lang="fr-FR" sz="1200" b="1" dirty="0">
              <a:solidFill>
                <a:srgbClr val="70AD47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A0C88F7-E1A5-4FE3-A472-BAC36BEB1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27" y="2225298"/>
            <a:ext cx="304762" cy="30476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6115BA7-6E34-4931-BC18-9314C4961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633" y="2218677"/>
            <a:ext cx="304762" cy="3047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600083DA-2A42-4AC6-9C14-CAC8D31361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088" y="2218677"/>
            <a:ext cx="304762" cy="304762"/>
          </a:xfrm>
          <a:prstGeom prst="rect">
            <a:avLst/>
          </a:prstGeom>
        </p:spPr>
      </p:pic>
      <p:sp>
        <p:nvSpPr>
          <p:cNvPr id="65" name="Google Shape;189;p19">
            <a:extLst>
              <a:ext uri="{FF2B5EF4-FFF2-40B4-BE49-F238E27FC236}">
                <a16:creationId xmlns:a16="http://schemas.microsoft.com/office/drawing/2014/main" id="{834E6425-850D-462C-95B0-45371727D4C4}"/>
              </a:ext>
            </a:extLst>
          </p:cNvPr>
          <p:cNvSpPr/>
          <p:nvPr/>
        </p:nvSpPr>
        <p:spPr>
          <a:xfrm>
            <a:off x="2691869" y="4177099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193;p19">
            <a:extLst>
              <a:ext uri="{FF2B5EF4-FFF2-40B4-BE49-F238E27FC236}">
                <a16:creationId xmlns:a16="http://schemas.microsoft.com/office/drawing/2014/main" id="{D2197B5B-C90A-4B0C-9985-12170FE4EC53}"/>
              </a:ext>
            </a:extLst>
          </p:cNvPr>
          <p:cNvSpPr txBox="1"/>
          <p:nvPr/>
        </p:nvSpPr>
        <p:spPr>
          <a:xfrm>
            <a:off x="3014869" y="4374561"/>
            <a:ext cx="1358088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Analyser des images</a:t>
            </a:r>
            <a:endParaRPr sz="20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7" name="Google Shape;197;p19">
            <a:extLst>
              <a:ext uri="{FF2B5EF4-FFF2-40B4-BE49-F238E27FC236}">
                <a16:creationId xmlns:a16="http://schemas.microsoft.com/office/drawing/2014/main" id="{940D1BBE-3FE7-4E98-80EC-1FD3BD8D5868}"/>
              </a:ext>
            </a:extLst>
          </p:cNvPr>
          <p:cNvSpPr/>
          <p:nvPr/>
        </p:nvSpPr>
        <p:spPr>
          <a:xfrm>
            <a:off x="4317780" y="4407194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8" name="Google Shape;204;p19">
            <a:extLst>
              <a:ext uri="{FF2B5EF4-FFF2-40B4-BE49-F238E27FC236}">
                <a16:creationId xmlns:a16="http://schemas.microsoft.com/office/drawing/2014/main" id="{F662AAF8-C411-4E1F-8D8F-4C68E5C7FD59}"/>
              </a:ext>
            </a:extLst>
          </p:cNvPr>
          <p:cNvSpPr txBox="1"/>
          <p:nvPr/>
        </p:nvSpPr>
        <p:spPr>
          <a:xfrm>
            <a:off x="4318281" y="4407063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69" name="Google Shape;87;p14">
            <a:extLst>
              <a:ext uri="{FF2B5EF4-FFF2-40B4-BE49-F238E27FC236}">
                <a16:creationId xmlns:a16="http://schemas.microsoft.com/office/drawing/2014/main" id="{CFD0397C-37F7-4C4A-9CC0-4AFA88F61E56}"/>
              </a:ext>
            </a:extLst>
          </p:cNvPr>
          <p:cNvCxnSpPr>
            <a:cxnSpLocks/>
          </p:cNvCxnSpPr>
          <p:nvPr/>
        </p:nvCxnSpPr>
        <p:spPr>
          <a:xfrm flipV="1">
            <a:off x="3585489" y="5031904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89;p14">
            <a:extLst>
              <a:ext uri="{FF2B5EF4-FFF2-40B4-BE49-F238E27FC236}">
                <a16:creationId xmlns:a16="http://schemas.microsoft.com/office/drawing/2014/main" id="{6321D38C-1933-4002-A3A7-A133446DD2CF}"/>
              </a:ext>
            </a:extLst>
          </p:cNvPr>
          <p:cNvSpPr txBox="1"/>
          <p:nvPr/>
        </p:nvSpPr>
        <p:spPr>
          <a:xfrm>
            <a:off x="2795347" y="5194801"/>
            <a:ext cx="1577218" cy="496660"/>
          </a:xfrm>
          <a:prstGeom prst="rect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Caractères spéciaux et contractions</a:t>
            </a:r>
            <a:endParaRPr lang="fr-FR" sz="1200" b="1" dirty="0">
              <a:solidFill>
                <a:srgbClr val="70AD47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pic>
        <p:nvPicPr>
          <p:cNvPr id="71" name="Image 70">
            <a:extLst>
              <a:ext uri="{FF2B5EF4-FFF2-40B4-BE49-F238E27FC236}">
                <a16:creationId xmlns:a16="http://schemas.microsoft.com/office/drawing/2014/main" id="{5DE0E792-67ED-4234-9777-DAC88A6C9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631" y="4452460"/>
            <a:ext cx="304762" cy="304762"/>
          </a:xfrm>
          <a:prstGeom prst="rect">
            <a:avLst/>
          </a:prstGeom>
        </p:spPr>
      </p:pic>
      <p:sp>
        <p:nvSpPr>
          <p:cNvPr id="72" name="Google Shape;189;p19">
            <a:extLst>
              <a:ext uri="{FF2B5EF4-FFF2-40B4-BE49-F238E27FC236}">
                <a16:creationId xmlns:a16="http://schemas.microsoft.com/office/drawing/2014/main" id="{BD73F0FA-F1BD-47ED-8FB1-7FF8455DBEC4}"/>
              </a:ext>
            </a:extLst>
          </p:cNvPr>
          <p:cNvSpPr/>
          <p:nvPr/>
        </p:nvSpPr>
        <p:spPr>
          <a:xfrm>
            <a:off x="4652221" y="4194546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193;p19">
            <a:extLst>
              <a:ext uri="{FF2B5EF4-FFF2-40B4-BE49-F238E27FC236}">
                <a16:creationId xmlns:a16="http://schemas.microsoft.com/office/drawing/2014/main" id="{60BEC74D-F376-49E3-99CB-3DBF03C4C98F}"/>
              </a:ext>
            </a:extLst>
          </p:cNvPr>
          <p:cNvSpPr txBox="1"/>
          <p:nvPr/>
        </p:nvSpPr>
        <p:spPr>
          <a:xfrm>
            <a:off x="4935405" y="4383392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Traitement des images</a:t>
            </a:r>
            <a:endParaRPr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74" name="Google Shape;197;p19">
            <a:extLst>
              <a:ext uri="{FF2B5EF4-FFF2-40B4-BE49-F238E27FC236}">
                <a16:creationId xmlns:a16="http://schemas.microsoft.com/office/drawing/2014/main" id="{7102585F-A0CF-4775-A94C-ACA56CED5531}"/>
              </a:ext>
            </a:extLst>
          </p:cNvPr>
          <p:cNvSpPr/>
          <p:nvPr/>
        </p:nvSpPr>
        <p:spPr>
          <a:xfrm>
            <a:off x="6173346" y="4424641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75" name="Google Shape;204;p19">
            <a:extLst>
              <a:ext uri="{FF2B5EF4-FFF2-40B4-BE49-F238E27FC236}">
                <a16:creationId xmlns:a16="http://schemas.microsoft.com/office/drawing/2014/main" id="{43EC43B8-360B-44F0-A56F-E2D6D46DD3EC}"/>
              </a:ext>
            </a:extLst>
          </p:cNvPr>
          <p:cNvSpPr txBox="1"/>
          <p:nvPr/>
        </p:nvSpPr>
        <p:spPr>
          <a:xfrm>
            <a:off x="6173847" y="4424510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77" name="Google Shape;87;p14">
            <a:extLst>
              <a:ext uri="{FF2B5EF4-FFF2-40B4-BE49-F238E27FC236}">
                <a16:creationId xmlns:a16="http://schemas.microsoft.com/office/drawing/2014/main" id="{8E558051-017A-411E-88D2-4022291AC0DD}"/>
              </a:ext>
            </a:extLst>
          </p:cNvPr>
          <p:cNvCxnSpPr>
            <a:cxnSpLocks/>
          </p:cNvCxnSpPr>
          <p:nvPr/>
        </p:nvCxnSpPr>
        <p:spPr>
          <a:xfrm flipV="1">
            <a:off x="5666620" y="5049932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89;p14">
            <a:extLst>
              <a:ext uri="{FF2B5EF4-FFF2-40B4-BE49-F238E27FC236}">
                <a16:creationId xmlns:a16="http://schemas.microsoft.com/office/drawing/2014/main" id="{4BBE07A1-EC59-4614-B4FA-DE02574A05FF}"/>
              </a:ext>
            </a:extLst>
          </p:cNvPr>
          <p:cNvSpPr txBox="1"/>
          <p:nvPr/>
        </p:nvSpPr>
        <p:spPr>
          <a:xfrm>
            <a:off x="4876478" y="5212829"/>
            <a:ext cx="1577218" cy="496660"/>
          </a:xfrm>
          <a:prstGeom prst="rect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La récence, la fréquence, le montant</a:t>
            </a:r>
          </a:p>
        </p:txBody>
      </p:sp>
      <p:cxnSp>
        <p:nvCxnSpPr>
          <p:cNvPr id="79" name="Google Shape;87;p14">
            <a:extLst>
              <a:ext uri="{FF2B5EF4-FFF2-40B4-BE49-F238E27FC236}">
                <a16:creationId xmlns:a16="http://schemas.microsoft.com/office/drawing/2014/main" id="{007482D1-6F85-4120-B3CD-71ED492929FA}"/>
              </a:ext>
            </a:extLst>
          </p:cNvPr>
          <p:cNvCxnSpPr>
            <a:cxnSpLocks/>
          </p:cNvCxnSpPr>
          <p:nvPr/>
        </p:nvCxnSpPr>
        <p:spPr>
          <a:xfrm flipV="1">
            <a:off x="7588729" y="5049932"/>
            <a:ext cx="61" cy="160716"/>
          </a:xfrm>
          <a:prstGeom prst="straightConnector1">
            <a:avLst/>
          </a:prstGeom>
          <a:noFill/>
          <a:ln w="28575" cap="flat" cmpd="sng">
            <a:solidFill>
              <a:srgbClr val="7451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9;p14">
            <a:extLst>
              <a:ext uri="{FF2B5EF4-FFF2-40B4-BE49-F238E27FC236}">
                <a16:creationId xmlns:a16="http://schemas.microsoft.com/office/drawing/2014/main" id="{CCB18AB3-053C-454E-90DD-160DE50F1949}"/>
              </a:ext>
            </a:extLst>
          </p:cNvPr>
          <p:cNvSpPr txBox="1"/>
          <p:nvPr/>
        </p:nvSpPr>
        <p:spPr>
          <a:xfrm>
            <a:off x="6846103" y="5212829"/>
            <a:ext cx="1485252" cy="496660"/>
          </a:xfrm>
          <a:prstGeom prst="rect">
            <a:avLst/>
          </a:prstGeom>
          <a:noFill/>
          <a:ln w="28575" cap="flat" cmpd="sng">
            <a:solidFill>
              <a:srgbClr val="7451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SIRF et ORB</a:t>
            </a:r>
            <a:endParaRPr lang="fr-FR" sz="1200" b="1" dirty="0">
              <a:solidFill>
                <a:srgbClr val="70AD47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189;p19">
            <a:extLst>
              <a:ext uri="{FF2B5EF4-FFF2-40B4-BE49-F238E27FC236}">
                <a16:creationId xmlns:a16="http://schemas.microsoft.com/office/drawing/2014/main" id="{873B9079-4D9B-4454-9239-C5DDFECD8B84}"/>
              </a:ext>
            </a:extLst>
          </p:cNvPr>
          <p:cNvSpPr/>
          <p:nvPr/>
        </p:nvSpPr>
        <p:spPr>
          <a:xfrm>
            <a:off x="6638029" y="4191123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451EB"/>
          </a:solidFill>
          <a:ln>
            <a:solidFill>
              <a:srgbClr val="7451E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193;p19">
            <a:extLst>
              <a:ext uri="{FF2B5EF4-FFF2-40B4-BE49-F238E27FC236}">
                <a16:creationId xmlns:a16="http://schemas.microsoft.com/office/drawing/2014/main" id="{93C3C30B-90FD-4072-B9DC-4C04672C65CB}"/>
              </a:ext>
            </a:extLst>
          </p:cNvPr>
          <p:cNvSpPr txBox="1"/>
          <p:nvPr/>
        </p:nvSpPr>
        <p:spPr>
          <a:xfrm>
            <a:off x="6643492" y="4388585"/>
            <a:ext cx="1713725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Vectorisation</a:t>
            </a:r>
            <a:r>
              <a:rPr lang="fr-FR"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des images</a:t>
            </a:r>
            <a:endParaRPr sz="20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83" name="Google Shape;197;p19">
            <a:extLst>
              <a:ext uri="{FF2B5EF4-FFF2-40B4-BE49-F238E27FC236}">
                <a16:creationId xmlns:a16="http://schemas.microsoft.com/office/drawing/2014/main" id="{DA53D310-290B-47CD-B2D0-710B0D9E8CF2}"/>
              </a:ext>
            </a:extLst>
          </p:cNvPr>
          <p:cNvSpPr/>
          <p:nvPr/>
        </p:nvSpPr>
        <p:spPr>
          <a:xfrm>
            <a:off x="8263940" y="442121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84" name="Google Shape;204;p19">
            <a:extLst>
              <a:ext uri="{FF2B5EF4-FFF2-40B4-BE49-F238E27FC236}">
                <a16:creationId xmlns:a16="http://schemas.microsoft.com/office/drawing/2014/main" id="{C8DB61EB-9E58-4FF0-B3AF-87396CDAEE24}"/>
              </a:ext>
            </a:extLst>
          </p:cNvPr>
          <p:cNvSpPr txBox="1"/>
          <p:nvPr/>
        </p:nvSpPr>
        <p:spPr>
          <a:xfrm>
            <a:off x="8264441" y="4421087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85" name="Image 84">
            <a:extLst>
              <a:ext uri="{FF2B5EF4-FFF2-40B4-BE49-F238E27FC236}">
                <a16:creationId xmlns:a16="http://schemas.microsoft.com/office/drawing/2014/main" id="{7910260F-6979-43B7-B596-5D4EB3AB1D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125" y="4461858"/>
            <a:ext cx="304762" cy="304762"/>
          </a:xfrm>
          <a:prstGeom prst="rect">
            <a:avLst/>
          </a:prstGeom>
        </p:spPr>
      </p:pic>
      <p:cxnSp>
        <p:nvCxnSpPr>
          <p:cNvPr id="86" name="Google Shape;247;p20">
            <a:extLst>
              <a:ext uri="{FF2B5EF4-FFF2-40B4-BE49-F238E27FC236}">
                <a16:creationId xmlns:a16="http://schemas.microsoft.com/office/drawing/2014/main" id="{0CA1475B-619E-4B16-A5B4-EE7197A099A8}"/>
              </a:ext>
            </a:extLst>
          </p:cNvPr>
          <p:cNvCxnSpPr>
            <a:cxnSpLocks/>
            <a:stCxn id="46" idx="3"/>
            <a:endCxn id="87" idx="0"/>
          </p:cNvCxnSpPr>
          <p:nvPr/>
        </p:nvCxnSpPr>
        <p:spPr>
          <a:xfrm>
            <a:off x="10169792" y="2376342"/>
            <a:ext cx="588308" cy="961794"/>
          </a:xfrm>
          <a:prstGeom prst="bentConnector2">
            <a:avLst/>
          </a:prstGeom>
          <a:noFill/>
          <a:ln w="19050" cap="flat" cmpd="sng">
            <a:solidFill>
              <a:srgbClr val="44546A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7" name="Google Shape;232;p20">
            <a:extLst>
              <a:ext uri="{FF2B5EF4-FFF2-40B4-BE49-F238E27FC236}">
                <a16:creationId xmlns:a16="http://schemas.microsoft.com/office/drawing/2014/main" id="{195E5B3C-3F41-45C1-9B85-7853D850B11C}"/>
              </a:ext>
            </a:extLst>
          </p:cNvPr>
          <p:cNvSpPr/>
          <p:nvPr/>
        </p:nvSpPr>
        <p:spPr>
          <a:xfrm>
            <a:off x="9971159" y="3338136"/>
            <a:ext cx="1573881" cy="712800"/>
          </a:xfrm>
          <a:prstGeom prst="roundRect">
            <a:avLst>
              <a:gd name="adj" fmla="val 16667"/>
            </a:avLst>
          </a:prstGeom>
          <a:solidFill>
            <a:srgbClr val="4454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247;p20">
            <a:extLst>
              <a:ext uri="{FF2B5EF4-FFF2-40B4-BE49-F238E27FC236}">
                <a16:creationId xmlns:a16="http://schemas.microsoft.com/office/drawing/2014/main" id="{40CAB58C-1F40-40FC-B46E-6A46E27707FE}"/>
              </a:ext>
            </a:extLst>
          </p:cNvPr>
          <p:cNvCxnSpPr>
            <a:cxnSpLocks/>
            <a:stCxn id="81" idx="3"/>
            <a:endCxn id="87" idx="2"/>
          </p:cNvCxnSpPr>
          <p:nvPr/>
        </p:nvCxnSpPr>
        <p:spPr>
          <a:xfrm flipV="1">
            <a:off x="8865829" y="4050936"/>
            <a:ext cx="1892271" cy="568587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96" name="Google Shape;258;p20">
            <a:extLst>
              <a:ext uri="{FF2B5EF4-FFF2-40B4-BE49-F238E27FC236}">
                <a16:creationId xmlns:a16="http://schemas.microsoft.com/office/drawing/2014/main" id="{6BA4DA0A-3E14-4702-8338-18A9EFFDA77C}"/>
              </a:ext>
            </a:extLst>
          </p:cNvPr>
          <p:cNvSpPr txBox="1"/>
          <p:nvPr/>
        </p:nvSpPr>
        <p:spPr>
          <a:xfrm>
            <a:off x="10024749" y="3464299"/>
            <a:ext cx="1481857" cy="4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chemeClr val="lt1"/>
                </a:solidFill>
                <a:latin typeface="Google Sans"/>
                <a:ea typeface="Roboto"/>
                <a:cs typeface="Roboto"/>
                <a:sym typeface="Roboto"/>
              </a:rPr>
              <a:t>Clusterisation</a:t>
            </a:r>
            <a:endParaRPr dirty="0">
              <a:solidFill>
                <a:schemeClr val="lt1"/>
              </a:solidFill>
              <a:latin typeface="Google Sans"/>
              <a:ea typeface="Roboto"/>
              <a:cs typeface="Roboto"/>
              <a:sym typeface="Roboto"/>
            </a:endParaRPr>
          </a:p>
        </p:txBody>
      </p:sp>
      <p:pic>
        <p:nvPicPr>
          <p:cNvPr id="98" name="Image 97">
            <a:extLst>
              <a:ext uri="{FF2B5EF4-FFF2-40B4-BE49-F238E27FC236}">
                <a16:creationId xmlns:a16="http://schemas.microsoft.com/office/drawing/2014/main" id="{D856E4EA-4C47-4218-8DDC-133BAC166D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931" y="2218677"/>
            <a:ext cx="304762" cy="304762"/>
          </a:xfrm>
          <a:prstGeom prst="rect">
            <a:avLst/>
          </a:prstGeom>
        </p:spPr>
      </p:pic>
      <p:pic>
        <p:nvPicPr>
          <p:cNvPr id="99" name="Image 98">
            <a:extLst>
              <a:ext uri="{FF2B5EF4-FFF2-40B4-BE49-F238E27FC236}">
                <a16:creationId xmlns:a16="http://schemas.microsoft.com/office/drawing/2014/main" id="{AE6DF9EB-A2CC-499B-A331-7BC1862120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023" y="4465639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4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C6415BFF-43A2-4064-96C8-5800257E3208}"/>
              </a:ext>
            </a:extLst>
          </p:cNvPr>
          <p:cNvSpPr/>
          <p:nvPr/>
        </p:nvSpPr>
        <p:spPr>
          <a:xfrm>
            <a:off x="9493399" y="563525"/>
            <a:ext cx="2499925" cy="131355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4"/>
            <a:ext cx="7098182" cy="1294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Présence de caractères spéciaux </a:t>
            </a:r>
          </a:p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et de contractions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62" name="Google Shape;189;p19">
            <a:extLst>
              <a:ext uri="{FF2B5EF4-FFF2-40B4-BE49-F238E27FC236}">
                <a16:creationId xmlns:a16="http://schemas.microsoft.com/office/drawing/2014/main" id="{7D0B2988-E22F-4E6D-8DE8-7C77A71FF337}"/>
              </a:ext>
            </a:extLst>
          </p:cNvPr>
          <p:cNvSpPr/>
          <p:nvPr/>
        </p:nvSpPr>
        <p:spPr>
          <a:xfrm>
            <a:off x="9642635" y="802161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193;p19">
            <a:extLst>
              <a:ext uri="{FF2B5EF4-FFF2-40B4-BE49-F238E27FC236}">
                <a16:creationId xmlns:a16="http://schemas.microsoft.com/office/drawing/2014/main" id="{57B2EE57-A48A-4890-8B99-7701B1B5D160}"/>
              </a:ext>
            </a:extLst>
          </p:cNvPr>
          <p:cNvSpPr txBox="1"/>
          <p:nvPr/>
        </p:nvSpPr>
        <p:spPr>
          <a:xfrm>
            <a:off x="10037813" y="999623"/>
            <a:ext cx="1285909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Analyser des textes</a:t>
            </a:r>
            <a:endParaRPr sz="20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89" name="Google Shape;197;p19">
            <a:extLst>
              <a:ext uri="{FF2B5EF4-FFF2-40B4-BE49-F238E27FC236}">
                <a16:creationId xmlns:a16="http://schemas.microsoft.com/office/drawing/2014/main" id="{56B30A0B-9AEC-47DF-8DC6-0B6E428E510A}"/>
              </a:ext>
            </a:extLst>
          </p:cNvPr>
          <p:cNvSpPr/>
          <p:nvPr/>
        </p:nvSpPr>
        <p:spPr>
          <a:xfrm>
            <a:off x="11268546" y="1032256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90" name="Google Shape;204;p19">
            <a:extLst>
              <a:ext uri="{FF2B5EF4-FFF2-40B4-BE49-F238E27FC236}">
                <a16:creationId xmlns:a16="http://schemas.microsoft.com/office/drawing/2014/main" id="{A80234AF-93AE-4A54-A51B-9C6CD1EEB88B}"/>
              </a:ext>
            </a:extLst>
          </p:cNvPr>
          <p:cNvSpPr txBox="1"/>
          <p:nvPr/>
        </p:nvSpPr>
        <p:spPr>
          <a:xfrm>
            <a:off x="11269047" y="1032125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91" name="Image 90">
            <a:extLst>
              <a:ext uri="{FF2B5EF4-FFF2-40B4-BE49-F238E27FC236}">
                <a16:creationId xmlns:a16="http://schemas.microsoft.com/office/drawing/2014/main" id="{39FB03C5-CBE2-4B19-8C7F-28CB955D5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397" y="1077522"/>
            <a:ext cx="304762" cy="304762"/>
          </a:xfrm>
          <a:prstGeom prst="rect">
            <a:avLst/>
          </a:prstGeom>
        </p:spPr>
      </p:pic>
      <p:sp>
        <p:nvSpPr>
          <p:cNvPr id="93" name="ZoneTexte 92">
            <a:extLst>
              <a:ext uri="{FF2B5EF4-FFF2-40B4-BE49-F238E27FC236}">
                <a16:creationId xmlns:a16="http://schemas.microsoft.com/office/drawing/2014/main" id="{0DC599A0-E82A-425F-A239-A1B3EABDA922}"/>
              </a:ext>
            </a:extLst>
          </p:cNvPr>
          <p:cNvSpPr txBox="1"/>
          <p:nvPr/>
        </p:nvSpPr>
        <p:spPr>
          <a:xfrm>
            <a:off x="9493398" y="194128"/>
            <a:ext cx="2499925" cy="369332"/>
          </a:xfrm>
          <a:prstGeom prst="rect">
            <a:avLst/>
          </a:prstGeom>
          <a:solidFill>
            <a:srgbClr val="FFF2CC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Google Sans"/>
              </a:rPr>
              <a:t>T</a:t>
            </a:r>
            <a:r>
              <a:rPr lang="fr-FR" b="1" dirty="0" err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Google Sans"/>
              </a:rPr>
              <a:t>extuelles</a:t>
            </a:r>
            <a:endParaRPr lang="fr-FR" sz="1800" b="1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accent4">
                  <a:lumMod val="50000"/>
                </a:schemeClr>
              </a:solidFill>
              <a:latin typeface="Google San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13FD813-968F-4755-B3B3-AE81AF84E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40" y="1702470"/>
            <a:ext cx="4086260" cy="2844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CBB2481-BC28-475A-9347-F69C3848E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6375" y="1702470"/>
            <a:ext cx="4086260" cy="2822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E35B8F7-2226-4EC0-A156-8B7E3E8C5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740" y="4621575"/>
            <a:ext cx="11507583" cy="169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12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312268" y="432794"/>
            <a:ext cx="598516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données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589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3">
            <a:extLst>
              <a:ext uri="{FF2B5EF4-FFF2-40B4-BE49-F238E27FC236}">
                <a16:creationId xmlns:a16="http://schemas.microsoft.com/office/drawing/2014/main" id="{F8DF3F0C-1A91-4934-AC35-7EA174396FA6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6 – Classification automatique des biens de consommation</a:t>
            </a:r>
          </a:p>
        </p:txBody>
      </p:sp>
    </p:spTree>
    <p:extLst>
      <p:ext uri="{BB962C8B-B14F-4D97-AF65-F5344CB8AC3E}">
        <p14:creationId xmlns:p14="http://schemas.microsoft.com/office/powerpoint/2010/main" val="714227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08E4FDB-B292-445C-B63F-7C9A04FFF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147" y="2789595"/>
            <a:ext cx="5246206" cy="23265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B9734C05-D195-437B-8AD5-CA5353F78FB4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47014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15B49B5-6196-4448-9E70-7E2664D9AC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029853"/>
            <a:ext cx="457727" cy="4272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5FB4105-0128-4D6E-8B74-FA687B51CD43}"/>
              </a:ext>
            </a:extLst>
          </p:cNvPr>
          <p:cNvSpPr txBox="1"/>
          <p:nvPr/>
        </p:nvSpPr>
        <p:spPr>
          <a:xfrm>
            <a:off x="844895" y="2024702"/>
            <a:ext cx="103415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est nécessaire de prendre en compte plus de variable pour identifier chaque type de clients selon ses comportements d'achat. </a:t>
            </a: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si c'est une promotion, l’anniversaire du client.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270C0AE-97C7-41A5-A56E-4477D983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2903159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C62ECFC-42D2-44B4-80B5-B00E91E30057}"/>
              </a:ext>
            </a:extLst>
          </p:cNvPr>
          <p:cNvSpPr txBox="1"/>
          <p:nvPr/>
        </p:nvSpPr>
        <p:spPr>
          <a:xfrm>
            <a:off x="816636" y="2898008"/>
            <a:ext cx="5863133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Il faut utiliser la variable « </a:t>
            </a:r>
            <a:r>
              <a:rPr lang="fr-FR" sz="2000" dirty="0"/>
              <a:t>order_purchase_timestamp » ainsi que les catégories pour savoir s’il y a des clients qui achètent uniquement à certaines périodes de l’année.</a:t>
            </a:r>
            <a:br>
              <a:rPr lang="fr-FR" sz="2000" dirty="0"/>
            </a:b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Par exemple, des achats pour la fête de Noé.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FE1A5-7CA4-43E7-8851-A42732D66A95}"/>
              </a:ext>
            </a:extLst>
          </p:cNvPr>
          <p:cNvSpPr/>
          <p:nvPr/>
        </p:nvSpPr>
        <p:spPr>
          <a:xfrm>
            <a:off x="0" y="1352931"/>
            <a:ext cx="5083629" cy="336947"/>
          </a:xfrm>
          <a:prstGeom prst="rect">
            <a:avLst/>
          </a:prstGeom>
          <a:solidFill>
            <a:schemeClr val="accent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41D8C44-1D96-4131-B963-A05738BD7171}"/>
              </a:ext>
            </a:extLst>
          </p:cNvPr>
          <p:cNvSpPr txBox="1"/>
          <p:nvPr/>
        </p:nvSpPr>
        <p:spPr>
          <a:xfrm>
            <a:off x="0" y="1351324"/>
            <a:ext cx="5083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Basé sur la segmentation du comportement et de la valeur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B795763-D073-4810-A6E7-E35C5879703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7" y="4644949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D68452BE-730E-48A4-A8E9-FE3EDF328EC5}"/>
              </a:ext>
            </a:extLst>
          </p:cNvPr>
          <p:cNvSpPr txBox="1"/>
          <p:nvPr/>
        </p:nvSpPr>
        <p:spPr>
          <a:xfrm>
            <a:off x="816636" y="4639798"/>
            <a:ext cx="57795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Google Sans"/>
              </a:rPr>
              <a:t>Explorez d'autres types de réduction de dimension tels que UMAP, ISOMAP, etc., et aussi d’autres types d’algorithmes de clustering tels que DBSCAN, </a:t>
            </a:r>
            <a:r>
              <a:rPr lang="fr-FR" sz="2000" dirty="0" err="1">
                <a:latin typeface="Google Sans"/>
              </a:rPr>
              <a:t>MiniBatchKMeans</a:t>
            </a:r>
            <a:r>
              <a:rPr lang="fr-FR" sz="2000" dirty="0">
                <a:latin typeface="Google Sans"/>
              </a:rPr>
              <a:t>, etc. </a:t>
            </a:r>
            <a:endParaRPr lang="fr-FR" sz="14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D6ECA8AA-524D-44CE-8A87-473A589873A0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0A238F6-22DD-4D61-993F-2305861F78EF}"/>
              </a:ext>
            </a:extLst>
          </p:cNvPr>
          <p:cNvSpPr txBox="1"/>
          <p:nvPr/>
        </p:nvSpPr>
        <p:spPr>
          <a:xfrm rot="19919388">
            <a:off x="7202495" y="1028159"/>
            <a:ext cx="3698961" cy="132343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s-ES" sz="8000" dirty="0">
                <a:solidFill>
                  <a:srgbClr val="FF0000"/>
                </a:solidFill>
              </a:rPr>
              <a:t>REVISAR</a:t>
            </a:r>
            <a:endParaRPr lang="fr-FR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631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0AFF44D2-3358-41B3-A92A-E7F6B210DA94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935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27 octubre 2021</a:t>
            </a:r>
          </a:p>
        </p:txBody>
      </p:sp>
      <p:pic>
        <p:nvPicPr>
          <p:cNvPr id="8" name="Picture 2" descr="OpenClassrooms — Wikipédia">
            <a:extLst>
              <a:ext uri="{FF2B5EF4-FFF2-40B4-BE49-F238E27FC236}">
                <a16:creationId xmlns:a16="http://schemas.microsoft.com/office/drawing/2014/main" id="{18FA7543-C255-47CA-9E0D-0DB0A858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D8D22BE0-298E-44EE-A4A3-A03C472D0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E093D0-5D26-406D-A395-D727A0AB7C77}"/>
              </a:ext>
            </a:extLst>
          </p:cNvPr>
          <p:cNvSpPr/>
          <p:nvPr/>
        </p:nvSpPr>
        <p:spPr>
          <a:xfrm>
            <a:off x="279917" y="5184716"/>
            <a:ext cx="1724734" cy="56530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0031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Annexes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A012494-2B79-418F-B332-71A9813CF60A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6 – Classification automatique des biens de consommation</a:t>
            </a:r>
          </a:p>
        </p:txBody>
      </p:sp>
    </p:spTree>
    <p:extLst>
      <p:ext uri="{BB962C8B-B14F-4D97-AF65-F5344CB8AC3E}">
        <p14:creationId xmlns:p14="http://schemas.microsoft.com/office/powerpoint/2010/main" val="27338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1510259"/>
            <a:ext cx="718985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données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 données textuelles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Des données visuelles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Clusterisation</a:t>
            </a: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075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3">
            <a:extLst>
              <a:ext uri="{FF2B5EF4-FFF2-40B4-BE49-F238E27FC236}">
                <a16:creationId xmlns:a16="http://schemas.microsoft.com/office/drawing/2014/main" id="{CAD4C5DC-5A45-4E80-881C-3766D4D1DDB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6 – Classification automatique des biens de consommation</a:t>
            </a:r>
          </a:p>
        </p:txBody>
      </p:sp>
    </p:spTree>
    <p:extLst>
      <p:ext uri="{BB962C8B-B14F-4D97-AF65-F5344CB8AC3E}">
        <p14:creationId xmlns:p14="http://schemas.microsoft.com/office/powerpoint/2010/main" val="2744338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7" y="1208056"/>
            <a:ext cx="68466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Place de marché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souhaite lancer une marketplace e-commerce où des vendeurs proposent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des articles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à des acheteurs en postant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une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photo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et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une description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.</a:t>
            </a:r>
            <a:endParaRPr lang="fr-FR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89783"/>
            <a:ext cx="340377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19297" y="3798700"/>
            <a:ext cx="53767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02124"/>
                </a:solidFill>
                <a:latin typeface="Google Sans"/>
              </a:rPr>
              <a:t>Prendre en compte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Réaliser des traitements des images et des descriptions des produits.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mettre en œuvre a minima un algorithme de type SIFT / ORB / SURF.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697220" y="3015840"/>
            <a:ext cx="68466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</a:t>
            </a:r>
            <a:r>
              <a:rPr lang="fr-FR" sz="2000" b="1" u="none" strike="noStrike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/>
                <a:latin typeface="Google Sans"/>
              </a:rPr>
              <a:t>éaliser une première étude de faisabilité d'un moteur de classification d'articles basé sur une image et une description.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C29127FA-41C3-48A7-9EC8-55EC9AD4F573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A25FD4F0-38A7-4362-9BF8-830198B8C0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8" t="4156" r="8695" b="7052"/>
          <a:stretch/>
        </p:blipFill>
        <p:spPr>
          <a:xfrm>
            <a:off x="7699605" y="376812"/>
            <a:ext cx="3668191" cy="2564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7287311-5AC0-4E78-9365-A731AF76EB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45" r="22457" b="31437"/>
          <a:stretch/>
        </p:blipFill>
        <p:spPr>
          <a:xfrm>
            <a:off x="7705144" y="3424201"/>
            <a:ext cx="3994852" cy="23405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F2C6C944-ABD0-4386-A0A7-98ADEA7CF9B1}"/>
              </a:ext>
            </a:extLst>
          </p:cNvPr>
          <p:cNvSpPr txBox="1"/>
          <p:nvPr/>
        </p:nvSpPr>
        <p:spPr>
          <a:xfrm>
            <a:off x="2" y="5410773"/>
            <a:ext cx="5522974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Est-il possible de classifier automatiquement les produits de manière pertinentes ?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33874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EEBD22B2-98DC-445B-AA4B-EB7FBF1884BA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6 – Classification automatique des biens de consommation</a:t>
            </a:r>
          </a:p>
        </p:txBody>
      </p:sp>
    </p:spTree>
    <p:extLst>
      <p:ext uri="{BB962C8B-B14F-4D97-AF65-F5344CB8AC3E}">
        <p14:creationId xmlns:p14="http://schemas.microsoft.com/office/powerpoint/2010/main" val="244246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8327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r>
              <a:rPr lang="fr-FR" sz="4000" b="1" baseline="300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1</a:t>
            </a:r>
            <a:endParaRPr lang="es-419" sz="4000" b="1" u="sng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12" name="Tableau 3">
            <a:extLst>
              <a:ext uri="{FF2B5EF4-FFF2-40B4-BE49-F238E27FC236}">
                <a16:creationId xmlns:a16="http://schemas.microsoft.com/office/drawing/2014/main" id="{B8AA08F0-5F70-416E-9005-2A1397C60660}"/>
              </a:ext>
            </a:extLst>
          </p:cNvPr>
          <p:cNvGraphicFramePr>
            <a:graphicFrameLocks noGrp="1"/>
          </p:cNvGraphicFramePr>
          <p:nvPr/>
        </p:nvGraphicFramePr>
        <p:xfrm>
          <a:off x="982752" y="2171770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1050 x 15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/>
                        <a:t>2,17%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/>
                        <a:t>0</a:t>
                      </a:r>
                      <a:endParaRPr lang="es-419" sz="18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Colonnes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vides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pic>
        <p:nvPicPr>
          <p:cNvPr id="14" name="Image 13">
            <a:extLst>
              <a:ext uri="{FF2B5EF4-FFF2-40B4-BE49-F238E27FC236}">
                <a16:creationId xmlns:a16="http://schemas.microsoft.com/office/drawing/2014/main" id="{763111FF-3770-4FA3-8930-F5448C7E2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251185"/>
            <a:ext cx="648000" cy="648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C5289F4-8185-4145-A179-7A82ABE267AF}"/>
              </a:ext>
            </a:extLst>
          </p:cNvPr>
          <p:cNvSpPr txBox="1"/>
          <p:nvPr/>
        </p:nvSpPr>
        <p:spPr>
          <a:xfrm>
            <a:off x="904568" y="1373752"/>
            <a:ext cx="460997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Textuelles : </a:t>
            </a:r>
            <a:b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</a:br>
            <a:r>
              <a:rPr lang="fr-FR" dirty="0">
                <a:latin typeface="docs-Roboto"/>
              </a:rPr>
              <a:t>noms des articles, descriptions, catégories, etc.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D0B8368-F239-47A3-9AB9-57553936D58F}"/>
              </a:ext>
            </a:extLst>
          </p:cNvPr>
          <p:cNvSpPr txBox="1"/>
          <p:nvPr/>
        </p:nvSpPr>
        <p:spPr>
          <a:xfrm>
            <a:off x="66675" y="6138661"/>
            <a:ext cx="121253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https://s3-eu-west-1.amazonaws.com/static.oc-static.com/prod/courses/files/Parcours_data_scientist/Projet+-+Textimage+DAS+V2/Dataset+projet+pre%CC%81traitement+textes+images.zip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A067937-AC3C-4A80-A3CF-148E159EB1A6}"/>
              </a:ext>
            </a:extLst>
          </p:cNvPr>
          <p:cNvSpPr txBox="1"/>
          <p:nvPr/>
        </p:nvSpPr>
        <p:spPr>
          <a:xfrm>
            <a:off x="844895" y="4209662"/>
            <a:ext cx="4609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Généralités</a:t>
            </a:r>
            <a:endParaRPr lang="fr-FR" sz="2000" baseline="30000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CC6B78F-08E7-4ABE-98C8-2BA18B4A14E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4200870"/>
            <a:ext cx="457727" cy="42727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254D523C-FBC0-4468-B8F4-5C5A1547142A}"/>
              </a:ext>
            </a:extLst>
          </p:cNvPr>
          <p:cNvSpPr txBox="1"/>
          <p:nvPr/>
        </p:nvSpPr>
        <p:spPr>
          <a:xfrm>
            <a:off x="739540" y="4598803"/>
            <a:ext cx="48804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Les champs sont liés aux descriptions de produits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Un champ permet de classifier les produits  sur basés sur les niveaux d’un arbre de catégorie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3DD4F32-74F2-466C-A8A3-8A5F2DBD24C9}"/>
              </a:ext>
            </a:extLst>
          </p:cNvPr>
          <p:cNvSpPr txBox="1"/>
          <p:nvPr/>
        </p:nvSpPr>
        <p:spPr>
          <a:xfrm>
            <a:off x="6677460" y="1487012"/>
            <a:ext cx="17794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Visuelles :</a:t>
            </a:r>
          </a:p>
          <a:p>
            <a:r>
              <a:rPr lang="fr-FR" sz="2000" dirty="0">
                <a:latin typeface="docs-Roboto"/>
              </a:rPr>
              <a:t>1050 images</a:t>
            </a:r>
            <a:endParaRPr lang="fr-FR" dirty="0">
              <a:latin typeface="docs-Roboto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D1D88E-DDF8-46DB-B910-99FEFBB4EA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459" y="1403176"/>
            <a:ext cx="684000" cy="6840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01EF3389-DB4B-4986-AF78-7BF486B8F7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644" y="2535100"/>
            <a:ext cx="1114607" cy="122991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79E850DE-36A2-4990-B814-B4FB26C7D7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35100"/>
            <a:ext cx="810084" cy="1163197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BB1A434-01E8-49FE-8784-07FF9B9070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354" y="2535100"/>
            <a:ext cx="625937" cy="122991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336F01D5-8528-4EA3-8E56-883FAF39156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9"/>
          <a:stretch/>
        </p:blipFill>
        <p:spPr>
          <a:xfrm>
            <a:off x="8728513" y="2535100"/>
            <a:ext cx="889489" cy="1128092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A342982-8E57-479F-A674-E54871B0F1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437" y="2535100"/>
            <a:ext cx="1339724" cy="1229910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EA03F9A3-ABF3-48B0-A275-6BD1A01D40AD}"/>
              </a:ext>
            </a:extLst>
          </p:cNvPr>
          <p:cNvSpPr txBox="1"/>
          <p:nvPr/>
        </p:nvSpPr>
        <p:spPr>
          <a:xfrm>
            <a:off x="6460448" y="4209662"/>
            <a:ext cx="2118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Généralités</a:t>
            </a:r>
            <a:endParaRPr lang="fr-FR" sz="2000" baseline="30000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933C598C-7A2F-4D78-8386-D6DBF704AE0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459" y="4200870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FF71B477-1149-493E-B4BC-EE75BE563467}"/>
              </a:ext>
            </a:extLst>
          </p:cNvPr>
          <p:cNvSpPr txBox="1"/>
          <p:nvPr/>
        </p:nvSpPr>
        <p:spPr>
          <a:xfrm>
            <a:off x="6355093" y="4598803"/>
            <a:ext cx="44959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Une image par produit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Image sur fond blanc ou image complète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Résolution et taille différents </a:t>
            </a:r>
          </a:p>
        </p:txBody>
      </p:sp>
      <p:sp>
        <p:nvSpPr>
          <p:cNvPr id="33" name="TextBox 3">
            <a:extLst>
              <a:ext uri="{FF2B5EF4-FFF2-40B4-BE49-F238E27FC236}">
                <a16:creationId xmlns:a16="http://schemas.microsoft.com/office/drawing/2014/main" id="{E669F5A0-9178-456A-A886-D5EC8D95D3CF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720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Analyse exploratoire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3">
            <a:extLst>
              <a:ext uri="{FF2B5EF4-FFF2-40B4-BE49-F238E27FC236}">
                <a16:creationId xmlns:a16="http://schemas.microsoft.com/office/drawing/2014/main" id="{339E6F4F-556F-42A5-9453-30F72AF008D2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6 – Classification automatique des biens de consommation</a:t>
            </a:r>
          </a:p>
        </p:txBody>
      </p:sp>
    </p:spTree>
    <p:extLst>
      <p:ext uri="{BB962C8B-B14F-4D97-AF65-F5344CB8AC3E}">
        <p14:creationId xmlns:p14="http://schemas.microsoft.com/office/powerpoint/2010/main" val="260308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2" name="Google Shape;886;p38">
            <a:extLst>
              <a:ext uri="{FF2B5EF4-FFF2-40B4-BE49-F238E27FC236}">
                <a16:creationId xmlns:a16="http://schemas.microsoft.com/office/drawing/2014/main" id="{284ED72C-8DE1-4D4A-B7E8-B6C27A09CB07}"/>
              </a:ext>
            </a:extLst>
          </p:cNvPr>
          <p:cNvSpPr/>
          <p:nvPr/>
        </p:nvSpPr>
        <p:spPr>
          <a:xfrm>
            <a:off x="2688078" y="3465218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87;p38">
            <a:extLst>
              <a:ext uri="{FF2B5EF4-FFF2-40B4-BE49-F238E27FC236}">
                <a16:creationId xmlns:a16="http://schemas.microsoft.com/office/drawing/2014/main" id="{E6FDDD52-34F1-4B04-BF6D-D38B4DAFAD8F}"/>
              </a:ext>
            </a:extLst>
          </p:cNvPr>
          <p:cNvSpPr txBox="1"/>
          <p:nvPr/>
        </p:nvSpPr>
        <p:spPr>
          <a:xfrm>
            <a:off x="2790896" y="3779957"/>
            <a:ext cx="1848924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Sélection</a:t>
            </a: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</a:t>
            </a: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données</a:t>
            </a:r>
            <a:endParaRPr lang="es-ES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4" name="Google Shape;889;p38">
            <a:extLst>
              <a:ext uri="{FF2B5EF4-FFF2-40B4-BE49-F238E27FC236}">
                <a16:creationId xmlns:a16="http://schemas.microsoft.com/office/drawing/2014/main" id="{44593C4D-6F83-4C13-9FD5-3DEDF445912C}"/>
              </a:ext>
            </a:extLst>
          </p:cNvPr>
          <p:cNvSpPr/>
          <p:nvPr/>
        </p:nvSpPr>
        <p:spPr>
          <a:xfrm>
            <a:off x="6758899" y="3465218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CC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90;p38">
            <a:extLst>
              <a:ext uri="{FF2B5EF4-FFF2-40B4-BE49-F238E27FC236}">
                <a16:creationId xmlns:a16="http://schemas.microsoft.com/office/drawing/2014/main" id="{14E4617B-BEAF-4086-8664-DF3ABF572E9A}"/>
              </a:ext>
            </a:extLst>
          </p:cNvPr>
          <p:cNvSpPr txBox="1"/>
          <p:nvPr/>
        </p:nvSpPr>
        <p:spPr>
          <a:xfrm>
            <a:off x="6834987" y="3774007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19" name="Google Shape;895;p38">
            <a:extLst>
              <a:ext uri="{FF2B5EF4-FFF2-40B4-BE49-F238E27FC236}">
                <a16:creationId xmlns:a16="http://schemas.microsoft.com/office/drawing/2014/main" id="{6770F2EA-90AE-4481-AE11-3B45CB082A7E}"/>
              </a:ext>
            </a:extLst>
          </p:cNvPr>
          <p:cNvSpPr/>
          <p:nvPr/>
        </p:nvSpPr>
        <p:spPr>
          <a:xfrm>
            <a:off x="4723555" y="3465218"/>
            <a:ext cx="2054428" cy="969975"/>
          </a:xfrm>
          <a:custGeom>
            <a:avLst/>
            <a:gdLst/>
            <a:ahLst/>
            <a:cxnLst/>
            <a:rect l="l" t="t" r="r" b="b"/>
            <a:pathLst>
              <a:path w="30977" h="13004" extrusionOk="0">
                <a:moveTo>
                  <a:pt x="0" y="1"/>
                </a:moveTo>
                <a:lnTo>
                  <a:pt x="3653" y="6503"/>
                </a:lnTo>
                <a:lnTo>
                  <a:pt x="0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896;p38">
            <a:extLst>
              <a:ext uri="{FF2B5EF4-FFF2-40B4-BE49-F238E27FC236}">
                <a16:creationId xmlns:a16="http://schemas.microsoft.com/office/drawing/2014/main" id="{AFC4DA51-49E1-4531-8FEB-CAF1B17414D9}"/>
              </a:ext>
            </a:extLst>
          </p:cNvPr>
          <p:cNvSpPr txBox="1"/>
          <p:nvPr/>
        </p:nvSpPr>
        <p:spPr>
          <a:xfrm>
            <a:off x="4846967" y="3751723"/>
            <a:ext cx="1826756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4" name="Google Shape;902;p38">
            <a:extLst>
              <a:ext uri="{FF2B5EF4-FFF2-40B4-BE49-F238E27FC236}">
                <a16:creationId xmlns:a16="http://schemas.microsoft.com/office/drawing/2014/main" id="{26F9D663-B6A4-4702-8893-64D7527DE6E9}"/>
              </a:ext>
            </a:extLst>
          </p:cNvPr>
          <p:cNvSpPr/>
          <p:nvPr/>
        </p:nvSpPr>
        <p:spPr>
          <a:xfrm>
            <a:off x="6096000" y="4584136"/>
            <a:ext cx="2717460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sym typeface="Fira Sans Condensed Medium"/>
              </a:rPr>
              <a:t>7</a:t>
            </a:r>
            <a:r>
              <a:rPr lang="es-ES" sz="1500" dirty="0"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sym typeface="Fira Sans Condensed Medium"/>
              </a:rPr>
              <a:t>colonnes</a:t>
            </a:r>
            <a:endParaRPr sz="1500" b="1" i="1" dirty="0">
              <a:solidFill>
                <a:srgbClr val="548235"/>
              </a:solidFill>
              <a:latin typeface="Google Sans"/>
              <a:sym typeface="Fira Sans Condensed Medium"/>
            </a:endParaRPr>
          </a:p>
        </p:txBody>
      </p:sp>
      <p:sp>
        <p:nvSpPr>
          <p:cNvPr id="25" name="Google Shape;903;p38">
            <a:extLst>
              <a:ext uri="{FF2B5EF4-FFF2-40B4-BE49-F238E27FC236}">
                <a16:creationId xmlns:a16="http://schemas.microsoft.com/office/drawing/2014/main" id="{81697E31-267B-4A2B-8921-3499FBCE9A3E}"/>
              </a:ext>
            </a:extLst>
          </p:cNvPr>
          <p:cNvSpPr/>
          <p:nvPr/>
        </p:nvSpPr>
        <p:spPr>
          <a:xfrm flipH="1">
            <a:off x="2688075" y="4584136"/>
            <a:ext cx="2717460" cy="397500"/>
          </a:xfrm>
          <a:prstGeom prst="homePlate">
            <a:avLst>
              <a:gd name="adj" fmla="val 839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15 </a:t>
            </a:r>
            <a:r>
              <a:rPr lang="es-ES" sz="1600" kern="1200" dirty="0" err="1">
                <a:solidFill>
                  <a:schemeClr val="dk1"/>
                </a:solidFill>
                <a:latin typeface="Google Sans"/>
              </a:rPr>
              <a:t>colonnes</a:t>
            </a:r>
            <a:r>
              <a:rPr lang="es-ES" sz="1600" kern="1200" dirty="0">
                <a:solidFill>
                  <a:schemeClr val="dk1"/>
                </a:solidFill>
                <a:latin typeface="Google Sans"/>
              </a:rPr>
              <a:t> 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6" name="Google Shape;904;p38">
            <a:extLst>
              <a:ext uri="{FF2B5EF4-FFF2-40B4-BE49-F238E27FC236}">
                <a16:creationId xmlns:a16="http://schemas.microsoft.com/office/drawing/2014/main" id="{25B0B804-D9FE-4A7B-91D3-5FE97D24BB45}"/>
              </a:ext>
            </a:extLst>
          </p:cNvPr>
          <p:cNvSpPr txBox="1"/>
          <p:nvPr/>
        </p:nvSpPr>
        <p:spPr>
          <a:xfrm>
            <a:off x="5405535" y="4584136"/>
            <a:ext cx="690465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1" name="Google Shape;902;p38">
            <a:extLst>
              <a:ext uri="{FF2B5EF4-FFF2-40B4-BE49-F238E27FC236}">
                <a16:creationId xmlns:a16="http://schemas.microsoft.com/office/drawing/2014/main" id="{81B27335-AF1C-4515-ADB8-22C2CD4F0F6B}"/>
              </a:ext>
            </a:extLst>
          </p:cNvPr>
          <p:cNvSpPr/>
          <p:nvPr/>
        </p:nvSpPr>
        <p:spPr>
          <a:xfrm>
            <a:off x="6096000" y="2921099"/>
            <a:ext cx="2717459" cy="39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182875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1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</a:t>
            </a:r>
            <a:r>
              <a:rPr lang="es-ES"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– 1050 </a:t>
            </a:r>
            <a:r>
              <a:rPr lang="es-ES" sz="1500" b="1" i="1" dirty="0" err="1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images</a:t>
            </a:r>
            <a:endParaRPr sz="1500" b="1" i="1" dirty="0">
              <a:solidFill>
                <a:srgbClr val="548235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2" name="Google Shape;903;p38">
            <a:extLst>
              <a:ext uri="{FF2B5EF4-FFF2-40B4-BE49-F238E27FC236}">
                <a16:creationId xmlns:a16="http://schemas.microsoft.com/office/drawing/2014/main" id="{AEFB18EB-CC90-49C9-A1E6-CCDFDF6923AD}"/>
              </a:ext>
            </a:extLst>
          </p:cNvPr>
          <p:cNvSpPr/>
          <p:nvPr/>
        </p:nvSpPr>
        <p:spPr>
          <a:xfrm flipH="1">
            <a:off x="2683205" y="2921096"/>
            <a:ext cx="2717459" cy="397500"/>
          </a:xfrm>
          <a:prstGeom prst="homePlate">
            <a:avLst>
              <a:gd name="adj" fmla="val 734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1 </a:t>
            </a:r>
            <a:r>
              <a:rPr lang="es-ES" sz="1500" dirty="0" err="1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Datasets</a:t>
            </a:r>
            <a:r>
              <a:rPr lang="es-ES"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– 1050 </a:t>
            </a:r>
            <a:r>
              <a:rPr lang="es-ES" sz="1500" dirty="0" err="1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images</a:t>
            </a:r>
            <a:endParaRPr sz="1500" dirty="0">
              <a:solidFill>
                <a:schemeClr val="dk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3" name="Google Shape;904;p38">
            <a:extLst>
              <a:ext uri="{FF2B5EF4-FFF2-40B4-BE49-F238E27FC236}">
                <a16:creationId xmlns:a16="http://schemas.microsoft.com/office/drawing/2014/main" id="{4D063A60-8F39-415E-9204-8B99ADD3FC93}"/>
              </a:ext>
            </a:extLst>
          </p:cNvPr>
          <p:cNvSpPr txBox="1"/>
          <p:nvPr/>
        </p:nvSpPr>
        <p:spPr>
          <a:xfrm>
            <a:off x="5400664" y="2913324"/>
            <a:ext cx="695336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endParaRPr lang="fr-FR"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9F33C3B-0058-4DE1-83A5-7510A13D9822}"/>
              </a:ext>
            </a:extLst>
          </p:cNvPr>
          <p:cNvSpPr txBox="1"/>
          <p:nvPr/>
        </p:nvSpPr>
        <p:spPr>
          <a:xfrm>
            <a:off x="1" y="1396756"/>
            <a:ext cx="6673721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Petite analyse pour connaître les données </a:t>
            </a:r>
            <a:r>
              <a:rPr lang="fr-FR" sz="2000" b="1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TEXTUELLES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et les préparer à la mission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44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924241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Features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liées à la description du produit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D52F1D3E-E1FB-4B4A-920A-1CD858B3E11A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6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Classification automatique des biens de consommation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Google Shape;886;p38">
            <a:extLst>
              <a:ext uri="{FF2B5EF4-FFF2-40B4-BE49-F238E27FC236}">
                <a16:creationId xmlns:a16="http://schemas.microsoft.com/office/drawing/2014/main" id="{0FC5B40C-023C-4EBB-B837-E17F34CBB53B}"/>
              </a:ext>
            </a:extLst>
          </p:cNvPr>
          <p:cNvSpPr/>
          <p:nvPr/>
        </p:nvSpPr>
        <p:spPr>
          <a:xfrm>
            <a:off x="9999267" y="195352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887;p38">
            <a:extLst>
              <a:ext uri="{FF2B5EF4-FFF2-40B4-BE49-F238E27FC236}">
                <a16:creationId xmlns:a16="http://schemas.microsoft.com/office/drawing/2014/main" id="{0BFFF1DF-5421-4FDB-AFA6-A2C69672DCC1}"/>
              </a:ext>
            </a:extLst>
          </p:cNvPr>
          <p:cNvSpPr txBox="1"/>
          <p:nvPr/>
        </p:nvSpPr>
        <p:spPr>
          <a:xfrm>
            <a:off x="10102085" y="510091"/>
            <a:ext cx="1848924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Sélection</a:t>
            </a: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des </a:t>
            </a:r>
            <a:r>
              <a:rPr lang="es-ES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données</a:t>
            </a:r>
            <a:endParaRPr lang="es-ES"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FD13ADB-1E5C-4007-B0BE-CFEB20F5BE67}"/>
              </a:ext>
            </a:extLst>
          </p:cNvPr>
          <p:cNvSpPr txBox="1"/>
          <p:nvPr/>
        </p:nvSpPr>
        <p:spPr>
          <a:xfrm>
            <a:off x="835633" y="1997984"/>
            <a:ext cx="33297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product_name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product_category_tree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Description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retail_price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Brand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product_specifications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docs-Roboto"/>
              </a:rPr>
              <a:t>image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trike="sngStrike" dirty="0" err="1">
                <a:solidFill>
                  <a:srgbClr val="000000"/>
                </a:solidFill>
                <a:latin typeface="docs-Roboto"/>
              </a:rPr>
              <a:t>uniq_id</a:t>
            </a:r>
            <a:endParaRPr lang="en-US" strike="sngStrike" dirty="0">
              <a:solidFill>
                <a:srgbClr val="000000"/>
              </a:solidFill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43E9CFAC-24FF-40A1-8D45-2F25E878589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522900"/>
            <a:ext cx="457727" cy="427272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DC9283E0-1160-4863-B94F-A6C01A04121D}"/>
              </a:ext>
            </a:extLst>
          </p:cNvPr>
          <p:cNvSpPr txBox="1"/>
          <p:nvPr/>
        </p:nvSpPr>
        <p:spPr>
          <a:xfrm>
            <a:off x="835633" y="1522898"/>
            <a:ext cx="28146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 err="1">
                <a:solidFill>
                  <a:srgbClr val="000000"/>
                </a:solidFill>
                <a:latin typeface="Google Sans"/>
              </a:rPr>
              <a:t>Features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 sélectionnées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D84C211-1F53-4CFD-9658-CE89EA4CB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037" y="1441429"/>
            <a:ext cx="5920516" cy="4089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1C59031A-D38C-4883-932D-0DCEDBCF5138}"/>
              </a:ext>
            </a:extLst>
          </p:cNvPr>
          <p:cNvCxnSpPr>
            <a:cxnSpLocks/>
          </p:cNvCxnSpPr>
          <p:nvPr/>
        </p:nvCxnSpPr>
        <p:spPr>
          <a:xfrm flipV="1">
            <a:off x="5546846" y="4277562"/>
            <a:ext cx="438456" cy="11996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AFF34482-21CE-46FE-A53B-9112980D0CF3}"/>
              </a:ext>
            </a:extLst>
          </p:cNvPr>
          <p:cNvCxnSpPr>
            <a:cxnSpLocks/>
          </p:cNvCxnSpPr>
          <p:nvPr/>
        </p:nvCxnSpPr>
        <p:spPr>
          <a:xfrm flipV="1">
            <a:off x="4817060" y="4277562"/>
            <a:ext cx="438456" cy="11996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CBA3E134-796F-4EF5-B961-607363AFE2FC}"/>
              </a:ext>
            </a:extLst>
          </p:cNvPr>
          <p:cNvCxnSpPr>
            <a:cxnSpLocks/>
          </p:cNvCxnSpPr>
          <p:nvPr/>
        </p:nvCxnSpPr>
        <p:spPr>
          <a:xfrm flipV="1">
            <a:off x="4452167" y="4268278"/>
            <a:ext cx="438456" cy="11996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4C4DFE9-57F9-428E-B1EA-0204C2A77FA5}"/>
              </a:ext>
            </a:extLst>
          </p:cNvPr>
          <p:cNvCxnSpPr>
            <a:cxnSpLocks/>
          </p:cNvCxnSpPr>
          <p:nvPr/>
        </p:nvCxnSpPr>
        <p:spPr>
          <a:xfrm flipV="1">
            <a:off x="7024015" y="4277562"/>
            <a:ext cx="438456" cy="11996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A1035CCB-41EF-4B0B-A9DD-760E70C6DAE2}"/>
              </a:ext>
            </a:extLst>
          </p:cNvPr>
          <p:cNvCxnSpPr>
            <a:cxnSpLocks/>
          </p:cNvCxnSpPr>
          <p:nvPr/>
        </p:nvCxnSpPr>
        <p:spPr>
          <a:xfrm flipV="1">
            <a:off x="7383947" y="4304560"/>
            <a:ext cx="438456" cy="11996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9492F4D3-4251-4AC7-8A3F-F8F01B9B439D}"/>
              </a:ext>
            </a:extLst>
          </p:cNvPr>
          <p:cNvCxnSpPr>
            <a:cxnSpLocks/>
          </p:cNvCxnSpPr>
          <p:nvPr/>
        </p:nvCxnSpPr>
        <p:spPr>
          <a:xfrm flipV="1">
            <a:off x="8100832" y="4289944"/>
            <a:ext cx="438456" cy="11996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A1C1622-1EC1-4B7F-BA54-6CDF2CE18A12}"/>
              </a:ext>
            </a:extLst>
          </p:cNvPr>
          <p:cNvCxnSpPr>
            <a:cxnSpLocks/>
          </p:cNvCxnSpPr>
          <p:nvPr/>
        </p:nvCxnSpPr>
        <p:spPr>
          <a:xfrm flipV="1">
            <a:off x="8833704" y="4306871"/>
            <a:ext cx="438456" cy="11996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7AD4EE5-6E8A-47CC-8A63-13D3279491B4}"/>
              </a:ext>
            </a:extLst>
          </p:cNvPr>
          <p:cNvSpPr/>
          <p:nvPr/>
        </p:nvSpPr>
        <p:spPr>
          <a:xfrm>
            <a:off x="4415386" y="1479687"/>
            <a:ext cx="1728360" cy="274387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57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29060</TotalTime>
  <Words>986</Words>
  <Application>Microsoft Office PowerPoint</Application>
  <PresentationFormat>Grand écran</PresentationFormat>
  <Paragraphs>184</Paragraphs>
  <Slides>19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Calibri Light (En-têtes)</vt:lpstr>
      <vt:lpstr>docs-Roboto</vt:lpstr>
      <vt:lpstr>Fira Sans Condensed Medium</vt:lpstr>
      <vt:lpstr>Google Sans</vt:lpstr>
      <vt:lpstr>Montserrat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662</cp:revision>
  <cp:lastPrinted>2021-09-06T10:04:02Z</cp:lastPrinted>
  <dcterms:created xsi:type="dcterms:W3CDTF">2019-08-03T17:49:11Z</dcterms:created>
  <dcterms:modified xsi:type="dcterms:W3CDTF">2021-11-27T11:08:15Z</dcterms:modified>
</cp:coreProperties>
</file>