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5" r:id="rId9"/>
    <p:sldId id="528" r:id="rId10"/>
    <p:sldId id="382" r:id="rId11"/>
    <p:sldId id="527" r:id="rId12"/>
    <p:sldId id="530" r:id="rId13"/>
    <p:sldId id="529" r:id="rId14"/>
    <p:sldId id="619" r:id="rId15"/>
    <p:sldId id="621" r:id="rId16"/>
    <p:sldId id="575" r:id="rId17"/>
    <p:sldId id="581" r:id="rId18"/>
    <p:sldId id="616" r:id="rId19"/>
    <p:sldId id="577" r:id="rId20"/>
    <p:sldId id="587" r:id="rId21"/>
    <p:sldId id="588" r:id="rId22"/>
    <p:sldId id="589" r:id="rId23"/>
    <p:sldId id="595" r:id="rId24"/>
    <p:sldId id="591" r:id="rId25"/>
    <p:sldId id="592" r:id="rId26"/>
    <p:sldId id="590" r:id="rId27"/>
    <p:sldId id="594" r:id="rId28"/>
    <p:sldId id="623" r:id="rId29"/>
    <p:sldId id="597" r:id="rId30"/>
    <p:sldId id="598" r:id="rId31"/>
    <p:sldId id="599" r:id="rId32"/>
    <p:sldId id="624" r:id="rId33"/>
    <p:sldId id="601" r:id="rId34"/>
    <p:sldId id="602" r:id="rId35"/>
    <p:sldId id="625" r:id="rId36"/>
    <p:sldId id="604" r:id="rId37"/>
    <p:sldId id="615" r:id="rId38"/>
    <p:sldId id="617" r:id="rId39"/>
    <p:sldId id="626" r:id="rId40"/>
    <p:sldId id="629" r:id="rId41"/>
    <p:sldId id="634" r:id="rId42"/>
    <p:sldId id="610" r:id="rId43"/>
    <p:sldId id="612" r:id="rId44"/>
    <p:sldId id="534" r:id="rId45"/>
    <p:sldId id="535" r:id="rId46"/>
    <p:sldId id="633" r:id="rId47"/>
    <p:sldId id="524" r:id="rId48"/>
    <p:sldId id="43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667385"/>
    <a:srgbClr val="7F7F7F"/>
    <a:srgbClr val="5B9BD5"/>
    <a:srgbClr val="7451EB"/>
    <a:srgbClr val="4472C4"/>
    <a:srgbClr val="ED7D31"/>
    <a:srgbClr val="FFFFFF"/>
    <a:srgbClr val="548235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84894" autoAdjust="0"/>
  </p:normalViewPr>
  <p:slideViewPr>
    <p:cSldViewPr snapToGrid="0">
      <p:cViewPr varScale="1">
        <p:scale>
          <a:sx n="70" d="100"/>
          <a:sy n="70" d="100"/>
        </p:scale>
        <p:origin x="1176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modélisation effectuées selon tout ce que j’ai défini pour travailler la mission</a:t>
            </a:r>
          </a:p>
          <a:p>
            <a:pPr marL="228600" indent="-228600">
              <a:buAutoNum type="arabicPeriod"/>
            </a:pPr>
            <a:r>
              <a:rPr lang="fr-FR" dirty="0"/>
              <a:t>Finalement…La conclusion sur le modélisation et aussi le jeu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fr-FR" dirty="0"/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Sur la base de ce que j'ai vous dit tout à l’heure, j’ai choisi des </a:t>
            </a:r>
            <a:r>
              <a:rPr lang="fr-FR" dirty="0" err="1"/>
              <a:t>datasets</a:t>
            </a:r>
            <a:r>
              <a:rPr lang="fr-FR" dirty="0"/>
              <a:t> suivants</a:t>
            </a:r>
          </a:p>
          <a:p>
            <a:endParaRPr lang="fr-FR" dirty="0"/>
          </a:p>
          <a:p>
            <a:r>
              <a:rPr lang="fr-FR" dirty="0"/>
              <a:t>Je peux atteindre le même valeur en faisant le calcul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J’ai</a:t>
            </a:r>
            <a:r>
              <a:rPr lang="es-ES" dirty="0"/>
              <a:t> </a:t>
            </a:r>
            <a:r>
              <a:rPr lang="es-ES" dirty="0" err="1"/>
              <a:t>démarré</a:t>
            </a:r>
            <a:r>
              <a:rPr lang="es-ES" dirty="0"/>
              <a:t> </a:t>
            </a:r>
            <a:r>
              <a:rPr lang="es-ES" dirty="0" err="1"/>
              <a:t>cette</a:t>
            </a:r>
            <a:r>
              <a:rPr lang="es-ES" dirty="0"/>
              <a:t> </a:t>
            </a:r>
            <a:r>
              <a:rPr lang="es-ES" dirty="0" err="1"/>
              <a:t>partie</a:t>
            </a:r>
            <a:r>
              <a:rPr lang="es-ES" dirty="0"/>
              <a:t> en </a:t>
            </a:r>
            <a:r>
              <a:rPr lang="es-ES" dirty="0" err="1"/>
              <a:t>faisant</a:t>
            </a:r>
            <a:r>
              <a:rPr lang="es-ES" dirty="0"/>
              <a:t> un </a:t>
            </a:r>
            <a:r>
              <a:rPr lang="es-ES" dirty="0" err="1"/>
              <a:t>réduction</a:t>
            </a:r>
            <a:r>
              <a:rPr lang="es-ES" dirty="0"/>
              <a:t> de </a:t>
            </a:r>
            <a:r>
              <a:rPr lang="es-ES" dirty="0" err="1"/>
              <a:t>catégories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7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Pour </a:t>
            </a:r>
            <a:r>
              <a:rPr lang="fr-FR" dirty="0"/>
              <a:t>éviter de pénaliser les nouveaux clients par rapport aux anciens, j’ai filtré l’information par la dernière année 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j'ai filtré différents </a:t>
            </a:r>
            <a:r>
              <a:rPr lang="fr-FR" dirty="0" err="1"/>
              <a:t>datasets</a:t>
            </a:r>
            <a:r>
              <a:rPr lang="fr-FR" dirty="0"/>
              <a:t> décalés de 2 mois chacun et par rapport à la dernière année, pour mesurer la stabilité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7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Et </a:t>
            </a:r>
            <a:r>
              <a:rPr lang="en-US" dirty="0" err="1"/>
              <a:t>puis</a:t>
            </a:r>
            <a:r>
              <a:rPr lang="en-US" dirty="0"/>
              <a:t>, je me </a:t>
            </a:r>
            <a:r>
              <a:rPr lang="en-US" dirty="0" err="1"/>
              <a:t>suis</a:t>
            </a:r>
            <a:r>
              <a:rPr lang="en-US" dirty="0"/>
              <a:t> apercu que…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Toute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information-</a:t>
            </a:r>
            <a:r>
              <a:rPr lang="en-US" dirty="0" err="1"/>
              <a:t>là</a:t>
            </a:r>
            <a:r>
              <a:rPr lang="en-US" dirty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récence: Quantité de jours depuis la dernière fois que le client a acheté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fréquence: Combiens de fois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 montant : La quantité d'argent dépensé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rgbClr val="202124"/>
                </a:solidFill>
                <a:latin typeface="Google Sans"/>
              </a:rPr>
              <a:t>Exponea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est une société de développement de logiciel, Customer data et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Experience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Platform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Un </a:t>
            </a:r>
            <a:r>
              <a:rPr lang="en-US" dirty="0" err="1"/>
              <a:t>graphique</a:t>
            </a:r>
            <a:r>
              <a:rPr lang="en-US" dirty="0"/>
              <a:t> </a:t>
            </a:r>
            <a:r>
              <a:rPr lang="en-US" dirty="0" err="1"/>
              <a:t>treemap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La plus parte de variable ont une corrélation faible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À partir de cette partie, je vais travailler avec deux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datasets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</a:b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Pour savoir quel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donne le meilleur résultat au moment de la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clusterization</a:t>
            </a:r>
            <a:endParaRPr lang="fr-FR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J’ai miss en place une pipeline</a:t>
            </a:r>
          </a:p>
          <a:p>
            <a:pPr marL="628650" lvl="1" indent="-171450">
              <a:buFontTx/>
              <a:buChar char="-"/>
            </a:pP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Simuler un environnement de production.</a:t>
            </a:r>
          </a:p>
          <a:p>
            <a:pPr marL="628650" lvl="1" indent="-171450">
              <a:buFontTx/>
              <a:buChar char="-"/>
            </a:pP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Travailler plus confortablement</a:t>
            </a:r>
          </a:p>
          <a:p>
            <a:pPr marL="628650" lvl="1" indent="-171450">
              <a:buFontTx/>
              <a:buChar char="-"/>
            </a:pP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Pour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re-utiliser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le code plus facilement</a:t>
            </a:r>
          </a:p>
          <a:p>
            <a:pPr marL="171450" indent="-171450">
              <a:buFontTx/>
              <a:buChar char="-"/>
            </a:pPr>
            <a:endParaRPr lang="fr-FR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Make_pipeline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column_transformer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qui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appele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chaque pipeline(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FunctionTransformer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QuantileTransformer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Voici les résultats pour seulement les indicateurs RFM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Voici les résultats pour les indicateurs RFM + satisfaction + </a:t>
            </a:r>
            <a:r>
              <a:rPr lang="fr-FR" dirty="0" err="1"/>
              <a:t>categories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K(</a:t>
            </a:r>
            <a:r>
              <a:rPr lang="fr-FR" dirty="0" err="1"/>
              <a:t>ey</a:t>
            </a:r>
            <a:r>
              <a:rPr lang="fr-FR" dirty="0"/>
              <a:t>)</a:t>
            </a:r>
            <a:r>
              <a:rPr lang="fr-FR" dirty="0" err="1"/>
              <a:t>Means</a:t>
            </a:r>
            <a:r>
              <a:rPr lang="fr-F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Pour la modélisations j’ai utilisé seulement le </a:t>
            </a:r>
            <a:r>
              <a:rPr lang="fr-FR" dirty="0" err="1"/>
              <a:t>KMeans</a:t>
            </a:r>
            <a:r>
              <a:rPr lang="fr-F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Après avoir parlé avec mon mentor, nous avons convenu d’utiliser seulement le </a:t>
            </a:r>
            <a:r>
              <a:rPr lang="fr-FR" dirty="0" err="1"/>
              <a:t>KMeans</a:t>
            </a:r>
            <a:r>
              <a:rPr lang="fr-FR" dirty="0"/>
              <a:t> pour bien comprendre la clustérisassions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C'est vrai qu'il faut approfondir sur d'autres types des algorithmes non supervisées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="1" dirty="0"/>
              <a:t>Le méthode du </a:t>
            </a:r>
            <a:r>
              <a:rPr lang="fr-FR" b="1" dirty="0" err="1"/>
              <a:t>codeu</a:t>
            </a:r>
            <a:r>
              <a:rPr lang="fr-FR" b="1" dirty="0"/>
              <a:t> : </a:t>
            </a:r>
            <a:r>
              <a:rPr lang="fr-FR" dirty="0"/>
              <a:t>La somme de la distance au carré entre chaque point et le centroïde dans un cluster. </a:t>
            </a:r>
            <a:br>
              <a:rPr lang="fr-FR" dirty="0"/>
            </a:br>
            <a:r>
              <a:rPr lang="fr-FR" dirty="0"/>
              <a:t>Lorsque nous analysons le graphique on peut voir que la courbe a changé rapidement de direction en faisant une forme de coude.</a:t>
            </a:r>
          </a:p>
          <a:p>
            <a:pPr marL="171450" indent="-171450">
              <a:buFontTx/>
              <a:buChar char="-"/>
            </a:pPr>
            <a:r>
              <a:rPr lang="fr-FR" b="1" dirty="0"/>
              <a:t>L’indice de Davies-</a:t>
            </a:r>
            <a:r>
              <a:rPr lang="fr-FR" b="1" dirty="0" err="1"/>
              <a:t>Bouldin</a:t>
            </a:r>
            <a:r>
              <a:rPr lang="fr-FR" b="1" dirty="0"/>
              <a:t> : </a:t>
            </a:r>
            <a:r>
              <a:rPr lang="fr-FR" b="0" dirty="0"/>
              <a:t>comparer les distances intra-clusters (homogénéité) qu’on veut qu’il soit faible, aux distance inter-cluster que l’on veut grandes.</a:t>
            </a:r>
          </a:p>
          <a:p>
            <a:pPr marL="171450" indent="-171450">
              <a:buFontTx/>
              <a:buChar char="-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le coefficient de silhouette :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pour mesurer la similarité d’un point à son propre cluster (cohésion / homogénéité) par rapport à d’autres cluster (séparation). 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r>
              <a:rPr lang="fr-FR" b="0" i="0" dirty="0">
                <a:effectLst/>
                <a:latin typeface="Montserrat" panose="00000500000000000000" pitchFamily="2" charset="0"/>
              </a:rPr>
              <a:t>Pour analyser cela, on calcule la distance moyenne d’un point à d’autres du même cluster et également par rapport à des points d’un autre cluster.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6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quoi</a:t>
            </a:r>
            <a:r>
              <a:rPr lang="es-ES" dirty="0"/>
              <a:t> </a:t>
            </a:r>
            <a:r>
              <a:rPr lang="es-ES" dirty="0" err="1"/>
              <a:t>Olist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Olist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une </a:t>
            </a:r>
            <a:r>
              <a:rPr lang="es-ES" dirty="0" err="1"/>
              <a:t>solution</a:t>
            </a:r>
            <a:r>
              <a:rPr lang="es-ES" dirty="0"/>
              <a:t> de vente sur les </a:t>
            </a:r>
            <a:r>
              <a:rPr lang="es-ES" dirty="0" err="1"/>
              <a:t>marketplaces</a:t>
            </a:r>
            <a:r>
              <a:rPr lang="es-ES" dirty="0"/>
              <a:t> en </a:t>
            </a:r>
            <a:r>
              <a:rPr lang="es-ES" dirty="0" err="1"/>
              <a:t>ligne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n’importe</a:t>
            </a:r>
            <a:r>
              <a:rPr lang="es-ES" dirty="0"/>
              <a:t> </a:t>
            </a:r>
            <a:r>
              <a:rPr lang="es-ES" dirty="0" err="1"/>
              <a:t>quel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de </a:t>
            </a:r>
            <a:r>
              <a:rPr lang="es-ES" dirty="0" err="1"/>
              <a:t>business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Olist</a:t>
            </a:r>
            <a:r>
              <a:rPr lang="es-ES" dirty="0"/>
              <a:t> </a:t>
            </a:r>
            <a:r>
              <a:rPr lang="es-ES" dirty="0" err="1"/>
              <a:t>souhaite</a:t>
            </a:r>
            <a:r>
              <a:rPr lang="es-ES" dirty="0"/>
              <a:t> </a:t>
            </a:r>
            <a:r>
              <a:rPr lang="es-ES" dirty="0" err="1"/>
              <a:t>fournir</a:t>
            </a:r>
            <a:r>
              <a:rPr lang="es-ES" dirty="0"/>
              <a:t> à </a:t>
            </a:r>
            <a:r>
              <a:rPr lang="es-ES" dirty="0" err="1"/>
              <a:t>ses</a:t>
            </a:r>
            <a:r>
              <a:rPr lang="es-ES" dirty="0"/>
              <a:t> </a:t>
            </a:r>
            <a:r>
              <a:rPr lang="es-ES" dirty="0" err="1"/>
              <a:t>équipes</a:t>
            </a:r>
            <a:r>
              <a:rPr lang="es-ES" dirty="0"/>
              <a:t> de marketing une </a:t>
            </a:r>
            <a:r>
              <a:rPr lang="es-ES" dirty="0" err="1"/>
              <a:t>description</a:t>
            </a:r>
            <a:r>
              <a:rPr lang="es-ES" dirty="0"/>
              <a:t> de la </a:t>
            </a:r>
            <a:r>
              <a:rPr lang="es-ES" dirty="0" err="1"/>
              <a:t>segmentation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leurs</a:t>
            </a:r>
            <a:r>
              <a:rPr lang="es-ES" dirty="0"/>
              <a:t> </a:t>
            </a:r>
            <a:r>
              <a:rPr lang="es-ES" dirty="0" err="1"/>
              <a:t>campagnes</a:t>
            </a:r>
            <a:r>
              <a:rPr lang="es-ES" dirty="0"/>
              <a:t> de </a:t>
            </a:r>
            <a:r>
              <a:rPr lang="es-ES" dirty="0" err="1"/>
              <a:t>communication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Pour</a:t>
            </a:r>
            <a:r>
              <a:rPr lang="es-ES" dirty="0"/>
              <a:t> cela,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prendre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</a:t>
            </a:r>
            <a:r>
              <a:rPr lang="es-ES" dirty="0" err="1"/>
              <a:t>quelques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,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exemple</a:t>
            </a:r>
            <a:r>
              <a:rPr lang="es-ES" dirty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="1" dirty="0"/>
              <a:t>Le méthode du </a:t>
            </a:r>
            <a:r>
              <a:rPr lang="fr-FR" b="1" dirty="0" err="1"/>
              <a:t>codeu</a:t>
            </a:r>
            <a:r>
              <a:rPr lang="fr-FR" b="1" dirty="0"/>
              <a:t> : </a:t>
            </a:r>
            <a:r>
              <a:rPr lang="fr-FR" dirty="0"/>
              <a:t>La somme de la distance au carré entre chaque point et le centroïde dans un cluster. </a:t>
            </a:r>
            <a:br>
              <a:rPr lang="fr-FR" dirty="0"/>
            </a:br>
            <a:r>
              <a:rPr lang="fr-FR" dirty="0"/>
              <a:t>Lorsque nous analysons le graphique on peut voir que la courbe a changé rapidement de direction en faisant une forme de coude.</a:t>
            </a:r>
          </a:p>
          <a:p>
            <a:pPr marL="171450" indent="-171450">
              <a:buFontTx/>
              <a:buChar char="-"/>
            </a:pPr>
            <a:r>
              <a:rPr lang="fr-FR" b="1" dirty="0"/>
              <a:t>L’indice de Davies-</a:t>
            </a:r>
            <a:r>
              <a:rPr lang="fr-FR" b="1" dirty="0" err="1"/>
              <a:t>Bouldin</a:t>
            </a:r>
            <a:r>
              <a:rPr lang="fr-FR" b="1" dirty="0"/>
              <a:t> : </a:t>
            </a:r>
            <a:r>
              <a:rPr lang="fr-FR" b="0" dirty="0"/>
              <a:t>comparer les distances intra-clusters (homogénéité) qu’on veut qu’il soit faible, aux distance inter-cluster que l’on veut grandes.</a:t>
            </a:r>
          </a:p>
          <a:p>
            <a:pPr marL="171450" indent="-171450">
              <a:buFontTx/>
              <a:buChar char="-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le coefficient de silhouette :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pour mesurer la similarité d’un point à son propre cluster (cohésion / homogénéité) par rapport à d’autres cluster (séparation). 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r>
              <a:rPr lang="fr-FR" b="0" i="0" dirty="0">
                <a:effectLst/>
                <a:latin typeface="Montserrat" panose="00000500000000000000" pitchFamily="2" charset="0"/>
              </a:rPr>
              <a:t>Pour analyser cela, on calcule la distance moyenne d’un point à d’autres du même cluster et également par rapport à des points d’un autre cluster. </a:t>
            </a:r>
            <a:endParaRPr lang="fr-FR" dirty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8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note que la </a:t>
            </a:r>
            <a:r>
              <a:rPr lang="es-ES" dirty="0" err="1"/>
              <a:t>ligne</a:t>
            </a:r>
            <a:r>
              <a:rPr lang="es-ES" dirty="0"/>
              <a:t> du </a:t>
            </a:r>
            <a:r>
              <a:rPr lang="es-ES" dirty="0" err="1"/>
              <a:t>bas</a:t>
            </a:r>
            <a:r>
              <a:rPr lang="es-ES" dirty="0"/>
              <a:t> de plus en plus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grossir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86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Inertia</a:t>
            </a:r>
            <a:r>
              <a:rPr lang="es-E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entre les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d’un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le centre de ce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dernier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minimiser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Calinski-harabasz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C'est le rapport entre la variance inter-groupes et la variance intra-groupe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Plus le nombre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éleve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meilleur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résultat</a:t>
            </a:r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/>
              <a:t>L’indice de Davies-</a:t>
            </a:r>
            <a:r>
              <a:rPr lang="fr-FR" b="1" dirty="0" err="1"/>
              <a:t>Bouldin</a:t>
            </a:r>
            <a:r>
              <a:rPr lang="fr-FR" b="1" dirty="0"/>
              <a:t> : </a:t>
            </a:r>
            <a:r>
              <a:rPr lang="fr-FR" b="0" dirty="0"/>
              <a:t>comparer les distances intra-clusters (homogénéité) qu’on veut qu’il soit faible, aux distance inter-cluster que l’on veut grandes.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L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 coefficient de silhouette :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pour mesurer la similarité d’un point à son propre cluster (cohésion / homogénéité) par rapport à d’autres cluster (séparation). 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r>
              <a:rPr lang="fr-FR" b="0" i="0" dirty="0">
                <a:effectLst/>
                <a:latin typeface="Montserrat" panose="00000500000000000000" pitchFamily="2" charset="0"/>
              </a:rPr>
              <a:t>Pour analyser cela, on calcule la distance moyenne d’un point à d’autres du même cluster et également par rapport à des points d’un autre cluster. </a:t>
            </a:r>
            <a:endParaRPr lang="fr-FR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84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0 (Champions) : </a:t>
            </a:r>
            <a:r>
              <a:rPr lang="fr-FR" dirty="0"/>
              <a:t>qui a acheté récemment, plus d'une fois pour une bonne somme d'argent.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1 (Perdus) : </a:t>
            </a:r>
            <a:r>
              <a:rPr lang="fr-FR" dirty="0"/>
              <a:t>qui n'a pas acheté récemment, une seule fois et pour une somme modique.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Cluster 2 (</a:t>
            </a:r>
            <a:r>
              <a:rPr lang="fr-FR" sz="1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 ne peut pas les perdre) </a:t>
            </a:r>
            <a:r>
              <a:rPr lang="en-US" b="1" dirty="0"/>
              <a:t>: </a:t>
            </a:r>
            <a:r>
              <a:rPr lang="fr-FR" dirty="0"/>
              <a:t>qui n'a pas acheté récemment, plus d'une fois pour une bonne somme d'argent.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Cluster 3 (</a:t>
            </a:r>
            <a:r>
              <a:rPr lang="fr-FR" sz="1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Nouveaux clients</a:t>
            </a:r>
            <a:r>
              <a:rPr lang="fr-FR" sz="12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 </a:t>
            </a:r>
            <a:r>
              <a:rPr lang="en-US" b="1" dirty="0"/>
              <a:t>: </a:t>
            </a:r>
            <a:r>
              <a:rPr lang="fr-FR" dirty="0"/>
              <a:t>qui a acheté récemment, une seule fois et pour un faible montant.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92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Pour </a:t>
            </a:r>
            <a:r>
              <a:rPr lang="fr-FR" dirty="0"/>
              <a:t>éviter de pénaliser les nouveaux clients par rapport aux anciens, j’ai filtré l’information par la dernière année 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j'ai filtré différents </a:t>
            </a:r>
            <a:r>
              <a:rPr lang="fr-FR" dirty="0" err="1"/>
              <a:t>datasets</a:t>
            </a:r>
            <a:r>
              <a:rPr lang="fr-FR" dirty="0"/>
              <a:t> décalés de 2 mois chacun et par rapport à la dernière année, pour mesurer la stabilité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24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3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51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b="1" dirty="0" err="1"/>
              <a:t>Kmeans</a:t>
            </a:r>
            <a:r>
              <a:rPr lang="es-ES" b="1" dirty="0"/>
              <a:t> :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minimiser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</a:t>
            </a:r>
            <a:endParaRPr lang="es-E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/>
              <a:t>Le méthode du </a:t>
            </a:r>
            <a:r>
              <a:rPr lang="fr-FR" b="1" dirty="0" err="1"/>
              <a:t>codeu</a:t>
            </a:r>
            <a:r>
              <a:rPr lang="fr-FR" b="1" dirty="0"/>
              <a:t> : </a:t>
            </a:r>
            <a:r>
              <a:rPr lang="fr-FR" dirty="0"/>
              <a:t>La somme de la distance au carré entre chaque point et le centroïde dans un cluster. </a:t>
            </a:r>
            <a:br>
              <a:rPr lang="fr-FR" dirty="0"/>
            </a:br>
            <a:r>
              <a:rPr lang="fr-FR" dirty="0"/>
              <a:t>Lorsque nous analysons le graphique on peut voir que la courbe a changé rapidement de direction en faisant une forme de coude.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/>
              <a:t>L’indice de Davies-</a:t>
            </a:r>
            <a:r>
              <a:rPr lang="fr-FR" b="1" dirty="0" err="1"/>
              <a:t>Bouldin</a:t>
            </a:r>
            <a:r>
              <a:rPr lang="fr-FR" b="1" dirty="0"/>
              <a:t> : </a:t>
            </a:r>
            <a:r>
              <a:rPr lang="fr-FR" b="0" dirty="0"/>
              <a:t>comparer les distances intra-clusters (homogénéité) qu’on veut qu’il soit faible, aux distance inter-cluster que l’on veut grandes.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Le coefficient de silhouette :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pour mesurer la similarité d’un point à son propre cluster (cohésion / homogénéité) par rapport à d’autres cluster (séparation). 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r>
              <a:rPr lang="fr-FR" b="0" i="0" dirty="0">
                <a:effectLst/>
                <a:latin typeface="Montserrat" panose="00000500000000000000" pitchFamily="2" charset="0"/>
              </a:rPr>
              <a:t>Pour analyser cela, on calcule la distance moyenne d’un point à d’autres du même cluster et également par rapport à des points d’un autre cluster. </a:t>
            </a:r>
            <a:endParaRPr lang="fr-FR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 qui ont des relations entre eux…</a:t>
            </a:r>
          </a:p>
          <a:p>
            <a:pPr marL="171450" indent="-171450">
              <a:buFontTx/>
              <a:buChar char="-"/>
            </a:pPr>
            <a:r>
              <a:rPr lang="fr-FR" dirty="0"/>
              <a:t>On peut dire que ce sont les tables de la base de données.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Sélection des données selon une segmentation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comportementale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Traitements: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valeurs aberrantes, manquantes, des transformations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Ajouter des nouvelles variables selon l’information déjà existent. 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J’ai</a:t>
            </a:r>
            <a:r>
              <a:rPr lang="es-ES" dirty="0"/>
              <a:t> </a:t>
            </a:r>
            <a:r>
              <a:rPr lang="es-ES" dirty="0" err="1"/>
              <a:t>fait</a:t>
            </a:r>
            <a:r>
              <a:rPr lang="es-ES" dirty="0"/>
              <a:t> la </a:t>
            </a:r>
            <a:r>
              <a:rPr lang="es-ES" dirty="0" err="1"/>
              <a:t>sélection</a:t>
            </a:r>
            <a:r>
              <a:rPr lang="es-ES" dirty="0"/>
              <a:t> des </a:t>
            </a:r>
            <a:r>
              <a:rPr lang="es-ES" dirty="0" err="1"/>
              <a:t>données</a:t>
            </a:r>
            <a:r>
              <a:rPr lang="es-ES" dirty="0"/>
              <a:t> sur la base de </a:t>
            </a:r>
            <a:r>
              <a:rPr lang="es-ES" dirty="0" err="1"/>
              <a:t>customer-focus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J’ai</a:t>
            </a:r>
            <a:r>
              <a:rPr lang="es-ES" dirty="0"/>
              <a:t> </a:t>
            </a:r>
            <a:r>
              <a:rPr lang="es-ES" dirty="0" err="1"/>
              <a:t>pris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une </a:t>
            </a:r>
            <a:r>
              <a:rPr lang="es-ES" dirty="0" err="1"/>
              <a:t>segmentation</a:t>
            </a:r>
            <a:r>
              <a:rPr lang="es-ES" dirty="0"/>
              <a:t> </a:t>
            </a:r>
            <a:r>
              <a:rPr lang="es-ES" dirty="0" err="1"/>
              <a:t>comportementale</a:t>
            </a:r>
            <a:r>
              <a:rPr lang="es-ES" dirty="0"/>
              <a:t> et de la </a:t>
            </a:r>
            <a:r>
              <a:rPr lang="es-ES" dirty="0" err="1"/>
              <a:t>valeur</a:t>
            </a:r>
            <a:endParaRPr lang="es-E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Des </a:t>
            </a:r>
            <a:r>
              <a:rPr lang="es-ES" dirty="0" err="1"/>
              <a:t>ventes</a:t>
            </a:r>
            <a:r>
              <a:rPr lang="es-ES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De Prix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La </a:t>
            </a:r>
            <a:r>
              <a:rPr lang="es-ES" dirty="0" err="1"/>
              <a:t>satisfaction</a:t>
            </a:r>
            <a:endParaRPr lang="es-E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La </a:t>
            </a:r>
            <a:r>
              <a:rPr lang="es-ES" dirty="0" err="1"/>
              <a:t>fidelité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0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57.png"/><Relationship Id="rId4" Type="http://schemas.openxmlformats.org/officeDocument/2006/relationships/image" Target="../media/image23.png"/><Relationship Id="rId9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site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err="1">
                <a:solidFill>
                  <a:srgbClr val="FF0000"/>
                </a:solidFill>
                <a:latin typeface="docs-Roboto"/>
              </a:rPr>
              <a:t>payment_value</a:t>
            </a:r>
            <a:endParaRPr lang="en-US" b="1" u="sng" dirty="0">
              <a:solidFill>
                <a:srgbClr val="FF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406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Le traitement des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72E2811-DAD7-4E76-B8A4-5FE47D73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48" y="2248406"/>
            <a:ext cx="5258353" cy="394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Réduction de catégories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3086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865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27378"/>
            <a:ext cx="54813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L’inverse du logarithme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La suppressions des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371438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1438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3789726"/>
            <a:ext cx="5732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le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les plus communs dans toutes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36FCC9-05C2-4476-BA56-5F607D066989}"/>
              </a:ext>
            </a:extLst>
          </p:cNvPr>
          <p:cNvSpPr/>
          <p:nvPr/>
        </p:nvSpPr>
        <p:spPr>
          <a:xfrm>
            <a:off x="-1" y="2693240"/>
            <a:ext cx="6096001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EC6685A-36CA-404D-8D7F-76A4A96F0CA6}"/>
              </a:ext>
            </a:extLst>
          </p:cNvPr>
          <p:cNvSpPr txBox="1"/>
          <p:nvPr/>
        </p:nvSpPr>
        <p:spPr>
          <a:xfrm>
            <a:off x="29960" y="2704787"/>
            <a:ext cx="6066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112109 x 14 avec 98207 clients</a:t>
            </a:r>
          </a:p>
        </p:txBody>
      </p:sp>
    </p:spTree>
    <p:extLst>
      <p:ext uri="{BB962C8B-B14F-4D97-AF65-F5344CB8AC3E}">
        <p14:creationId xmlns:p14="http://schemas.microsoft.com/office/powerpoint/2010/main" val="9917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Filtration d’information par dates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24FFD82-1F14-42D5-AC91-6D6D5E85475D}"/>
              </a:ext>
            </a:extLst>
          </p:cNvPr>
          <p:cNvSpPr txBox="1"/>
          <p:nvPr/>
        </p:nvSpPr>
        <p:spPr>
          <a:xfrm>
            <a:off x="835631" y="1559500"/>
            <a:ext cx="6321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filtration de l’information pour </a:t>
            </a:r>
            <a:r>
              <a:rPr lang="fr-FR" sz="2400" b="1" u="sng" strike="noStrike" dirty="0">
                <a:solidFill>
                  <a:schemeClr val="accent6"/>
                </a:solidFill>
                <a:effectLst/>
                <a:latin typeface="Google Sans"/>
              </a:rPr>
              <a:t>la dernière année</a:t>
            </a:r>
            <a:endParaRPr lang="fr-FR" sz="2000" b="1" u="sng" strike="noStrike" dirty="0">
              <a:solidFill>
                <a:schemeClr val="accent6"/>
              </a:solidFill>
              <a:effectLst/>
              <a:latin typeface="Google Sans"/>
            </a:endParaRP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4528D34F-D45A-4A21-B7AC-03EBD73540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16054"/>
            <a:ext cx="457727" cy="427272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280276CB-06B4-4117-A30B-D12B0EBB405E}"/>
              </a:ext>
            </a:extLst>
          </p:cNvPr>
          <p:cNvSpPr txBox="1"/>
          <p:nvPr/>
        </p:nvSpPr>
        <p:spPr>
          <a:xfrm>
            <a:off x="835631" y="2206483"/>
            <a:ext cx="7576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Des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décalés de 2 mois par rapport à la dernière année, ont été utilisés pour mesurer la stabilité des clusters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CA1190C8-ECB5-42AA-A200-0822F19132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7914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B8A3F13-B511-4914-B126-88B6EC32C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51" y="3214310"/>
            <a:ext cx="9874445" cy="27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4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580200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 dans la dernière année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7552944" y="1273454"/>
            <a:ext cx="4639056" cy="840023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7656576" y="1282480"/>
            <a:ext cx="4535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85870 x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73075 clients uniques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75081 commandes uniques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6564AB-A7FD-48C9-B5DE-9B0AB3FEC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4885018" y="2806731"/>
            <a:ext cx="2875784" cy="29802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9EA99A-515D-49EA-8A8D-177B1F21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19" y="2889111"/>
            <a:ext cx="3321506" cy="24353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7700CC-536D-41A4-9188-6D735E1E4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13810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2595998B-897C-4272-8F63-7F16345E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05" y="2090251"/>
            <a:ext cx="4991351" cy="230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4544D9-845F-49F4-8A04-7B35AD4F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99" y="3847574"/>
            <a:ext cx="4880497" cy="221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788302" cy="1060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indicateurs </a:t>
            </a:r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: </a:t>
            </a:r>
          </a:p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Récence, La Fréquence, Le Montant</a:t>
            </a:r>
            <a:endParaRPr lang="fr-FR" sz="28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9" y="2583155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1156364" y="2583155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847814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847814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la récence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2C527F-0821-4CAB-9B99-D6F01697A76D}"/>
              </a:ext>
            </a:extLst>
          </p:cNvPr>
          <p:cNvSpPr/>
          <p:nvPr/>
        </p:nvSpPr>
        <p:spPr>
          <a:xfrm>
            <a:off x="0" y="1676730"/>
            <a:ext cx="3419605" cy="62298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D3F889D-1C2D-45C1-9B9C-59F8C9C8F9F1}"/>
              </a:ext>
            </a:extLst>
          </p:cNvPr>
          <p:cNvSpPr txBox="1"/>
          <p:nvPr/>
        </p:nvSpPr>
        <p:spPr>
          <a:xfrm>
            <a:off x="29961" y="1688277"/>
            <a:ext cx="3301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Faible somme d'argent et fréquence. L’inverse du logarithme.</a:t>
            </a:r>
          </a:p>
          <a:p>
            <a:endParaRPr lang="fr-FR" sz="1600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sp>
        <p:nvSpPr>
          <p:cNvPr id="22" name="Google Shape;886;p38">
            <a:extLst>
              <a:ext uri="{FF2B5EF4-FFF2-40B4-BE49-F238E27FC236}">
                <a16:creationId xmlns:a16="http://schemas.microsoft.com/office/drawing/2014/main" id="{9FD74BF0-2F43-4A2F-B20E-FE854E42B5C3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887;p38">
            <a:extLst>
              <a:ext uri="{FF2B5EF4-FFF2-40B4-BE49-F238E27FC236}">
                <a16:creationId xmlns:a16="http://schemas.microsoft.com/office/drawing/2014/main" id="{5F6B5E2C-392D-45E9-AA50-E1184734C5B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68229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indicateurs : </a:t>
            </a:r>
            <a:r>
              <a:rPr lang="fr-FR" sz="28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Récence, La Fréquence, Le Montant</a:t>
            </a:r>
            <a:endParaRPr lang="fr-FR" sz="4000" b="1" i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638137" y="1826940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7945114" y="1826940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1DA0EA2-218A-49BF-BF70-151878E5B9F1}"/>
              </a:ext>
            </a:extLst>
          </p:cNvPr>
          <p:cNvGrpSpPr/>
          <p:nvPr/>
        </p:nvGrpSpPr>
        <p:grpSpPr>
          <a:xfrm>
            <a:off x="8922935" y="3429000"/>
            <a:ext cx="1996302" cy="2350436"/>
            <a:chOff x="9243019" y="3229470"/>
            <a:chExt cx="1996302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48" y="3229470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243019" y="4880279"/>
              <a:ext cx="1996302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fr-FR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738940" y="3464726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D58261A-D350-4B03-8D78-837CD11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18260"/>
              </p:ext>
            </p:extLst>
          </p:nvPr>
        </p:nvGraphicFramePr>
        <p:xfrm>
          <a:off x="573717" y="1995436"/>
          <a:ext cx="4724564" cy="3946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7796">
                  <a:extLst>
                    <a:ext uri="{9D8B030D-6E8A-4147-A177-3AD203B41FA5}">
                      <a16:colId xmlns:a16="http://schemas.microsoft.com/office/drawing/2014/main" val="3314498559"/>
                    </a:ext>
                  </a:extLst>
                </a:gridCol>
                <a:gridCol w="2766768">
                  <a:extLst>
                    <a:ext uri="{9D8B030D-6E8A-4147-A177-3AD203B41FA5}">
                      <a16:colId xmlns:a16="http://schemas.microsoft.com/office/drawing/2014/main" val="98749382"/>
                    </a:ext>
                  </a:extLst>
                </a:gridCol>
              </a:tblGrid>
              <a:tr h="34450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 </a:t>
                      </a:r>
                      <a:r>
                        <a:rPr lang="es-ES" b="1" dirty="0" err="1"/>
                        <a:t>segments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Scores (RFM)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401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Champion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555, 554, 544, 545, 454, 455, 445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1082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Fidèle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543, 444, 435, 355, 354, 345, 344, 335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179418"/>
                  </a:ext>
                </a:extLst>
              </a:tr>
              <a:tr h="319761">
                <a:tc>
                  <a:txBody>
                    <a:bodyPr/>
                    <a:lstStyle/>
                    <a:p>
                      <a:r>
                        <a:rPr lang="fr-FR" sz="1400" b="1" dirty="0"/>
                        <a:t>Loyal potentiel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553, 551, 552, 541, 542, 533,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0144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Nouveaux clients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512, 511, 422, 421 412, 411, 311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68978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Prometteur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525, 524, 523, 522, 521, 515, 514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2295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Besoin d'attention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535, 534, 443, 434, 343, 334, 325, 324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777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Sur le point de dormir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331, 321, 312, 221, 213, 231, 241, 251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851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À risque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255, 254, 245, 244, 253, 252, 243, 242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7550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On ne peut pas les perdre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155, 154, 144, 214,215,115, 114, 113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19160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En hibernation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332, 322, 231, 241, 251, 233, 232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27274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Perdus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111, 112, 121, 131, 141, 151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514059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1F288286-4C11-4C9F-8B6B-25F96AA93980}"/>
              </a:ext>
            </a:extLst>
          </p:cNvPr>
          <p:cNvSpPr/>
          <p:nvPr/>
        </p:nvSpPr>
        <p:spPr>
          <a:xfrm>
            <a:off x="9646474" y="1316269"/>
            <a:ext cx="2545526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332DE2D-D4DC-4CB3-A8E1-FBC6951EA00F}"/>
              </a:ext>
            </a:extLst>
          </p:cNvPr>
          <p:cNvSpPr txBox="1"/>
          <p:nvPr/>
        </p:nvSpPr>
        <p:spPr>
          <a:xfrm>
            <a:off x="9646474" y="1327816"/>
            <a:ext cx="25455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titre informatif seulement</a:t>
            </a:r>
          </a:p>
        </p:txBody>
      </p:sp>
    </p:spTree>
    <p:extLst>
      <p:ext uri="{BB962C8B-B14F-4D97-AF65-F5344CB8AC3E}">
        <p14:creationId xmlns:p14="http://schemas.microsoft.com/office/powerpoint/2010/main" val="422544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F914FF-4E25-46A1-A16A-5E8685B3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0" y="1598757"/>
            <a:ext cx="8841620" cy="44958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C17729-80DD-4752-B99E-2A79271A497D}"/>
              </a:ext>
            </a:extLst>
          </p:cNvPr>
          <p:cNvSpPr/>
          <p:nvPr/>
        </p:nvSpPr>
        <p:spPr>
          <a:xfrm>
            <a:off x="9646474" y="1316269"/>
            <a:ext cx="2545526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CF82F0-DEDB-4558-AFF7-CFE818C51498}"/>
              </a:ext>
            </a:extLst>
          </p:cNvPr>
          <p:cNvSpPr txBox="1"/>
          <p:nvPr/>
        </p:nvSpPr>
        <p:spPr>
          <a:xfrm>
            <a:off x="9646474" y="1327816"/>
            <a:ext cx="25455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titre informatif seulement</a:t>
            </a:r>
          </a:p>
        </p:txBody>
      </p:sp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19227E7-992E-4022-81BF-6C2DBA1A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926" y="2089302"/>
            <a:ext cx="6590059" cy="2710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480088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466507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521531-621D-491C-8677-AD6382D97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34128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6526986-F8E3-48C1-927F-89768728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2" y="3747303"/>
            <a:ext cx="3883145" cy="2406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7D2033-037F-4104-A54A-3DAFADC73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1128351"/>
            <a:ext cx="3828718" cy="239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BD58207-20C2-4BB4-A27E-AC71E741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368" y="1970206"/>
            <a:ext cx="6950002" cy="355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AF3F83-1064-43EE-A54F-888C4FC2972F}"/>
              </a:ext>
            </a:extLst>
          </p:cNvPr>
          <p:cNvSpPr/>
          <p:nvPr/>
        </p:nvSpPr>
        <p:spPr>
          <a:xfrm>
            <a:off x="7552944" y="1375157"/>
            <a:ext cx="463905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888D12E-4F3C-47BE-B6B0-A6D57AF8983C}"/>
              </a:ext>
            </a:extLst>
          </p:cNvPr>
          <p:cNvSpPr txBox="1"/>
          <p:nvPr/>
        </p:nvSpPr>
        <p:spPr>
          <a:xfrm>
            <a:off x="7656576" y="1384182"/>
            <a:ext cx="4535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corrélations entre les variables sont faibles</a:t>
            </a:r>
          </a:p>
        </p:txBody>
      </p:sp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des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377906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Indicateurs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163470" y="1797130"/>
            <a:ext cx="35412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Satisfaction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docs-Roboto"/>
              </a:rPr>
              <a:t> et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avant de l’initialisation de la réduction PCA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476022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476022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762942" y="2903994"/>
            <a:ext cx="204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85D11A72-8439-493B-B9D3-EC101397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22" y="1493101"/>
            <a:ext cx="6857011" cy="337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2" y="1443610"/>
            <a:ext cx="37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les indicateurs RFM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87,64 %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494597" y="2102866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582B3D-436D-498C-8010-563BACBAA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73" y="3346257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DC3270BC-4B95-4D1F-A35B-9719B872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04" y="1388420"/>
            <a:ext cx="5548248" cy="482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B239B51-9C88-4AC6-AF8A-5AB070100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343948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6D221E6-CCD5-47F0-800F-B6B3E270D5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6A35D7-5A5C-4794-9DDE-338E56A0732A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les indicateurs RFM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9928E1D3-6294-43AA-B527-AC05D059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6" y="3025887"/>
            <a:ext cx="5506453" cy="27061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D0EED2-9394-4C49-9AE6-B2179978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07" y="1383536"/>
            <a:ext cx="5928803" cy="3628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Les indicateurs RFM plus les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86,18 %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AFF6BF4-C238-4D9B-84E3-E33478FB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06" y="1386893"/>
            <a:ext cx="5546142" cy="4825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ACA86DE-9A38-4137-A5A8-582CC5744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7" y="2241016"/>
            <a:ext cx="4770166" cy="2919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C0A8805-6291-445E-B1D0-225EF83733D8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Les indicateurs RFM plus les catégories</a:t>
            </a:r>
          </a:p>
        </p:txBody>
      </p:sp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8"/>
            <a:ext cx="9559407" cy="1314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  <a:p>
            <a:r>
              <a:rPr lang="fr-FR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KMeans</a:t>
            </a:r>
            <a:endParaRPr lang="fr-FR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>
            <a:extLst>
              <a:ext uri="{FF2B5EF4-FFF2-40B4-BE49-F238E27FC236}">
                <a16:creationId xmlns:a16="http://schemas.microsoft.com/office/drawing/2014/main" id="{0C336B98-D797-4536-94B1-8262BE7319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8" t="12809"/>
          <a:stretch/>
        </p:blipFill>
        <p:spPr>
          <a:xfrm>
            <a:off x="8291651" y="3209271"/>
            <a:ext cx="3425480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F63D4BB-2603-4B7F-A559-D9DC4C0F7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 t="12809" r="32889"/>
          <a:stretch/>
        </p:blipFill>
        <p:spPr>
          <a:xfrm>
            <a:off x="4436385" y="2578616"/>
            <a:ext cx="342548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D7708D2-E23D-4CCF-B8BE-817AC5DDDA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9" r="65778"/>
          <a:stretch/>
        </p:blipFill>
        <p:spPr>
          <a:xfrm>
            <a:off x="474869" y="2144048"/>
            <a:ext cx="353173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les indicateurs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719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91841" y="4495586"/>
            <a:ext cx="457727" cy="39275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85575" y="3355553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572860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376A6-7C0D-4A22-922E-5359D9860301}"/>
              </a:ext>
            </a:extLst>
          </p:cNvPr>
          <p:cNvSpPr/>
          <p:nvPr/>
        </p:nvSpPr>
        <p:spPr>
          <a:xfrm>
            <a:off x="8919274" y="2144048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E96478-F4F7-4EE9-887C-61BA0DAB36B2}"/>
              </a:ext>
            </a:extLst>
          </p:cNvPr>
          <p:cNvSpPr txBox="1"/>
          <p:nvPr/>
        </p:nvSpPr>
        <p:spPr>
          <a:xfrm>
            <a:off x="8919275" y="2142440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4CB821-2162-485A-B1BB-D77D2E73D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98" y="-7930"/>
            <a:ext cx="2297502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384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49E2ECB0-65B0-4211-BD97-D5A4D56E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32022"/>
            <a:ext cx="7477678" cy="3484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A130C3-9CC7-40B4-9125-1F614196F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034" y="1932022"/>
            <a:ext cx="3595538" cy="11451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1317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2" y="1235627"/>
            <a:ext cx="6934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0.404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DA7B8F-2BF9-474A-9E60-EA837066AE79}"/>
              </a:ext>
            </a:extLst>
          </p:cNvPr>
          <p:cNvSpPr/>
          <p:nvPr/>
        </p:nvSpPr>
        <p:spPr>
          <a:xfrm>
            <a:off x="8082367" y="2225879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ADECC97-1A21-427D-AC90-A57B539A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442151"/>
            <a:ext cx="6945920" cy="4118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951FA5F-02A6-4405-970F-8631F1DA3523}"/>
              </a:ext>
            </a:extLst>
          </p:cNvPr>
          <p:cNvGrpSpPr/>
          <p:nvPr/>
        </p:nvGrpSpPr>
        <p:grpSpPr>
          <a:xfrm>
            <a:off x="7657898" y="1455056"/>
            <a:ext cx="4419083" cy="1015663"/>
            <a:chOff x="7657898" y="1335629"/>
            <a:chExt cx="4419083" cy="1015663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77D0CC4-C863-4318-825D-0A9F57D8E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1335629"/>
              <a:ext cx="457727" cy="427272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722E828-6C7C-42D8-9D5F-B93462DD4809}"/>
                </a:ext>
              </a:extLst>
            </p:cNvPr>
            <p:cNvSpPr txBox="1"/>
            <p:nvPr/>
          </p:nvSpPr>
          <p:spPr>
            <a:xfrm>
              <a:off x="8124673" y="1335629"/>
              <a:ext cx="395230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0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une seule fois 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et pour une bonne somme d'argent. </a:t>
              </a:r>
              <a:endParaRPr lang="fr-FR" sz="2000" dirty="0">
                <a:solidFill>
                  <a:srgbClr val="000000"/>
                </a:solidFill>
                <a:latin typeface="Google Sans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A3FDFB6-2014-4C39-9F92-774CB20F1D3E}"/>
              </a:ext>
            </a:extLst>
          </p:cNvPr>
          <p:cNvGrpSpPr/>
          <p:nvPr/>
        </p:nvGrpSpPr>
        <p:grpSpPr>
          <a:xfrm>
            <a:off x="7657898" y="2533055"/>
            <a:ext cx="4419083" cy="1015663"/>
            <a:chOff x="7657898" y="2360317"/>
            <a:chExt cx="4419083" cy="1015663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6DAB9FB6-5C93-4DC3-B4D0-53F48557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2360317"/>
              <a:ext cx="457727" cy="427272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C978E02-EFF5-4BE3-BE3F-4BCD3CB18B48}"/>
                </a:ext>
              </a:extLst>
            </p:cNvPr>
            <p:cNvSpPr txBox="1"/>
            <p:nvPr/>
          </p:nvSpPr>
          <p:spPr>
            <a:xfrm>
              <a:off x="8124672" y="2360317"/>
              <a:ext cx="395230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1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plus d’une fois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 et pour une somme modique d'argent.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CE5010DF-8D23-4CB3-86D4-0FF52FD5F59B}"/>
              </a:ext>
            </a:extLst>
          </p:cNvPr>
          <p:cNvGrpSpPr/>
          <p:nvPr/>
        </p:nvGrpSpPr>
        <p:grpSpPr>
          <a:xfrm>
            <a:off x="7657899" y="3611054"/>
            <a:ext cx="4419081" cy="1015663"/>
            <a:chOff x="7657899" y="3478990"/>
            <a:chExt cx="4419081" cy="1015663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FEB14BAB-E94C-4105-94CE-EBD5C57E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9" y="3478990"/>
              <a:ext cx="457727" cy="427272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4C3AEDF-5598-43DC-A7F2-61C5202DF694}"/>
                </a:ext>
              </a:extLst>
            </p:cNvPr>
            <p:cNvSpPr txBox="1"/>
            <p:nvPr/>
          </p:nvSpPr>
          <p:spPr>
            <a:xfrm>
              <a:off x="8124673" y="3478990"/>
              <a:ext cx="395230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2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p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lus d'une fois et pour une bonne somme d'argent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E356495-D51F-44CC-9304-A5B999045859}"/>
              </a:ext>
            </a:extLst>
          </p:cNvPr>
          <p:cNvGrpSpPr/>
          <p:nvPr/>
        </p:nvGrpSpPr>
        <p:grpSpPr>
          <a:xfrm>
            <a:off x="7657898" y="4689054"/>
            <a:ext cx="4419081" cy="1015663"/>
            <a:chOff x="7657898" y="4569627"/>
            <a:chExt cx="4419081" cy="1015663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F06EDD97-90F1-4117-8BD8-799DAAB5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4569627"/>
              <a:ext cx="457727" cy="427272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AEB172B-764D-449C-BDE2-979B88D86C2A}"/>
                </a:ext>
              </a:extLst>
            </p:cNvPr>
            <p:cNvSpPr txBox="1"/>
            <p:nvPr/>
          </p:nvSpPr>
          <p:spPr>
            <a:xfrm>
              <a:off x="8124673" y="4569627"/>
              <a:ext cx="395230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3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u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ne seule fois et pour une somme modique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D16580E-EF9F-4F58-9D82-35F9585C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203324"/>
            <a:ext cx="6719579" cy="4247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DE6A58-2EB2-4511-93B0-596047764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6" r="65771"/>
          <a:stretch/>
        </p:blipFill>
        <p:spPr>
          <a:xfrm>
            <a:off x="449704" y="1896055"/>
            <a:ext cx="366735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A66BAD0-562C-4B90-80A6-FF28D6563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9" t="9546" r="32893"/>
          <a:stretch/>
        </p:blipFill>
        <p:spPr>
          <a:xfrm>
            <a:off x="4386020" y="2583904"/>
            <a:ext cx="353857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B79DE51-4F73-420F-827B-5CB467A61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3" t="9546"/>
          <a:stretch/>
        </p:blipFill>
        <p:spPr>
          <a:xfrm>
            <a:off x="8195094" y="3045085"/>
            <a:ext cx="3538577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C175510-68F6-4885-9237-A9577FBB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336" y="-7930"/>
            <a:ext cx="2502663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indicateurs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2092360" y="3529002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19156" y="4490651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107278" y="3388625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634245"/>
            <a:ext cx="4777740" cy="584775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643272"/>
            <a:ext cx="477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au RFM seulement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DC48B-F113-4CB3-8AB8-E6337EDF8CDB}"/>
              </a:ext>
            </a:extLst>
          </p:cNvPr>
          <p:cNvSpPr/>
          <p:nvPr/>
        </p:nvSpPr>
        <p:spPr>
          <a:xfrm>
            <a:off x="8919274" y="2134831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18345E-9264-4FF7-A7D6-F44FBD4B9B96}"/>
              </a:ext>
            </a:extLst>
          </p:cNvPr>
          <p:cNvSpPr txBox="1"/>
          <p:nvPr/>
        </p:nvSpPr>
        <p:spPr>
          <a:xfrm>
            <a:off x="8919275" y="2133223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</p:spTree>
    <p:extLst>
      <p:ext uri="{BB962C8B-B14F-4D97-AF65-F5344CB8AC3E}">
        <p14:creationId xmlns:p14="http://schemas.microsoft.com/office/powerpoint/2010/main" val="3167971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E5059CE-9B6B-459C-AF7F-0160CD56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911934"/>
            <a:ext cx="7477678" cy="349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2370A2-67AF-4F41-A041-D758DFD3F4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8" b="1"/>
          <a:stretch/>
        </p:blipFill>
        <p:spPr>
          <a:xfrm>
            <a:off x="8097864" y="1918811"/>
            <a:ext cx="3820870" cy="1183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3603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926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0.478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530860" y="5636235"/>
            <a:ext cx="4661142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591245" y="5634628"/>
            <a:ext cx="4600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0.469 et 0.478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21762-FD51-4C12-8D99-4FAD94E88279}"/>
              </a:ext>
            </a:extLst>
          </p:cNvPr>
          <p:cNvSpPr/>
          <p:nvPr/>
        </p:nvSpPr>
        <p:spPr>
          <a:xfrm>
            <a:off x="8013941" y="2958496"/>
            <a:ext cx="3968150" cy="143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6A0BAEC1-8CB4-45F8-A703-CDA83C9C1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8115625" y="2101122"/>
            <a:ext cx="3225663" cy="33428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7B17E71-5419-42C8-BD68-6F43F111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1520101"/>
            <a:ext cx="7000992" cy="418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55841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558414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prendre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EB8B656-9AE9-43C1-9A8F-C90DEF04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182350"/>
            <a:ext cx="6719578" cy="423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8022566" y="5526545"/>
            <a:ext cx="4169434" cy="73814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8151962" y="5541675"/>
            <a:ext cx="4040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20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l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 distance ne semble pas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36609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1" name="Tableau 2">
            <a:extLst>
              <a:ext uri="{FF2B5EF4-FFF2-40B4-BE49-F238E27FC236}">
                <a16:creationId xmlns:a16="http://schemas.microsoft.com/office/drawing/2014/main" id="{EE6349CB-0D7C-4106-9E18-FFCDBDDA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71992"/>
              </p:ext>
            </p:extLst>
          </p:nvPr>
        </p:nvGraphicFramePr>
        <p:xfrm>
          <a:off x="377906" y="2139097"/>
          <a:ext cx="620555" cy="222503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0555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2225039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internes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A170220F-AEE5-4F8C-8307-7DF479A3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25073"/>
              </p:ext>
            </p:extLst>
          </p:nvPr>
        </p:nvGraphicFramePr>
        <p:xfrm>
          <a:off x="998461" y="2140387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0,479s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3076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72548,351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0.770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4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0.404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03320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482B286C-7B53-462A-B58F-838A7BAA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61025"/>
              </p:ext>
            </p:extLst>
          </p:nvPr>
        </p:nvGraphicFramePr>
        <p:xfrm>
          <a:off x="4742479" y="2146756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1,03s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15178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36125,872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0,896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51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54281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072D669D-EF47-456B-8776-D3FFD9BC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27149"/>
              </p:ext>
            </p:extLst>
          </p:nvPr>
        </p:nvGraphicFramePr>
        <p:xfrm>
          <a:off x="2936503" y="2146756"/>
          <a:ext cx="1793827" cy="2219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3827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2210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# </a:t>
                      </a:r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Clusters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Temps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Inertie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calinski-harabasz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davies-bouldin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0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Silhouette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38063"/>
                  </a:ext>
                </a:extLst>
              </a:tr>
            </a:tbl>
          </a:graphicData>
        </a:graphic>
      </p:graphicFrame>
      <p:graphicFrame>
        <p:nvGraphicFramePr>
          <p:cNvPr id="27" name="Tableau 2">
            <a:extLst>
              <a:ext uri="{FF2B5EF4-FFF2-40B4-BE49-F238E27FC236}">
                <a16:creationId xmlns:a16="http://schemas.microsoft.com/office/drawing/2014/main" id="{36FEDCDC-5411-41ED-A713-CE3BB852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928572"/>
              </p:ext>
            </p:extLst>
          </p:nvPr>
        </p:nvGraphicFramePr>
        <p:xfrm>
          <a:off x="998461" y="1488964"/>
          <a:ext cx="566991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9377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  <a:gridCol w="180242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  <a:gridCol w="1938111">
                  <a:extLst>
                    <a:ext uri="{9D8B030D-6E8A-4147-A177-3AD203B41FA5}">
                      <a16:colId xmlns:a16="http://schemas.microsoft.com/office/drawing/2014/main" val="408084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RFM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RFM + les </a:t>
                      </a:r>
                      <a:r>
                        <a:rPr lang="es-ES" dirty="0" err="1"/>
                        <a:t>catégories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45696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4E72427-2A95-4E72-B2E5-DE8B5651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160123"/>
            <a:ext cx="360000" cy="360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570E42-4C6B-4F1D-BC92-E278157B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522067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AF41CCA-C525-4B15-BD94-02D5F52B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882067"/>
            <a:ext cx="360000" cy="360000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603FE7B-ED14-4E0F-A004-49B48CC67CB4}"/>
              </a:ext>
            </a:extLst>
          </p:cNvPr>
          <p:cNvGrpSpPr/>
          <p:nvPr/>
        </p:nvGrpSpPr>
        <p:grpSpPr>
          <a:xfrm>
            <a:off x="8525860" y="3566161"/>
            <a:ext cx="2227868" cy="2525182"/>
            <a:chOff x="6754767" y="3347295"/>
            <a:chExt cx="2227868" cy="2525182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BA7BF91B-B743-48A6-BD9F-8BB2C30C0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B83AE1A-A80B-41DB-B0F2-A9CF54603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48A877-A7CD-42A1-8478-3FD566D08AD9}"/>
              </a:ext>
            </a:extLst>
          </p:cNvPr>
          <p:cNvSpPr/>
          <p:nvPr/>
        </p:nvSpPr>
        <p:spPr>
          <a:xfrm>
            <a:off x="8471140" y="1006776"/>
            <a:ext cx="37208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234DE5-4A59-4EEF-BE05-BFE5402DF2DD}"/>
              </a:ext>
            </a:extLst>
          </p:cNvPr>
          <p:cNvSpPr txBox="1"/>
          <p:nvPr/>
        </p:nvSpPr>
        <p:spPr>
          <a:xfrm>
            <a:off x="8540151" y="1036530"/>
            <a:ext cx="3560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RFM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a donné le meilleur résultat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B4FF-8D69-4A60-B940-93AD15A126F2}"/>
              </a:ext>
            </a:extLst>
          </p:cNvPr>
          <p:cNvSpPr/>
          <p:nvPr/>
        </p:nvSpPr>
        <p:spPr>
          <a:xfrm>
            <a:off x="1" y="5537048"/>
            <a:ext cx="5328918" cy="376854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884743-A2F9-461C-8336-913E1867CE26}"/>
              </a:ext>
            </a:extLst>
          </p:cNvPr>
          <p:cNvSpPr txBox="1"/>
          <p:nvPr/>
        </p:nvSpPr>
        <p:spPr>
          <a:xfrm>
            <a:off x="0" y="5535440"/>
            <a:ext cx="53289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Il n’y a pas d’informations externes pour mesurer les résultats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A1FBA223-434C-404A-8D76-D68BE202D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37" y="3609364"/>
            <a:ext cx="360000" cy="3600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9630A016-FFDD-48E8-8A9D-ADB5B4FB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22" y="3987825"/>
            <a:ext cx="360000" cy="36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3808CD9-3FF7-4B70-BF5F-510C0F3D5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38" y="3263687"/>
            <a:ext cx="360000" cy="36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876BE118-C5C6-4A00-BCBB-72A760BBB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108" y="2027698"/>
            <a:ext cx="1469606" cy="979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BFFA20E-B189-42B8-BE67-65546FF81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24" y="2690800"/>
            <a:ext cx="1325298" cy="114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1E4A94A-5415-4C05-89FB-561019A73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212" y="2741049"/>
            <a:ext cx="1657029" cy="101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AC7871A-96D8-49AE-B5C4-73A3B2B72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8568" y="3348494"/>
            <a:ext cx="1479978" cy="10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796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31" y="1953793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9222195" y="1249813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3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017801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367226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1766344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249813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6" y="1784632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3431974" y="1249813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1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F696FB-43BB-47FC-9D4B-132587988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84" y="3771077"/>
            <a:ext cx="2326098" cy="22553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2A7A4A-34F7-40CD-98C9-DECC8DFF2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242" y="3765381"/>
            <a:ext cx="2349672" cy="22396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13F89F-A197-4423-9266-10E2A2DA90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3443" y="3765381"/>
            <a:ext cx="2302523" cy="223179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2F1EDC3-B914-4C83-9246-6B12FF25AF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2334" y="3765380"/>
            <a:ext cx="2326098" cy="22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13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57">
            <a:extLst>
              <a:ext uri="{FF2B5EF4-FFF2-40B4-BE49-F238E27FC236}">
                <a16:creationId xmlns:a16="http://schemas.microsoft.com/office/drawing/2014/main" id="{9CA9753E-5E21-4E70-BB1E-DAB70F4C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59" y="3873866"/>
            <a:ext cx="4915654" cy="224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10840116" cy="671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fréquence doit être mise à jour tous les 4 mois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12486" y="2555895"/>
            <a:ext cx="19877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</a:t>
            </a:r>
            <a:endParaRPr lang="fr-FR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517478"/>
            <a:ext cx="34488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pour chaque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par rapport à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517478"/>
            <a:ext cx="457727" cy="42727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21958654-8673-40F5-87B8-DE8BB580D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00" y="1827525"/>
            <a:ext cx="6790962" cy="18770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17FD8C0-0340-40F8-ADF6-D793237F2FC2}"/>
              </a:ext>
            </a:extLst>
          </p:cNvPr>
          <p:cNvSpPr/>
          <p:nvPr/>
        </p:nvSpPr>
        <p:spPr>
          <a:xfrm>
            <a:off x="8762501" y="5683376"/>
            <a:ext cx="420625" cy="4236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0D09EC-D0EF-4937-B267-8B713D9F0A12}"/>
              </a:ext>
            </a:extLst>
          </p:cNvPr>
          <p:cNvSpPr/>
          <p:nvPr/>
        </p:nvSpPr>
        <p:spPr>
          <a:xfrm>
            <a:off x="1" y="5529979"/>
            <a:ext cx="4267199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F3398CA-0E7C-4A76-83C7-5123214936EC}"/>
              </a:ext>
            </a:extLst>
          </p:cNvPr>
          <p:cNvSpPr txBox="1"/>
          <p:nvPr/>
        </p:nvSpPr>
        <p:spPr>
          <a:xfrm>
            <a:off x="69011" y="5529979"/>
            <a:ext cx="41981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Des clients ont beaucoup changé lors des deux dernières années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6E17D7-D188-471B-BDD0-CDA2C5768E92}"/>
              </a:ext>
            </a:extLst>
          </p:cNvPr>
          <p:cNvSpPr/>
          <p:nvPr/>
        </p:nvSpPr>
        <p:spPr>
          <a:xfrm>
            <a:off x="7641267" y="1266062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8602D27-2535-4620-A115-749935113299}"/>
              </a:ext>
            </a:extLst>
          </p:cNvPr>
          <p:cNvSpPr txBox="1"/>
          <p:nvPr/>
        </p:nvSpPr>
        <p:spPr>
          <a:xfrm>
            <a:off x="7641265" y="1297561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12 </a:t>
            </a:r>
          </a:p>
        </p:txBody>
      </p:sp>
    </p:spTree>
    <p:extLst>
      <p:ext uri="{BB962C8B-B14F-4D97-AF65-F5344CB8AC3E}">
        <p14:creationId xmlns:p14="http://schemas.microsoft.com/office/powerpoint/2010/main" val="235381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actionnable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9105361-4932-481A-8FD1-9A75FC517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8" y="1872321"/>
            <a:ext cx="3533709" cy="2874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206982" cy="1171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pourcentage de clients qui ont changé de segment est de % 60,4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44627" y="2986685"/>
            <a:ext cx="27988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17,04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60,4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88,4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 </a:t>
            </a:r>
            <a:r>
              <a:rPr lang="fr-FR" b="1" i="1" dirty="0">
                <a:solidFill>
                  <a:srgbClr val="FFC000"/>
                </a:solidFill>
                <a:latin typeface="Google Sans"/>
              </a:rPr>
              <a:t>% 98,76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51,02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896048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458C2B-2BED-4F45-B3CE-C255DA086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509" y="3157049"/>
            <a:ext cx="3533709" cy="2997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83375FF-E713-4732-A7FF-39C79C4C912F}"/>
              </a:ext>
            </a:extLst>
          </p:cNvPr>
          <p:cNvSpPr txBox="1"/>
          <p:nvPr/>
        </p:nvSpPr>
        <p:spPr>
          <a:xfrm>
            <a:off x="712485" y="1896048"/>
            <a:ext cx="34488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pour chaque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par rapport à la dernière année</a:t>
            </a:r>
          </a:p>
        </p:txBody>
      </p:sp>
    </p:spTree>
    <p:extLst>
      <p:ext uri="{BB962C8B-B14F-4D97-AF65-F5344CB8AC3E}">
        <p14:creationId xmlns:p14="http://schemas.microsoft.com/office/powerpoint/2010/main" val="232451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7D1CCA23-4A78-4111-BDF8-7E65B24DC604}"/>
              </a:ext>
            </a:extLst>
          </p:cNvPr>
          <p:cNvSpPr/>
          <p:nvPr/>
        </p:nvSpPr>
        <p:spPr>
          <a:xfrm>
            <a:off x="1484615" y="3702284"/>
            <a:ext cx="8859061" cy="2195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094B3B6-6A63-4F79-A74A-00B6B53F2B61}"/>
              </a:ext>
            </a:extLst>
          </p:cNvPr>
          <p:cNvSpPr/>
          <p:nvPr/>
        </p:nvSpPr>
        <p:spPr>
          <a:xfrm>
            <a:off x="1484615" y="1489404"/>
            <a:ext cx="8859061" cy="2195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305576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</p:txBody>
      </p:sp>
      <p:sp>
        <p:nvSpPr>
          <p:cNvPr id="156" name="Google Shape;189;p19">
            <a:extLst>
              <a:ext uri="{FF2B5EF4-FFF2-40B4-BE49-F238E27FC236}">
                <a16:creationId xmlns:a16="http://schemas.microsoft.com/office/drawing/2014/main" id="{4CDE9C90-6E34-4DFF-8A70-070E6DD5EEA7}"/>
              </a:ext>
            </a:extLst>
          </p:cNvPr>
          <p:cNvSpPr/>
          <p:nvPr/>
        </p:nvSpPr>
        <p:spPr>
          <a:xfrm>
            <a:off x="2748446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93;p19">
            <a:extLst>
              <a:ext uri="{FF2B5EF4-FFF2-40B4-BE49-F238E27FC236}">
                <a16:creationId xmlns:a16="http://schemas.microsoft.com/office/drawing/2014/main" id="{713F1C20-A810-4722-A176-70E124E179E2}"/>
              </a:ext>
            </a:extLst>
          </p:cNvPr>
          <p:cNvSpPr txBox="1"/>
          <p:nvPr/>
        </p:nvSpPr>
        <p:spPr>
          <a:xfrm>
            <a:off x="3143624" y="214739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Nouveau client</a:t>
            </a:r>
            <a:endParaRPr sz="20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8" name="Google Shape;197;p19">
            <a:extLst>
              <a:ext uri="{FF2B5EF4-FFF2-40B4-BE49-F238E27FC236}">
                <a16:creationId xmlns:a16="http://schemas.microsoft.com/office/drawing/2014/main" id="{13D948A8-E8C4-4375-B97D-20E08DD84C4E}"/>
              </a:ext>
            </a:extLst>
          </p:cNvPr>
          <p:cNvSpPr/>
          <p:nvPr/>
        </p:nvSpPr>
        <p:spPr>
          <a:xfrm>
            <a:off x="4269571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9" name="Google Shape;204;p19">
            <a:extLst>
              <a:ext uri="{FF2B5EF4-FFF2-40B4-BE49-F238E27FC236}">
                <a16:creationId xmlns:a16="http://schemas.microsoft.com/office/drawing/2014/main" id="{98F3C652-3626-47C1-87F8-D11EF910A1FD}"/>
              </a:ext>
            </a:extLst>
          </p:cNvPr>
          <p:cNvSpPr txBox="1"/>
          <p:nvPr/>
        </p:nvSpPr>
        <p:spPr>
          <a:xfrm>
            <a:off x="4270072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E53DA8-211A-4A4B-A74C-7FB4A8B9F9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48" y="2226791"/>
            <a:ext cx="304762" cy="304762"/>
          </a:xfrm>
          <a:prstGeom prst="rect">
            <a:avLst/>
          </a:prstGeom>
        </p:spPr>
      </p:pic>
      <p:sp>
        <p:nvSpPr>
          <p:cNvPr id="161" name="Google Shape;189;p19">
            <a:extLst>
              <a:ext uri="{FF2B5EF4-FFF2-40B4-BE49-F238E27FC236}">
                <a16:creationId xmlns:a16="http://schemas.microsoft.com/office/drawing/2014/main" id="{5426A3B3-9A06-4AF8-9D32-F0A9883FB427}"/>
              </a:ext>
            </a:extLst>
          </p:cNvPr>
          <p:cNvSpPr/>
          <p:nvPr/>
        </p:nvSpPr>
        <p:spPr>
          <a:xfrm>
            <a:off x="4743961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93;p19">
            <a:extLst>
              <a:ext uri="{FF2B5EF4-FFF2-40B4-BE49-F238E27FC236}">
                <a16:creationId xmlns:a16="http://schemas.microsoft.com/office/drawing/2014/main" id="{70060B7F-CFE4-4F65-9210-444BF236E174}"/>
              </a:ext>
            </a:extLst>
          </p:cNvPr>
          <p:cNvSpPr txBox="1"/>
          <p:nvPr/>
        </p:nvSpPr>
        <p:spPr>
          <a:xfrm>
            <a:off x="5027145" y="2138783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Calcul des indicateurs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3" name="Google Shape;197;p19">
            <a:extLst>
              <a:ext uri="{FF2B5EF4-FFF2-40B4-BE49-F238E27FC236}">
                <a16:creationId xmlns:a16="http://schemas.microsoft.com/office/drawing/2014/main" id="{7B457C95-824E-48A4-BF6B-1BFDC1503D0D}"/>
              </a:ext>
            </a:extLst>
          </p:cNvPr>
          <p:cNvSpPr/>
          <p:nvPr/>
        </p:nvSpPr>
        <p:spPr>
          <a:xfrm>
            <a:off x="6265086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4" name="Google Shape;204;p19">
            <a:extLst>
              <a:ext uri="{FF2B5EF4-FFF2-40B4-BE49-F238E27FC236}">
                <a16:creationId xmlns:a16="http://schemas.microsoft.com/office/drawing/2014/main" id="{05FDD66C-EA6C-4B3E-896D-3F4D44E72C44}"/>
              </a:ext>
            </a:extLst>
          </p:cNvPr>
          <p:cNvSpPr txBox="1"/>
          <p:nvPr/>
        </p:nvSpPr>
        <p:spPr>
          <a:xfrm>
            <a:off x="6265587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B1786A0-2671-4E5C-BDF1-04CF365AF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00" y="2263915"/>
            <a:ext cx="228571" cy="228571"/>
          </a:xfrm>
          <a:prstGeom prst="rect">
            <a:avLst/>
          </a:prstGeom>
        </p:spPr>
      </p:pic>
      <p:sp>
        <p:nvSpPr>
          <p:cNvPr id="174" name="Google Shape;189;p19">
            <a:extLst>
              <a:ext uri="{FF2B5EF4-FFF2-40B4-BE49-F238E27FC236}">
                <a16:creationId xmlns:a16="http://schemas.microsoft.com/office/drawing/2014/main" id="{30F27825-46FC-4891-A54B-4CA94DEC4729}"/>
              </a:ext>
            </a:extLst>
          </p:cNvPr>
          <p:cNvSpPr/>
          <p:nvPr/>
        </p:nvSpPr>
        <p:spPr>
          <a:xfrm>
            <a:off x="6785727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93;p19">
            <a:extLst>
              <a:ext uri="{FF2B5EF4-FFF2-40B4-BE49-F238E27FC236}">
                <a16:creationId xmlns:a16="http://schemas.microsoft.com/office/drawing/2014/main" id="{170F9495-776D-4C43-BA50-378E9E4852BC}"/>
              </a:ext>
            </a:extLst>
          </p:cNvPr>
          <p:cNvSpPr txBox="1"/>
          <p:nvPr/>
        </p:nvSpPr>
        <p:spPr>
          <a:xfrm>
            <a:off x="7068911" y="2138783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Associer le client à un cluster 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76" name="Google Shape;197;p19">
            <a:extLst>
              <a:ext uri="{FF2B5EF4-FFF2-40B4-BE49-F238E27FC236}">
                <a16:creationId xmlns:a16="http://schemas.microsoft.com/office/drawing/2014/main" id="{76B29084-B2A1-47B7-9B15-733BA68969D7}"/>
              </a:ext>
            </a:extLst>
          </p:cNvPr>
          <p:cNvSpPr/>
          <p:nvPr/>
        </p:nvSpPr>
        <p:spPr>
          <a:xfrm>
            <a:off x="8306852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77" name="Google Shape;204;p19">
            <a:extLst>
              <a:ext uri="{FF2B5EF4-FFF2-40B4-BE49-F238E27FC236}">
                <a16:creationId xmlns:a16="http://schemas.microsoft.com/office/drawing/2014/main" id="{EEE4C4D5-2DFD-400D-ACCD-48FC4A0F301F}"/>
              </a:ext>
            </a:extLst>
          </p:cNvPr>
          <p:cNvSpPr txBox="1"/>
          <p:nvPr/>
        </p:nvSpPr>
        <p:spPr>
          <a:xfrm>
            <a:off x="8307353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F92E681-97F3-4197-850F-5073AA17D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54" y="2246687"/>
            <a:ext cx="263220" cy="263220"/>
          </a:xfrm>
          <a:prstGeom prst="rect">
            <a:avLst/>
          </a:prstGeom>
        </p:spPr>
      </p:pic>
      <p:cxnSp>
        <p:nvCxnSpPr>
          <p:cNvPr id="179" name="Google Shape;87;p14">
            <a:extLst>
              <a:ext uri="{FF2B5EF4-FFF2-40B4-BE49-F238E27FC236}">
                <a16:creationId xmlns:a16="http://schemas.microsoft.com/office/drawing/2014/main" id="{74A9816E-D98E-425D-B364-79471150B7F4}"/>
              </a:ext>
            </a:extLst>
          </p:cNvPr>
          <p:cNvCxnSpPr>
            <a:cxnSpLocks/>
          </p:cNvCxnSpPr>
          <p:nvPr/>
        </p:nvCxnSpPr>
        <p:spPr>
          <a:xfrm flipV="1">
            <a:off x="7705876" y="2806751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89;p14">
            <a:extLst>
              <a:ext uri="{FF2B5EF4-FFF2-40B4-BE49-F238E27FC236}">
                <a16:creationId xmlns:a16="http://schemas.microsoft.com/office/drawing/2014/main" id="{162D9D56-BEF3-4B48-9643-FC3B91AE9743}"/>
              </a:ext>
            </a:extLst>
          </p:cNvPr>
          <p:cNvSpPr txBox="1"/>
          <p:nvPr/>
        </p:nvSpPr>
        <p:spPr>
          <a:xfrm>
            <a:off x="6755176" y="2969648"/>
            <a:ext cx="1901400" cy="49666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À travers le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KNN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ou </a:t>
            </a:r>
            <a:r>
              <a:rPr lang="fr-FR" sz="1200" b="1" dirty="0" err="1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Centroide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 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le plus proche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9;p19">
            <a:extLst>
              <a:ext uri="{FF2B5EF4-FFF2-40B4-BE49-F238E27FC236}">
                <a16:creationId xmlns:a16="http://schemas.microsoft.com/office/drawing/2014/main" id="{97DF74B8-9498-4906-BF09-FD87248EA825}"/>
              </a:ext>
            </a:extLst>
          </p:cNvPr>
          <p:cNvSpPr/>
          <p:nvPr/>
        </p:nvSpPr>
        <p:spPr>
          <a:xfrm>
            <a:off x="3708142" y="4195142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93;p19">
            <a:extLst>
              <a:ext uri="{FF2B5EF4-FFF2-40B4-BE49-F238E27FC236}">
                <a16:creationId xmlns:a16="http://schemas.microsoft.com/office/drawing/2014/main" id="{6072E2E3-3C56-4158-92BC-B4BC0EF4C70E}"/>
              </a:ext>
            </a:extLst>
          </p:cNvPr>
          <p:cNvSpPr txBox="1"/>
          <p:nvPr/>
        </p:nvSpPr>
        <p:spPr>
          <a:xfrm>
            <a:off x="3991326" y="4383988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Calcul des indicateurs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3" name="Google Shape;197;p19">
            <a:extLst>
              <a:ext uri="{FF2B5EF4-FFF2-40B4-BE49-F238E27FC236}">
                <a16:creationId xmlns:a16="http://schemas.microsoft.com/office/drawing/2014/main" id="{204616AC-2628-499B-AFD0-A64908E3270E}"/>
              </a:ext>
            </a:extLst>
          </p:cNvPr>
          <p:cNvSpPr/>
          <p:nvPr/>
        </p:nvSpPr>
        <p:spPr>
          <a:xfrm>
            <a:off x="5229267" y="442523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4" name="Google Shape;204;p19">
            <a:extLst>
              <a:ext uri="{FF2B5EF4-FFF2-40B4-BE49-F238E27FC236}">
                <a16:creationId xmlns:a16="http://schemas.microsoft.com/office/drawing/2014/main" id="{C1C7B53E-10A8-4AF2-93E3-88597DE82BBB}"/>
              </a:ext>
            </a:extLst>
          </p:cNvPr>
          <p:cNvSpPr txBox="1"/>
          <p:nvPr/>
        </p:nvSpPr>
        <p:spPr>
          <a:xfrm>
            <a:off x="5229768" y="442510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6026380-EC18-4F64-AE21-107036DE7951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894" y="4509120"/>
            <a:ext cx="228571" cy="228571"/>
          </a:xfrm>
          <a:prstGeom prst="rect">
            <a:avLst/>
          </a:prstGeom>
        </p:spPr>
      </p:pic>
      <p:sp>
        <p:nvSpPr>
          <p:cNvPr id="186" name="Google Shape;189;p19">
            <a:extLst>
              <a:ext uri="{FF2B5EF4-FFF2-40B4-BE49-F238E27FC236}">
                <a16:creationId xmlns:a16="http://schemas.microsoft.com/office/drawing/2014/main" id="{11D51F5D-D8FE-4717-9812-DC0F2B7ECBDF}"/>
              </a:ext>
            </a:extLst>
          </p:cNvPr>
          <p:cNvSpPr/>
          <p:nvPr/>
        </p:nvSpPr>
        <p:spPr>
          <a:xfrm>
            <a:off x="5749908" y="419514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93;p19">
            <a:extLst>
              <a:ext uri="{FF2B5EF4-FFF2-40B4-BE49-F238E27FC236}">
                <a16:creationId xmlns:a16="http://schemas.microsoft.com/office/drawing/2014/main" id="{A078F873-700F-48D5-8BFB-0B713F8F54CB}"/>
              </a:ext>
            </a:extLst>
          </p:cNvPr>
          <p:cNvSpPr txBox="1"/>
          <p:nvPr/>
        </p:nvSpPr>
        <p:spPr>
          <a:xfrm>
            <a:off x="6019455" y="4383988"/>
            <a:ext cx="130675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Mise à jour du clustering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8" name="Google Shape;197;p19">
            <a:extLst>
              <a:ext uri="{FF2B5EF4-FFF2-40B4-BE49-F238E27FC236}">
                <a16:creationId xmlns:a16="http://schemas.microsoft.com/office/drawing/2014/main" id="{AD1D74B1-C527-44C8-9522-3B0BCBC5EA3C}"/>
              </a:ext>
            </a:extLst>
          </p:cNvPr>
          <p:cNvSpPr/>
          <p:nvPr/>
        </p:nvSpPr>
        <p:spPr>
          <a:xfrm>
            <a:off x="7271033" y="442523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9" name="Google Shape;204;p19">
            <a:extLst>
              <a:ext uri="{FF2B5EF4-FFF2-40B4-BE49-F238E27FC236}">
                <a16:creationId xmlns:a16="http://schemas.microsoft.com/office/drawing/2014/main" id="{CC97FB59-5AE3-481D-ABF6-BEC187058653}"/>
              </a:ext>
            </a:extLst>
          </p:cNvPr>
          <p:cNvSpPr txBox="1"/>
          <p:nvPr/>
        </p:nvSpPr>
        <p:spPr>
          <a:xfrm>
            <a:off x="7271534" y="442510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03504204-B993-4C9B-9D75-41FA5AC60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47" y="4509119"/>
            <a:ext cx="228571" cy="228571"/>
          </a:xfrm>
          <a:prstGeom prst="rect">
            <a:avLst/>
          </a:prstGeom>
        </p:spPr>
      </p:pic>
      <p:cxnSp>
        <p:nvCxnSpPr>
          <p:cNvPr id="191" name="Google Shape;247;p20">
            <a:extLst>
              <a:ext uri="{FF2B5EF4-FFF2-40B4-BE49-F238E27FC236}">
                <a16:creationId xmlns:a16="http://schemas.microsoft.com/office/drawing/2014/main" id="{39E1E7CB-624A-4F50-810B-81BDACF18003}"/>
              </a:ext>
            </a:extLst>
          </p:cNvPr>
          <p:cNvCxnSpPr>
            <a:cxnSpLocks/>
            <a:stCxn id="174" idx="3"/>
          </p:cNvCxnSpPr>
          <p:nvPr/>
        </p:nvCxnSpPr>
        <p:spPr>
          <a:xfrm>
            <a:off x="9013527" y="2378337"/>
            <a:ext cx="1343592" cy="959799"/>
          </a:xfrm>
          <a:prstGeom prst="bentConnector2">
            <a:avLst/>
          </a:prstGeom>
          <a:noFill/>
          <a:ln w="1905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4" name="Google Shape;232;p20">
            <a:extLst>
              <a:ext uri="{FF2B5EF4-FFF2-40B4-BE49-F238E27FC236}">
                <a16:creationId xmlns:a16="http://schemas.microsoft.com/office/drawing/2014/main" id="{0E59A06E-5495-434C-92A2-795239DC54BF}"/>
              </a:ext>
            </a:extLst>
          </p:cNvPr>
          <p:cNvSpPr/>
          <p:nvPr/>
        </p:nvSpPr>
        <p:spPr>
          <a:xfrm>
            <a:off x="9549630" y="3338136"/>
            <a:ext cx="1573881" cy="712800"/>
          </a:xfrm>
          <a:prstGeom prst="roundRect">
            <a:avLst>
              <a:gd name="adj" fmla="val 16667"/>
            </a:avLst>
          </a:prstGeom>
          <a:solidFill>
            <a:srgbClr val="4454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258;p20">
            <a:extLst>
              <a:ext uri="{FF2B5EF4-FFF2-40B4-BE49-F238E27FC236}">
                <a16:creationId xmlns:a16="http://schemas.microsoft.com/office/drawing/2014/main" id="{0CDE00EA-7B71-47F8-80FA-0BA48BAD7289}"/>
              </a:ext>
            </a:extLst>
          </p:cNvPr>
          <p:cNvSpPr txBox="1"/>
          <p:nvPr/>
        </p:nvSpPr>
        <p:spPr>
          <a:xfrm>
            <a:off x="9589085" y="3464299"/>
            <a:ext cx="1481857" cy="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Segmentation</a:t>
            </a:r>
            <a:endParaRPr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247;p20">
            <a:extLst>
              <a:ext uri="{FF2B5EF4-FFF2-40B4-BE49-F238E27FC236}">
                <a16:creationId xmlns:a16="http://schemas.microsoft.com/office/drawing/2014/main" id="{61224FF4-73C7-4F88-B410-B80F111A5F01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7977708" y="4050936"/>
            <a:ext cx="2371662" cy="572606"/>
          </a:xfrm>
          <a:prstGeom prst="bentConnector3">
            <a:avLst>
              <a:gd name="adj1" fmla="val 99991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10" name="ZoneTexte 209">
            <a:extLst>
              <a:ext uri="{FF2B5EF4-FFF2-40B4-BE49-F238E27FC236}">
                <a16:creationId xmlns:a16="http://schemas.microsoft.com/office/drawing/2014/main" id="{1E841EF0-6441-4565-8643-9933405965C8}"/>
              </a:ext>
            </a:extLst>
          </p:cNvPr>
          <p:cNvSpPr txBox="1"/>
          <p:nvPr/>
        </p:nvSpPr>
        <p:spPr>
          <a:xfrm rot="16200000">
            <a:off x="715489" y="2263954"/>
            <a:ext cx="2195432" cy="64633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chaque fois qu’un client arrive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1E07A22D-5085-4657-8027-AB4457E79044}"/>
              </a:ext>
            </a:extLst>
          </p:cNvPr>
          <p:cNvSpPr txBox="1"/>
          <p:nvPr/>
        </p:nvSpPr>
        <p:spPr>
          <a:xfrm rot="16200000">
            <a:off x="716060" y="4469807"/>
            <a:ext cx="2193989" cy="6463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fr-FR" sz="18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Google Sans"/>
              </a:rPr>
              <a:t>tous les 4 mois pour tous les clients</a:t>
            </a:r>
          </a:p>
        </p:txBody>
      </p:sp>
      <p:cxnSp>
        <p:nvCxnSpPr>
          <p:cNvPr id="212" name="Google Shape;87;p14">
            <a:extLst>
              <a:ext uri="{FF2B5EF4-FFF2-40B4-BE49-F238E27FC236}">
                <a16:creationId xmlns:a16="http://schemas.microsoft.com/office/drawing/2014/main" id="{0A978257-6A9B-4EFE-91A4-794F2A812A74}"/>
              </a:ext>
            </a:extLst>
          </p:cNvPr>
          <p:cNvCxnSpPr>
            <a:cxnSpLocks/>
          </p:cNvCxnSpPr>
          <p:nvPr/>
        </p:nvCxnSpPr>
        <p:spPr>
          <a:xfrm flipV="1">
            <a:off x="5653663" y="280474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5B9B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89;p14">
            <a:extLst>
              <a:ext uri="{FF2B5EF4-FFF2-40B4-BE49-F238E27FC236}">
                <a16:creationId xmlns:a16="http://schemas.microsoft.com/office/drawing/2014/main" id="{85F2EAE8-631E-4619-8307-12755E043C7E}"/>
              </a:ext>
            </a:extLst>
          </p:cNvPr>
          <p:cNvSpPr txBox="1"/>
          <p:nvPr/>
        </p:nvSpPr>
        <p:spPr>
          <a:xfrm>
            <a:off x="4863521" y="2967639"/>
            <a:ext cx="1577218" cy="496660"/>
          </a:xfrm>
          <a:prstGeom prst="rect">
            <a:avLst/>
          </a:prstGeom>
          <a:noFill/>
          <a:ln w="28575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La récence, la fréquence, </a:t>
            </a:r>
            <a:r>
              <a:rPr lang="fr-FR" sz="1200" b="0" i="0" dirty="0">
                <a:solidFill>
                  <a:srgbClr val="333333"/>
                </a:solidFill>
                <a:effectLst/>
                <a:latin typeface="Muli"/>
              </a:rPr>
              <a:t>le montant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214" name="Google Shape;87;p14">
            <a:extLst>
              <a:ext uri="{FF2B5EF4-FFF2-40B4-BE49-F238E27FC236}">
                <a16:creationId xmlns:a16="http://schemas.microsoft.com/office/drawing/2014/main" id="{71EFA5FB-5C7B-4023-AFBD-261F2132D7AC}"/>
              </a:ext>
            </a:extLst>
          </p:cNvPr>
          <p:cNvCxnSpPr>
            <a:cxnSpLocks/>
          </p:cNvCxnSpPr>
          <p:nvPr/>
        </p:nvCxnSpPr>
        <p:spPr>
          <a:xfrm flipV="1">
            <a:off x="4722541" y="5050528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89;p14">
            <a:extLst>
              <a:ext uri="{FF2B5EF4-FFF2-40B4-BE49-F238E27FC236}">
                <a16:creationId xmlns:a16="http://schemas.microsoft.com/office/drawing/2014/main" id="{066EAEAF-AB68-4345-8479-C7E0B80B26D6}"/>
              </a:ext>
            </a:extLst>
          </p:cNvPr>
          <p:cNvSpPr txBox="1"/>
          <p:nvPr/>
        </p:nvSpPr>
        <p:spPr>
          <a:xfrm>
            <a:off x="3932399" y="5213425"/>
            <a:ext cx="1577218" cy="49666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La récence, la fréquence, le montant</a:t>
            </a:r>
          </a:p>
        </p:txBody>
      </p:sp>
    </p:spTree>
    <p:extLst>
      <p:ext uri="{BB962C8B-B14F-4D97-AF65-F5344CB8AC3E}">
        <p14:creationId xmlns:p14="http://schemas.microsoft.com/office/powerpoint/2010/main" val="2685349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nécessaire de prendre en compte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promotion, l’anniversaire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586313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la variable « </a:t>
            </a:r>
            <a:r>
              <a:rPr lang="fr-FR" sz="2000" dirty="0"/>
              <a:t>order_purchase_timestamp » ainsi que les catégories pour savoir s’il y a des clients qui achètent uniquement à certaines périodes de l’année.</a:t>
            </a:r>
            <a:br>
              <a:rPr lang="fr-FR" sz="2000" dirty="0"/>
            </a:b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d’algorithmes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2021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Google Shape;886;p38">
            <a:extLst>
              <a:ext uri="{FF2B5EF4-FFF2-40B4-BE49-F238E27FC236}">
                <a16:creationId xmlns:a16="http://schemas.microsoft.com/office/drawing/2014/main" id="{E2115732-4BE3-4739-A31A-5399804BED9F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87;p38">
            <a:extLst>
              <a:ext uri="{FF2B5EF4-FFF2-40B4-BE49-F238E27FC236}">
                <a16:creationId xmlns:a16="http://schemas.microsoft.com/office/drawing/2014/main" id="{2CCD3CD2-4B97-4147-9D86-F03B0626A38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F620D3ED-78DD-480E-A022-A499D111370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12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28240</TotalTime>
  <Words>4487</Words>
  <Application>Microsoft Office PowerPoint</Application>
  <PresentationFormat>Grand écran</PresentationFormat>
  <Paragraphs>636</Paragraphs>
  <Slides>48</Slides>
  <Notes>46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63" baseType="lpstr">
      <vt:lpstr>Arial</vt:lpstr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Google Sans</vt:lpstr>
      <vt:lpstr>Montserrat</vt:lpstr>
      <vt:lpstr>Muli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650</cp:revision>
  <cp:lastPrinted>2021-09-06T10:04:02Z</cp:lastPrinted>
  <dcterms:created xsi:type="dcterms:W3CDTF">2019-08-03T17:49:11Z</dcterms:created>
  <dcterms:modified xsi:type="dcterms:W3CDTF">2021-10-27T09:29:06Z</dcterms:modified>
</cp:coreProperties>
</file>