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68" r:id="rId2"/>
    <p:sldId id="635" r:id="rId3"/>
    <p:sldId id="520" r:id="rId4"/>
    <p:sldId id="521" r:id="rId5"/>
    <p:sldId id="522" r:id="rId6"/>
    <p:sldId id="636" r:id="rId7"/>
    <p:sldId id="525" r:id="rId8"/>
    <p:sldId id="640" r:id="rId9"/>
    <p:sldId id="641" r:id="rId10"/>
    <p:sldId id="643" r:id="rId11"/>
    <p:sldId id="594" r:id="rId12"/>
    <p:sldId id="644" r:id="rId13"/>
    <p:sldId id="610" r:id="rId14"/>
    <p:sldId id="612" r:id="rId15"/>
    <p:sldId id="534" r:id="rId16"/>
    <p:sldId id="535" r:id="rId17"/>
    <p:sldId id="63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5B9BD5"/>
    <a:srgbClr val="44546A"/>
    <a:srgbClr val="667385"/>
    <a:srgbClr val="7F7F7F"/>
    <a:srgbClr val="4472C4"/>
    <a:srgbClr val="ED7D31"/>
    <a:srgbClr val="FFFFFF"/>
    <a:srgbClr val="548235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427" autoAdjust="0"/>
  </p:normalViewPr>
  <p:slideViewPr>
    <p:cSldViewPr snapToGrid="0">
      <p:cViewPr>
        <p:scale>
          <a:sx n="75" d="100"/>
          <a:sy n="75" d="100"/>
        </p:scale>
        <p:origin x="128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Une petite analyse pour connaitre en plus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traitement du jeu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modélisation effectuées selon tout ce que j’ai défini pour travailler la mission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 modélisation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20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b="1" dirty="0" err="1"/>
              <a:t>Kmeans</a:t>
            </a:r>
            <a:r>
              <a:rPr lang="es-ES" b="1" dirty="0"/>
              <a:t> :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minimiser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</a:t>
            </a:r>
            <a:endParaRPr lang="es-E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/>
              <a:t>Le méthode du </a:t>
            </a:r>
            <a:r>
              <a:rPr lang="fr-FR" b="1" dirty="0" err="1"/>
              <a:t>codeu</a:t>
            </a:r>
            <a:r>
              <a:rPr lang="fr-FR" b="1" dirty="0"/>
              <a:t> : </a:t>
            </a:r>
            <a:r>
              <a:rPr lang="fr-FR" dirty="0"/>
              <a:t>La somme de la distance au carré entre chaque point et le centroïde dans un cluster. </a:t>
            </a:r>
            <a:br>
              <a:rPr lang="fr-FR" dirty="0"/>
            </a:br>
            <a:r>
              <a:rPr lang="fr-FR" dirty="0"/>
              <a:t>Lorsque nous analysons le graphique on peut voir que la courbe a changé rapidement de direction en faisant une forme de coude.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/>
              <a:t>L’indice de Davies-</a:t>
            </a:r>
            <a:r>
              <a:rPr lang="fr-FR" b="1" dirty="0" err="1"/>
              <a:t>Bouldin</a:t>
            </a:r>
            <a:r>
              <a:rPr lang="fr-FR" b="1" dirty="0"/>
              <a:t> : </a:t>
            </a:r>
            <a:r>
              <a:rPr lang="fr-FR" b="0" dirty="0"/>
              <a:t>comparer les distances intra-clusters (homogénéité) qu’on veut qu’il soit faible, aux distance inter-cluster que l’on veut grandes.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Le coefficient de silhouette :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pour mesurer la similarité d’un point à son propre cluster (cohésion / homogénéité) par rapport à d’autres cluster (séparation). 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r>
              <a:rPr lang="fr-FR" b="0" i="0" dirty="0">
                <a:effectLst/>
                <a:latin typeface="Montserrat" panose="00000500000000000000" pitchFamily="2" charset="0"/>
              </a:rPr>
              <a:t>Pour analyser cela, on calcule la distance moyenne d’un point à d’autres du même cluster et également par rapport à des points d’un autre cluster. </a:t>
            </a:r>
            <a:endParaRPr lang="fr-FR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4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5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1870344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6</a:t>
            </a: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Classification automatique des biens de consommation 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680039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653091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3872892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556233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F1163A-7966-46BB-A251-D8510180B2FD}"/>
              </a:ext>
            </a:extLst>
          </p:cNvPr>
          <p:cNvSpPr/>
          <p:nvPr/>
        </p:nvSpPr>
        <p:spPr>
          <a:xfrm>
            <a:off x="104066" y="6112417"/>
            <a:ext cx="1724734" cy="5653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F004B6-5BB4-426D-84EB-20C8874561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8" t="4156" r="8695" b="7052"/>
          <a:stretch/>
        </p:blipFill>
        <p:spPr>
          <a:xfrm>
            <a:off x="8035962" y="527181"/>
            <a:ext cx="3216538" cy="2248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895;p38">
            <a:extLst>
              <a:ext uri="{FF2B5EF4-FFF2-40B4-BE49-F238E27FC236}">
                <a16:creationId xmlns:a16="http://schemas.microsoft.com/office/drawing/2014/main" id="{DECECF71-B5C1-4DF1-8B85-BC87367B9DAA}"/>
              </a:ext>
            </a:extLst>
          </p:cNvPr>
          <p:cNvSpPr/>
          <p:nvPr/>
        </p:nvSpPr>
        <p:spPr>
          <a:xfrm>
            <a:off x="9999267" y="195352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896;p38">
            <a:extLst>
              <a:ext uri="{FF2B5EF4-FFF2-40B4-BE49-F238E27FC236}">
                <a16:creationId xmlns:a16="http://schemas.microsoft.com/office/drawing/2014/main" id="{443EA679-2BE4-454B-94FF-09F6BB08B412}"/>
              </a:ext>
            </a:extLst>
          </p:cNvPr>
          <p:cNvSpPr txBox="1"/>
          <p:nvPr/>
        </p:nvSpPr>
        <p:spPr>
          <a:xfrm>
            <a:off x="10122679" y="481857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924241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textuelles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B30D361-EF35-47B2-A0BD-B740273B4C80}"/>
              </a:ext>
            </a:extLst>
          </p:cNvPr>
          <p:cNvSpPr txBox="1"/>
          <p:nvPr/>
        </p:nvSpPr>
        <p:spPr>
          <a:xfrm>
            <a:off x="835633" y="1358827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B73C954-349D-403D-94EC-BF08ACAC9C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58827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7A1E514F-0120-40A6-A469-C73E2FE6D6D1}"/>
              </a:ext>
            </a:extLst>
          </p:cNvPr>
          <p:cNvSpPr txBox="1"/>
          <p:nvPr/>
        </p:nvSpPr>
        <p:spPr>
          <a:xfrm>
            <a:off x="4898791" y="1565349"/>
            <a:ext cx="3107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Traitement des valeurs manquantes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231E7BAD-C9F3-44F3-B144-CAC78A8710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64" y="1565349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29C4F11A-1D1A-4C3C-AEBA-0DB114165BB5}"/>
              </a:ext>
            </a:extLst>
          </p:cNvPr>
          <p:cNvSpPr txBox="1"/>
          <p:nvPr/>
        </p:nvSpPr>
        <p:spPr>
          <a:xfrm>
            <a:off x="4826326" y="2273235"/>
            <a:ext cx="4539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Textuelle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 : (Brand, </a:t>
            </a:r>
            <a:r>
              <a:rPr lang="en-US" dirty="0" err="1">
                <a:solidFill>
                  <a:srgbClr val="000000"/>
                </a:solidFill>
                <a:latin typeface="docs-Roboto"/>
              </a:rPr>
              <a:t>Product_specifications</a:t>
            </a:r>
            <a:r>
              <a:rPr lang="en-US" dirty="0">
                <a:solidFill>
                  <a:srgbClr val="000000"/>
                </a:solidFill>
                <a:latin typeface="docs-Roboto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Numerique</a:t>
            </a:r>
            <a:r>
              <a:rPr lang="en-US" dirty="0">
                <a:solidFill>
                  <a:srgbClr val="000000"/>
                </a:solidFill>
                <a:latin typeface="docs-Roboto"/>
              </a:rPr>
              <a:t> : Retail price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A30BC1-DE3D-426A-9B9A-52AA84D9A4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849"/>
          <a:stretch/>
        </p:blipFill>
        <p:spPr>
          <a:xfrm>
            <a:off x="4669927" y="3200180"/>
            <a:ext cx="6767835" cy="2836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" name="Google Shape;889;p38">
            <a:extLst>
              <a:ext uri="{FF2B5EF4-FFF2-40B4-BE49-F238E27FC236}">
                <a16:creationId xmlns:a16="http://schemas.microsoft.com/office/drawing/2014/main" id="{D239B662-12F8-4966-82C6-471AC6037661}"/>
              </a:ext>
            </a:extLst>
          </p:cNvPr>
          <p:cNvSpPr/>
          <p:nvPr/>
        </p:nvSpPr>
        <p:spPr>
          <a:xfrm>
            <a:off x="9999134" y="124030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90;p38">
            <a:extLst>
              <a:ext uri="{FF2B5EF4-FFF2-40B4-BE49-F238E27FC236}">
                <a16:creationId xmlns:a16="http://schemas.microsoft.com/office/drawing/2014/main" id="{A1FA3793-79C1-44EF-A208-E65AF094FC23}"/>
              </a:ext>
            </a:extLst>
          </p:cNvPr>
          <p:cNvSpPr txBox="1"/>
          <p:nvPr/>
        </p:nvSpPr>
        <p:spPr>
          <a:xfrm>
            <a:off x="10075222" y="155623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645AAB5-174D-49DF-9461-8E305912BA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85" r="49568"/>
          <a:stretch/>
        </p:blipFill>
        <p:spPr>
          <a:xfrm>
            <a:off x="585099" y="2344347"/>
            <a:ext cx="3489244" cy="2594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212E629-0344-45C6-803F-93B5218B1F12}"/>
              </a:ext>
            </a:extLst>
          </p:cNvPr>
          <p:cNvSpPr txBox="1"/>
          <p:nvPr/>
        </p:nvSpPr>
        <p:spPr>
          <a:xfrm>
            <a:off x="744627" y="1832909"/>
            <a:ext cx="332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Retail price</a:t>
            </a:r>
          </a:p>
        </p:txBody>
      </p:sp>
    </p:spTree>
    <p:extLst>
      <p:ext uri="{BB962C8B-B14F-4D97-AF65-F5344CB8AC3E}">
        <p14:creationId xmlns:p14="http://schemas.microsoft.com/office/powerpoint/2010/main" val="56614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Traitement des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3">
            <a:extLst>
              <a:ext uri="{FF2B5EF4-FFF2-40B4-BE49-F238E27FC236}">
                <a16:creationId xmlns:a16="http://schemas.microsoft.com/office/drawing/2014/main" id="{E01D025C-5775-41CF-99E4-550F5BB9FCF3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553183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AC629-C929-4943-BF27-9F468995ABAF}"/>
              </a:ext>
            </a:extLst>
          </p:cNvPr>
          <p:cNvSpPr/>
          <p:nvPr/>
        </p:nvSpPr>
        <p:spPr>
          <a:xfrm>
            <a:off x="1484615" y="3702284"/>
            <a:ext cx="8859061" cy="2195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677DC8-5598-4295-8834-F7922D2B167E}"/>
              </a:ext>
            </a:extLst>
          </p:cNvPr>
          <p:cNvSpPr/>
          <p:nvPr/>
        </p:nvSpPr>
        <p:spPr>
          <a:xfrm>
            <a:off x="1484615" y="1489404"/>
            <a:ext cx="8859061" cy="2195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A13E933-0828-4317-B029-E436B85D1A12}"/>
              </a:ext>
            </a:extLst>
          </p:cNvPr>
          <p:cNvSpPr txBox="1"/>
          <p:nvPr/>
        </p:nvSpPr>
        <p:spPr>
          <a:xfrm rot="16200000">
            <a:off x="715489" y="2402453"/>
            <a:ext cx="2195432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T</a:t>
            </a:r>
            <a:r>
              <a:rPr lang="fr-FR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textuelles</a:t>
            </a:r>
            <a:endParaRPr lang="fr-FR" sz="18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765E430-5B82-4395-95DC-A378EE71299A}"/>
              </a:ext>
            </a:extLst>
          </p:cNvPr>
          <p:cNvSpPr txBox="1"/>
          <p:nvPr/>
        </p:nvSpPr>
        <p:spPr>
          <a:xfrm rot="16200000">
            <a:off x="716060" y="4608306"/>
            <a:ext cx="2193989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fr-FR" sz="18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Google Sans"/>
              </a:rPr>
              <a:t>Visuelles</a:t>
            </a:r>
          </a:p>
        </p:txBody>
      </p:sp>
    </p:spTree>
    <p:extLst>
      <p:ext uri="{BB962C8B-B14F-4D97-AF65-F5344CB8AC3E}">
        <p14:creationId xmlns:p14="http://schemas.microsoft.com/office/powerpoint/2010/main" val="38035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F8DF3F0C-1A91-4934-AC35-7EA174396FA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nécessaire de prendre en compte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promotion, l’anniversaire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586313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la variable « </a:t>
            </a:r>
            <a:r>
              <a:rPr lang="fr-FR" sz="2000" dirty="0"/>
              <a:t>order_purchase_timestamp » ainsi que les catégories pour savoir s’il y a des clients qui achètent uniquement à certaines périodes de l’année.</a:t>
            </a:r>
            <a:br>
              <a:rPr lang="fr-FR" sz="2000" dirty="0"/>
            </a:b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d’algorithmes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D6ECA8AA-524D-44CE-8A87-473A589873A0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A238F6-22DD-4D61-993F-2305861F78EF}"/>
              </a:ext>
            </a:extLst>
          </p:cNvPr>
          <p:cNvSpPr txBox="1"/>
          <p:nvPr/>
        </p:nvSpPr>
        <p:spPr>
          <a:xfrm rot="19919388">
            <a:off x="7202495" y="1028159"/>
            <a:ext cx="3698961" cy="132343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s-ES" sz="8000" dirty="0">
                <a:solidFill>
                  <a:srgbClr val="FF0000"/>
                </a:solidFill>
              </a:rPr>
              <a:t>REVISAR</a:t>
            </a:r>
            <a:endParaRPr lang="fr-FR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0AFF44D2-3358-41B3-A92A-E7F6B210DA94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2021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E093D0-5D26-406D-A395-D727A0AB7C77}"/>
              </a:ext>
            </a:extLst>
          </p:cNvPr>
          <p:cNvSpPr/>
          <p:nvPr/>
        </p:nvSpPr>
        <p:spPr>
          <a:xfrm>
            <a:off x="279917" y="5184716"/>
            <a:ext cx="1724734" cy="5653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A012494-2B79-418F-B332-71A9813CF60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textuelles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visuelles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Clusterisation</a:t>
            </a: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7" y="1208056"/>
            <a:ext cx="684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Place de marché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souhaite lancer une marketplace e-commerce où des vendeurs proposent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articles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à des acheteurs en postant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photo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une description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89783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798700"/>
            <a:ext cx="5376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Réaliser des traitements des images et des descriptions des produits.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mettre en œuvre a minima un algorithme de type SIFT / ORB / SURF.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015840"/>
            <a:ext cx="6846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</a:t>
            </a:r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éaliser une première étude de faisabilité d'un moteur de classification d'articles basé sur une image et une description.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25FD4F0-38A7-4362-9BF8-830198B8C0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8" t="4156" r="8695" b="7052"/>
          <a:stretch/>
        </p:blipFill>
        <p:spPr>
          <a:xfrm>
            <a:off x="7699605" y="376812"/>
            <a:ext cx="3668191" cy="2564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7287311-5AC0-4E78-9365-A731AF76EB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45" r="22457" b="31437"/>
          <a:stretch/>
        </p:blipFill>
        <p:spPr>
          <a:xfrm>
            <a:off x="7705144" y="3424201"/>
            <a:ext cx="3994852" cy="2340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2C6C944-ABD0-4386-A0A7-98ADEA7CF9B1}"/>
              </a:ext>
            </a:extLst>
          </p:cNvPr>
          <p:cNvSpPr txBox="1"/>
          <p:nvPr/>
        </p:nvSpPr>
        <p:spPr>
          <a:xfrm>
            <a:off x="2" y="5410773"/>
            <a:ext cx="5522974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Est-il possible de classifier automatiquement les produits de manière pertinentes ?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8327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r>
              <a:rPr lang="fr-FR" sz="4000" b="1" baseline="300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1</a:t>
            </a:r>
            <a:endParaRPr lang="es-419" sz="4000" b="1" u="sng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B8AA08F0-5F70-416E-9005-2A1397C60660}"/>
              </a:ext>
            </a:extLst>
          </p:cNvPr>
          <p:cNvGraphicFramePr>
            <a:graphicFrameLocks noGrp="1"/>
          </p:cNvGraphicFramePr>
          <p:nvPr/>
        </p:nvGraphicFramePr>
        <p:xfrm>
          <a:off x="982752" y="2171770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1050 x 15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2,17%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0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763111FF-3770-4FA3-8930-F5448C7E2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C5289F4-8185-4145-A179-7A82ABE267AF}"/>
              </a:ext>
            </a:extLst>
          </p:cNvPr>
          <p:cNvSpPr txBox="1"/>
          <p:nvPr/>
        </p:nvSpPr>
        <p:spPr>
          <a:xfrm>
            <a:off x="904568" y="1373752"/>
            <a:ext cx="460997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Textuelles : </a:t>
            </a:r>
            <a:b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</a:br>
            <a:r>
              <a:rPr lang="fr-FR" dirty="0">
                <a:latin typeface="docs-Roboto"/>
              </a:rPr>
              <a:t>noms des articles, descriptions, catégories, etc.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0B8368-F239-47A3-9AB9-57553936D58F}"/>
              </a:ext>
            </a:extLst>
          </p:cNvPr>
          <p:cNvSpPr txBox="1"/>
          <p:nvPr/>
        </p:nvSpPr>
        <p:spPr>
          <a:xfrm>
            <a:off x="66675" y="6138661"/>
            <a:ext cx="12125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https://s3-eu-west-1.amazonaws.com/static.oc-static.com/prod/courses/files/Parcours_data_scientist/Projet+-+Textimage+DAS+V2/Dataset+projet+pre%CC%81traitement+textes+images.zip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067937-AC3C-4A80-A3CF-148E159EB1A6}"/>
              </a:ext>
            </a:extLst>
          </p:cNvPr>
          <p:cNvSpPr txBox="1"/>
          <p:nvPr/>
        </p:nvSpPr>
        <p:spPr>
          <a:xfrm>
            <a:off x="844895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CC6B78F-08E7-4ABE-98C8-2BA18B4A14E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200870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54D523C-FBC0-4468-B8F4-5C5A1547142A}"/>
              </a:ext>
            </a:extLst>
          </p:cNvPr>
          <p:cNvSpPr txBox="1"/>
          <p:nvPr/>
        </p:nvSpPr>
        <p:spPr>
          <a:xfrm>
            <a:off x="739540" y="4598803"/>
            <a:ext cx="4880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sont liés aux descriptions de produits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 champ permet de classifier les produits  sur basés sur les niveaux d’un arbre de catégorie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3DD4F32-74F2-466C-A8A3-8A5F2DBD24C9}"/>
              </a:ext>
            </a:extLst>
          </p:cNvPr>
          <p:cNvSpPr txBox="1"/>
          <p:nvPr/>
        </p:nvSpPr>
        <p:spPr>
          <a:xfrm>
            <a:off x="6677460" y="1487012"/>
            <a:ext cx="1779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Visuelles :</a:t>
            </a:r>
          </a:p>
          <a:p>
            <a:r>
              <a:rPr lang="fr-FR" sz="2000" dirty="0">
                <a:latin typeface="docs-Roboto"/>
              </a:rPr>
              <a:t>1050 images</a:t>
            </a:r>
            <a:endParaRPr lang="fr-FR" dirty="0">
              <a:latin typeface="docs-Roboto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D1D88E-DDF8-46DB-B910-99FEFBB4E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59" y="1403176"/>
            <a:ext cx="684000" cy="684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1EF3389-DB4B-4986-AF78-7BF486B8F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644" y="2535100"/>
            <a:ext cx="1114607" cy="122991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79E850DE-36A2-4990-B814-B4FB26C7D7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5100"/>
            <a:ext cx="810084" cy="116319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BB1A434-01E8-49FE-8784-07FF9B9070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54" y="2535100"/>
            <a:ext cx="625937" cy="122991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36F01D5-8528-4EA3-8E56-883FAF39156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9"/>
          <a:stretch/>
        </p:blipFill>
        <p:spPr>
          <a:xfrm>
            <a:off x="8728513" y="2535100"/>
            <a:ext cx="889489" cy="112809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A342982-8E57-479F-A674-E54871B0F1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437" y="2535100"/>
            <a:ext cx="1339724" cy="122991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A03F9A3-ABF3-48B0-A275-6BD1A01D40AD}"/>
              </a:ext>
            </a:extLst>
          </p:cNvPr>
          <p:cNvSpPr txBox="1"/>
          <p:nvPr/>
        </p:nvSpPr>
        <p:spPr>
          <a:xfrm>
            <a:off x="6460448" y="4209662"/>
            <a:ext cx="2118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933C598C-7A2F-4D78-8386-D6DBF704AE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59" y="4200870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F71B477-1149-493E-B4BC-EE75BE563467}"/>
              </a:ext>
            </a:extLst>
          </p:cNvPr>
          <p:cNvSpPr txBox="1"/>
          <p:nvPr/>
        </p:nvSpPr>
        <p:spPr>
          <a:xfrm>
            <a:off x="6355093" y="4598803"/>
            <a:ext cx="44959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Une image par produit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Image sur fond blanc ou image complète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Résolution et taille différents 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E669F5A0-9178-456A-A886-D5EC8D95D3C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72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339E6F4F-556F-42A5-9453-30F72AF008D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284ED72C-8DE1-4D4A-B7E8-B6C27A09CB07}"/>
              </a:ext>
            </a:extLst>
          </p:cNvPr>
          <p:cNvSpPr/>
          <p:nvPr/>
        </p:nvSpPr>
        <p:spPr>
          <a:xfrm>
            <a:off x="2688078" y="3465218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E6FDDD52-34F1-4B04-BF6D-D38B4DAFAD8F}"/>
              </a:ext>
            </a:extLst>
          </p:cNvPr>
          <p:cNvSpPr txBox="1"/>
          <p:nvPr/>
        </p:nvSpPr>
        <p:spPr>
          <a:xfrm>
            <a:off x="2790896" y="3779957"/>
            <a:ext cx="184892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Sélection</a:t>
            </a: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</a:t>
            </a: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</a:t>
            </a:r>
            <a:endParaRPr lang="es-ES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" name="Google Shape;889;p38">
            <a:extLst>
              <a:ext uri="{FF2B5EF4-FFF2-40B4-BE49-F238E27FC236}">
                <a16:creationId xmlns:a16="http://schemas.microsoft.com/office/drawing/2014/main" id="{44593C4D-6F83-4C13-9FD5-3DEDF445912C}"/>
              </a:ext>
            </a:extLst>
          </p:cNvPr>
          <p:cNvSpPr/>
          <p:nvPr/>
        </p:nvSpPr>
        <p:spPr>
          <a:xfrm>
            <a:off x="6758899" y="3465218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90;p38">
            <a:extLst>
              <a:ext uri="{FF2B5EF4-FFF2-40B4-BE49-F238E27FC236}">
                <a16:creationId xmlns:a16="http://schemas.microsoft.com/office/drawing/2014/main" id="{14E4617B-BEAF-4086-8664-DF3ABF572E9A}"/>
              </a:ext>
            </a:extLst>
          </p:cNvPr>
          <p:cNvSpPr txBox="1"/>
          <p:nvPr/>
        </p:nvSpPr>
        <p:spPr>
          <a:xfrm>
            <a:off x="6834987" y="3774007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9" name="Google Shape;895;p38">
            <a:extLst>
              <a:ext uri="{FF2B5EF4-FFF2-40B4-BE49-F238E27FC236}">
                <a16:creationId xmlns:a16="http://schemas.microsoft.com/office/drawing/2014/main" id="{6770F2EA-90AE-4481-AE11-3B45CB082A7E}"/>
              </a:ext>
            </a:extLst>
          </p:cNvPr>
          <p:cNvSpPr/>
          <p:nvPr/>
        </p:nvSpPr>
        <p:spPr>
          <a:xfrm>
            <a:off x="4723555" y="3465218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96;p38">
            <a:extLst>
              <a:ext uri="{FF2B5EF4-FFF2-40B4-BE49-F238E27FC236}">
                <a16:creationId xmlns:a16="http://schemas.microsoft.com/office/drawing/2014/main" id="{AFC4DA51-49E1-4531-8FEB-CAF1B17414D9}"/>
              </a:ext>
            </a:extLst>
          </p:cNvPr>
          <p:cNvSpPr txBox="1"/>
          <p:nvPr/>
        </p:nvSpPr>
        <p:spPr>
          <a:xfrm>
            <a:off x="4846967" y="3751723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" name="Google Shape;902;p38">
            <a:extLst>
              <a:ext uri="{FF2B5EF4-FFF2-40B4-BE49-F238E27FC236}">
                <a16:creationId xmlns:a16="http://schemas.microsoft.com/office/drawing/2014/main" id="{26F9D663-B6A4-4702-8893-64D7527DE6E9}"/>
              </a:ext>
            </a:extLst>
          </p:cNvPr>
          <p:cNvSpPr/>
          <p:nvPr/>
        </p:nvSpPr>
        <p:spPr>
          <a:xfrm>
            <a:off x="6096000" y="4584136"/>
            <a:ext cx="2717460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7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25" name="Google Shape;903;p38">
            <a:extLst>
              <a:ext uri="{FF2B5EF4-FFF2-40B4-BE49-F238E27FC236}">
                <a16:creationId xmlns:a16="http://schemas.microsoft.com/office/drawing/2014/main" id="{81697E31-267B-4A2B-8921-3499FBCE9A3E}"/>
              </a:ext>
            </a:extLst>
          </p:cNvPr>
          <p:cNvSpPr/>
          <p:nvPr/>
        </p:nvSpPr>
        <p:spPr>
          <a:xfrm flipH="1">
            <a:off x="2688075" y="4584136"/>
            <a:ext cx="2717460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15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6" name="Google Shape;904;p38">
            <a:extLst>
              <a:ext uri="{FF2B5EF4-FFF2-40B4-BE49-F238E27FC236}">
                <a16:creationId xmlns:a16="http://schemas.microsoft.com/office/drawing/2014/main" id="{25B0B804-D9FE-4A7B-91D3-5FE97D24BB45}"/>
              </a:ext>
            </a:extLst>
          </p:cNvPr>
          <p:cNvSpPr txBox="1"/>
          <p:nvPr/>
        </p:nvSpPr>
        <p:spPr>
          <a:xfrm>
            <a:off x="5405535" y="4584136"/>
            <a:ext cx="690465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1" name="Google Shape;902;p38">
            <a:extLst>
              <a:ext uri="{FF2B5EF4-FFF2-40B4-BE49-F238E27FC236}">
                <a16:creationId xmlns:a16="http://schemas.microsoft.com/office/drawing/2014/main" id="{81B27335-AF1C-4515-ADB8-22C2CD4F0F6B}"/>
              </a:ext>
            </a:extLst>
          </p:cNvPr>
          <p:cNvSpPr/>
          <p:nvPr/>
        </p:nvSpPr>
        <p:spPr>
          <a:xfrm>
            <a:off x="6096000" y="2921099"/>
            <a:ext cx="271745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1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– 1050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images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2" name="Google Shape;903;p38">
            <a:extLst>
              <a:ext uri="{FF2B5EF4-FFF2-40B4-BE49-F238E27FC236}">
                <a16:creationId xmlns:a16="http://schemas.microsoft.com/office/drawing/2014/main" id="{AEFB18EB-CC90-49C9-A1E6-CCDFDF6923AD}"/>
              </a:ext>
            </a:extLst>
          </p:cNvPr>
          <p:cNvSpPr/>
          <p:nvPr/>
        </p:nvSpPr>
        <p:spPr>
          <a:xfrm flipH="1">
            <a:off x="2683205" y="2921096"/>
            <a:ext cx="2717459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1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– 1050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images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3" name="Google Shape;904;p38">
            <a:extLst>
              <a:ext uri="{FF2B5EF4-FFF2-40B4-BE49-F238E27FC236}">
                <a16:creationId xmlns:a16="http://schemas.microsoft.com/office/drawing/2014/main" id="{4D063A60-8F39-415E-9204-8B99ADD3FC93}"/>
              </a:ext>
            </a:extLst>
          </p:cNvPr>
          <p:cNvSpPr txBox="1"/>
          <p:nvPr/>
        </p:nvSpPr>
        <p:spPr>
          <a:xfrm>
            <a:off x="5400664" y="2913324"/>
            <a:ext cx="695336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endParaRPr lang="fr-FR"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9F33C3B-0058-4DE1-83A5-7510A13D9822}"/>
              </a:ext>
            </a:extLst>
          </p:cNvPr>
          <p:cNvSpPr txBox="1"/>
          <p:nvPr/>
        </p:nvSpPr>
        <p:spPr>
          <a:xfrm>
            <a:off x="1" y="1396756"/>
            <a:ext cx="667372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Petite analyse pour connaître les données 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TEXTUELLES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et les préparer à la mission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4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924241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liées à la description du produit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Google Shape;886;p38">
            <a:extLst>
              <a:ext uri="{FF2B5EF4-FFF2-40B4-BE49-F238E27FC236}">
                <a16:creationId xmlns:a16="http://schemas.microsoft.com/office/drawing/2014/main" id="{0FC5B40C-023C-4EBB-B837-E17F34CBB53B}"/>
              </a:ext>
            </a:extLst>
          </p:cNvPr>
          <p:cNvSpPr/>
          <p:nvPr/>
        </p:nvSpPr>
        <p:spPr>
          <a:xfrm>
            <a:off x="9999267" y="195352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887;p38">
            <a:extLst>
              <a:ext uri="{FF2B5EF4-FFF2-40B4-BE49-F238E27FC236}">
                <a16:creationId xmlns:a16="http://schemas.microsoft.com/office/drawing/2014/main" id="{0BFFF1DF-5421-4FDB-AFA6-A2C69672DCC1}"/>
              </a:ext>
            </a:extLst>
          </p:cNvPr>
          <p:cNvSpPr txBox="1"/>
          <p:nvPr/>
        </p:nvSpPr>
        <p:spPr>
          <a:xfrm>
            <a:off x="10102085" y="510091"/>
            <a:ext cx="184892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Sélection</a:t>
            </a: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</a:t>
            </a: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</a:t>
            </a:r>
            <a:endParaRPr lang="es-ES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FD13ADB-1E5C-4007-B0BE-CFEB20F5BE67}"/>
              </a:ext>
            </a:extLst>
          </p:cNvPr>
          <p:cNvSpPr txBox="1"/>
          <p:nvPr/>
        </p:nvSpPr>
        <p:spPr>
          <a:xfrm>
            <a:off x="835633" y="1997984"/>
            <a:ext cx="33297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product_name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product_category_tree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Description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retail_price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Brand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product_specifications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image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trike="sngStrike" dirty="0" err="1">
                <a:solidFill>
                  <a:srgbClr val="000000"/>
                </a:solidFill>
                <a:latin typeface="docs-Roboto"/>
              </a:rPr>
              <a:t>uniq_id</a:t>
            </a:r>
            <a:endParaRPr lang="en-US" strike="sngStrike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43E9CFAC-24FF-40A1-8D45-2F25E87858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522900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C9283E0-1160-4863-B94F-A6C01A04121D}"/>
              </a:ext>
            </a:extLst>
          </p:cNvPr>
          <p:cNvSpPr txBox="1"/>
          <p:nvPr/>
        </p:nvSpPr>
        <p:spPr>
          <a:xfrm>
            <a:off x="835633" y="1522898"/>
            <a:ext cx="2814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000000"/>
                </a:solidFill>
                <a:latin typeface="Google Sans"/>
              </a:rPr>
              <a:t>Features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 sélectionnées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84C211-1F53-4CFD-9658-CE89EA4CB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037" y="1441429"/>
            <a:ext cx="5920516" cy="408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C59031A-D38C-4883-932D-0DCEDBCF5138}"/>
              </a:ext>
            </a:extLst>
          </p:cNvPr>
          <p:cNvCxnSpPr>
            <a:cxnSpLocks/>
          </p:cNvCxnSpPr>
          <p:nvPr/>
        </p:nvCxnSpPr>
        <p:spPr>
          <a:xfrm flipV="1">
            <a:off x="5546846" y="4277562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FF34482-21CE-46FE-A53B-9112980D0CF3}"/>
              </a:ext>
            </a:extLst>
          </p:cNvPr>
          <p:cNvCxnSpPr>
            <a:cxnSpLocks/>
          </p:cNvCxnSpPr>
          <p:nvPr/>
        </p:nvCxnSpPr>
        <p:spPr>
          <a:xfrm flipV="1">
            <a:off x="4817060" y="4277562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BA3E134-796F-4EF5-B961-607363AFE2FC}"/>
              </a:ext>
            </a:extLst>
          </p:cNvPr>
          <p:cNvCxnSpPr>
            <a:cxnSpLocks/>
          </p:cNvCxnSpPr>
          <p:nvPr/>
        </p:nvCxnSpPr>
        <p:spPr>
          <a:xfrm flipV="1">
            <a:off x="4452167" y="4268278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4C4DFE9-57F9-428E-B1EA-0204C2A77FA5}"/>
              </a:ext>
            </a:extLst>
          </p:cNvPr>
          <p:cNvCxnSpPr>
            <a:cxnSpLocks/>
          </p:cNvCxnSpPr>
          <p:nvPr/>
        </p:nvCxnSpPr>
        <p:spPr>
          <a:xfrm flipV="1">
            <a:off x="7024015" y="4277562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1035CCB-41EF-4B0B-A9DD-760E70C6DAE2}"/>
              </a:ext>
            </a:extLst>
          </p:cNvPr>
          <p:cNvCxnSpPr>
            <a:cxnSpLocks/>
          </p:cNvCxnSpPr>
          <p:nvPr/>
        </p:nvCxnSpPr>
        <p:spPr>
          <a:xfrm flipV="1">
            <a:off x="7383947" y="4304560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492F4D3-4251-4AC7-8A3F-F8F01B9B439D}"/>
              </a:ext>
            </a:extLst>
          </p:cNvPr>
          <p:cNvCxnSpPr>
            <a:cxnSpLocks/>
          </p:cNvCxnSpPr>
          <p:nvPr/>
        </p:nvCxnSpPr>
        <p:spPr>
          <a:xfrm flipV="1">
            <a:off x="8100832" y="4289944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A1C1622-1EC1-4B7F-BA54-6CDF2CE18A12}"/>
              </a:ext>
            </a:extLst>
          </p:cNvPr>
          <p:cNvCxnSpPr>
            <a:cxnSpLocks/>
          </p:cNvCxnSpPr>
          <p:nvPr/>
        </p:nvCxnSpPr>
        <p:spPr>
          <a:xfrm flipV="1">
            <a:off x="8833704" y="4306871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7AD4EE5-6E8A-47CC-8A63-13D3279491B4}"/>
              </a:ext>
            </a:extLst>
          </p:cNvPr>
          <p:cNvSpPr/>
          <p:nvPr/>
        </p:nvSpPr>
        <p:spPr>
          <a:xfrm>
            <a:off x="4415386" y="1479687"/>
            <a:ext cx="1728360" cy="274387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57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28959</TotalTime>
  <Words>897</Words>
  <Application>Microsoft Office PowerPoint</Application>
  <PresentationFormat>Grand écran</PresentationFormat>
  <Paragraphs>159</Paragraphs>
  <Slides>17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Calibri Light (En-têtes)</vt:lpstr>
      <vt:lpstr>docs-Roboto</vt:lpstr>
      <vt:lpstr>Google Sans</vt:lpstr>
      <vt:lpstr>Montserrat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659</cp:revision>
  <cp:lastPrinted>2021-09-06T10:04:02Z</cp:lastPrinted>
  <dcterms:created xsi:type="dcterms:W3CDTF">2019-08-03T17:49:11Z</dcterms:created>
  <dcterms:modified xsi:type="dcterms:W3CDTF">2021-11-25T15:50:48Z</dcterms:modified>
</cp:coreProperties>
</file>