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730" r:id="rId12"/>
    <p:sldId id="728" r:id="rId13"/>
    <p:sldId id="729" r:id="rId14"/>
    <p:sldId id="732" r:id="rId15"/>
    <p:sldId id="735" r:id="rId16"/>
    <p:sldId id="736" r:id="rId17"/>
    <p:sldId id="722" r:id="rId18"/>
    <p:sldId id="723" r:id="rId19"/>
    <p:sldId id="418" r:id="rId20"/>
    <p:sldId id="479" r:id="rId21"/>
    <p:sldId id="486" r:id="rId22"/>
    <p:sldId id="489" r:id="rId23"/>
    <p:sldId id="490" r:id="rId24"/>
    <p:sldId id="724" r:id="rId25"/>
    <p:sldId id="725" r:id="rId26"/>
    <p:sldId id="694" r:id="rId27"/>
    <p:sldId id="696" r:id="rId28"/>
    <p:sldId id="697" r:id="rId29"/>
    <p:sldId id="715" r:id="rId30"/>
    <p:sldId id="700" r:id="rId31"/>
    <p:sldId id="659" r:id="rId32"/>
    <p:sldId id="711" r:id="rId33"/>
    <p:sldId id="712" r:id="rId34"/>
    <p:sldId id="721" r:id="rId35"/>
    <p:sldId id="679" r:id="rId36"/>
    <p:sldId id="709" r:id="rId37"/>
    <p:sldId id="717" r:id="rId38"/>
    <p:sldId id="718" r:id="rId39"/>
    <p:sldId id="714" r:id="rId40"/>
    <p:sldId id="710" r:id="rId41"/>
    <p:sldId id="610" r:id="rId42"/>
    <p:sldId id="716" r:id="rId43"/>
    <p:sldId id="534" r:id="rId44"/>
    <p:sldId id="53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51EB"/>
    <a:srgbClr val="CC00CC"/>
    <a:srgbClr val="4472C4"/>
    <a:srgbClr val="ED7D31"/>
    <a:srgbClr val="FFFFFF"/>
    <a:srgbClr val="5B9BD5"/>
    <a:srgbClr val="99CCFF"/>
    <a:srgbClr val="F3F3F3"/>
    <a:srgbClr val="FF8C8C"/>
    <a:srgbClr val="47B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68344" autoAdjust="0"/>
  </p:normalViewPr>
  <p:slideViewPr>
    <p:cSldViewPr snapToGrid="0">
      <p:cViewPr varScale="1">
        <p:scale>
          <a:sx n="74" d="100"/>
          <a:sy n="74" d="100"/>
        </p:scale>
        <p:origin x="19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7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déséquilibrées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était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dirty="0" err="1"/>
              <a:t>déséquilibrée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Pour les coûts de traitement, on a fait la </a:t>
            </a:r>
            <a:r>
              <a:rPr lang="fr-FR" dirty="0" err="1"/>
              <a:t>hyperparametrization</a:t>
            </a:r>
            <a:r>
              <a:rPr lang="fr-FR" dirty="0"/>
              <a:t> basé sur certains paramètres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="0" dirty="0" err="1"/>
              <a:t>Il</a:t>
            </a:r>
            <a:r>
              <a:rPr lang="es-ES" b="0" dirty="0"/>
              <a:t> </a:t>
            </a:r>
            <a:r>
              <a:rPr lang="es-ES" b="0" dirty="0" err="1"/>
              <a:t>faut</a:t>
            </a:r>
            <a:r>
              <a:rPr lang="es-ES" b="0" dirty="0"/>
              <a:t> </a:t>
            </a:r>
            <a:r>
              <a:rPr lang="es-ES" b="0" dirty="0" err="1"/>
              <a:t>dire</a:t>
            </a:r>
            <a:r>
              <a:rPr lang="es-ES" b="0" dirty="0"/>
              <a:t> </a:t>
            </a:r>
            <a:r>
              <a:rPr lang="es-ES" b="0" dirty="0" err="1"/>
              <a:t>qu’on</a:t>
            </a:r>
            <a:r>
              <a:rPr lang="es-ES" b="0" dirty="0"/>
              <a:t> a </a:t>
            </a:r>
            <a:r>
              <a:rPr lang="es-ES" b="0" dirty="0" err="1"/>
              <a:t>pris</a:t>
            </a:r>
            <a:r>
              <a:rPr lang="es-ES" b="0" dirty="0"/>
              <a:t> en </a:t>
            </a:r>
            <a:r>
              <a:rPr lang="es-ES" b="0" dirty="0" err="1"/>
              <a:t>compte</a:t>
            </a:r>
            <a:r>
              <a:rPr lang="es-ES" b="0" dirty="0"/>
              <a:t> 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Engineering déjà fait dans le kernel choisi.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67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noProof="0" dirty="0"/>
              <a:t>Optimisation de la mémoire en faisant une réduction de types de colonnes: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Int 64 à int8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float64 à float32</a:t>
            </a:r>
          </a:p>
          <a:p>
            <a:pPr marL="171450" lvl="0" indent="-171450">
              <a:buFontTx/>
              <a:buChar char="-"/>
            </a:pPr>
            <a:r>
              <a:rPr lang="fr-FR" noProof="0" dirty="0"/>
              <a:t>Pour faire ca, on a pris en compte quelques conditions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2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L’analyse exploratoire a montré que la mission a un problème de classification déséquilibré.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peut noter ça là ou…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on a besoin de faire attention sur la classe minoritaire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Alors, on va utiliser la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67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L’analyse exploratoire a montré que la mission a un problème de classification déséquilibré.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peut noter ça là ou…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on a besoin de faire attention sur la classe minoritaire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Alors, on a utilisé la technique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9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4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modélisations effectuées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fr-FR" dirty="0"/>
              <a:t>Tout d'abord on va voir en général tout ce que j'ai fait lors des modélisations et en suite on va entrer en détails sur chaque pas.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628650" lvl="1" indent="-171450">
              <a:buFontTx/>
              <a:buChar char="-"/>
            </a:pPr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 : variable dépendant et variable indépendant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Modèles par défaut :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Cross validation : Pour effectué un évaluation plus rigoureuse</a:t>
            </a:r>
          </a:p>
          <a:p>
            <a:pPr marL="628650" lvl="1" indent="-171450">
              <a:buFontTx/>
              <a:buChar char="-"/>
            </a:pPr>
            <a:endParaRPr lang="fr-FR" dirty="0"/>
          </a:p>
          <a:p>
            <a:pPr marL="628650" lvl="1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fr-FR" dirty="0"/>
              <a:t>Je veux simuler un environnement de production.</a:t>
            </a:r>
          </a:p>
          <a:p>
            <a:pPr marL="457200" lvl="1" indent="0">
              <a:buFontTx/>
              <a:buNone/>
            </a:pPr>
            <a:endParaRPr lang="fr-FR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Make_pipeline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column_transformer</a:t>
            </a:r>
            <a:r>
              <a:rPr lang="fr-FR" dirty="0">
                <a:sym typeface="Wingdings" panose="05000000000000000000" pitchFamily="2" charset="2"/>
              </a:rPr>
              <a:t>  appelé chaque pipeline(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Encoders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KNNImputer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StandardScaler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  <a:p>
            <a:pPr marL="457200" lvl="1" indent="0">
              <a:buFontTx/>
              <a:buNone/>
            </a:pP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Qu’on a choisi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effectué pour optimiser du modèle.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tableau de bord réalisé sur la basé des spécifications demandé 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déséquilibrées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était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dirty="0" err="1"/>
              <a:t>déséquilibrée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 err="1"/>
              <a:t>Hyperopt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faire une </a:t>
            </a:r>
            <a:r>
              <a:rPr lang="es-ES" dirty="0" err="1"/>
              <a:t>hyperparamétrisation</a:t>
            </a:r>
            <a:r>
              <a:rPr lang="es-ES" dirty="0"/>
              <a:t> sur le </a:t>
            </a:r>
            <a:r>
              <a:rPr lang="es-ES" dirty="0" err="1"/>
              <a:t>modèle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="0" dirty="0" err="1"/>
              <a:t>Il</a:t>
            </a:r>
            <a:r>
              <a:rPr lang="es-ES" b="0" dirty="0"/>
              <a:t> </a:t>
            </a:r>
            <a:r>
              <a:rPr lang="es-ES" b="0" dirty="0" err="1"/>
              <a:t>faut</a:t>
            </a:r>
            <a:r>
              <a:rPr lang="es-ES" b="0" dirty="0"/>
              <a:t> </a:t>
            </a:r>
            <a:r>
              <a:rPr lang="es-ES" b="0" dirty="0" err="1"/>
              <a:t>dire</a:t>
            </a:r>
            <a:r>
              <a:rPr lang="es-ES" b="0" dirty="0"/>
              <a:t> </a:t>
            </a:r>
            <a:r>
              <a:rPr lang="es-ES" b="0" dirty="0" err="1"/>
              <a:t>qu’on</a:t>
            </a:r>
            <a:r>
              <a:rPr lang="es-ES" b="0" dirty="0"/>
              <a:t> a </a:t>
            </a:r>
            <a:r>
              <a:rPr lang="es-ES" b="0" dirty="0" err="1"/>
              <a:t>pris</a:t>
            </a:r>
            <a:r>
              <a:rPr lang="es-ES" b="0" dirty="0"/>
              <a:t> en </a:t>
            </a:r>
            <a:r>
              <a:rPr lang="es-ES" b="0" dirty="0" err="1"/>
              <a:t>compte</a:t>
            </a:r>
            <a:r>
              <a:rPr lang="es-ES" b="0" dirty="0"/>
              <a:t> 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Engineering déjà fait dans le kernel choisi.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noProof="0" dirty="0"/>
              <a:t>Optimisation de la mémoire en faisant une réduction de types de colonnes: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Int 64 à int8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float64 à float32</a:t>
            </a:r>
          </a:p>
          <a:p>
            <a:pPr marL="171450" lvl="0" indent="-171450">
              <a:buFontTx/>
              <a:buChar char="-"/>
            </a:pPr>
            <a:r>
              <a:rPr lang="fr-FR" noProof="0" dirty="0"/>
              <a:t>Pour faire ca, on a pris en compte quelques conditions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L’analyse exploratoire a montré que la mission a un problème de classification déséquilibré.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peut noter ça là ou…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on a besoin de faire attention sur la classe minoritaire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Alors, on a utilisé la technique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ce projet, une fonction coût a été développée dans l’objectif de pénaliser des Faux Négatifs.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Mais, dans ce cas, qu’est-ce qu’un faux négatif?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incorrecte.</a:t>
            </a:r>
            <a:r>
              <a:rPr lang="fr-FR" sz="1800" b="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ça veut dire qu'ils ont été prédits comme s'ils n'étaient pas en défaut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5B9BD5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C’est pour cela qu’on a décidé d’assigner 10 fois moins aux faux négatifs par rapport aux autres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Total des cas en défaut et non en défaut</a:t>
            </a: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Calcul des gains en fonction du taux / valeurs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CA" i="1" dirty="0">
                <a:solidFill>
                  <a:srgbClr val="212121"/>
                </a:solidFill>
                <a:effectLst/>
              </a:rPr>
              <a:t>#</a:t>
            </a:r>
            <a:r>
              <a:rPr lang="fr-FR" i="1" dirty="0">
                <a:solidFill>
                  <a:srgbClr val="212121"/>
                </a:solidFill>
                <a:effectLst/>
              </a:rPr>
              <a:t> Normaliser pour obtenir le score entre 0 (base de référence) et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Pour la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hyperparametrisation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 a utilisé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Hyperopt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On 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definí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des paramètres basés sur les paramètres déjà existants dans le kernel choisi 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En faisant l'augmentation de seuil de chaque côté pour chaque paramètre.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Pour dire au moment de la modélisation d’utiliser 80% de données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 ou 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la </a:t>
            </a:r>
            <a:r>
              <a:rPr lang="fr-FR" sz="1800" b="0" i="0" u="none" strike="noStrike" baseline="0" dirty="0" err="1">
                <a:solidFill>
                  <a:srgbClr val="142D6E"/>
                </a:solidFill>
                <a:latin typeface="CIDFont+F2"/>
              </a:rPr>
              <a:t>curve</a:t>
            </a:r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 est éloignée du milieu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3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Voici les outils utilisé pour développer le tableau du bord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Github</a:t>
            </a: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logiciel de version de code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Docker : le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déploiement</a:t>
            </a: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Uvicorn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Serveur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local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Système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d’explotation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Ubuntu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déploiement</a:t>
            </a: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AMI basé sur Ubuntu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Nombre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d’ane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travailler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Qu’étaint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remboursé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Données</a:t>
            </a:r>
            <a:r>
              <a:rPr lang="fr-FR" sz="1200" b="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déséquilibrés : prédiction pauvre principalement dans la clase minoritaire</a:t>
            </a:r>
            <a:endParaRPr lang="fr-FR" sz="1200" b="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SMOTE (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Synthetic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Minority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Technique) : Consiste à synthétiser des éléments pour la classe minoritaire, à partir de ceux qui existent déjà en choisissant aléatoirement un point de la classe minoritaire et à calculer les k plus proches voisins de ce point.</a:t>
            </a:r>
          </a:p>
          <a:p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LightGBM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 un gradient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C'est rapide au moment de la modélisation.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a une utilisation plus efficace de la mémoire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peut utiliser des données à grande échelle</a:t>
            </a:r>
          </a:p>
          <a:p>
            <a:pPr marL="171450" indent="-171450">
              <a:buFontTx/>
              <a:buChar char="-"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HyperOpt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la recherche d'une configuration optimale d'hyperparamètres basée sur l'optimisation bayésienne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Il y a 7 sous ensemble des données qui ont des relations entre eux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es-ES" dirty="0"/>
              <a:t>À </a:t>
            </a:r>
            <a:r>
              <a:rPr lang="es-ES" dirty="0" err="1"/>
              <a:t>droite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noter</a:t>
            </a:r>
            <a:r>
              <a:rPr lang="es-ES" dirty="0"/>
              <a:t> </a:t>
            </a:r>
            <a:r>
              <a:rPr lang="fr-FR" dirty="0"/>
              <a:t>les ensembles des données qui sont propres de Home </a:t>
            </a:r>
            <a:r>
              <a:rPr lang="fr-FR" dirty="0" err="1"/>
              <a:t>Credit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À gauche, ceux qui viennent d'autres institutions</a:t>
            </a:r>
          </a:p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</a:t>
            </a:r>
            <a:r>
              <a:rPr lang="es-ES" dirty="0" err="1"/>
              <a:t>d’autres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endParaRPr lang="es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kernel </a:t>
            </a:r>
            <a:r>
              <a:rPr lang="fr-FR" dirty="0" err="1"/>
              <a:t>kaggle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Après avoir analyse en façon général plusieurs kernels. On a décidé d’utiliser le kernel qui s’appelle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with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Simple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Features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pour 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preprocessing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Voici les justifications de pourquoi ce kernel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jamais lui utilisé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Mais, il faut bien comprendre ce qu'il fait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il fait des traitements pour obtenir des nouvelles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catégorielles 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sym typeface="Wingdings" panose="05000000000000000000" pitchFamily="2" charset="2"/>
              </a:rPr>
              <a:t> </a:t>
            </a:r>
            <a:r>
              <a:rPr lang="fr-FR" dirty="0" err="1">
                <a:effectLst/>
              </a:rPr>
              <a:t>get_dummies</a:t>
            </a:r>
            <a:endParaRPr lang="fr-F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numeriques</a:t>
            </a: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il fait l'unification de tous les variables obtenue dans un seul </a:t>
            </a:r>
            <a:r>
              <a:rPr lang="fr-FR" sz="1200" u="none" strike="noStrike" kern="1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dataset</a:t>
            </a:r>
            <a:endParaRPr lang="fr-FR" sz="1200" u="none" strike="noStrike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47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5400451" y="39343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rgbClr val="F3F3F3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</a:t>
            </a: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791075" y="2264047"/>
            <a:ext cx="10609850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1035018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1277010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2660929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2661430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5055843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5339027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Modèles par défaut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6576968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6577469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7041651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7268832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paramètres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8667562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8668063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23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279917" y="1760190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3033332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3316516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4554457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4554958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4652910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935486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1022849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A3D9EA-398D-4808-A1C3-ED551DF06324}"/>
              </a:ext>
            </a:extLst>
          </p:cNvPr>
          <p:cNvSpPr/>
          <p:nvPr/>
        </p:nvSpPr>
        <p:spPr>
          <a:xfrm>
            <a:off x="0" y="6387042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BCC8C572-186B-4491-88FE-8D14565FB59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Espace réservé du numéro de diapositive 1">
            <a:extLst>
              <a:ext uri="{FF2B5EF4-FFF2-40B4-BE49-F238E27FC236}">
                <a16:creationId xmlns:a16="http://schemas.microsoft.com/office/drawing/2014/main" id="{01FE3A26-ED48-4BD4-800B-CFB6ECC8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11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B4B23D91-9FF3-4358-9C3B-0A508BA66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71" y="3137605"/>
            <a:ext cx="305597" cy="305597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B002008E-8D9C-48BB-89E0-9CFF540E3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63" y="3124980"/>
            <a:ext cx="324000" cy="324000"/>
          </a:xfrm>
          <a:prstGeom prst="rect">
            <a:avLst/>
          </a:prstGeom>
        </p:spPr>
      </p:pic>
      <p:sp>
        <p:nvSpPr>
          <p:cNvPr id="77" name="Google Shape;189;p19">
            <a:extLst>
              <a:ext uri="{FF2B5EF4-FFF2-40B4-BE49-F238E27FC236}">
                <a16:creationId xmlns:a16="http://schemas.microsoft.com/office/drawing/2014/main" id="{4951990D-7F48-4B62-8E3E-08AB67C8351D}"/>
              </a:ext>
            </a:extLst>
          </p:cNvPr>
          <p:cNvSpPr/>
          <p:nvPr/>
        </p:nvSpPr>
        <p:spPr>
          <a:xfrm>
            <a:off x="9015435" y="2858716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193;p19">
            <a:extLst>
              <a:ext uri="{FF2B5EF4-FFF2-40B4-BE49-F238E27FC236}">
                <a16:creationId xmlns:a16="http://schemas.microsoft.com/office/drawing/2014/main" id="{B24EE121-A36D-4235-AE8F-009029778526}"/>
              </a:ext>
            </a:extLst>
          </p:cNvPr>
          <p:cNvSpPr txBox="1"/>
          <p:nvPr/>
        </p:nvSpPr>
        <p:spPr>
          <a:xfrm>
            <a:off x="9242616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Modélisation</a:t>
            </a:r>
            <a:r>
              <a:rPr lang="fr-FR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finale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9" name="Google Shape;197;p19">
            <a:extLst>
              <a:ext uri="{FF2B5EF4-FFF2-40B4-BE49-F238E27FC236}">
                <a16:creationId xmlns:a16="http://schemas.microsoft.com/office/drawing/2014/main" id="{A7FA43CA-B3B4-48F6-A599-413F28FE8A95}"/>
              </a:ext>
            </a:extLst>
          </p:cNvPr>
          <p:cNvSpPr/>
          <p:nvPr/>
        </p:nvSpPr>
        <p:spPr>
          <a:xfrm>
            <a:off x="10641346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0" name="Google Shape;204;p19">
            <a:extLst>
              <a:ext uri="{FF2B5EF4-FFF2-40B4-BE49-F238E27FC236}">
                <a16:creationId xmlns:a16="http://schemas.microsoft.com/office/drawing/2014/main" id="{4780D925-DCEC-420D-B945-641F2BB2E177}"/>
              </a:ext>
            </a:extLst>
          </p:cNvPr>
          <p:cNvSpPr txBox="1"/>
          <p:nvPr/>
        </p:nvSpPr>
        <p:spPr>
          <a:xfrm>
            <a:off x="10641847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665CFE41-C265-4656-A645-31639AF0735B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531" y="3129451"/>
            <a:ext cx="304762" cy="304762"/>
          </a:xfrm>
          <a:prstGeom prst="rect">
            <a:avLst/>
          </a:prstGeom>
        </p:spPr>
      </p:pic>
      <p:cxnSp>
        <p:nvCxnSpPr>
          <p:cNvPr id="83" name="Google Shape;87;p14">
            <a:extLst>
              <a:ext uri="{FF2B5EF4-FFF2-40B4-BE49-F238E27FC236}">
                <a16:creationId xmlns:a16="http://schemas.microsoft.com/office/drawing/2014/main" id="{33ECE377-0320-400D-B536-E48026D097C1}"/>
              </a:ext>
            </a:extLst>
          </p:cNvPr>
          <p:cNvCxnSpPr>
            <a:cxnSpLocks/>
            <a:stCxn id="77" idx="2"/>
            <a:endCxn id="84" idx="0"/>
          </p:cNvCxnSpPr>
          <p:nvPr/>
        </p:nvCxnSpPr>
        <p:spPr>
          <a:xfrm>
            <a:off x="9915135" y="3715516"/>
            <a:ext cx="2164" cy="115579"/>
          </a:xfrm>
          <a:prstGeom prst="straightConnector1">
            <a:avLst/>
          </a:prstGeom>
          <a:noFill/>
          <a:ln w="2857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9;p14">
            <a:extLst>
              <a:ext uri="{FF2B5EF4-FFF2-40B4-BE49-F238E27FC236}">
                <a16:creationId xmlns:a16="http://schemas.microsoft.com/office/drawing/2014/main" id="{ADE43D8C-7196-4FBD-96B9-86C3B0982E70}"/>
              </a:ext>
            </a:extLst>
          </p:cNvPr>
          <p:cNvSpPr txBox="1"/>
          <p:nvPr/>
        </p:nvSpPr>
        <p:spPr>
          <a:xfrm>
            <a:off x="9231351" y="3831095"/>
            <a:ext cx="1371896" cy="600807"/>
          </a:xfrm>
          <a:prstGeom prst="rect">
            <a:avLst/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Class_weight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OverSampling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87;p14">
            <a:extLst>
              <a:ext uri="{FF2B5EF4-FFF2-40B4-BE49-F238E27FC236}">
                <a16:creationId xmlns:a16="http://schemas.microsoft.com/office/drawing/2014/main" id="{BF50F30C-F6AF-4CD4-B925-743D014FF8C3}"/>
              </a:ext>
            </a:extLst>
          </p:cNvPr>
          <p:cNvCxnSpPr>
            <a:cxnSpLocks/>
            <a:stCxn id="43" idx="2"/>
            <a:endCxn id="94" idx="0"/>
          </p:cNvCxnSpPr>
          <p:nvPr/>
        </p:nvCxnSpPr>
        <p:spPr>
          <a:xfrm>
            <a:off x="7941351" y="3715516"/>
            <a:ext cx="729" cy="111217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89;p14">
            <a:extLst>
              <a:ext uri="{FF2B5EF4-FFF2-40B4-BE49-F238E27FC236}">
                <a16:creationId xmlns:a16="http://schemas.microsoft.com/office/drawing/2014/main" id="{08F7D9A9-9FC8-439D-A141-09581F316DA4}"/>
              </a:ext>
            </a:extLst>
          </p:cNvPr>
          <p:cNvSpPr txBox="1"/>
          <p:nvPr/>
        </p:nvSpPr>
        <p:spPr>
          <a:xfrm>
            <a:off x="7256132" y="3826733"/>
            <a:ext cx="1371896" cy="600807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Basé sur </a:t>
            </a:r>
            <a:r>
              <a:rPr lang="es-ES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certains</a:t>
            </a:r>
            <a:r>
              <a:rPr lang="es-ES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es-ES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paramètres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297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537094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Enlever les colonnes avec 20 % ou plus de valeurs manquantes</a:t>
            </a:r>
            <a:br>
              <a:rPr lang="fr-FR" dirty="0">
                <a:latin typeface="docs-Roboto"/>
              </a:rPr>
            </a:br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  <a:br>
              <a:rPr lang="fr-FR" sz="1400" dirty="0">
                <a:latin typeface="docs-Roboto"/>
              </a:rPr>
            </a:b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85" y="1638800"/>
            <a:ext cx="4941221" cy="329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582AD3-B7C9-44CD-B153-25535456940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B65DA333-2B92-4B84-81BE-7659D8CA73F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Espace réservé du numéro de diapositive 1">
            <a:extLst>
              <a:ext uri="{FF2B5EF4-FFF2-40B4-BE49-F238E27FC236}">
                <a16:creationId xmlns:a16="http://schemas.microsoft.com/office/drawing/2014/main" id="{BA09C0CB-58F5-4E60-B966-B6C1D202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574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BEE2D7-FB1B-424D-B7A0-ECE972EC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5" y="1440876"/>
            <a:ext cx="6049302" cy="349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de </a:t>
            </a:r>
            <a:r>
              <a:rPr lang="fr-FR" sz="2000" b="1" u="sng" dirty="0" err="1">
                <a:latin typeface="docs-Roboto"/>
              </a:rPr>
              <a:t>class_weight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4257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faire une pondération inversement proportionnellement à la fréquence des classes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13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8D5834E-FF0E-4AF0-994F-1EAEB3D765D8}"/>
              </a:ext>
            </a:extLst>
          </p:cNvPr>
          <p:cNvSpPr txBox="1"/>
          <p:nvPr/>
        </p:nvSpPr>
        <p:spPr>
          <a:xfrm>
            <a:off x="7667774" y="352888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 err="1">
                <a:latin typeface="docs-Roboto"/>
              </a:rPr>
              <a:t>Oversampling</a:t>
            </a:r>
            <a:r>
              <a:rPr lang="fr-FR" sz="2000" b="1" u="sng" dirty="0">
                <a:latin typeface="docs-Roboto"/>
              </a:rPr>
              <a:t> -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12D2231-5A84-4214-82D1-267D0123EF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5" y="352009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D5402FC-EC6A-4B73-9B68-B5F3DB45A41A}"/>
              </a:ext>
            </a:extLst>
          </p:cNvPr>
          <p:cNvSpPr txBox="1"/>
          <p:nvPr/>
        </p:nvSpPr>
        <p:spPr>
          <a:xfrm>
            <a:off x="7658511" y="3947366"/>
            <a:ext cx="4257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67876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839FB7AF-1700-4C3B-A2A2-60763B67BE10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5055843" y="2862139"/>
            <a:chExt cx="2227800" cy="856800"/>
          </a:xfrm>
        </p:grpSpPr>
        <p:sp>
          <p:nvSpPr>
            <p:cNvPr id="27" name="Google Shape;189;p19">
              <a:extLst>
                <a:ext uri="{FF2B5EF4-FFF2-40B4-BE49-F238E27FC236}">
                  <a16:creationId xmlns:a16="http://schemas.microsoft.com/office/drawing/2014/main" id="{3849EC1B-FCB7-43D1-AAC4-BEF18B4624A2}"/>
                </a:ext>
              </a:extLst>
            </p:cNvPr>
            <p:cNvSpPr/>
            <p:nvPr/>
          </p:nvSpPr>
          <p:spPr>
            <a:xfrm>
              <a:off x="5055843" y="286213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;p19">
              <a:extLst>
                <a:ext uri="{FF2B5EF4-FFF2-40B4-BE49-F238E27FC236}">
                  <a16:creationId xmlns:a16="http://schemas.microsoft.com/office/drawing/2014/main" id="{5861DC11-B61A-4BFD-9EF9-C50BD710CFFF}"/>
                </a:ext>
              </a:extLst>
            </p:cNvPr>
            <p:cNvSpPr txBox="1"/>
            <p:nvPr/>
          </p:nvSpPr>
          <p:spPr>
            <a:xfrm>
              <a:off x="5339027" y="305098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Modèles par défaut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9" name="Google Shape;197;p19">
              <a:extLst>
                <a:ext uri="{FF2B5EF4-FFF2-40B4-BE49-F238E27FC236}">
                  <a16:creationId xmlns:a16="http://schemas.microsoft.com/office/drawing/2014/main" id="{F59E2E2D-B9E6-4AA3-A1F3-BF81209A04ED}"/>
                </a:ext>
              </a:extLst>
            </p:cNvPr>
            <p:cNvSpPr/>
            <p:nvPr/>
          </p:nvSpPr>
          <p:spPr>
            <a:xfrm>
              <a:off x="6576968" y="309223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41" name="Google Shape;204;p19">
              <a:extLst>
                <a:ext uri="{FF2B5EF4-FFF2-40B4-BE49-F238E27FC236}">
                  <a16:creationId xmlns:a16="http://schemas.microsoft.com/office/drawing/2014/main" id="{D1B5D7BE-E58B-4BDB-883D-86243C51A0A3}"/>
                </a:ext>
              </a:extLst>
            </p:cNvPr>
            <p:cNvSpPr txBox="1"/>
            <p:nvPr/>
          </p:nvSpPr>
          <p:spPr>
            <a:xfrm>
              <a:off x="6577469" y="309210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6D4A724F-D81B-46E0-8547-40D8BE21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71" y="3137605"/>
              <a:ext cx="305597" cy="305597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14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4A5D26-4A4B-45F3-ADA7-8FCDB675701B}"/>
              </a:ext>
            </a:extLst>
          </p:cNvPr>
          <p:cNvSpPr/>
          <p:nvPr/>
        </p:nvSpPr>
        <p:spPr>
          <a:xfrm>
            <a:off x="-18014" y="1348402"/>
            <a:ext cx="4302639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61E812-56AE-4F24-974B-F56A4377AEA2}"/>
              </a:ext>
            </a:extLst>
          </p:cNvPr>
          <p:cNvSpPr txBox="1"/>
          <p:nvPr/>
        </p:nvSpPr>
        <p:spPr>
          <a:xfrm>
            <a:off x="2" y="1387280"/>
            <a:ext cx="4284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 classification déséquilibré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2F37E4E-2594-48E7-A2EF-B0D114CC4865}"/>
              </a:ext>
            </a:extLst>
          </p:cNvPr>
          <p:cNvGrpSpPr/>
          <p:nvPr/>
        </p:nvGrpSpPr>
        <p:grpSpPr>
          <a:xfrm>
            <a:off x="892646" y="2550151"/>
            <a:ext cx="5966736" cy="2587909"/>
            <a:chOff x="892646" y="2550151"/>
            <a:chExt cx="5966736" cy="2587909"/>
          </a:xfrm>
        </p:grpSpPr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729F87BA-B324-48DF-8B89-AAC1B6479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646" y="2846733"/>
              <a:ext cx="1983357" cy="1983357"/>
            </a:xfrm>
            <a:prstGeom prst="rect">
              <a:avLst/>
            </a:prstGeom>
          </p:spPr>
        </p:pic>
        <p:sp>
          <p:nvSpPr>
            <p:cNvPr id="58" name="Google Shape;1268;p31">
              <a:extLst>
                <a:ext uri="{FF2B5EF4-FFF2-40B4-BE49-F238E27FC236}">
                  <a16:creationId xmlns:a16="http://schemas.microsoft.com/office/drawing/2014/main" id="{47C5E08C-0BBD-410C-8D99-46A22375EDAB}"/>
                </a:ext>
              </a:extLst>
            </p:cNvPr>
            <p:cNvSpPr/>
            <p:nvPr/>
          </p:nvSpPr>
          <p:spPr>
            <a:xfrm>
              <a:off x="4258331" y="2550151"/>
              <a:ext cx="2592000" cy="468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 err="1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Random</a:t>
              </a:r>
              <a:r>
                <a:rPr lang="fr-FR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 Forest</a:t>
              </a:r>
              <a:endParaRPr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1284;p31">
              <a:extLst>
                <a:ext uri="{FF2B5EF4-FFF2-40B4-BE49-F238E27FC236}">
                  <a16:creationId xmlns:a16="http://schemas.microsoft.com/office/drawing/2014/main" id="{8CABD08D-773E-4358-B7F1-B52A4F9806BF}"/>
                </a:ext>
              </a:extLst>
            </p:cNvPr>
            <p:cNvSpPr/>
            <p:nvPr/>
          </p:nvSpPr>
          <p:spPr>
            <a:xfrm>
              <a:off x="4258331" y="4670060"/>
              <a:ext cx="2592000" cy="468000"/>
            </a:xfrm>
            <a:prstGeom prst="roundRect">
              <a:avLst>
                <a:gd name="adj" fmla="val 50000"/>
              </a:avLst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Gradient </a:t>
              </a:r>
              <a:r>
                <a:rPr lang="fr-FR" b="1" dirty="0" err="1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Boosting</a:t>
              </a:r>
              <a:endParaRPr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1292;p31">
              <a:extLst>
                <a:ext uri="{FF2B5EF4-FFF2-40B4-BE49-F238E27FC236}">
                  <a16:creationId xmlns:a16="http://schemas.microsoft.com/office/drawing/2014/main" id="{FB87C8A0-D678-44BF-ABB3-42843AE6761B}"/>
                </a:ext>
              </a:extLst>
            </p:cNvPr>
            <p:cNvSpPr/>
            <p:nvPr/>
          </p:nvSpPr>
          <p:spPr>
            <a:xfrm>
              <a:off x="4267382" y="3607116"/>
              <a:ext cx="2592000" cy="468000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rPr>
                <a:t>LightGBM</a:t>
              </a:r>
              <a:endParaRPr b="1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8980225F-8229-4F3C-B4AD-A86EBD164BFE}"/>
                </a:ext>
              </a:extLst>
            </p:cNvPr>
            <p:cNvCxnSpPr>
              <a:cxnSpLocks/>
              <a:stCxn id="46" idx="3"/>
              <a:endCxn id="58" idx="1"/>
            </p:cNvCxnSpPr>
            <p:nvPr/>
          </p:nvCxnSpPr>
          <p:spPr>
            <a:xfrm flipV="1">
              <a:off x="2876003" y="2784151"/>
              <a:ext cx="1382328" cy="1054261"/>
            </a:xfrm>
            <a:prstGeom prst="straightConnector1">
              <a:avLst/>
            </a:prstGeom>
            <a:noFill/>
            <a:ln w="38100" cap="flat" cmpd="sng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027;p27">
              <a:extLst>
                <a:ext uri="{FF2B5EF4-FFF2-40B4-BE49-F238E27FC236}">
                  <a16:creationId xmlns:a16="http://schemas.microsoft.com/office/drawing/2014/main" id="{6403A086-FC24-46E2-B83A-C760D625662D}"/>
                </a:ext>
              </a:extLst>
            </p:cNvPr>
            <p:cNvCxnSpPr>
              <a:cxnSpLocks/>
              <a:stCxn id="46" idx="3"/>
              <a:endCxn id="61" idx="1"/>
            </p:cNvCxnSpPr>
            <p:nvPr/>
          </p:nvCxnSpPr>
          <p:spPr>
            <a:xfrm>
              <a:off x="2876003" y="3838412"/>
              <a:ext cx="1391379" cy="2704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1027;p27">
              <a:extLst>
                <a:ext uri="{FF2B5EF4-FFF2-40B4-BE49-F238E27FC236}">
                  <a16:creationId xmlns:a16="http://schemas.microsoft.com/office/drawing/2014/main" id="{A6F39740-DC8C-44B0-8F10-3AEA8785092F}"/>
                </a:ext>
              </a:extLst>
            </p:cNvPr>
            <p:cNvCxnSpPr>
              <a:cxnSpLocks/>
              <a:stCxn id="46" idx="3"/>
              <a:endCxn id="60" idx="1"/>
            </p:cNvCxnSpPr>
            <p:nvPr/>
          </p:nvCxnSpPr>
          <p:spPr>
            <a:xfrm>
              <a:off x="2876003" y="3838412"/>
              <a:ext cx="1382328" cy="1065648"/>
            </a:xfrm>
            <a:prstGeom prst="straightConnector1">
              <a:avLst/>
            </a:prstGeom>
            <a:noFill/>
            <a:ln w="38100" cap="flat" cmpd="sng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4" name="Image 63">
            <a:extLst>
              <a:ext uri="{FF2B5EF4-FFF2-40B4-BE49-F238E27FC236}">
                <a16:creationId xmlns:a16="http://schemas.microsoft.com/office/drawing/2014/main" id="{9B487F9C-3BEE-4339-A936-1AAC16B97A7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988" y="2898137"/>
            <a:ext cx="457727" cy="427272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71421B01-1D1B-4AE8-9AB7-1F6BA8A0C6F3}"/>
              </a:ext>
            </a:extLst>
          </p:cNvPr>
          <p:cNvSpPr txBox="1"/>
          <p:nvPr/>
        </p:nvSpPr>
        <p:spPr>
          <a:xfrm>
            <a:off x="8070765" y="2911560"/>
            <a:ext cx="3704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ROC-AUC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Recall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F1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 err="1">
                <a:solidFill>
                  <a:srgbClr val="000000"/>
                </a:solidFill>
                <a:latin typeface="Google Sans"/>
              </a:rPr>
              <a:t>Precision</a:t>
            </a:r>
            <a:endParaRPr lang="fr-FR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Custom Score (fonction coût)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113001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E345296-1C02-4865-B48E-D18B84B2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872111"/>
            <a:ext cx="8134350" cy="398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39FB7AF-1700-4C3B-A2A2-60763B67BE10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5055843" y="2862139"/>
            <a:chExt cx="2227800" cy="856800"/>
          </a:xfrm>
        </p:grpSpPr>
        <p:sp>
          <p:nvSpPr>
            <p:cNvPr id="27" name="Google Shape;189;p19">
              <a:extLst>
                <a:ext uri="{FF2B5EF4-FFF2-40B4-BE49-F238E27FC236}">
                  <a16:creationId xmlns:a16="http://schemas.microsoft.com/office/drawing/2014/main" id="{3849EC1B-FCB7-43D1-AAC4-BEF18B4624A2}"/>
                </a:ext>
              </a:extLst>
            </p:cNvPr>
            <p:cNvSpPr/>
            <p:nvPr/>
          </p:nvSpPr>
          <p:spPr>
            <a:xfrm>
              <a:off x="5055843" y="286213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;p19">
              <a:extLst>
                <a:ext uri="{FF2B5EF4-FFF2-40B4-BE49-F238E27FC236}">
                  <a16:creationId xmlns:a16="http://schemas.microsoft.com/office/drawing/2014/main" id="{5861DC11-B61A-4BFD-9EF9-C50BD710CFFF}"/>
                </a:ext>
              </a:extLst>
            </p:cNvPr>
            <p:cNvSpPr txBox="1"/>
            <p:nvPr/>
          </p:nvSpPr>
          <p:spPr>
            <a:xfrm>
              <a:off x="5339027" y="305098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Modèles par défaut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9" name="Google Shape;197;p19">
              <a:extLst>
                <a:ext uri="{FF2B5EF4-FFF2-40B4-BE49-F238E27FC236}">
                  <a16:creationId xmlns:a16="http://schemas.microsoft.com/office/drawing/2014/main" id="{F59E2E2D-B9E6-4AA3-A1F3-BF81209A04ED}"/>
                </a:ext>
              </a:extLst>
            </p:cNvPr>
            <p:cNvSpPr/>
            <p:nvPr/>
          </p:nvSpPr>
          <p:spPr>
            <a:xfrm>
              <a:off x="6576968" y="309223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41" name="Google Shape;204;p19">
              <a:extLst>
                <a:ext uri="{FF2B5EF4-FFF2-40B4-BE49-F238E27FC236}">
                  <a16:creationId xmlns:a16="http://schemas.microsoft.com/office/drawing/2014/main" id="{D1B5D7BE-E58B-4BDB-883D-86243C51A0A3}"/>
                </a:ext>
              </a:extLst>
            </p:cNvPr>
            <p:cNvSpPr txBox="1"/>
            <p:nvPr/>
          </p:nvSpPr>
          <p:spPr>
            <a:xfrm>
              <a:off x="6577469" y="309210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6D4A724F-D81B-46E0-8547-40D8BE21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71" y="3137605"/>
              <a:ext cx="305597" cy="305597"/>
            </a:xfrm>
            <a:prstGeom prst="rect">
              <a:avLst/>
            </a:prstGeom>
          </p:spPr>
        </p:pic>
      </p:grp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15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7A4AC792-AF49-4062-B3BC-3B4C680650D0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LightGMB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2E8240-2B5C-4247-9B3B-F116AD964755}"/>
              </a:ext>
            </a:extLst>
          </p:cNvPr>
          <p:cNvSpPr/>
          <p:nvPr/>
        </p:nvSpPr>
        <p:spPr>
          <a:xfrm>
            <a:off x="5930900" y="2070100"/>
            <a:ext cx="1485900" cy="3644900"/>
          </a:xfrm>
          <a:prstGeom prst="rect">
            <a:avLst/>
          </a:prstGeom>
          <a:noFill/>
          <a:ln w="38100">
            <a:solidFill>
              <a:srgbClr val="CC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945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7F3B110-64B8-48C0-824D-D303293E1E9E}"/>
              </a:ext>
            </a:extLst>
          </p:cNvPr>
          <p:cNvGrpSpPr/>
          <p:nvPr/>
        </p:nvGrpSpPr>
        <p:grpSpPr>
          <a:xfrm>
            <a:off x="9831895" y="210550"/>
            <a:ext cx="2227800" cy="856800"/>
            <a:chOff x="9180396" y="2132575"/>
            <a:chExt cx="2227800" cy="856800"/>
          </a:xfrm>
        </p:grpSpPr>
        <p:sp>
          <p:nvSpPr>
            <p:cNvPr id="15" name="Google Shape;189;p19">
              <a:extLst>
                <a:ext uri="{FF2B5EF4-FFF2-40B4-BE49-F238E27FC236}">
                  <a16:creationId xmlns:a16="http://schemas.microsoft.com/office/drawing/2014/main" id="{E96DBE23-4800-441E-A6DA-402227FF709E}"/>
                </a:ext>
              </a:extLst>
            </p:cNvPr>
            <p:cNvSpPr/>
            <p:nvPr/>
          </p:nvSpPr>
          <p:spPr>
            <a:xfrm>
              <a:off x="9180396" y="2132575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93;p19">
              <a:extLst>
                <a:ext uri="{FF2B5EF4-FFF2-40B4-BE49-F238E27FC236}">
                  <a16:creationId xmlns:a16="http://schemas.microsoft.com/office/drawing/2014/main" id="{9C1217BE-9BCF-46DB-A8C2-41D9C27CEA26}"/>
                </a:ext>
              </a:extLst>
            </p:cNvPr>
            <p:cNvSpPr txBox="1"/>
            <p:nvPr/>
          </p:nvSpPr>
          <p:spPr>
            <a:xfrm>
              <a:off x="9407577" y="2330037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Modélisation</a:t>
              </a:r>
              <a:r>
                <a:rPr lang="fr-FR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finale</a:t>
              </a:r>
              <a:endParaRPr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7" name="Google Shape;197;p19">
              <a:extLst>
                <a:ext uri="{FF2B5EF4-FFF2-40B4-BE49-F238E27FC236}">
                  <a16:creationId xmlns:a16="http://schemas.microsoft.com/office/drawing/2014/main" id="{E0CE5B3D-F372-42CE-9FA3-5A74B49D8CDE}"/>
                </a:ext>
              </a:extLst>
            </p:cNvPr>
            <p:cNvSpPr/>
            <p:nvPr/>
          </p:nvSpPr>
          <p:spPr>
            <a:xfrm>
              <a:off x="10806307" y="2362670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8" name="Google Shape;204;p19">
              <a:extLst>
                <a:ext uri="{FF2B5EF4-FFF2-40B4-BE49-F238E27FC236}">
                  <a16:creationId xmlns:a16="http://schemas.microsoft.com/office/drawing/2014/main" id="{DD1E5051-3F90-47CE-B40D-29C465789AFC}"/>
                </a:ext>
              </a:extLst>
            </p:cNvPr>
            <p:cNvSpPr txBox="1"/>
            <p:nvPr/>
          </p:nvSpPr>
          <p:spPr>
            <a:xfrm>
              <a:off x="10806808" y="2362539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F4FE305E-6FFF-4B70-ACD5-D9016D17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492" y="2403310"/>
              <a:ext cx="304762" cy="304762"/>
            </a:xfrm>
            <a:prstGeom prst="rect">
              <a:avLst/>
            </a:prstGeom>
          </p:spPr>
        </p:pic>
      </p:grp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16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7A4AC792-AF49-4062-B3BC-3B4C680650D0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63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LightGMB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D2F632-669D-4F9E-B81F-5DD03E9F4C0E}"/>
              </a:ext>
            </a:extLst>
          </p:cNvPr>
          <p:cNvSpPr txBox="1"/>
          <p:nvPr/>
        </p:nvSpPr>
        <p:spPr>
          <a:xfrm rot="19213036">
            <a:off x="8520285" y="4729048"/>
            <a:ext cx="3444276" cy="9233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s-ES" sz="5400" dirty="0">
                <a:solidFill>
                  <a:srgbClr val="FF0000"/>
                </a:solidFill>
              </a:rPr>
              <a:t>COMENTAR</a:t>
            </a:r>
            <a:endParaRPr lang="fr-FR" sz="5400" dirty="0">
              <a:solidFill>
                <a:srgbClr val="FF0000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35BB67A-05EC-4FCB-B812-1A5A36BCE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7" y="1655425"/>
            <a:ext cx="10354235" cy="328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6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0448B-DDFC-4264-9049-1B01A00F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996C4-03A7-4376-BC6F-2DE40326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85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5D9B0-E2AD-4B61-86E2-B0D2CE28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883D5-FCD5-44BA-8B2C-A8EB5CBC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2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4 -  Anticipation des besoins en consommation électrique de bâtiments</a:t>
            </a:r>
            <a:endParaRPr lang="en-US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64752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 / 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F8BA89-AD54-4B8D-82B2-8CBD00D3DA8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CC1A57C-7097-4703-B736-12CEB458E7A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C12C0227-1E3D-4478-AE85-4ECFC9B4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779819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des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sym typeface="Roboto"/>
                  </a:rPr>
                  <a:t>Appelé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654543"/>
            <a:ext cx="1901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1348402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1387280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d’a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2083121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RMSE</a:t>
            </a:r>
            <a:endParaRPr lang="fr-FR" sz="2000" i="1" dirty="0">
              <a:solidFill>
                <a:schemeClr val="tx1">
                  <a:lumMod val="50000"/>
                  <a:lumOff val="50000"/>
                </a:schemeClr>
              </a:solidFill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0000"/>
                </a:solidFill>
                <a:latin typeface="Google Sans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D259163-26D8-4F77-B158-267CCD13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2" y="2606543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0" y="1835597"/>
            <a:ext cx="5092117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18014" y="1871670"/>
            <a:ext cx="500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7121106" y="3545572"/>
            <a:ext cx="1014434" cy="211000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911098" y="2855741"/>
            <a:ext cx="1290302" cy="270449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8135540" y="5560234"/>
            <a:ext cx="1775558" cy="95339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8135540" y="2855741"/>
            <a:ext cx="1775558" cy="68983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003ACF36-B6C2-4421-8D7B-5BBEEF65BA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0" t="28024" r="10037" b="5858"/>
          <a:stretch/>
        </p:blipFill>
        <p:spPr>
          <a:xfrm>
            <a:off x="9977714" y="2897807"/>
            <a:ext cx="1169856" cy="261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2E625-F087-44F7-B38A-E4458B9C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5DA6D-6AA3-4035-9114-6DB4AEF1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867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2E625-F087-44F7-B38A-E4458B9C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55DA6D-6AA3-4035-9114-6DB4AEF1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9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A3D9EA-398D-4808-A1C3-ED551DF06324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BCC8C572-186B-4491-88FE-8D14565FB59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Espace réservé du numéro de diapositive 1">
            <a:extLst>
              <a:ext uri="{FF2B5EF4-FFF2-40B4-BE49-F238E27FC236}">
                <a16:creationId xmlns:a16="http://schemas.microsoft.com/office/drawing/2014/main" id="{01FE3A26-ED48-4BD4-800B-CFB6ECC8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26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53709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Enlever les colonnes avec 20 % ou plus de valeurs manquantes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84" y="1638800"/>
            <a:ext cx="4941221" cy="329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582AD3-B7C9-44CD-B153-25535456940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B65DA333-2B92-4B84-81BE-7659D8CA73F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Espace réservé du numéro de diapositive 1">
            <a:extLst>
              <a:ext uri="{FF2B5EF4-FFF2-40B4-BE49-F238E27FC236}">
                <a16:creationId xmlns:a16="http://schemas.microsoft.com/office/drawing/2014/main" id="{BA09C0CB-58F5-4E60-B966-B6C1D202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27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 err="1">
                <a:latin typeface="docs-Roboto"/>
              </a:rPr>
              <a:t>Oversampling</a:t>
            </a:r>
            <a:r>
              <a:rPr lang="fr-FR" sz="2000" b="1" u="sng" dirty="0">
                <a:latin typeface="docs-Roboto"/>
              </a:rPr>
              <a:t> -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BB62ECF-368A-44F1-B91F-CE8DAA4240E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6A242CD0-87A6-40FB-B45A-2E12A9A823E6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F0C1B0AC-4F19-4C1C-B49A-6069D1A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28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Matrice de 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négatifs)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positifs)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positifs)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négatifs)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748035-F321-4340-B50C-EFF54E5FD99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CD0D3F79-D83B-4FBC-8E18-D815B771ABA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Espace réservé du numéro de diapositive 1">
            <a:extLst>
              <a:ext uri="{FF2B5EF4-FFF2-40B4-BE49-F238E27FC236}">
                <a16:creationId xmlns:a16="http://schemas.microsoft.com/office/drawing/2014/main" id="{39896942-8771-4B1C-8566-2A5BD74F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29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3">
            <a:extLst>
              <a:ext uri="{FF2B5EF4-FFF2-40B4-BE49-F238E27FC236}">
                <a16:creationId xmlns:a16="http://schemas.microsoft.com/office/drawing/2014/main" id="{7D3DC2C2-C9AC-4F84-9A0C-4E06C5846284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81B4740E-6C17-48F1-8E98-DF1A939C39D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F5A10-F288-40A3-ADCC-EDF4D45AE3F3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84A2F36C-3FC6-472A-A32C-53538912CD4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Espace réservé du numéro de diapositive 1">
            <a:extLst>
              <a:ext uri="{FF2B5EF4-FFF2-40B4-BE49-F238E27FC236}">
                <a16:creationId xmlns:a16="http://schemas.microsoft.com/office/drawing/2014/main" id="{8FE3F586-062E-4C2C-B9BA-9A27198E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30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8E457C2-D58F-4AED-BC21-62BC820ECCCD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F5CA9835-403C-46C4-85E6-BD444C991DEB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Espace réservé du numéro de diapositive 1">
            <a:extLst>
              <a:ext uri="{FF2B5EF4-FFF2-40B4-BE49-F238E27FC236}">
                <a16:creationId xmlns:a16="http://schemas.microsoft.com/office/drawing/2014/main" id="{AA16223E-833D-4E45-BC1E-243D1D02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32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F65C6-6962-4997-A8A1-77FB6C1A18B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3AB661A-238B-4560-AE7B-34FB6E04C1A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space réservé du numéro de diapositive 1">
            <a:extLst>
              <a:ext uri="{FF2B5EF4-FFF2-40B4-BE49-F238E27FC236}">
                <a16:creationId xmlns:a16="http://schemas.microsoft.com/office/drawing/2014/main" id="{B789B453-37EB-47FC-B33C-EB9B8319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33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0" y="1046508"/>
            <a:ext cx="6405585" cy="5216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b="1" i="1" dirty="0">
                <a:solidFill>
                  <a:schemeClr val="accent1"/>
                </a:solidFill>
                <a:latin typeface="Google Sans"/>
              </a:rPr>
              <a:t>Variables personnelles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4"/>
                </a:solidFill>
                <a:latin typeface="Google Sans"/>
              </a:rPr>
              <a:t>Variables bancaires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6">
                    <a:lumMod val="75000"/>
                  </a:schemeClr>
                </a:solidFill>
                <a:latin typeface="Google Sans"/>
              </a:rPr>
              <a:t>Variables externes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0C6277-B5DF-4580-87CA-51E017446A4A}"/>
              </a:ext>
            </a:extLst>
          </p:cNvPr>
          <p:cNvSpPr/>
          <p:nvPr/>
        </p:nvSpPr>
        <p:spPr>
          <a:xfrm>
            <a:off x="359827" y="1183232"/>
            <a:ext cx="2101433" cy="2750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36452F-2990-484A-8643-5CC8A6ADAC3E}"/>
              </a:ext>
            </a:extLst>
          </p:cNvPr>
          <p:cNvSpPr/>
          <p:nvPr/>
        </p:nvSpPr>
        <p:spPr>
          <a:xfrm>
            <a:off x="359826" y="3283716"/>
            <a:ext cx="2101434" cy="120511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0C404-24F8-41FD-969B-A35D9E7E1D07}"/>
              </a:ext>
            </a:extLst>
          </p:cNvPr>
          <p:cNvSpPr/>
          <p:nvPr/>
        </p:nvSpPr>
        <p:spPr>
          <a:xfrm>
            <a:off x="359827" y="1459454"/>
            <a:ext cx="2101434" cy="12051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1C350-23E0-4F37-B3F9-865AA8A86819}"/>
              </a:ext>
            </a:extLst>
          </p:cNvPr>
          <p:cNvSpPr/>
          <p:nvPr/>
        </p:nvSpPr>
        <p:spPr>
          <a:xfrm>
            <a:off x="359827" y="2053558"/>
            <a:ext cx="2101434" cy="14774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AFE5B3-9137-43BD-9FF0-FC8474463E26}"/>
              </a:ext>
            </a:extLst>
          </p:cNvPr>
          <p:cNvSpPr/>
          <p:nvPr/>
        </p:nvSpPr>
        <p:spPr>
          <a:xfrm>
            <a:off x="359827" y="2421691"/>
            <a:ext cx="2101433" cy="24840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C609FD-6298-43B3-A5F4-5AE8FDA752DC}"/>
              </a:ext>
            </a:extLst>
          </p:cNvPr>
          <p:cNvSpPr/>
          <p:nvPr/>
        </p:nvSpPr>
        <p:spPr>
          <a:xfrm>
            <a:off x="359827" y="2807016"/>
            <a:ext cx="2101433" cy="1008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91CF-CB08-4F4D-BF95-6151A36CE4F7}"/>
              </a:ext>
            </a:extLst>
          </p:cNvPr>
          <p:cNvSpPr/>
          <p:nvPr/>
        </p:nvSpPr>
        <p:spPr>
          <a:xfrm>
            <a:off x="359827" y="3151925"/>
            <a:ext cx="2101434" cy="1233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E4B0D-88A5-4E50-AB7A-096D48114DD0}"/>
              </a:ext>
            </a:extLst>
          </p:cNvPr>
          <p:cNvSpPr/>
          <p:nvPr/>
        </p:nvSpPr>
        <p:spPr>
          <a:xfrm>
            <a:off x="359827" y="3785217"/>
            <a:ext cx="2101434" cy="1122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E4001-419D-422F-AFDD-222362024AEC}"/>
              </a:ext>
            </a:extLst>
          </p:cNvPr>
          <p:cNvSpPr/>
          <p:nvPr/>
        </p:nvSpPr>
        <p:spPr>
          <a:xfrm>
            <a:off x="359827" y="1595204"/>
            <a:ext cx="2101434" cy="462649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DAE8B2-1036-4D46-944B-A90B0F1D8B54}"/>
              </a:ext>
            </a:extLst>
          </p:cNvPr>
          <p:cNvSpPr/>
          <p:nvPr/>
        </p:nvSpPr>
        <p:spPr>
          <a:xfrm>
            <a:off x="359826" y="2193680"/>
            <a:ext cx="2101434" cy="222848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543652-4F5D-4B03-88D3-1DA7FDAFEE04}"/>
              </a:ext>
            </a:extLst>
          </p:cNvPr>
          <p:cNvSpPr/>
          <p:nvPr/>
        </p:nvSpPr>
        <p:spPr>
          <a:xfrm>
            <a:off x="359826" y="2678098"/>
            <a:ext cx="2101434" cy="12277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A5C7AF-4B64-457E-9B56-0F5E8D78846D}"/>
              </a:ext>
            </a:extLst>
          </p:cNvPr>
          <p:cNvSpPr/>
          <p:nvPr/>
        </p:nvSpPr>
        <p:spPr>
          <a:xfrm>
            <a:off x="359826" y="2922159"/>
            <a:ext cx="2101434" cy="22463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F7723-EE91-40F7-9F0C-C9C3CB280304}"/>
              </a:ext>
            </a:extLst>
          </p:cNvPr>
          <p:cNvSpPr/>
          <p:nvPr/>
        </p:nvSpPr>
        <p:spPr>
          <a:xfrm>
            <a:off x="359826" y="3409353"/>
            <a:ext cx="2101434" cy="36824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56F81F-C22A-45E9-9D4C-3012C84E0B9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EC47481F-028B-436D-A809-CAD8C013200E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Espace réservé du numéro de diapositive 1">
            <a:extLst>
              <a:ext uri="{FF2B5EF4-FFF2-40B4-BE49-F238E27FC236}">
                <a16:creationId xmlns:a16="http://schemas.microsoft.com/office/drawing/2014/main" id="{D11FFC32-0EB1-4E4A-8B3E-CB6D1BFA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34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232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815281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1E27F4-C7AE-4B33-AA09-B1AA6CB60CA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1B5E3A5D-4CF6-4867-B1EA-78F156B58B0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Espace réservé du numéro de diapositive 1">
            <a:extLst>
              <a:ext uri="{FF2B5EF4-FFF2-40B4-BE49-F238E27FC236}">
                <a16:creationId xmlns:a16="http://schemas.microsoft.com/office/drawing/2014/main" id="{0376A779-2718-48C6-A000-E7423413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36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72DB45-6EE3-4835-BC56-871F70C9429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C62A6845-2C3D-4A1B-AAF0-FA99972EDB4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Espace réservé du numéro de diapositive 1">
            <a:extLst>
              <a:ext uri="{FF2B5EF4-FFF2-40B4-BE49-F238E27FC236}">
                <a16:creationId xmlns:a16="http://schemas.microsoft.com/office/drawing/2014/main" id="{48D6DDC2-12B2-42D0-A8D7-D11596F3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37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D876D7-51F5-46BE-AC29-C9B82509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3910" r="11814" b="1935"/>
          <a:stretch/>
        </p:blipFill>
        <p:spPr>
          <a:xfrm>
            <a:off x="377906" y="1129232"/>
            <a:ext cx="8153652" cy="47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5F9E2-4412-46CC-AB2D-D37A5CBC4A17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B379D3F-134F-4F63-962A-0257C435C792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442E9542-EB03-4386-A685-5EE77380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38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B15F3-930D-4D61-827A-79DA7259BDD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E56140F-4ACA-40E6-BFF2-AC806257EAC1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Espace réservé du numéro de diapositive 1">
            <a:extLst>
              <a:ext uri="{FF2B5EF4-FFF2-40B4-BE49-F238E27FC236}">
                <a16:creationId xmlns:a16="http://schemas.microsoft.com/office/drawing/2014/main" id="{BF627F24-5C08-47EC-8FB7-490A64C9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39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9E42F1-E354-4F41-A7B1-095A4BFE7818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49B53706-0890-4F57-9CB3-C731AC707DA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15DB1222-5B7B-4487-BB4D-8DA799C9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4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17464-3419-4D4E-91BC-7D5DE5EA98D1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D2B755E-3EF3-48CB-AABC-FC6CF615BAE3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09A3A95D-75C2-42D3-AA07-75C74544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40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197232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18844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764657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C4C8B-9E19-4E2B-B3EB-86B44C5AF14B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F0DE7BD0-F19B-4201-9E1C-6D2C9C3B3DFF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Espace réservé du numéro de diapositive 1">
            <a:extLst>
              <a:ext uri="{FF2B5EF4-FFF2-40B4-BE49-F238E27FC236}">
                <a16:creationId xmlns:a16="http://schemas.microsoft.com/office/drawing/2014/main" id="{B4AF090F-3FAC-40A6-B402-A6065A8B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42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EF2665-48C5-4583-BDFD-BA19DFD9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i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43</a:t>
            </a:fld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">
            <a:extLst>
              <a:ext uri="{FF2B5EF4-FFF2-40B4-BE49-F238E27FC236}">
                <a16:creationId xmlns:a16="http://schemas.microsoft.com/office/drawing/2014/main" id="{52D0DBB6-6121-4DDA-9C3B-7138BD4153E8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CE4FAFC0-5E4D-4770-B9A9-ADC70017B760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8B3E3-3DC3-44ED-86BF-C7925FD58409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DF4C569-3B5C-42D3-A4AF-B829FD79EA69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Espace réservé du numéro de diapositive 1">
            <a:extLst>
              <a:ext uri="{FF2B5EF4-FFF2-40B4-BE49-F238E27FC236}">
                <a16:creationId xmlns:a16="http://schemas.microsoft.com/office/drawing/2014/main" id="{FA49930A-9AF6-4CF7-81C7-5B8BB58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6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Feature</a:t>
            </a:r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Engineering / 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 / 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4635002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preprocessing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Features</a:t>
            </a:r>
            <a:r>
              <a:rPr lang="fr-FR" sz="2000" strike="noStrike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57EE68-171D-4E3E-9387-1C50601BA21D}"/>
              </a:ext>
            </a:extLst>
          </p:cNvPr>
          <p:cNvSpPr txBox="1"/>
          <p:nvPr/>
        </p:nvSpPr>
        <p:spPr>
          <a:xfrm>
            <a:off x="1" y="6138661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https://www.kaggle.com/jsaguiar/lightgbm-with-simple-features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AA362B5E-FC56-47FB-A610-08F06C89996C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Espace réservé du numéro de diapositive 1">
            <a:extLst>
              <a:ext uri="{FF2B5EF4-FFF2-40B4-BE49-F238E27FC236}">
                <a16:creationId xmlns:a16="http://schemas.microsoft.com/office/drawing/2014/main" id="{AD896AE2-A03F-4959-9621-18190054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8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5761467" cy="369866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604464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595672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3082688"/>
            <a:ext cx="438632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6894095" y="1369386"/>
            <a:ext cx="5297906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0F802-D465-4553-8F81-78654803DED6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D9A081E4-5E0D-48C8-8E11-297678143347}"/>
              </a:ext>
            </a:extLst>
          </p:cNvPr>
          <p:cNvSpPr txBox="1"/>
          <p:nvPr/>
        </p:nvSpPr>
        <p:spPr>
          <a:xfrm>
            <a:off x="1" y="6475247"/>
            <a:ext cx="552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P7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– </a:t>
            </a:r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space réservé du numéro de diapositive 1">
            <a:extLst>
              <a:ext uri="{FF2B5EF4-FFF2-40B4-BE49-F238E27FC236}">
                <a16:creationId xmlns:a16="http://schemas.microsoft.com/office/drawing/2014/main" id="{ABA9BB82-BD0F-4479-81C1-0DF0C276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46572"/>
            <a:ext cx="2743200" cy="365125"/>
          </a:xfrm>
        </p:spPr>
        <p:txBody>
          <a:bodyPr/>
          <a:lstStyle/>
          <a:p>
            <a:fld id="{C10E9D35-7E7A-4FAB-9A57-6C8FEFB5E0D5}" type="slidenum">
              <a:rPr lang="en-US" sz="1400" b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9</a:t>
            </a:fld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37477</TotalTime>
  <Words>2848</Words>
  <Application>Microsoft Office PowerPoint</Application>
  <PresentationFormat>Grand écran</PresentationFormat>
  <Paragraphs>565</Paragraphs>
  <Slides>44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8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778</cp:revision>
  <cp:lastPrinted>2021-09-06T10:04:02Z</cp:lastPrinted>
  <dcterms:created xsi:type="dcterms:W3CDTF">2019-08-03T17:49:11Z</dcterms:created>
  <dcterms:modified xsi:type="dcterms:W3CDTF">2022-02-19T21:50:37Z</dcterms:modified>
</cp:coreProperties>
</file>