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368" r:id="rId2"/>
    <p:sldId id="635" r:id="rId3"/>
    <p:sldId id="520" r:id="rId4"/>
    <p:sldId id="521" r:id="rId5"/>
    <p:sldId id="522" r:id="rId6"/>
    <p:sldId id="636" r:id="rId7"/>
    <p:sldId id="525" r:id="rId8"/>
    <p:sldId id="640" r:id="rId9"/>
    <p:sldId id="689" r:id="rId10"/>
    <p:sldId id="594" r:id="rId11"/>
    <p:sldId id="730" r:id="rId12"/>
    <p:sldId id="728" r:id="rId13"/>
    <p:sldId id="729" r:id="rId14"/>
    <p:sldId id="732" r:id="rId15"/>
    <p:sldId id="735" r:id="rId16"/>
    <p:sldId id="737" r:id="rId17"/>
    <p:sldId id="736" r:id="rId18"/>
    <p:sldId id="738" r:id="rId19"/>
    <p:sldId id="739" r:id="rId20"/>
    <p:sldId id="740" r:id="rId21"/>
    <p:sldId id="741" r:id="rId22"/>
    <p:sldId id="743" r:id="rId23"/>
    <p:sldId id="744" r:id="rId24"/>
    <p:sldId id="679" r:id="rId25"/>
    <p:sldId id="709" r:id="rId26"/>
    <p:sldId id="717" r:id="rId27"/>
    <p:sldId id="718" r:id="rId28"/>
    <p:sldId id="714" r:id="rId29"/>
    <p:sldId id="745" r:id="rId30"/>
    <p:sldId id="610" r:id="rId31"/>
    <p:sldId id="716" r:id="rId32"/>
    <p:sldId id="534" r:id="rId33"/>
    <p:sldId id="53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ir Hinojosa Diazgranados" initials="SHD" lastIdx="5" clrIdx="0">
    <p:extLst>
      <p:ext uri="{19B8F6BF-5375-455C-9EA6-DF929625EA0E}">
        <p15:presenceInfo xmlns:p15="http://schemas.microsoft.com/office/powerpoint/2012/main" userId="ddc8d333f69d63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51EB"/>
    <a:srgbClr val="CC00CC"/>
    <a:srgbClr val="4472C4"/>
    <a:srgbClr val="ED7D31"/>
    <a:srgbClr val="FFFFFF"/>
    <a:srgbClr val="5B9BD5"/>
    <a:srgbClr val="99CCFF"/>
    <a:srgbClr val="F3F3F3"/>
    <a:srgbClr val="FF8C8C"/>
    <a:srgbClr val="47B3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2C8C85-51F0-491E-9774-3900AFEF0FD7}" styleName="Style léger 2 - Accentuation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Style léger 2 - Accentuation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Style léger 1 - Accentuation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75373" autoAdjust="0"/>
  </p:normalViewPr>
  <p:slideViewPr>
    <p:cSldViewPr snapToGrid="0">
      <p:cViewPr varScale="1">
        <p:scale>
          <a:sx n="91" d="100"/>
          <a:sy n="91" d="100"/>
        </p:scale>
        <p:origin x="1278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9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908C2-F1FA-4AA1-810C-31F86594FA86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F2AE6-6017-4F49-BA98-7A7C284C87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86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8D31E-EEDD-42CA-A79A-B9539977145E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E2823-3393-479C-B299-87C7B63AEB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66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077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751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Données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déséquilibrées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pour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traiter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classe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qui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était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dirty="0" err="1"/>
              <a:t>déséquilibrée</a:t>
            </a:r>
            <a:endParaRPr lang="es-E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s-E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/>
              <a:t>Pour les coûts de traitement, on a fait la </a:t>
            </a:r>
            <a:r>
              <a:rPr lang="fr-FR" dirty="0" err="1"/>
              <a:t>hyperparametrization</a:t>
            </a:r>
            <a:r>
              <a:rPr lang="fr-FR" dirty="0"/>
              <a:t> basé sur certains paramètres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ES" b="0" dirty="0" err="1"/>
              <a:t>Il</a:t>
            </a:r>
            <a:r>
              <a:rPr lang="es-ES" b="0" dirty="0"/>
              <a:t> </a:t>
            </a:r>
            <a:r>
              <a:rPr lang="es-ES" b="0" dirty="0" err="1"/>
              <a:t>faut</a:t>
            </a:r>
            <a:r>
              <a:rPr lang="es-ES" b="0" dirty="0"/>
              <a:t> </a:t>
            </a:r>
            <a:r>
              <a:rPr lang="es-ES" b="0" dirty="0" err="1"/>
              <a:t>dire</a:t>
            </a:r>
            <a:r>
              <a:rPr lang="es-ES" b="0" dirty="0"/>
              <a:t> </a:t>
            </a:r>
            <a:r>
              <a:rPr lang="es-ES" b="0" dirty="0" err="1"/>
              <a:t>qu’on</a:t>
            </a:r>
            <a:r>
              <a:rPr lang="es-ES" b="0" dirty="0"/>
              <a:t> a </a:t>
            </a:r>
            <a:r>
              <a:rPr lang="es-ES" b="0" dirty="0" err="1"/>
              <a:t>pris</a:t>
            </a:r>
            <a:r>
              <a:rPr lang="es-ES" b="0" dirty="0"/>
              <a:t> en </a:t>
            </a:r>
            <a:r>
              <a:rPr lang="es-ES" b="0" dirty="0" err="1"/>
              <a:t>compte</a:t>
            </a:r>
            <a:r>
              <a:rPr lang="es-ES" b="0" dirty="0"/>
              <a:t> </a:t>
            </a:r>
            <a:r>
              <a:rPr lang="fr-FR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 </a:t>
            </a:r>
            <a:r>
              <a:rPr lang="fr-FR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Feature</a:t>
            </a:r>
            <a:r>
              <a:rPr lang="fr-FR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Engineering déjà fait dans le kernel choisi. </a:t>
            </a: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6670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noProof="0" dirty="0"/>
              <a:t>Optimisation de la mémoire en faisant une réduction de types de colonnes:</a:t>
            </a:r>
          </a:p>
          <a:p>
            <a:pPr marL="628650" lvl="1" indent="-171450">
              <a:buFontTx/>
              <a:buChar char="-"/>
            </a:pPr>
            <a:r>
              <a:rPr lang="fr-FR" noProof="0" dirty="0"/>
              <a:t>Int 64 à int8</a:t>
            </a:r>
          </a:p>
          <a:p>
            <a:pPr marL="628650" lvl="1" indent="-171450">
              <a:buFontTx/>
              <a:buChar char="-"/>
            </a:pPr>
            <a:r>
              <a:rPr lang="fr-FR" noProof="0" dirty="0"/>
              <a:t>float64 à float32</a:t>
            </a:r>
          </a:p>
          <a:p>
            <a:pPr marL="171450" lvl="0" indent="-171450">
              <a:buFontTx/>
              <a:buChar char="-"/>
            </a:pPr>
            <a:r>
              <a:rPr lang="fr-FR" noProof="0" dirty="0"/>
              <a:t>Pour faire ca, on a pris en compte quelques conditions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329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L’analyse exploratoire a montré que la mission a un problème de classification déséquilibré.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 peut noter ça là ou…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Et on a besoin de faire attention sur la classe minoritaire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Alors, on va utiliser la 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691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672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2296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Pour ce projet, une fonction coût a été développée dans l’objectif de pénaliser des Faux Négatifs. </a:t>
            </a: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fr-FR" sz="1800" b="0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Mais, dans ce cas, qu’est-ce qu’un faux négatif?</a:t>
            </a: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s-ES" sz="1800" b="0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FN: </a:t>
            </a:r>
            <a:r>
              <a:rPr lang="fr-FR" sz="1800" b="0" i="0" u="none" strike="noStrike" kern="12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des prêts qui </a:t>
            </a:r>
            <a:r>
              <a:rPr lang="fr-FR" sz="1800" b="1" i="0" u="sng" strike="noStrike" kern="120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sont en défaut</a:t>
            </a:r>
            <a:r>
              <a:rPr lang="fr-FR" sz="1800" b="0" i="0" u="none" strike="noStrike" kern="12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 et ont été prédites de manière </a:t>
            </a:r>
            <a:r>
              <a:rPr lang="fr-FR" sz="1800" b="1" i="0" u="sng" strike="noStrike" kern="120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incorrecte.</a:t>
            </a:r>
            <a:r>
              <a:rPr lang="fr-FR" sz="1800" b="0" i="0" u="none" strike="noStrike" kern="120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 ça veut dire qu'ils ont été prédits comme s'ils n'étaient pas en défaut</a:t>
            </a:r>
          </a:p>
          <a:p>
            <a:pPr marL="285750" marR="0" indent="-285750" algn="l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TN: </a:t>
            </a:r>
            <a:r>
              <a:rPr lang="fr-FR" sz="1800" b="1" i="0" u="sng" strike="noStrike" kern="1200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Ne sont pas en défaut</a:t>
            </a:r>
            <a:r>
              <a:rPr lang="fr-FR" sz="1800" b="0" i="0" u="none" strike="noStrike" kern="12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. Prédits </a:t>
            </a:r>
            <a:r>
              <a:rPr lang="fr-FR" sz="1800" b="1" i="0" u="sng" strike="noStrike" kern="1200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correctement</a:t>
            </a:r>
            <a:endParaRPr lang="fr-FR" sz="1800" b="0" i="0" u="none" strike="noStrike" dirty="0">
              <a:effectLst/>
              <a:latin typeface="Arial" panose="020B0604020202020204" pitchFamily="34" charset="0"/>
            </a:endParaRPr>
          </a:p>
          <a:p>
            <a:pPr marL="285750" marR="0" indent="-285750" algn="l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TP</a:t>
            </a:r>
            <a:r>
              <a:rPr lang="es-ES" sz="1800" b="0" i="0" u="none" strike="noStrike" kern="12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: </a:t>
            </a:r>
            <a:r>
              <a:rPr lang="fr-FR" sz="1800" b="1" i="0" u="sng" strike="noStrike" kern="1200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Sont en défaut</a:t>
            </a:r>
            <a:r>
              <a:rPr lang="fr-FR" sz="1800" b="0" i="0" u="none" strike="noStrike" kern="12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. Prédits </a:t>
            </a:r>
            <a:r>
              <a:rPr lang="fr-FR" sz="1800" b="1" i="0" u="sng" strike="noStrike" kern="1200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correctement</a:t>
            </a:r>
            <a:endParaRPr lang="fr-FR" sz="1800" b="0" i="0" u="none" strike="noStrike" dirty="0">
              <a:effectLst/>
              <a:latin typeface="Arial" panose="020B0604020202020204" pitchFamily="34" charset="0"/>
            </a:endParaRPr>
          </a:p>
          <a:p>
            <a:pPr marL="285750" marR="0" indent="-285750" algn="l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FP: </a:t>
            </a:r>
            <a:r>
              <a:rPr lang="fr-FR" sz="1800" b="1" i="0" u="sng" strike="noStrike" kern="1200" dirty="0">
                <a:solidFill>
                  <a:srgbClr val="5B9BD5"/>
                </a:solidFill>
                <a:effectLst/>
                <a:latin typeface="Calibri" panose="020F0502020204030204" pitchFamily="34" charset="0"/>
              </a:rPr>
              <a:t>Ne sont pas en défaut</a:t>
            </a:r>
            <a:r>
              <a:rPr lang="fr-FR" sz="1800" b="0" i="0" u="none" strike="noStrike" kern="12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. Prédits </a:t>
            </a:r>
            <a:r>
              <a:rPr lang="fr-FR" sz="1800" b="1" i="0" u="sng" strike="noStrike" kern="1200" dirty="0">
                <a:solidFill>
                  <a:srgbClr val="5B9BD5"/>
                </a:solidFill>
                <a:effectLst/>
                <a:latin typeface="Calibri" panose="020F0502020204030204" pitchFamily="34" charset="0"/>
              </a:rPr>
              <a:t>incorrecte</a:t>
            </a:r>
          </a:p>
          <a:p>
            <a:pPr marL="285750" marR="0" indent="-285750" algn="l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FR" sz="1800" b="1" i="0" u="sng" strike="noStrike" kern="1200" dirty="0">
              <a:solidFill>
                <a:srgbClr val="5B9BD5"/>
              </a:solidFill>
              <a:effectLst/>
              <a:latin typeface="Calibri" panose="020F0502020204030204" pitchFamily="34" charset="0"/>
            </a:endParaRP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800" b="0" i="0" u="none" strike="noStrike" kern="1200" dirty="0">
                <a:solidFill>
                  <a:srgbClr val="5B9BD5"/>
                </a:solidFill>
                <a:effectLst/>
                <a:latin typeface="Calibri" panose="020F0502020204030204" pitchFamily="34" charset="0"/>
              </a:rPr>
              <a:t>C’est pour cela qu’on a décidé d’assigner 10 fois moins aux faux négatifs par rapport aux autres</a:t>
            </a:r>
            <a:endParaRPr lang="fr-FR" sz="1800" b="0" i="0" u="none" strike="noStrike" dirty="0">
              <a:effectLst/>
              <a:latin typeface="Arial" panose="020B0604020202020204" pitchFamily="34" charset="0"/>
            </a:endParaRPr>
          </a:p>
          <a:p>
            <a:pPr marL="285750" marR="0" indent="-285750" algn="l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FR" sz="1800" b="1" i="0" u="sng" strike="noStrike" kern="1200" dirty="0">
              <a:solidFill>
                <a:srgbClr val="FF0000"/>
              </a:solidFill>
              <a:effectLst/>
              <a:latin typeface="Calibri" panose="020F0502020204030204" pitchFamily="34" charset="0"/>
            </a:endParaRPr>
          </a:p>
          <a:p>
            <a:pPr marL="0" marR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200" i="1" kern="1200" dirty="0">
                <a:solidFill>
                  <a:srgbClr val="212121"/>
                </a:solidFill>
                <a:effectLst/>
                <a:latin typeface="+mn-lt"/>
                <a:ea typeface="+mn-ea"/>
                <a:cs typeface="+mn-cs"/>
              </a:rPr>
              <a:t># Total des cas en défaut et non en défaut</a:t>
            </a:r>
          </a:p>
          <a:p>
            <a:pPr marL="0" marR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200" i="1" kern="1200" dirty="0">
                <a:solidFill>
                  <a:srgbClr val="212121"/>
                </a:solidFill>
                <a:effectLst/>
                <a:latin typeface="+mn-lt"/>
                <a:ea typeface="+mn-ea"/>
                <a:cs typeface="+mn-cs"/>
              </a:rPr>
              <a:t># Calcul des gains en fonction du taux / valeurs</a:t>
            </a: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CA" i="1" dirty="0">
                <a:solidFill>
                  <a:srgbClr val="212121"/>
                </a:solidFill>
                <a:effectLst/>
              </a:rPr>
              <a:t>#</a:t>
            </a:r>
            <a:r>
              <a:rPr lang="fr-FR" i="1" dirty="0">
                <a:solidFill>
                  <a:srgbClr val="212121"/>
                </a:solidFill>
                <a:effectLst/>
              </a:rPr>
              <a:t> Normaliser pour obtenir le score entre 0 (base de référence) et 1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893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À gauche ceux sont de modèles avec Class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weight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À droite ce sont de modèles avec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OverSampling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Basé sur la métrique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recall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- 1, on a choisi…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344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697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94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fr-FR" dirty="0"/>
              <a:t>quels sont les objectifs de ce projet</a:t>
            </a:r>
          </a:p>
          <a:p>
            <a:pPr marL="228600" indent="-228600">
              <a:buAutoNum type="arabicPeriod"/>
            </a:pPr>
            <a:r>
              <a:rPr lang="fr-FR" dirty="0"/>
              <a:t>Connaitre plus en détails le </a:t>
            </a:r>
            <a:r>
              <a:rPr lang="fr-FR" dirty="0" err="1"/>
              <a:t>dataset</a:t>
            </a:r>
            <a:r>
              <a:rPr lang="fr-FR" dirty="0"/>
              <a:t> / l’ensemble de données ou des images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fr-FR" dirty="0"/>
              <a:t>Qu’on a choisi pour travailler la mission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fr-FR" dirty="0"/>
              <a:t>Le processus effectué pour optimiser du modèle.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fr-FR" dirty="0"/>
              <a:t>Le tableau de bord réalisé sur la basé des spécifications demandé </a:t>
            </a:r>
          </a:p>
          <a:p>
            <a:pPr marL="228600" indent="-228600">
              <a:buAutoNum type="arabicPeriod"/>
            </a:pPr>
            <a:r>
              <a:rPr lang="fr-FR" dirty="0"/>
              <a:t>La conclusion sur les traitements, les modélisations et aussi le jeu de données</a:t>
            </a: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36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le seuil est bas, ça veut juste dire que le modèle a tendance à prédire trop de faux négatifs et positifs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la </a:t>
            </a:r>
            <a:r>
              <a:rPr lang="fr-FR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curve</a:t>
            </a: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est pas très éloignée du milieu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fr-FR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446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06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Wingdings" panose="05000000000000000000" pitchFamily="2" charset="2"/>
              <a:buChar char="§"/>
            </a:pPr>
            <a:r>
              <a:rPr lang="es-ES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Ext_source</a:t>
            </a:r>
            <a:r>
              <a:rPr lang="es-E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: </a:t>
            </a:r>
            <a:r>
              <a:rPr lang="fr-FR" sz="1800" b="0" i="0" u="none" strike="noStrike" baseline="0" dirty="0">
                <a:solidFill>
                  <a:srgbClr val="1C3C70"/>
                </a:solidFill>
                <a:latin typeface="CIDFont+F2"/>
              </a:rPr>
              <a:t>Score normalisé provenant d'une source de données externe</a:t>
            </a:r>
            <a:endParaRPr lang="fr-FR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829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Wingdings" panose="05000000000000000000" pitchFamily="2" charset="2"/>
              <a:buChar char="§"/>
            </a:pP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Nous pouvons remarquer que ext_source_2, ext_source_3 et </a:t>
            </a:r>
            <a:r>
              <a:rPr lang="fr-FR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amt_goods_price</a:t>
            </a: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ont une forte influence dans le résultat pour cette observation poussant la prédiction à droite</a:t>
            </a:r>
          </a:p>
          <a:p>
            <a:pPr marL="171450" indent="-171450" algn="l">
              <a:buFont typeface="Wingdings" panose="05000000000000000000" pitchFamily="2" charset="2"/>
              <a:buChar char="§"/>
            </a:pPr>
            <a:endParaRPr lang="fr-FR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§"/>
            </a:pP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Dans ce cas, ext_source_3 appuie la prédiction à gauche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4419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251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fr-FR" b="0" i="0" noProof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Voici les outils utilisé pour développer le tableau du bord</a:t>
            </a:r>
          </a:p>
          <a:p>
            <a:pPr algn="l">
              <a:buFont typeface="Arial" panose="020B0604020202020204" pitchFamily="34" charset="0"/>
              <a:buNone/>
            </a:pPr>
            <a:endParaRPr lang="fr-FR" b="0" i="0" noProof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fr-FR" b="0" i="0" noProof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Github</a:t>
            </a:r>
            <a:r>
              <a:rPr lang="fr-FR" b="0" i="0" noProof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: logiciel de version de code</a:t>
            </a:r>
          </a:p>
          <a:p>
            <a:pPr algn="l">
              <a:buFont typeface="Arial" panose="020B0604020202020204" pitchFamily="34" charset="0"/>
              <a:buNone/>
            </a:pPr>
            <a:endParaRPr lang="fr-FR" b="0" i="0" noProof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fr-FR" b="0" i="0" noProof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Docker : le 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déploiement</a:t>
            </a:r>
            <a:endParaRPr lang="fr-FR" b="0" i="0" noProof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387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s-ES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Uvicorn</a:t>
            </a:r>
            <a:r>
              <a:rPr lang="es-E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: </a:t>
            </a:r>
            <a:r>
              <a:rPr lang="es-ES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Serveur</a:t>
            </a:r>
            <a:r>
              <a:rPr lang="es-E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local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s-ES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Système</a:t>
            </a:r>
            <a:r>
              <a:rPr lang="es-E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d’explotation</a:t>
            </a:r>
            <a:r>
              <a:rPr lang="es-E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Ubuntu</a:t>
            </a:r>
          </a:p>
          <a:p>
            <a:pPr algn="l">
              <a:buFont typeface="Arial" panose="020B0604020202020204" pitchFamily="34" charset="0"/>
              <a:buNone/>
            </a:pPr>
            <a:endParaRPr lang="es-ES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s-ES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déploiement</a:t>
            </a:r>
            <a:endParaRPr lang="es-ES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AMI basé sur Ubuntu</a:t>
            </a:r>
          </a:p>
          <a:p>
            <a:pPr algn="l">
              <a:buFont typeface="Arial" panose="020B0604020202020204" pitchFamily="34" charset="0"/>
              <a:buNone/>
            </a:pPr>
            <a:endParaRPr lang="fr-FR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19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s-E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Nombre </a:t>
            </a:r>
            <a:r>
              <a:rPr lang="es-ES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d’ane</a:t>
            </a:r>
            <a:r>
              <a:rPr lang="es-E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travailler</a:t>
            </a:r>
            <a:endParaRPr lang="fr-FR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086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fr-FR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695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s-ES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Qu’étaint</a:t>
            </a:r>
            <a:r>
              <a:rPr lang="es-E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remboursé</a:t>
            </a:r>
            <a:endParaRPr lang="fr-FR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033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280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492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fr-FR" dirty="0">
                <a:latin typeface="Google Sans"/>
              </a:rPr>
              <a:t>Une analyse du composant principal « PCA » peut apporter des avantages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fr-FR" dirty="0" err="1">
                <a:latin typeface="Google Sans"/>
              </a:rPr>
              <a:t>Features</a:t>
            </a:r>
            <a:r>
              <a:rPr lang="fr-FR" dirty="0">
                <a:latin typeface="Google Sans"/>
              </a:rPr>
              <a:t> </a:t>
            </a:r>
            <a:r>
              <a:rPr lang="fr-FR" dirty="0" err="1">
                <a:latin typeface="Google Sans"/>
              </a:rPr>
              <a:t>selection</a:t>
            </a:r>
            <a:endParaRPr lang="fr-FR" dirty="0">
              <a:latin typeface="Google Sans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457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Données</a:t>
            </a:r>
            <a:r>
              <a:rPr lang="fr-FR" sz="1200" b="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 déséquilibrés : prédiction pauvre principalement dans la clase minoritaire</a:t>
            </a:r>
            <a:endParaRPr lang="fr-FR" sz="1200" b="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SMOTE (</a:t>
            </a:r>
            <a:r>
              <a:rPr lang="fr-FR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Synthetic</a:t>
            </a: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Minority</a:t>
            </a: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Oversampling</a:t>
            </a: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Technique) : Consiste à synthétiser des éléments pour la classe minoritaire, à partir de ceux qui existent déjà en choisissant aléatoirement un point de la classe minoritaire et à calculer les k plus proches voisins de ce point.</a:t>
            </a:r>
          </a:p>
          <a:p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fr-FR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LightGBM</a:t>
            </a: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est un gradient </a:t>
            </a:r>
            <a:r>
              <a:rPr lang="fr-FR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boosting</a:t>
            </a: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framework</a:t>
            </a: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</a:p>
          <a:p>
            <a:pPr marL="171450" indent="-171450">
              <a:buFontTx/>
              <a:buChar char="-"/>
            </a:pP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C'est rapide au moment de la modélisation.</a:t>
            </a:r>
          </a:p>
          <a:p>
            <a:pPr marL="171450" indent="-171450">
              <a:buFontTx/>
              <a:buChar char="-"/>
            </a:pP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Il a une utilisation plus efficace de la mémoire</a:t>
            </a:r>
          </a:p>
          <a:p>
            <a:pPr marL="171450" indent="-171450">
              <a:buFontTx/>
              <a:buChar char="-"/>
            </a:pP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Il peut utiliser des données à grande échelle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86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dirty="0" err="1"/>
              <a:t>Tout</a:t>
            </a:r>
            <a:r>
              <a:rPr lang="es-ES" dirty="0"/>
              <a:t> </a:t>
            </a:r>
            <a:r>
              <a:rPr lang="es-ES" dirty="0" err="1"/>
              <a:t>d’abord</a:t>
            </a:r>
            <a:r>
              <a:rPr lang="es-ES" dirty="0"/>
              <a:t> </a:t>
            </a:r>
            <a:r>
              <a:rPr lang="es-ES" dirty="0" err="1"/>
              <a:t>il</a:t>
            </a:r>
            <a:r>
              <a:rPr lang="es-ES" dirty="0"/>
              <a:t> </a:t>
            </a:r>
            <a:r>
              <a:rPr lang="es-ES" dirty="0" err="1"/>
              <a:t>faut</a:t>
            </a:r>
            <a:r>
              <a:rPr lang="es-ES" dirty="0"/>
              <a:t> </a:t>
            </a:r>
            <a:r>
              <a:rPr lang="es-ES" dirty="0" err="1"/>
              <a:t>dire</a:t>
            </a:r>
            <a:r>
              <a:rPr lang="es-ES" dirty="0"/>
              <a:t> ce </a:t>
            </a:r>
            <a:r>
              <a:rPr lang="es-ES" dirty="0" err="1"/>
              <a:t>qu’est</a:t>
            </a:r>
            <a:r>
              <a:rPr lang="es-ES" dirty="0"/>
              <a:t> </a:t>
            </a:r>
            <a:r>
              <a:rPr lang="es-ES" dirty="0" err="1"/>
              <a:t>Prêt</a:t>
            </a:r>
            <a:r>
              <a:rPr lang="es-ES" dirty="0"/>
              <a:t> à </a:t>
            </a:r>
            <a:r>
              <a:rPr lang="es-ES" dirty="0" err="1"/>
              <a:t>depénser</a:t>
            </a:r>
            <a:r>
              <a:rPr lang="es-ES" dirty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b="1" dirty="0">
                <a:solidFill>
                  <a:srgbClr val="FCB414"/>
                </a:solidFill>
              </a:rPr>
              <a:t>Prêt à dépenser </a:t>
            </a:r>
            <a:r>
              <a:rPr lang="fr-FR" b="0" dirty="0">
                <a:solidFill>
                  <a:srgbClr val="FCB414"/>
                </a:solidFill>
              </a:rPr>
              <a:t>est un société qui </a:t>
            </a:r>
            <a:r>
              <a:rPr lang="fr-FR" dirty="0"/>
              <a:t>propose des crédits à la consommation pour des personnes ayant peu ou aucune historique de prêt.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Les données sont basées sur la compétition dans </a:t>
            </a:r>
            <a:r>
              <a:rPr lang="fr-FR" dirty="0" err="1"/>
              <a:t>Kaggle’s</a:t>
            </a:r>
            <a:r>
              <a:rPr lang="fr-FR" dirty="0"/>
              <a:t> fait par Home </a:t>
            </a:r>
            <a:r>
              <a:rPr lang="fr-FR" dirty="0" err="1"/>
              <a:t>Credit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31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err="1"/>
              <a:t>On</a:t>
            </a:r>
            <a:r>
              <a:rPr lang="es-ES" dirty="0"/>
              <a:t> continue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4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fr-FR" dirty="0"/>
              <a:t>Il y a 7 sous ensemble des données qui ont des relations entre eux</a:t>
            </a:r>
          </a:p>
          <a:p>
            <a:pPr marL="0" indent="0">
              <a:buFontTx/>
              <a:buNone/>
            </a:pPr>
            <a:endParaRPr lang="fr-FR" dirty="0"/>
          </a:p>
          <a:p>
            <a:pPr marL="0" indent="0">
              <a:buFontTx/>
              <a:buNone/>
            </a:pPr>
            <a:r>
              <a:rPr lang="es-ES" dirty="0"/>
              <a:t>À </a:t>
            </a:r>
            <a:r>
              <a:rPr lang="es-ES" dirty="0" err="1"/>
              <a:t>droite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peut</a:t>
            </a:r>
            <a:r>
              <a:rPr lang="es-ES" dirty="0"/>
              <a:t> </a:t>
            </a:r>
            <a:r>
              <a:rPr lang="es-ES" dirty="0" err="1"/>
              <a:t>noter</a:t>
            </a:r>
            <a:r>
              <a:rPr lang="es-ES" dirty="0"/>
              <a:t> </a:t>
            </a:r>
            <a:r>
              <a:rPr lang="fr-FR" dirty="0"/>
              <a:t>les ensembles des données qui sont propres de Home </a:t>
            </a:r>
            <a:r>
              <a:rPr lang="fr-FR" dirty="0" err="1"/>
              <a:t>Credit</a:t>
            </a:r>
            <a:endParaRPr lang="fr-FR" dirty="0"/>
          </a:p>
          <a:p>
            <a:pPr marL="171450" indent="-171450">
              <a:buFontTx/>
              <a:buChar char="-"/>
            </a:pPr>
            <a:r>
              <a:rPr lang="fr-FR" dirty="0" err="1"/>
              <a:t>Previos_application</a:t>
            </a:r>
            <a:r>
              <a:rPr lang="fr-FR" dirty="0"/>
              <a:t>: Demandes de crédit antérieures</a:t>
            </a:r>
          </a:p>
          <a:p>
            <a:pPr marL="171450" indent="-171450">
              <a:buFontTx/>
              <a:buChar char="-"/>
            </a:pPr>
            <a:r>
              <a:rPr lang="fr-FR" dirty="0" err="1"/>
              <a:t>Installements_payments</a:t>
            </a:r>
            <a:r>
              <a:rPr lang="fr-FR" dirty="0"/>
              <a:t>: Historique de remboursement des crédits précédemment</a:t>
            </a:r>
          </a:p>
          <a:p>
            <a:pPr marL="0" indent="0">
              <a:buFontTx/>
              <a:buNone/>
            </a:pPr>
            <a:endParaRPr lang="fr-FR" dirty="0"/>
          </a:p>
          <a:p>
            <a:pPr marL="0" indent="0">
              <a:buFontTx/>
              <a:buNone/>
            </a:pPr>
            <a:r>
              <a:rPr lang="fr-FR" dirty="0"/>
              <a:t>À gauche, ceux qui viennent d'autres institutions</a:t>
            </a:r>
          </a:p>
          <a:p>
            <a:pPr marL="171450" indent="-171450">
              <a:buFontTx/>
              <a:buChar char="-"/>
            </a:pPr>
            <a:r>
              <a:rPr lang="es-ES" dirty="0"/>
              <a:t>Bureau: </a:t>
            </a:r>
            <a:r>
              <a:rPr lang="es-ES" dirty="0" err="1"/>
              <a:t>Antécénts</a:t>
            </a:r>
            <a:r>
              <a:rPr lang="es-ES" dirty="0"/>
              <a:t> de </a:t>
            </a:r>
            <a:r>
              <a:rPr lang="es-ES" dirty="0" err="1"/>
              <a:t>crédit</a:t>
            </a:r>
            <a:r>
              <a:rPr lang="es-ES" dirty="0"/>
              <a:t> du </a:t>
            </a:r>
            <a:r>
              <a:rPr lang="es-ES" dirty="0" err="1"/>
              <a:t>client</a:t>
            </a:r>
            <a:r>
              <a:rPr lang="es-ES" dirty="0"/>
              <a:t> </a:t>
            </a:r>
            <a:r>
              <a:rPr lang="es-ES" dirty="0" err="1"/>
              <a:t>dans</a:t>
            </a:r>
            <a:r>
              <a:rPr lang="es-ES" dirty="0"/>
              <a:t> </a:t>
            </a:r>
            <a:r>
              <a:rPr lang="es-ES" dirty="0" err="1"/>
              <a:t>d’autres</a:t>
            </a:r>
            <a:r>
              <a:rPr lang="es-ES" dirty="0"/>
              <a:t> </a:t>
            </a:r>
            <a:r>
              <a:rPr lang="es-ES" dirty="0" err="1"/>
              <a:t>institutions</a:t>
            </a:r>
            <a:r>
              <a:rPr lang="es-ES" dirty="0"/>
              <a:t> </a:t>
            </a:r>
            <a:r>
              <a:rPr lang="es-ES" dirty="0" err="1"/>
              <a:t>financières</a:t>
            </a:r>
            <a:endParaRPr lang="es-E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18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kernel </a:t>
            </a:r>
            <a:r>
              <a:rPr lang="fr-FR" dirty="0" err="1"/>
              <a:t>kaggle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87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srgbClr val="000000"/>
                </a:solidFill>
                <a:latin typeface="docs-Roboto"/>
              </a:rPr>
              <a:t>Après avoir analyse en façon général plusieurs kernels. On a décidé d’utiliser le kernel qui s’appelle </a:t>
            </a:r>
            <a:r>
              <a:rPr lang="fr-FR" dirty="0" err="1">
                <a:solidFill>
                  <a:srgbClr val="000000"/>
                </a:solidFill>
                <a:latin typeface="docs-Roboto"/>
              </a:rPr>
              <a:t>LightGBM</a:t>
            </a:r>
            <a:r>
              <a:rPr lang="fr-FR" dirty="0">
                <a:solidFill>
                  <a:srgbClr val="000000"/>
                </a:solidFill>
                <a:latin typeface="docs-Roboto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docs-Roboto"/>
              </a:rPr>
              <a:t>with</a:t>
            </a:r>
            <a:r>
              <a:rPr lang="fr-FR" dirty="0">
                <a:solidFill>
                  <a:srgbClr val="000000"/>
                </a:solidFill>
                <a:latin typeface="docs-Roboto"/>
              </a:rPr>
              <a:t> Simple </a:t>
            </a:r>
            <a:r>
              <a:rPr lang="fr-FR" dirty="0" err="1">
                <a:solidFill>
                  <a:srgbClr val="000000"/>
                </a:solidFill>
                <a:latin typeface="docs-Roboto"/>
              </a:rPr>
              <a:t>Features</a:t>
            </a:r>
            <a:r>
              <a:rPr lang="fr-FR" dirty="0">
                <a:solidFill>
                  <a:srgbClr val="000000"/>
                </a:solidFill>
                <a:latin typeface="docs-Roboto"/>
              </a:rPr>
              <a:t> pour le </a:t>
            </a:r>
            <a:r>
              <a:rPr lang="fr-FR" dirty="0" err="1">
                <a:solidFill>
                  <a:srgbClr val="000000"/>
                </a:solidFill>
                <a:latin typeface="docs-Roboto"/>
              </a:rPr>
              <a:t>preprocessing</a:t>
            </a:r>
            <a:endParaRPr lang="fr-FR" dirty="0">
              <a:solidFill>
                <a:srgbClr val="000000"/>
              </a:solidFill>
              <a:latin typeface="docs-Robo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srgbClr val="000000"/>
              </a:solidFill>
              <a:latin typeface="docs-Robo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srgbClr val="000000"/>
                </a:solidFill>
                <a:latin typeface="docs-Roboto"/>
              </a:rPr>
              <a:t>Voici les justifications de pourquoi ce kernel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srgbClr val="000000"/>
              </a:solidFill>
              <a:latin typeface="docs-Roboto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>
                <a:solidFill>
                  <a:srgbClr val="000000"/>
                </a:solidFill>
                <a:latin typeface="docs-Roboto"/>
              </a:rPr>
              <a:t>Opportunité d'utiliser un </a:t>
            </a:r>
            <a:r>
              <a:rPr lang="fr-FR" dirty="0" err="1">
                <a:solidFill>
                  <a:srgbClr val="000000"/>
                </a:solidFill>
                <a:latin typeface="docs-Roboto"/>
              </a:rPr>
              <a:t>framework</a:t>
            </a:r>
            <a:r>
              <a:rPr lang="fr-FR" dirty="0">
                <a:solidFill>
                  <a:srgbClr val="000000"/>
                </a:solidFill>
                <a:latin typeface="docs-Roboto"/>
              </a:rPr>
              <a:t> base sur Gradient </a:t>
            </a:r>
            <a:r>
              <a:rPr lang="fr-FR" dirty="0" err="1">
                <a:solidFill>
                  <a:srgbClr val="000000"/>
                </a:solidFill>
                <a:latin typeface="docs-Roboto"/>
              </a:rPr>
              <a:t>Boosting</a:t>
            </a:r>
            <a:r>
              <a:rPr lang="fr-FR" dirty="0">
                <a:solidFill>
                  <a:srgbClr val="000000"/>
                </a:solidFill>
                <a:latin typeface="docs-Roboto"/>
              </a:rPr>
              <a:t> que je n'avais jamais lui utilisé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>
                <a:solidFill>
                  <a:srgbClr val="000000"/>
                </a:solidFill>
                <a:latin typeface="docs-Roboto"/>
              </a:rPr>
              <a:t>Finalement ce le kernel recommandé pour faire le projet</a:t>
            </a: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827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fr-FR" dirty="0"/>
              <a:t>Mais, il faut bien comprendre ce qu'il fait</a:t>
            </a:r>
          </a:p>
          <a:p>
            <a:pPr marL="0" indent="0">
              <a:buFontTx/>
              <a:buNone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Tout au long du kernel, il fait des traitements pour obtenir des nouvelles données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u="none" strike="noStrike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docs-Robo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Variable catégorielles </a:t>
            </a:r>
            <a:r>
              <a:rPr lang="fr-FR" sz="12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  <a:sym typeface="Wingdings" panose="05000000000000000000" pitchFamily="2" charset="2"/>
              </a:rPr>
              <a:t> </a:t>
            </a:r>
            <a:r>
              <a:rPr lang="fr-FR" dirty="0" err="1">
                <a:effectLst/>
              </a:rPr>
              <a:t>get_dummies</a:t>
            </a:r>
            <a:endParaRPr lang="fr-FR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Variable </a:t>
            </a:r>
            <a:r>
              <a:rPr lang="fr-FR" sz="1200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numeriques</a:t>
            </a:r>
            <a:endParaRPr lang="fr-FR" sz="1200" u="none" strike="noStrike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docs-Robo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u="none" strike="noStrike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docs-Robo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u="none" strike="noStrike" kern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  <a:ea typeface="+mn-ea"/>
                <a:cs typeface="+mn-cs"/>
              </a:rPr>
              <a:t>il fait l'unification de tous les variables obtenue dans un seul </a:t>
            </a:r>
            <a:r>
              <a:rPr lang="fr-FR" sz="1200" u="none" strike="noStrike" kern="12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  <a:ea typeface="+mn-ea"/>
                <a:cs typeface="+mn-cs"/>
              </a:rPr>
              <a:t>dataset</a:t>
            </a:r>
            <a:endParaRPr lang="fr-FR" sz="1200" u="none" strike="noStrike" kern="12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docs-Roboto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70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4754-E95A-4E67-9440-F22C89CFE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4C75A-0EAB-4D20-86C0-568E73AEF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8BF43-25CB-4153-A9F1-579FE1FAE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27149-8866-4B3A-9895-25177AEC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8285B-ACAD-4B89-A226-DA64B023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24BD4-80E0-4BB4-A3AF-B94AE462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1EED8-ED13-4D0F-B608-A51826173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D9132-52B0-4C99-A9BC-DC01E84C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E0A0E-C1B3-48F3-844D-C9ADE8FB4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8B644-F794-490C-9F66-F6A8FCCF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9F71D-9EED-4B1D-BF07-4B9E7CC81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69246-E9D6-4FCC-8FA6-A9AC027A1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16AAF-68E8-437F-B982-C5C16659F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F3F42-3FF8-4150-86B7-E8F30FC20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09978-469F-49FF-B43D-DACD3C38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5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F271E-66E3-400F-AC71-8BE449D92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2B287-2392-46C4-A993-60354D30D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34356-B34F-4769-9632-F55F0153A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5B952-8887-4A3F-804E-3DBAF593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C0E42-DADA-41D1-96DF-AAF74AB8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0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431A-04BD-4095-A2EC-4FFC385BC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56079-36F7-4190-BE5D-1F7C6DB14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C1BE7-C03E-406D-9A4C-578D334F8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87C51-397B-4AE5-B444-BD264C46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06633-5B68-4F22-8077-EBABB2B8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9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1A5D0-0451-4449-A0B3-12794C5F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B26C-D4B6-4B8E-8A93-28C820BA6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57FEB-7DBC-4A52-9CDC-D7B1E57EC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F59EA-B0AE-4012-89BF-908D4903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8E08B-D16A-4667-9D04-5CE83E68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395AF-9FB2-485E-99DA-6851542F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3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DFD3-1711-4DC4-A504-A09AC4F6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C1740-B139-471D-9242-D326AB317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AFF12-D20C-4FFA-9F47-E17D63491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61809-5DE7-463F-8F8F-A883FA09E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B0F66-B2EC-4EF9-8DD9-713CF6367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8F4F3A-57DD-4AE9-8713-849014C2A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914980-D335-4D15-A150-30B3118D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720B8-A052-4612-864D-3CD6181C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5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AF94-11F8-4BED-9C61-8F589714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5229F3-B276-4718-9039-4E4E1728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32560-90BE-4382-85F8-3BD3D224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A94D5-ACF6-489E-B1D7-8FAF5664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7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D8A818-E734-48BC-85D6-82019F32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D064C5-4CF3-4F02-8C95-6C37CD5F9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022A1-E755-48A5-AD19-7462EF63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4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0867-F31B-4EC5-A648-F99CDB787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796-E196-4DE0-BFE0-412C82BA3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8914B-4448-4F1D-8B5C-2358188CE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FE599-140C-4B4E-9B88-9511F0F3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AB99F-9E56-451E-9A21-60BD7B1AB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173CC-9A5A-4854-8B4A-0EA6896C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5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C232E-CEB3-4893-A5FB-F3A45F58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A89308-6E78-4E92-8D75-F7ADDB989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DF58A-A31E-4548-B941-C87A02347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26BA1-212C-4903-B4D3-5C7AE313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5AC60-A531-4A77-91BB-7F2524E0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04F3B-196D-4187-954C-A0B6011A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6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CCEA5A-2BAB-47B2-AD9A-6B04A07A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4BCF3-E0E4-4833-8483-749F70196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72265-5014-4360-ADC3-9CAED7F75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CD729-31D5-4480-98D7-69012EF3B7DD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643C0-8034-44CE-B7CE-E0A45718C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E4D35-9446-4AF7-80EC-05236686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5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microsoft.com/office/2007/relationships/hdphoto" Target="../media/hdphoto1.wdp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3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2.png"/><Relationship Id="rId10" Type="http://schemas.openxmlformats.org/officeDocument/2006/relationships/image" Target="../media/image43.png"/><Relationship Id="rId4" Type="http://schemas.openxmlformats.org/officeDocument/2006/relationships/image" Target="../media/image34.png"/><Relationship Id="rId9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C2644C4-E0DE-4FEE-8713-F22AE43E9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18" y="432794"/>
            <a:ext cx="6944616" cy="820048"/>
          </a:xfrm>
        </p:spPr>
        <p:txBody>
          <a:bodyPr>
            <a:normAutofit/>
          </a:bodyPr>
          <a:lstStyle/>
          <a:p>
            <a:r>
              <a:rPr lang="fr-FR" b="1" noProof="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Formation</a:t>
            </a:r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 Data </a:t>
            </a:r>
            <a:r>
              <a:rPr lang="es-ES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Scientist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59DD88-0231-4DD6-B63A-00DE1EDF79C4}"/>
              </a:ext>
            </a:extLst>
          </p:cNvPr>
          <p:cNvSpPr txBox="1"/>
          <p:nvPr/>
        </p:nvSpPr>
        <p:spPr>
          <a:xfrm>
            <a:off x="561266" y="1870344"/>
            <a:ext cx="659269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Projet 7</a:t>
            </a:r>
          </a:p>
          <a:p>
            <a:r>
              <a:rPr lang="fr-FR" sz="4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« Implémentez un modèle de </a:t>
            </a:r>
            <a:r>
              <a:rPr lang="fr-FR" sz="4000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scoring</a:t>
            </a:r>
            <a:r>
              <a:rPr lang="fr-FR" sz="4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 »</a:t>
            </a:r>
          </a:p>
        </p:txBody>
      </p:sp>
      <p:cxnSp>
        <p:nvCxnSpPr>
          <p:cNvPr id="9" name="Google Shape;2466;p51">
            <a:extLst>
              <a:ext uri="{FF2B5EF4-FFF2-40B4-BE49-F238E27FC236}">
                <a16:creationId xmlns:a16="http://schemas.microsoft.com/office/drawing/2014/main" id="{4836EC1E-2FCF-42BD-A825-D9C2D14DBF82}"/>
              </a:ext>
            </a:extLst>
          </p:cNvPr>
          <p:cNvCxnSpPr/>
          <p:nvPr/>
        </p:nvCxnSpPr>
        <p:spPr>
          <a:xfrm>
            <a:off x="301094" y="1680039"/>
            <a:ext cx="4169488" cy="0"/>
          </a:xfrm>
          <a:prstGeom prst="straightConnector1">
            <a:avLst/>
          </a:prstGeom>
          <a:noFill/>
          <a:ln w="762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2467;p51">
            <a:extLst>
              <a:ext uri="{FF2B5EF4-FFF2-40B4-BE49-F238E27FC236}">
                <a16:creationId xmlns:a16="http://schemas.microsoft.com/office/drawing/2014/main" id="{A391C5C2-FB9D-450E-A219-D2B18AE453D9}"/>
              </a:ext>
            </a:extLst>
          </p:cNvPr>
          <p:cNvCxnSpPr>
            <a:cxnSpLocks/>
          </p:cNvCxnSpPr>
          <p:nvPr/>
        </p:nvCxnSpPr>
        <p:spPr>
          <a:xfrm>
            <a:off x="335072" y="1653091"/>
            <a:ext cx="0" cy="2244877"/>
          </a:xfrm>
          <a:prstGeom prst="straightConnector1">
            <a:avLst/>
          </a:prstGeom>
          <a:noFill/>
          <a:ln w="762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2468;p51">
            <a:extLst>
              <a:ext uri="{FF2B5EF4-FFF2-40B4-BE49-F238E27FC236}">
                <a16:creationId xmlns:a16="http://schemas.microsoft.com/office/drawing/2014/main" id="{DE9901FA-B3FC-402B-9271-4E78E0761449}"/>
              </a:ext>
            </a:extLst>
          </p:cNvPr>
          <p:cNvCxnSpPr/>
          <p:nvPr/>
        </p:nvCxnSpPr>
        <p:spPr>
          <a:xfrm>
            <a:off x="300199" y="3872892"/>
            <a:ext cx="4239527" cy="0"/>
          </a:xfrm>
          <a:prstGeom prst="straightConnector1">
            <a:avLst/>
          </a:prstGeom>
          <a:noFill/>
          <a:ln w="762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2469;p51">
            <a:extLst>
              <a:ext uri="{FF2B5EF4-FFF2-40B4-BE49-F238E27FC236}">
                <a16:creationId xmlns:a16="http://schemas.microsoft.com/office/drawing/2014/main" id="{9591926F-FF01-4387-94EC-F02CCE4DE26B}"/>
              </a:ext>
            </a:extLst>
          </p:cNvPr>
          <p:cNvCxnSpPr/>
          <p:nvPr/>
        </p:nvCxnSpPr>
        <p:spPr>
          <a:xfrm flipH="1">
            <a:off x="4510940" y="3556233"/>
            <a:ext cx="5253" cy="341735"/>
          </a:xfrm>
          <a:prstGeom prst="straightConnector1">
            <a:avLst/>
          </a:prstGeom>
          <a:noFill/>
          <a:ln w="762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E5C04395-C4C6-4EF9-843E-893AD29874B0}"/>
              </a:ext>
            </a:extLst>
          </p:cNvPr>
          <p:cNvSpPr txBox="1"/>
          <p:nvPr/>
        </p:nvSpPr>
        <p:spPr>
          <a:xfrm>
            <a:off x="279917" y="4830203"/>
            <a:ext cx="659269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</p:txBody>
      </p:sp>
      <p:pic>
        <p:nvPicPr>
          <p:cNvPr id="1026" name="Picture 2" descr="OpenClassrooms — Wikipédia">
            <a:extLst>
              <a:ext uri="{FF2B5EF4-FFF2-40B4-BE49-F238E27FC236}">
                <a16:creationId xmlns:a16="http://schemas.microsoft.com/office/drawing/2014/main" id="{1ED1A659-D6AB-4947-92C5-9E65D7B28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5029141"/>
            <a:ext cx="876456" cy="876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es parcours diplômants et des cours gratuits 100% en ligne - OpenClassrooms">
            <a:extLst>
              <a:ext uri="{FF2B5EF4-FFF2-40B4-BE49-F238E27FC236}">
                <a16:creationId xmlns:a16="http://schemas.microsoft.com/office/drawing/2014/main" id="{726A3A85-09B8-4BB5-860D-F94E9D062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6062502"/>
            <a:ext cx="3899769" cy="467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55C0706D-7D95-4521-BDC3-DEC636978AA3}"/>
              </a:ext>
            </a:extLst>
          </p:cNvPr>
          <p:cNvSpPr txBox="1"/>
          <p:nvPr/>
        </p:nvSpPr>
        <p:spPr>
          <a:xfrm>
            <a:off x="279917" y="6221763"/>
            <a:ext cx="2673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10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février</a:t>
            </a:r>
            <a:r>
              <a:rPr lang="es-E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2021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FBF008E-6BA5-44EC-B716-3D10E98470B5}"/>
              </a:ext>
            </a:extLst>
          </p:cNvPr>
          <p:cNvSpPr txBox="1"/>
          <p:nvPr/>
        </p:nvSpPr>
        <p:spPr>
          <a:xfrm>
            <a:off x="5400451" y="3934396"/>
            <a:ext cx="6131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800" dirty="0">
                <a:solidFill>
                  <a:srgbClr val="F3F3F3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Traitement</a:t>
            </a:r>
            <a:r>
              <a:rPr lang="fr-FR" sz="18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s initiaux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6E1B1E7-2331-4B62-B9B0-378AD2562A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116" y="405794"/>
            <a:ext cx="3215240" cy="32021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5020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Modélisations effectuées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4.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id="{309681D6-5FD6-4122-B91E-89A6BBE15AB2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7 – implémentation d’un modèle de </a:t>
            </a:r>
            <a:r>
              <a:rPr lang="fr-FR" sz="1400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scoring</a:t>
            </a:r>
            <a:endParaRPr lang="fr-FR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00EC9EDF-00F3-4714-8FF5-5D2E6A192B7C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3951668" y="5975261"/>
            <a:chExt cx="3621110" cy="425012"/>
          </a:xfrm>
        </p:grpSpPr>
        <p:cxnSp>
          <p:nvCxnSpPr>
            <p:cNvPr id="25" name="Straight Connector 21">
              <a:extLst>
                <a:ext uri="{FF2B5EF4-FFF2-40B4-BE49-F238E27FC236}">
                  <a16:creationId xmlns:a16="http://schemas.microsoft.com/office/drawing/2014/main" id="{D2A986E9-58E6-40F8-A448-EDBC308708E2}"/>
                </a:ext>
              </a:extLst>
            </p:cNvPr>
            <p:cNvCxnSpPr/>
            <p:nvPr/>
          </p:nvCxnSpPr>
          <p:spPr>
            <a:xfrm>
              <a:off x="5506835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19">
              <a:extLst>
                <a:ext uri="{FF2B5EF4-FFF2-40B4-BE49-F238E27FC236}">
                  <a16:creationId xmlns:a16="http://schemas.microsoft.com/office/drawing/2014/main" id="{24A3F532-E278-405F-B7B4-7C22A6AEB1EC}"/>
                </a:ext>
              </a:extLst>
            </p:cNvPr>
            <p:cNvSpPr/>
            <p:nvPr/>
          </p:nvSpPr>
          <p:spPr>
            <a:xfrm>
              <a:off x="5286778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0">
              <a:extLst>
                <a:ext uri="{FF2B5EF4-FFF2-40B4-BE49-F238E27FC236}">
                  <a16:creationId xmlns:a16="http://schemas.microsoft.com/office/drawing/2014/main" id="{F113119D-787F-419D-988B-5F2C6F33E4C9}"/>
                </a:ext>
              </a:extLst>
            </p:cNvPr>
            <p:cNvSpPr/>
            <p:nvPr/>
          </p:nvSpPr>
          <p:spPr>
            <a:xfrm>
              <a:off x="5954333" y="5975262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2">
              <a:extLst>
                <a:ext uri="{FF2B5EF4-FFF2-40B4-BE49-F238E27FC236}">
                  <a16:creationId xmlns:a16="http://schemas.microsoft.com/office/drawing/2014/main" id="{AF50B615-6C52-4B47-86F0-1D3DE841E824}"/>
                </a:ext>
              </a:extLst>
            </p:cNvPr>
            <p:cNvCxnSpPr>
              <a:stCxn id="26" idx="6"/>
              <a:endCxn id="27" idx="2"/>
            </p:cNvCxnSpPr>
            <p:nvPr/>
          </p:nvCxnSpPr>
          <p:spPr>
            <a:xfrm flipV="1">
              <a:off x="5570113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3">
              <a:extLst>
                <a:ext uri="{FF2B5EF4-FFF2-40B4-BE49-F238E27FC236}">
                  <a16:creationId xmlns:a16="http://schemas.microsoft.com/office/drawing/2014/main" id="{E4119E3D-2E2C-4939-9702-43F6FCF9D08D}"/>
                </a:ext>
              </a:extLst>
            </p:cNvPr>
            <p:cNvSpPr/>
            <p:nvPr/>
          </p:nvSpPr>
          <p:spPr>
            <a:xfrm>
              <a:off x="6621888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4">
              <a:extLst>
                <a:ext uri="{FF2B5EF4-FFF2-40B4-BE49-F238E27FC236}">
                  <a16:creationId xmlns:a16="http://schemas.microsoft.com/office/drawing/2014/main" id="{233E4A64-59DF-4B06-822A-740E48D433E3}"/>
                </a:ext>
              </a:extLst>
            </p:cNvPr>
            <p:cNvCxnSpPr>
              <a:endCxn id="29" idx="2"/>
            </p:cNvCxnSpPr>
            <p:nvPr/>
          </p:nvCxnSpPr>
          <p:spPr>
            <a:xfrm flipV="1">
              <a:off x="6237668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27348ABB-B83B-422A-85C1-1C4A78F57F2A}"/>
                </a:ext>
              </a:extLst>
            </p:cNvPr>
            <p:cNvSpPr/>
            <p:nvPr/>
          </p:nvSpPr>
          <p:spPr>
            <a:xfrm>
              <a:off x="4619223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16">
              <a:extLst>
                <a:ext uri="{FF2B5EF4-FFF2-40B4-BE49-F238E27FC236}">
                  <a16:creationId xmlns:a16="http://schemas.microsoft.com/office/drawing/2014/main" id="{0C6D4948-DEA0-407E-A5DB-62AFFEC8B715}"/>
                </a:ext>
              </a:extLst>
            </p:cNvPr>
            <p:cNvCxnSpPr/>
            <p:nvPr/>
          </p:nvCxnSpPr>
          <p:spPr>
            <a:xfrm flipV="1">
              <a:off x="4902558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23">
              <a:extLst>
                <a:ext uri="{FF2B5EF4-FFF2-40B4-BE49-F238E27FC236}">
                  <a16:creationId xmlns:a16="http://schemas.microsoft.com/office/drawing/2014/main" id="{20E980FE-D31B-4F72-8739-12C0D6AF0FCA}"/>
                </a:ext>
              </a:extLst>
            </p:cNvPr>
            <p:cNvSpPr/>
            <p:nvPr/>
          </p:nvSpPr>
          <p:spPr>
            <a:xfrm>
              <a:off x="7289443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24">
              <a:extLst>
                <a:ext uri="{FF2B5EF4-FFF2-40B4-BE49-F238E27FC236}">
                  <a16:creationId xmlns:a16="http://schemas.microsoft.com/office/drawing/2014/main" id="{80BE7D2A-78C3-4C79-AFAB-8B8D92098CF1}"/>
                </a:ext>
              </a:extLst>
            </p:cNvPr>
            <p:cNvCxnSpPr>
              <a:endCxn id="33" idx="2"/>
            </p:cNvCxnSpPr>
            <p:nvPr/>
          </p:nvCxnSpPr>
          <p:spPr>
            <a:xfrm flipV="1">
              <a:off x="6905223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Oval 11">
              <a:extLst>
                <a:ext uri="{FF2B5EF4-FFF2-40B4-BE49-F238E27FC236}">
                  <a16:creationId xmlns:a16="http://schemas.microsoft.com/office/drawing/2014/main" id="{4E97DF68-B68C-4648-A702-9D456A8DCC2E}"/>
                </a:ext>
              </a:extLst>
            </p:cNvPr>
            <p:cNvSpPr/>
            <p:nvPr/>
          </p:nvSpPr>
          <p:spPr>
            <a:xfrm>
              <a:off x="3951668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9" name="Straight Connector 16">
              <a:extLst>
                <a:ext uri="{FF2B5EF4-FFF2-40B4-BE49-F238E27FC236}">
                  <a16:creationId xmlns:a16="http://schemas.microsoft.com/office/drawing/2014/main" id="{D43B2E29-D0CC-4D03-B846-4EFDC804607A}"/>
                </a:ext>
              </a:extLst>
            </p:cNvPr>
            <p:cNvCxnSpPr/>
            <p:nvPr/>
          </p:nvCxnSpPr>
          <p:spPr>
            <a:xfrm flipV="1">
              <a:off x="4235003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865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6169009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Modélisations effectuées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F7792D-08DD-4596-9A22-E3680829E9C5}"/>
              </a:ext>
            </a:extLst>
          </p:cNvPr>
          <p:cNvSpPr/>
          <p:nvPr/>
        </p:nvSpPr>
        <p:spPr>
          <a:xfrm>
            <a:off x="791075" y="2264047"/>
            <a:ext cx="10609850" cy="23678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Google Shape;189;p19">
            <a:extLst>
              <a:ext uri="{FF2B5EF4-FFF2-40B4-BE49-F238E27FC236}">
                <a16:creationId xmlns:a16="http://schemas.microsoft.com/office/drawing/2014/main" id="{7ACE2724-EC1F-4CFC-8500-BA34426CD54D}"/>
              </a:ext>
            </a:extLst>
          </p:cNvPr>
          <p:cNvSpPr/>
          <p:nvPr/>
        </p:nvSpPr>
        <p:spPr>
          <a:xfrm>
            <a:off x="1035018" y="2844692"/>
            <a:ext cx="2227800" cy="856800"/>
          </a:xfrm>
          <a:prstGeom prst="chevron">
            <a:avLst>
              <a:gd name="adj" fmla="val 50000"/>
            </a:avLst>
          </a:prstGeom>
          <a:solidFill>
            <a:srgbClr val="548235"/>
          </a:solidFill>
          <a:ln>
            <a:solidFill>
              <a:srgbClr val="54823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" name="Google Shape;193;p19">
            <a:extLst>
              <a:ext uri="{FF2B5EF4-FFF2-40B4-BE49-F238E27FC236}">
                <a16:creationId xmlns:a16="http://schemas.microsoft.com/office/drawing/2014/main" id="{6D7FE823-9C5B-40A0-9387-92296A368776}"/>
              </a:ext>
            </a:extLst>
          </p:cNvPr>
          <p:cNvSpPr txBox="1"/>
          <p:nvPr/>
        </p:nvSpPr>
        <p:spPr>
          <a:xfrm>
            <a:off x="1277010" y="3042154"/>
            <a:ext cx="1439096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fr-FR" sz="20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Traitements initiaux</a:t>
            </a:r>
          </a:p>
        </p:txBody>
      </p:sp>
      <p:sp>
        <p:nvSpPr>
          <p:cNvPr id="33" name="Google Shape;197;p19">
            <a:extLst>
              <a:ext uri="{FF2B5EF4-FFF2-40B4-BE49-F238E27FC236}">
                <a16:creationId xmlns:a16="http://schemas.microsoft.com/office/drawing/2014/main" id="{DF55990B-D5C9-46F0-B7D9-A84FFE2D70D5}"/>
              </a:ext>
            </a:extLst>
          </p:cNvPr>
          <p:cNvSpPr/>
          <p:nvPr/>
        </p:nvSpPr>
        <p:spPr>
          <a:xfrm>
            <a:off x="2660929" y="3074787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34" name="Google Shape;204;p19">
            <a:extLst>
              <a:ext uri="{FF2B5EF4-FFF2-40B4-BE49-F238E27FC236}">
                <a16:creationId xmlns:a16="http://schemas.microsoft.com/office/drawing/2014/main" id="{193C1341-8306-46B9-B581-A9657AD165E7}"/>
              </a:ext>
            </a:extLst>
          </p:cNvPr>
          <p:cNvSpPr txBox="1"/>
          <p:nvPr/>
        </p:nvSpPr>
        <p:spPr>
          <a:xfrm>
            <a:off x="2661430" y="3074656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36" name="Google Shape;189;p19">
            <a:extLst>
              <a:ext uri="{FF2B5EF4-FFF2-40B4-BE49-F238E27FC236}">
                <a16:creationId xmlns:a16="http://schemas.microsoft.com/office/drawing/2014/main" id="{F7D60FBC-E0B0-4724-9ADE-31FEB003620B}"/>
              </a:ext>
            </a:extLst>
          </p:cNvPr>
          <p:cNvSpPr/>
          <p:nvPr/>
        </p:nvSpPr>
        <p:spPr>
          <a:xfrm>
            <a:off x="5055843" y="2862139"/>
            <a:ext cx="2227800" cy="856800"/>
          </a:xfrm>
          <a:prstGeom prst="chevron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193;p19">
            <a:extLst>
              <a:ext uri="{FF2B5EF4-FFF2-40B4-BE49-F238E27FC236}">
                <a16:creationId xmlns:a16="http://schemas.microsoft.com/office/drawing/2014/main" id="{84ABBA3F-452B-405F-9BEE-CBA01FF0AF39}"/>
              </a:ext>
            </a:extLst>
          </p:cNvPr>
          <p:cNvSpPr txBox="1"/>
          <p:nvPr/>
        </p:nvSpPr>
        <p:spPr>
          <a:xfrm>
            <a:off x="5339027" y="3050985"/>
            <a:ext cx="1293117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Modèles par défaut</a:t>
            </a:r>
            <a:endParaRPr lang="fr-FR" sz="18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38" name="Google Shape;197;p19">
            <a:extLst>
              <a:ext uri="{FF2B5EF4-FFF2-40B4-BE49-F238E27FC236}">
                <a16:creationId xmlns:a16="http://schemas.microsoft.com/office/drawing/2014/main" id="{16CC1D12-C52A-47A6-9330-5132B674D37F}"/>
              </a:ext>
            </a:extLst>
          </p:cNvPr>
          <p:cNvSpPr/>
          <p:nvPr/>
        </p:nvSpPr>
        <p:spPr>
          <a:xfrm>
            <a:off x="6576968" y="3092234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39" name="Google Shape;204;p19">
            <a:extLst>
              <a:ext uri="{FF2B5EF4-FFF2-40B4-BE49-F238E27FC236}">
                <a16:creationId xmlns:a16="http://schemas.microsoft.com/office/drawing/2014/main" id="{298A5EDC-F3D7-4508-89CF-A5262A78FBC4}"/>
              </a:ext>
            </a:extLst>
          </p:cNvPr>
          <p:cNvSpPr txBox="1"/>
          <p:nvPr/>
        </p:nvSpPr>
        <p:spPr>
          <a:xfrm>
            <a:off x="6577469" y="3092103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3" name="Google Shape;189;p19">
            <a:extLst>
              <a:ext uri="{FF2B5EF4-FFF2-40B4-BE49-F238E27FC236}">
                <a16:creationId xmlns:a16="http://schemas.microsoft.com/office/drawing/2014/main" id="{7F122B43-4F1E-4612-BF83-E2B396DBC746}"/>
              </a:ext>
            </a:extLst>
          </p:cNvPr>
          <p:cNvSpPr/>
          <p:nvPr/>
        </p:nvSpPr>
        <p:spPr>
          <a:xfrm>
            <a:off x="7041651" y="2858716"/>
            <a:ext cx="2227800" cy="856800"/>
          </a:xfrm>
          <a:prstGeom prst="chevron">
            <a:avLst>
              <a:gd name="adj" fmla="val 50000"/>
            </a:avLst>
          </a:prstGeom>
          <a:solidFill>
            <a:srgbClr val="7451EB"/>
          </a:solidFill>
          <a:ln>
            <a:solidFill>
              <a:srgbClr val="7451EB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" name="Google Shape;193;p19">
            <a:extLst>
              <a:ext uri="{FF2B5EF4-FFF2-40B4-BE49-F238E27FC236}">
                <a16:creationId xmlns:a16="http://schemas.microsoft.com/office/drawing/2014/main" id="{45F395F9-8108-4539-B00A-C7EC41EC6C25}"/>
              </a:ext>
            </a:extLst>
          </p:cNvPr>
          <p:cNvSpPr txBox="1"/>
          <p:nvPr/>
        </p:nvSpPr>
        <p:spPr>
          <a:xfrm>
            <a:off x="7268832" y="3056178"/>
            <a:ext cx="1409614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Hyper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paramètres</a:t>
            </a:r>
            <a:endParaRPr sz="2000" dirty="0">
              <a:solidFill>
                <a:srgbClr val="FFFFFF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5" name="Google Shape;197;p19">
            <a:extLst>
              <a:ext uri="{FF2B5EF4-FFF2-40B4-BE49-F238E27FC236}">
                <a16:creationId xmlns:a16="http://schemas.microsoft.com/office/drawing/2014/main" id="{4F0AFC44-EFDB-49CE-9D6A-DE60D7BF95CE}"/>
              </a:ext>
            </a:extLst>
          </p:cNvPr>
          <p:cNvSpPr/>
          <p:nvPr/>
        </p:nvSpPr>
        <p:spPr>
          <a:xfrm>
            <a:off x="8667562" y="3088811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6" name="Google Shape;204;p19">
            <a:extLst>
              <a:ext uri="{FF2B5EF4-FFF2-40B4-BE49-F238E27FC236}">
                <a16:creationId xmlns:a16="http://schemas.microsoft.com/office/drawing/2014/main" id="{B223974D-31AB-4E08-AC91-DF6832EF49D6}"/>
              </a:ext>
            </a:extLst>
          </p:cNvPr>
          <p:cNvSpPr txBox="1"/>
          <p:nvPr/>
        </p:nvSpPr>
        <p:spPr>
          <a:xfrm>
            <a:off x="8668063" y="3088680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pic>
        <p:nvPicPr>
          <p:cNvPr id="56" name="Image 55">
            <a:extLst>
              <a:ext uri="{FF2B5EF4-FFF2-40B4-BE49-F238E27FC236}">
                <a16:creationId xmlns:a16="http://schemas.microsoft.com/office/drawing/2014/main" id="{D870B025-3A37-4354-AEDE-5CFAA9EC8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823" y="3155832"/>
            <a:ext cx="252000" cy="252000"/>
          </a:xfrm>
          <a:prstGeom prst="rect">
            <a:avLst/>
          </a:prstGeom>
        </p:spPr>
      </p:pic>
      <p:grpSp>
        <p:nvGrpSpPr>
          <p:cNvPr id="7" name="Groupe 6">
            <a:extLst>
              <a:ext uri="{FF2B5EF4-FFF2-40B4-BE49-F238E27FC236}">
                <a16:creationId xmlns:a16="http://schemas.microsoft.com/office/drawing/2014/main" id="{C473E228-B3C1-475F-9E10-4950B50368B7}"/>
              </a:ext>
            </a:extLst>
          </p:cNvPr>
          <p:cNvGrpSpPr/>
          <p:nvPr/>
        </p:nvGrpSpPr>
        <p:grpSpPr>
          <a:xfrm>
            <a:off x="279917" y="1760190"/>
            <a:ext cx="2227800" cy="856800"/>
            <a:chOff x="1577969" y="4413841"/>
            <a:chExt cx="2227800" cy="856800"/>
          </a:xfrm>
        </p:grpSpPr>
        <p:sp>
          <p:nvSpPr>
            <p:cNvPr id="50" name="Google Shape;189;p19">
              <a:extLst>
                <a:ext uri="{FF2B5EF4-FFF2-40B4-BE49-F238E27FC236}">
                  <a16:creationId xmlns:a16="http://schemas.microsoft.com/office/drawing/2014/main" id="{05163F28-4305-45CE-AE6E-094CC9836613}"/>
                </a:ext>
              </a:extLst>
            </p:cNvPr>
            <p:cNvSpPr/>
            <p:nvPr/>
          </p:nvSpPr>
          <p:spPr>
            <a:xfrm>
              <a:off x="1577969" y="4413841"/>
              <a:ext cx="2227800" cy="856800"/>
            </a:xfrm>
            <a:prstGeom prst="chevron">
              <a:avLst>
                <a:gd name="adj" fmla="val 50000"/>
              </a:avLst>
            </a:prstGeom>
            <a:solidFill>
              <a:srgbClr val="5B9BD5"/>
            </a:solidFill>
            <a:ln>
              <a:solidFill>
                <a:srgbClr val="5B9BD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193;p19">
              <a:extLst>
                <a:ext uri="{FF2B5EF4-FFF2-40B4-BE49-F238E27FC236}">
                  <a16:creationId xmlns:a16="http://schemas.microsoft.com/office/drawing/2014/main" id="{A392DAF9-9466-488E-8E9A-F77C08BC7CB1}"/>
                </a:ext>
              </a:extLst>
            </p:cNvPr>
            <p:cNvSpPr txBox="1"/>
            <p:nvPr/>
          </p:nvSpPr>
          <p:spPr>
            <a:xfrm>
              <a:off x="1816960" y="4586962"/>
              <a:ext cx="1317602" cy="464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/>
              <a:r>
                <a:rPr lang="fr-FR" sz="1600" dirty="0">
                  <a:solidFill>
                    <a:schemeClr val="lt1"/>
                  </a:solidFill>
                  <a:latin typeface="Google Sans"/>
                  <a:sym typeface="Fira Sans Condensed Medium"/>
                </a:rPr>
                <a:t>Comprendre</a:t>
              </a:r>
              <a:r>
                <a:rPr lang="fr-FR" sz="1600" dirty="0">
                  <a:solidFill>
                    <a:srgbClr val="FFFFFF"/>
                  </a:solidFill>
                  <a:latin typeface="Fira Sans Condensed Medium"/>
                  <a:ea typeface="Fira Sans Condensed Medium"/>
                  <a:cs typeface="Fira Sans Condensed Medium"/>
                  <a:sym typeface="Fira Sans Condensed Medium"/>
                </a:rPr>
                <a:t> </a:t>
              </a:r>
              <a:r>
                <a:rPr lang="fr-FR" sz="1600" dirty="0">
                  <a:solidFill>
                    <a:schemeClr val="lt1"/>
                  </a:solidFill>
                  <a:latin typeface="Google Sans"/>
                  <a:sym typeface="Fira Sans Condensed Medium"/>
                </a:rPr>
                <a:t>le</a:t>
              </a:r>
              <a:r>
                <a:rPr lang="fr-FR" sz="1600" dirty="0">
                  <a:solidFill>
                    <a:srgbClr val="FFFFFF"/>
                  </a:solidFill>
                  <a:latin typeface="Fira Sans Condensed Medium"/>
                  <a:ea typeface="Fira Sans Condensed Medium"/>
                  <a:cs typeface="Fira Sans Condensed Medium"/>
                  <a:sym typeface="Fira Sans Condensed Medium"/>
                </a:rPr>
                <a:t> </a:t>
              </a:r>
              <a:r>
                <a:rPr lang="fr-FR" sz="1600" dirty="0">
                  <a:solidFill>
                    <a:schemeClr val="lt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kernel</a:t>
              </a:r>
              <a:endParaRPr lang="fr-FR" sz="1600" dirty="0">
                <a:solidFill>
                  <a:schemeClr val="lt1"/>
                </a:solidFill>
                <a:latin typeface="Google Sans"/>
                <a:sym typeface="Fira Sans Condensed Medium"/>
              </a:endParaRPr>
            </a:p>
          </p:txBody>
        </p:sp>
        <p:sp>
          <p:nvSpPr>
            <p:cNvPr id="52" name="Google Shape;197;p19">
              <a:extLst>
                <a:ext uri="{FF2B5EF4-FFF2-40B4-BE49-F238E27FC236}">
                  <a16:creationId xmlns:a16="http://schemas.microsoft.com/office/drawing/2014/main" id="{BD4BDE37-9BFE-4985-8C59-F589C54EAAFF}"/>
                </a:ext>
              </a:extLst>
            </p:cNvPr>
            <p:cNvSpPr/>
            <p:nvPr/>
          </p:nvSpPr>
          <p:spPr>
            <a:xfrm>
              <a:off x="3099094" y="4643936"/>
              <a:ext cx="396600" cy="396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53" name="Google Shape;204;p19">
              <a:extLst>
                <a:ext uri="{FF2B5EF4-FFF2-40B4-BE49-F238E27FC236}">
                  <a16:creationId xmlns:a16="http://schemas.microsoft.com/office/drawing/2014/main" id="{01FE4E80-E1C1-4835-B801-98C3525C218C}"/>
                </a:ext>
              </a:extLst>
            </p:cNvPr>
            <p:cNvSpPr txBox="1"/>
            <p:nvPr/>
          </p:nvSpPr>
          <p:spPr>
            <a:xfrm>
              <a:off x="3099595" y="4643805"/>
              <a:ext cx="3966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pic>
          <p:nvPicPr>
            <p:cNvPr id="35" name="Image 34">
              <a:extLst>
                <a:ext uri="{FF2B5EF4-FFF2-40B4-BE49-F238E27FC236}">
                  <a16:creationId xmlns:a16="http://schemas.microsoft.com/office/drawing/2014/main" id="{C8BB38E9-CC6A-43AC-8930-98E839A27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2888" y="4689724"/>
              <a:ext cx="304762" cy="304762"/>
            </a:xfrm>
            <a:prstGeom prst="rect">
              <a:avLst/>
            </a:prstGeom>
          </p:spPr>
        </p:pic>
      </p:grpSp>
      <p:sp>
        <p:nvSpPr>
          <p:cNvPr id="57" name="Google Shape;189;p19">
            <a:extLst>
              <a:ext uri="{FF2B5EF4-FFF2-40B4-BE49-F238E27FC236}">
                <a16:creationId xmlns:a16="http://schemas.microsoft.com/office/drawing/2014/main" id="{2AA5352C-2B3F-4EA3-ACA7-A7A446361443}"/>
              </a:ext>
            </a:extLst>
          </p:cNvPr>
          <p:cNvSpPr/>
          <p:nvPr/>
        </p:nvSpPr>
        <p:spPr>
          <a:xfrm>
            <a:off x="3033332" y="2855355"/>
            <a:ext cx="2227800" cy="856800"/>
          </a:xfrm>
          <a:prstGeom prst="chevron">
            <a:avLst>
              <a:gd name="adj" fmla="val 50000"/>
            </a:avLst>
          </a:prstGeom>
          <a:solidFill>
            <a:srgbClr val="ED7D31"/>
          </a:solidFill>
          <a:ln>
            <a:solidFill>
              <a:srgbClr val="ED7D3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193;p19">
            <a:extLst>
              <a:ext uri="{FF2B5EF4-FFF2-40B4-BE49-F238E27FC236}">
                <a16:creationId xmlns:a16="http://schemas.microsoft.com/office/drawing/2014/main" id="{AF8A0DF9-CBB5-4503-B874-18A925B85E7E}"/>
              </a:ext>
            </a:extLst>
          </p:cNvPr>
          <p:cNvSpPr txBox="1"/>
          <p:nvPr/>
        </p:nvSpPr>
        <p:spPr>
          <a:xfrm>
            <a:off x="3316516" y="3044201"/>
            <a:ext cx="1293117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données </a:t>
            </a:r>
            <a:r>
              <a:rPr lang="fr-FR" sz="1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déséquilibrées</a:t>
            </a:r>
            <a:endParaRPr lang="fr-FR" sz="18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59" name="Google Shape;197;p19">
            <a:extLst>
              <a:ext uri="{FF2B5EF4-FFF2-40B4-BE49-F238E27FC236}">
                <a16:creationId xmlns:a16="http://schemas.microsoft.com/office/drawing/2014/main" id="{35250172-5BD8-422A-9151-E3F46B8A6259}"/>
              </a:ext>
            </a:extLst>
          </p:cNvPr>
          <p:cNvSpPr/>
          <p:nvPr/>
        </p:nvSpPr>
        <p:spPr>
          <a:xfrm>
            <a:off x="4554457" y="3085450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0" name="Google Shape;204;p19">
            <a:extLst>
              <a:ext uri="{FF2B5EF4-FFF2-40B4-BE49-F238E27FC236}">
                <a16:creationId xmlns:a16="http://schemas.microsoft.com/office/drawing/2014/main" id="{8A1715A6-DDA3-4EC5-9321-563B3FE18E12}"/>
              </a:ext>
            </a:extLst>
          </p:cNvPr>
          <p:cNvSpPr txBox="1"/>
          <p:nvPr/>
        </p:nvSpPr>
        <p:spPr>
          <a:xfrm>
            <a:off x="4554958" y="3085319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8C58AEE8-814C-4329-B3C3-31B776573BF2}"/>
              </a:ext>
            </a:extLst>
          </p:cNvPr>
          <p:cNvGrpSpPr/>
          <p:nvPr/>
        </p:nvGrpSpPr>
        <p:grpSpPr>
          <a:xfrm>
            <a:off x="4652910" y="3160594"/>
            <a:ext cx="226866" cy="219294"/>
            <a:chOff x="3104506" y="2753958"/>
            <a:chExt cx="740426" cy="1737359"/>
          </a:xfrm>
        </p:grpSpPr>
        <p:pic>
          <p:nvPicPr>
            <p:cNvPr id="64" name="Image 63">
              <a:extLst>
                <a:ext uri="{FF2B5EF4-FFF2-40B4-BE49-F238E27FC236}">
                  <a16:creationId xmlns:a16="http://schemas.microsoft.com/office/drawing/2014/main" id="{29057A87-5C6F-4132-ABF2-EFBB2005DF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95" r="60097"/>
            <a:stretch/>
          </p:blipFill>
          <p:spPr>
            <a:xfrm>
              <a:off x="3104506" y="2753958"/>
              <a:ext cx="370213" cy="1737359"/>
            </a:xfrm>
            <a:prstGeom prst="rect">
              <a:avLst/>
            </a:prstGeom>
          </p:spPr>
        </p:pic>
        <p:pic>
          <p:nvPicPr>
            <p:cNvPr id="65" name="Image 64">
              <a:extLst>
                <a:ext uri="{FF2B5EF4-FFF2-40B4-BE49-F238E27FC236}">
                  <a16:creationId xmlns:a16="http://schemas.microsoft.com/office/drawing/2014/main" id="{75DB7D72-F86B-4F31-A0BF-DE3EDC6079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097" r="18594"/>
            <a:stretch/>
          </p:blipFill>
          <p:spPr>
            <a:xfrm>
              <a:off x="3474719" y="2753958"/>
              <a:ext cx="370213" cy="1737359"/>
            </a:xfrm>
            <a:prstGeom prst="rect">
              <a:avLst/>
            </a:prstGeom>
          </p:spPr>
        </p:pic>
      </p:grpSp>
      <p:cxnSp>
        <p:nvCxnSpPr>
          <p:cNvPr id="70" name="Google Shape;87;p14">
            <a:extLst>
              <a:ext uri="{FF2B5EF4-FFF2-40B4-BE49-F238E27FC236}">
                <a16:creationId xmlns:a16="http://schemas.microsoft.com/office/drawing/2014/main" id="{DD6CC8A4-9EFD-43B6-9B64-9011A756DED1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1935486" y="3712155"/>
            <a:ext cx="0" cy="114578"/>
          </a:xfrm>
          <a:prstGeom prst="straightConnector1">
            <a:avLst/>
          </a:prstGeom>
          <a:noFill/>
          <a:ln w="28575" cap="flat" cmpd="sng">
            <a:solidFill>
              <a:srgbClr val="54823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" name="Google Shape;89;p14">
            <a:extLst>
              <a:ext uri="{FF2B5EF4-FFF2-40B4-BE49-F238E27FC236}">
                <a16:creationId xmlns:a16="http://schemas.microsoft.com/office/drawing/2014/main" id="{D7BDD00F-8A91-44E9-8113-4EC3C6607DD7}"/>
              </a:ext>
            </a:extLst>
          </p:cNvPr>
          <p:cNvSpPr txBox="1"/>
          <p:nvPr/>
        </p:nvSpPr>
        <p:spPr>
          <a:xfrm>
            <a:off x="1022849" y="3826733"/>
            <a:ext cx="1825274" cy="600807"/>
          </a:xfrm>
          <a:prstGeom prst="rect">
            <a:avLst/>
          </a:prstGeom>
          <a:noFill/>
          <a:ln w="28575" cap="flat" cmpd="sng">
            <a:solidFill>
              <a:srgbClr val="5482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Optimisation de la mémoire.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Des valeurs manquantes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CD3C9287-9A40-4F59-A5EB-B9D668BC2095}"/>
              </a:ext>
            </a:extLst>
          </p:cNvPr>
          <p:cNvSpPr txBox="1"/>
          <p:nvPr/>
        </p:nvSpPr>
        <p:spPr>
          <a:xfrm>
            <a:off x="0" y="5349892"/>
            <a:ext cx="5029201" cy="70788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Sera pris en compte le </a:t>
            </a:r>
            <a:r>
              <a:rPr 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Feature Engineering</a:t>
            </a:r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 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déjà fait dans le kernel choisi</a:t>
            </a:r>
            <a:endParaRPr lang="fr-FR" sz="2000" b="1" u="sng" strike="noStrike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docs-Roboto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0A3D9EA-398D-4808-A1C3-ED551DF06324}"/>
              </a:ext>
            </a:extLst>
          </p:cNvPr>
          <p:cNvSpPr/>
          <p:nvPr/>
        </p:nvSpPr>
        <p:spPr>
          <a:xfrm>
            <a:off x="0" y="6387042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3">
            <a:extLst>
              <a:ext uri="{FF2B5EF4-FFF2-40B4-BE49-F238E27FC236}">
                <a16:creationId xmlns:a16="http://schemas.microsoft.com/office/drawing/2014/main" id="{BCC8C572-186B-4491-88FE-8D14565FB591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P7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48" name="Espace réservé du numéro de diapositive 1">
            <a:extLst>
              <a:ext uri="{FF2B5EF4-FFF2-40B4-BE49-F238E27FC236}">
                <a16:creationId xmlns:a16="http://schemas.microsoft.com/office/drawing/2014/main" id="{01FE3A26-ED48-4BD4-800B-CFB6ECC83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11</a:t>
            </a:fld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B4B23D91-9FF3-4358-9C3B-0A508BA664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971" y="3137605"/>
            <a:ext cx="305597" cy="305597"/>
          </a:xfrm>
          <a:prstGeom prst="rect">
            <a:avLst/>
          </a:prstGeom>
        </p:spPr>
      </p:pic>
      <p:pic>
        <p:nvPicPr>
          <p:cNvPr id="61" name="Image 60">
            <a:extLst>
              <a:ext uri="{FF2B5EF4-FFF2-40B4-BE49-F238E27FC236}">
                <a16:creationId xmlns:a16="http://schemas.microsoft.com/office/drawing/2014/main" id="{B002008E-8D9C-48BB-89E0-9CFF540E30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363" y="3124980"/>
            <a:ext cx="324000" cy="324000"/>
          </a:xfrm>
          <a:prstGeom prst="rect">
            <a:avLst/>
          </a:prstGeom>
        </p:spPr>
      </p:pic>
      <p:sp>
        <p:nvSpPr>
          <p:cNvPr id="77" name="Google Shape;189;p19">
            <a:extLst>
              <a:ext uri="{FF2B5EF4-FFF2-40B4-BE49-F238E27FC236}">
                <a16:creationId xmlns:a16="http://schemas.microsoft.com/office/drawing/2014/main" id="{4951990D-7F48-4B62-8E3E-08AB67C8351D}"/>
              </a:ext>
            </a:extLst>
          </p:cNvPr>
          <p:cNvSpPr/>
          <p:nvPr/>
        </p:nvSpPr>
        <p:spPr>
          <a:xfrm>
            <a:off x="9015435" y="2858716"/>
            <a:ext cx="2227800" cy="856800"/>
          </a:xfrm>
          <a:prstGeom prst="chevron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" name="Google Shape;193;p19">
            <a:extLst>
              <a:ext uri="{FF2B5EF4-FFF2-40B4-BE49-F238E27FC236}">
                <a16:creationId xmlns:a16="http://schemas.microsoft.com/office/drawing/2014/main" id="{B24EE121-A36D-4235-AE8F-009029778526}"/>
              </a:ext>
            </a:extLst>
          </p:cNvPr>
          <p:cNvSpPr txBox="1"/>
          <p:nvPr/>
        </p:nvSpPr>
        <p:spPr>
          <a:xfrm>
            <a:off x="9242616" y="3056178"/>
            <a:ext cx="1409614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Modélisation</a:t>
            </a:r>
            <a:r>
              <a:rPr lang="fr-FR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 finale</a:t>
            </a:r>
            <a:endParaRPr dirty="0">
              <a:solidFill>
                <a:srgbClr val="FFFFFF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79" name="Google Shape;197;p19">
            <a:extLst>
              <a:ext uri="{FF2B5EF4-FFF2-40B4-BE49-F238E27FC236}">
                <a16:creationId xmlns:a16="http://schemas.microsoft.com/office/drawing/2014/main" id="{A7FA43CA-B3B4-48F6-A599-413F28FE8A95}"/>
              </a:ext>
            </a:extLst>
          </p:cNvPr>
          <p:cNvSpPr/>
          <p:nvPr/>
        </p:nvSpPr>
        <p:spPr>
          <a:xfrm>
            <a:off x="10641346" y="3088811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80" name="Google Shape;204;p19">
            <a:extLst>
              <a:ext uri="{FF2B5EF4-FFF2-40B4-BE49-F238E27FC236}">
                <a16:creationId xmlns:a16="http://schemas.microsoft.com/office/drawing/2014/main" id="{4780D925-DCEC-420D-B945-641F2BB2E177}"/>
              </a:ext>
            </a:extLst>
          </p:cNvPr>
          <p:cNvSpPr txBox="1"/>
          <p:nvPr/>
        </p:nvSpPr>
        <p:spPr>
          <a:xfrm>
            <a:off x="10641847" y="3088680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pic>
        <p:nvPicPr>
          <p:cNvPr id="82" name="Image 81">
            <a:extLst>
              <a:ext uri="{FF2B5EF4-FFF2-40B4-BE49-F238E27FC236}">
                <a16:creationId xmlns:a16="http://schemas.microsoft.com/office/drawing/2014/main" id="{665CFE41-C265-4656-A645-31639AF0735B}"/>
              </a:ext>
            </a:extLst>
          </p:cNvPr>
          <p:cNvPicPr>
            <a:picLocks noChangeAspect="1"/>
          </p:cNvPicPr>
          <p:nvPr/>
        </p:nvPicPr>
        <p:blipFill>
          <a:blip r:embed="rId9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531" y="3129451"/>
            <a:ext cx="304762" cy="304762"/>
          </a:xfrm>
          <a:prstGeom prst="rect">
            <a:avLst/>
          </a:prstGeom>
        </p:spPr>
      </p:pic>
      <p:cxnSp>
        <p:nvCxnSpPr>
          <p:cNvPr id="83" name="Google Shape;87;p14">
            <a:extLst>
              <a:ext uri="{FF2B5EF4-FFF2-40B4-BE49-F238E27FC236}">
                <a16:creationId xmlns:a16="http://schemas.microsoft.com/office/drawing/2014/main" id="{33ECE377-0320-400D-B536-E48026D097C1}"/>
              </a:ext>
            </a:extLst>
          </p:cNvPr>
          <p:cNvCxnSpPr>
            <a:cxnSpLocks/>
            <a:stCxn id="77" idx="2"/>
            <a:endCxn id="84" idx="0"/>
          </p:cNvCxnSpPr>
          <p:nvPr/>
        </p:nvCxnSpPr>
        <p:spPr>
          <a:xfrm>
            <a:off x="9915135" y="3715516"/>
            <a:ext cx="2164" cy="115579"/>
          </a:xfrm>
          <a:prstGeom prst="straightConnector1">
            <a:avLst/>
          </a:prstGeom>
          <a:noFill/>
          <a:ln w="28575" cap="flat" cmpd="sng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" name="Google Shape;89;p14">
            <a:extLst>
              <a:ext uri="{FF2B5EF4-FFF2-40B4-BE49-F238E27FC236}">
                <a16:creationId xmlns:a16="http://schemas.microsoft.com/office/drawing/2014/main" id="{ADE43D8C-7196-4FBD-96B9-86C3B0982E70}"/>
              </a:ext>
            </a:extLst>
          </p:cNvPr>
          <p:cNvSpPr txBox="1"/>
          <p:nvPr/>
        </p:nvSpPr>
        <p:spPr>
          <a:xfrm>
            <a:off x="9231351" y="3831095"/>
            <a:ext cx="1371896" cy="600807"/>
          </a:xfrm>
          <a:prstGeom prst="rect">
            <a:avLst/>
          </a:prstGeom>
          <a:noFill/>
          <a:ln w="28575" cap="flat" cmpd="sng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 err="1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Class_weight</a:t>
            </a:r>
            <a:endParaRPr lang="fr-FR" sz="1200" dirty="0">
              <a:solidFill>
                <a:srgbClr val="252525"/>
              </a:solidFill>
              <a:latin typeface="Google Sans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 err="1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OverSampling</a:t>
            </a:r>
            <a:endParaRPr lang="fr-FR" sz="1200" dirty="0">
              <a:solidFill>
                <a:srgbClr val="252525"/>
              </a:solidFill>
              <a:latin typeface="Google Sans"/>
              <a:ea typeface="Roboto"/>
              <a:cs typeface="Roboto"/>
              <a:sym typeface="Roboto"/>
            </a:endParaRPr>
          </a:p>
        </p:txBody>
      </p:sp>
      <p:cxnSp>
        <p:nvCxnSpPr>
          <p:cNvPr id="93" name="Google Shape;87;p14">
            <a:extLst>
              <a:ext uri="{FF2B5EF4-FFF2-40B4-BE49-F238E27FC236}">
                <a16:creationId xmlns:a16="http://schemas.microsoft.com/office/drawing/2014/main" id="{BF50F30C-F6AF-4CD4-B925-743D014FF8C3}"/>
              </a:ext>
            </a:extLst>
          </p:cNvPr>
          <p:cNvCxnSpPr>
            <a:cxnSpLocks/>
            <a:stCxn id="43" idx="2"/>
            <a:endCxn id="94" idx="0"/>
          </p:cNvCxnSpPr>
          <p:nvPr/>
        </p:nvCxnSpPr>
        <p:spPr>
          <a:xfrm>
            <a:off x="7941351" y="3715516"/>
            <a:ext cx="729" cy="111217"/>
          </a:xfrm>
          <a:prstGeom prst="straightConnector1">
            <a:avLst/>
          </a:prstGeom>
          <a:noFill/>
          <a:ln w="28575" cap="flat" cmpd="sng">
            <a:solidFill>
              <a:srgbClr val="7451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" name="Google Shape;89;p14">
            <a:extLst>
              <a:ext uri="{FF2B5EF4-FFF2-40B4-BE49-F238E27FC236}">
                <a16:creationId xmlns:a16="http://schemas.microsoft.com/office/drawing/2014/main" id="{08F7D9A9-9FC8-439D-A141-09581F316DA4}"/>
              </a:ext>
            </a:extLst>
          </p:cNvPr>
          <p:cNvSpPr txBox="1"/>
          <p:nvPr/>
        </p:nvSpPr>
        <p:spPr>
          <a:xfrm>
            <a:off x="7256132" y="3826733"/>
            <a:ext cx="1371896" cy="600807"/>
          </a:xfrm>
          <a:prstGeom prst="rect">
            <a:avLst/>
          </a:prstGeom>
          <a:noFill/>
          <a:ln w="28575" cap="flat" cmpd="sng">
            <a:solidFill>
              <a:srgbClr val="7451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Basé sur </a:t>
            </a:r>
            <a:r>
              <a:rPr lang="es-ES" sz="1200" dirty="0" err="1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certains</a:t>
            </a:r>
            <a:r>
              <a:rPr lang="es-ES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paramètres</a:t>
            </a:r>
            <a:endParaRPr lang="fr-FR" sz="1200" dirty="0">
              <a:solidFill>
                <a:srgbClr val="252525"/>
              </a:solidFill>
              <a:latin typeface="Google Sans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342977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6169009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Traitements initiaux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78" name="Google Shape;189;p19">
            <a:extLst>
              <a:ext uri="{FF2B5EF4-FFF2-40B4-BE49-F238E27FC236}">
                <a16:creationId xmlns:a16="http://schemas.microsoft.com/office/drawing/2014/main" id="{140DFCB3-5D0E-4008-A48B-8DAC3409F03E}"/>
              </a:ext>
            </a:extLst>
          </p:cNvPr>
          <p:cNvSpPr/>
          <p:nvPr/>
        </p:nvSpPr>
        <p:spPr>
          <a:xfrm>
            <a:off x="9831895" y="210686"/>
            <a:ext cx="2227800" cy="856800"/>
          </a:xfrm>
          <a:prstGeom prst="chevron">
            <a:avLst>
              <a:gd name="adj" fmla="val 50000"/>
            </a:avLst>
          </a:prstGeom>
          <a:solidFill>
            <a:srgbClr val="548235"/>
          </a:solidFill>
          <a:ln>
            <a:solidFill>
              <a:srgbClr val="54823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" name="Google Shape;193;p19">
            <a:extLst>
              <a:ext uri="{FF2B5EF4-FFF2-40B4-BE49-F238E27FC236}">
                <a16:creationId xmlns:a16="http://schemas.microsoft.com/office/drawing/2014/main" id="{32E28BC7-6D85-484F-84C8-F989E36F515B}"/>
              </a:ext>
            </a:extLst>
          </p:cNvPr>
          <p:cNvSpPr txBox="1"/>
          <p:nvPr/>
        </p:nvSpPr>
        <p:spPr>
          <a:xfrm>
            <a:off x="10073887" y="408148"/>
            <a:ext cx="1439096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fr-FR" sz="20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Traitements initiaux</a:t>
            </a:r>
          </a:p>
        </p:txBody>
      </p:sp>
      <p:sp>
        <p:nvSpPr>
          <p:cNvPr id="80" name="Google Shape;197;p19">
            <a:extLst>
              <a:ext uri="{FF2B5EF4-FFF2-40B4-BE49-F238E27FC236}">
                <a16:creationId xmlns:a16="http://schemas.microsoft.com/office/drawing/2014/main" id="{244A5C8F-89A6-463B-A720-349F4E1CF406}"/>
              </a:ext>
            </a:extLst>
          </p:cNvPr>
          <p:cNvSpPr/>
          <p:nvPr/>
        </p:nvSpPr>
        <p:spPr>
          <a:xfrm>
            <a:off x="11457806" y="440781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pic>
        <p:nvPicPr>
          <p:cNvPr id="83" name="Image 82">
            <a:extLst>
              <a:ext uri="{FF2B5EF4-FFF2-40B4-BE49-F238E27FC236}">
                <a16:creationId xmlns:a16="http://schemas.microsoft.com/office/drawing/2014/main" id="{9048ACD7-5454-4D73-A1EA-5F6F54DBD4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0700" y="521826"/>
            <a:ext cx="252000" cy="2520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C0408B98-0AB0-4464-AF97-55D19A8A39F4}"/>
              </a:ext>
            </a:extLst>
          </p:cNvPr>
          <p:cNvSpPr txBox="1"/>
          <p:nvPr/>
        </p:nvSpPr>
        <p:spPr>
          <a:xfrm>
            <a:off x="979989" y="1649421"/>
            <a:ext cx="36852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Optimisation de la mémoire</a:t>
            </a:r>
            <a:endParaRPr lang="fr-FR" sz="2000" baseline="30000" dirty="0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D3E23615-1181-4695-A230-90DBC1BD236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00" y="1640629"/>
            <a:ext cx="457727" cy="427272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F5E74AE4-099B-4845-A1E0-DD5222EEC700}"/>
              </a:ext>
            </a:extLst>
          </p:cNvPr>
          <p:cNvSpPr txBox="1"/>
          <p:nvPr/>
        </p:nvSpPr>
        <p:spPr>
          <a:xfrm>
            <a:off x="970727" y="2067901"/>
            <a:ext cx="487828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Reduction de types de colonnes (</a:t>
            </a:r>
            <a:r>
              <a:rPr lang="fr-FR" sz="1400" dirty="0">
                <a:latin typeface="docs-Roboto"/>
              </a:rPr>
              <a:t>Float64 à float32)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1400" dirty="0">
                <a:latin typeface="docs-Roboto"/>
              </a:rPr>
              <a:t>Utilisation de la mémoire :</a:t>
            </a:r>
            <a:br>
              <a:rPr lang="fr-FR" sz="1400" dirty="0">
                <a:latin typeface="docs-Roboto"/>
              </a:rPr>
            </a:br>
            <a:r>
              <a:rPr lang="fr-FR" sz="1400" dirty="0">
                <a:latin typeface="docs-Roboto"/>
              </a:rPr>
              <a:t>2,1 GB à 941 MB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FA31A29-C1B8-4455-932F-06244C5B8A46}"/>
              </a:ext>
            </a:extLst>
          </p:cNvPr>
          <p:cNvSpPr txBox="1"/>
          <p:nvPr/>
        </p:nvSpPr>
        <p:spPr>
          <a:xfrm>
            <a:off x="1077978" y="3172844"/>
            <a:ext cx="40390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Traitements de valeurs manquantes</a:t>
            </a:r>
            <a:endParaRPr lang="fr-FR" sz="2000" baseline="30000" dirty="0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4ACFC076-8959-4475-A11A-DED9060CEB4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89" y="3164052"/>
            <a:ext cx="457727" cy="427272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045BF1E5-F3C2-43E0-8C3F-2E88371311E8}"/>
              </a:ext>
            </a:extLst>
          </p:cNvPr>
          <p:cNvSpPr txBox="1"/>
          <p:nvPr/>
        </p:nvSpPr>
        <p:spPr>
          <a:xfrm>
            <a:off x="1077978" y="3591324"/>
            <a:ext cx="5370948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Enlever les colonnes avec 20 % ou plus de valeurs manquantes</a:t>
            </a:r>
            <a:br>
              <a:rPr lang="fr-FR" dirty="0">
                <a:latin typeface="docs-Roboto"/>
              </a:rPr>
            </a:br>
            <a:endParaRPr lang="fr-FR" dirty="0"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Traitements des valeurs infinies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1400" dirty="0">
                <a:latin typeface="docs-Roboto"/>
              </a:rPr>
              <a:t>Imputation de valeur manquante</a:t>
            </a:r>
            <a:br>
              <a:rPr lang="fr-FR" sz="1400" dirty="0">
                <a:latin typeface="docs-Roboto"/>
              </a:rPr>
            </a:br>
            <a:endParaRPr lang="fr-FR" sz="1400" dirty="0"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Traitements des valeurs manquantes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1400" dirty="0">
                <a:latin typeface="docs-Roboto"/>
              </a:rPr>
              <a:t>Imputation de la moyenne basée sur la colonne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547E4DC-F9B3-4D5F-A749-C85BD9154C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885" y="1638800"/>
            <a:ext cx="4941221" cy="32941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6582AD3-B7C9-44CD-B153-255354569407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id="{B65DA333-2B92-4B84-81BE-7659D8CA73FC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P7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Espace réservé du numéro de diapositive 1">
            <a:extLst>
              <a:ext uri="{FF2B5EF4-FFF2-40B4-BE49-F238E27FC236}">
                <a16:creationId xmlns:a16="http://schemas.microsoft.com/office/drawing/2014/main" id="{BA09C0CB-58F5-4E60-B966-B6C1D202B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12</a:t>
            </a:fld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65743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95BEE2D7-FB1B-424D-B7A0-ECE972ECE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35" y="1440876"/>
            <a:ext cx="6049302" cy="3494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FC9A7C1E-C783-475F-B294-3B6A24B235CD}"/>
              </a:ext>
            </a:extLst>
          </p:cNvPr>
          <p:cNvGrpSpPr/>
          <p:nvPr/>
        </p:nvGrpSpPr>
        <p:grpSpPr>
          <a:xfrm>
            <a:off x="9831895" y="210686"/>
            <a:ext cx="2227800" cy="856800"/>
            <a:chOff x="9831895" y="210686"/>
            <a:chExt cx="2227800" cy="856800"/>
          </a:xfrm>
        </p:grpSpPr>
        <p:sp>
          <p:nvSpPr>
            <p:cNvPr id="30" name="Google Shape;189;p19">
              <a:extLst>
                <a:ext uri="{FF2B5EF4-FFF2-40B4-BE49-F238E27FC236}">
                  <a16:creationId xmlns:a16="http://schemas.microsoft.com/office/drawing/2014/main" id="{A82D989A-05A2-41DE-92CD-A964EEA10F53}"/>
                </a:ext>
              </a:extLst>
            </p:cNvPr>
            <p:cNvSpPr/>
            <p:nvPr/>
          </p:nvSpPr>
          <p:spPr>
            <a:xfrm>
              <a:off x="9831895" y="210686"/>
              <a:ext cx="2227800" cy="856800"/>
            </a:xfrm>
            <a:prstGeom prst="chevron">
              <a:avLst>
                <a:gd name="adj" fmla="val 50000"/>
              </a:avLst>
            </a:prstGeom>
            <a:solidFill>
              <a:srgbClr val="ED7D31"/>
            </a:solidFill>
            <a:ln>
              <a:solidFill>
                <a:srgbClr val="ED7D3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93;p19">
              <a:extLst>
                <a:ext uri="{FF2B5EF4-FFF2-40B4-BE49-F238E27FC236}">
                  <a16:creationId xmlns:a16="http://schemas.microsoft.com/office/drawing/2014/main" id="{9AC04BB4-E0BF-46A9-91F7-34BC0A8FFE58}"/>
                </a:ext>
              </a:extLst>
            </p:cNvPr>
            <p:cNvSpPr txBox="1"/>
            <p:nvPr/>
          </p:nvSpPr>
          <p:spPr>
            <a:xfrm>
              <a:off x="10115079" y="399532"/>
              <a:ext cx="1293117" cy="464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 dirty="0">
                  <a:solidFill>
                    <a:schemeClr val="lt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données </a:t>
              </a:r>
              <a:r>
                <a:rPr lang="fr-FR" sz="1400" dirty="0">
                  <a:solidFill>
                    <a:schemeClr val="lt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déséquilibrées</a:t>
              </a:r>
              <a:endParaRPr lang="fr-FR" sz="18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32" name="Google Shape;197;p19">
              <a:extLst>
                <a:ext uri="{FF2B5EF4-FFF2-40B4-BE49-F238E27FC236}">
                  <a16:creationId xmlns:a16="http://schemas.microsoft.com/office/drawing/2014/main" id="{D35505C4-7840-4B1B-B920-8D4DDB6418BD}"/>
                </a:ext>
              </a:extLst>
            </p:cNvPr>
            <p:cNvSpPr/>
            <p:nvPr/>
          </p:nvSpPr>
          <p:spPr>
            <a:xfrm>
              <a:off x="11353020" y="440781"/>
              <a:ext cx="396600" cy="396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33" name="Google Shape;204;p19">
              <a:extLst>
                <a:ext uri="{FF2B5EF4-FFF2-40B4-BE49-F238E27FC236}">
                  <a16:creationId xmlns:a16="http://schemas.microsoft.com/office/drawing/2014/main" id="{035252C5-FA93-4030-A7BD-225A7CE772DC}"/>
                </a:ext>
              </a:extLst>
            </p:cNvPr>
            <p:cNvSpPr txBox="1"/>
            <p:nvPr/>
          </p:nvSpPr>
          <p:spPr>
            <a:xfrm>
              <a:off x="11353521" y="440650"/>
              <a:ext cx="3966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127F257C-F065-4651-9A92-0C197D485FEA}"/>
                </a:ext>
              </a:extLst>
            </p:cNvPr>
            <p:cNvGrpSpPr/>
            <p:nvPr/>
          </p:nvGrpSpPr>
          <p:grpSpPr>
            <a:xfrm>
              <a:off x="11451473" y="515925"/>
              <a:ext cx="226866" cy="219294"/>
              <a:chOff x="3104506" y="2753958"/>
              <a:chExt cx="740426" cy="1737359"/>
            </a:xfrm>
          </p:grpSpPr>
          <p:pic>
            <p:nvPicPr>
              <p:cNvPr id="35" name="Image 34">
                <a:extLst>
                  <a:ext uri="{FF2B5EF4-FFF2-40B4-BE49-F238E27FC236}">
                    <a16:creationId xmlns:a16="http://schemas.microsoft.com/office/drawing/2014/main" id="{2EA1E6F4-A5C1-4753-AB1B-75E365174BD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595" r="60097"/>
              <a:stretch/>
            </p:blipFill>
            <p:spPr>
              <a:xfrm>
                <a:off x="3104506" y="2753958"/>
                <a:ext cx="370213" cy="1737359"/>
              </a:xfrm>
              <a:prstGeom prst="rect">
                <a:avLst/>
              </a:prstGeom>
            </p:spPr>
          </p:pic>
          <p:pic>
            <p:nvPicPr>
              <p:cNvPr id="36" name="Image 35">
                <a:extLst>
                  <a:ext uri="{FF2B5EF4-FFF2-40B4-BE49-F238E27FC236}">
                    <a16:creationId xmlns:a16="http://schemas.microsoft.com/office/drawing/2014/main" id="{76C3705A-64D8-4C09-9774-7D9A63347B8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0097" r="18594"/>
              <a:stretch/>
            </p:blipFill>
            <p:spPr>
              <a:xfrm>
                <a:off x="3474719" y="2753958"/>
                <a:ext cx="370213" cy="1737359"/>
              </a:xfrm>
              <a:prstGeom prst="rect">
                <a:avLst/>
              </a:prstGeom>
            </p:spPr>
          </p:pic>
        </p:grpSp>
      </p:grp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7736849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 jeu de données est déséquilibré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F9FAC46F-50DD-4275-B54F-D659122B6097}"/>
              </a:ext>
            </a:extLst>
          </p:cNvPr>
          <p:cNvSpPr txBox="1"/>
          <p:nvPr/>
        </p:nvSpPr>
        <p:spPr>
          <a:xfrm>
            <a:off x="7667775" y="1846316"/>
            <a:ext cx="45242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Utilisation de </a:t>
            </a:r>
            <a:r>
              <a:rPr lang="fr-FR" sz="2000" b="1" u="sng" dirty="0" err="1">
                <a:latin typeface="docs-Roboto"/>
              </a:rPr>
              <a:t>class_weight</a:t>
            </a:r>
            <a:endParaRPr lang="fr-FR" sz="2000" b="1" u="sng" baseline="30000" dirty="0"/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6E39D6B9-367B-49E2-BE49-490A54294E0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786" y="1837524"/>
            <a:ext cx="457727" cy="427272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5C38FDFC-2903-4044-999A-A79AFFB44F1D}"/>
              </a:ext>
            </a:extLst>
          </p:cNvPr>
          <p:cNvSpPr txBox="1"/>
          <p:nvPr/>
        </p:nvSpPr>
        <p:spPr>
          <a:xfrm>
            <a:off x="7658512" y="2264796"/>
            <a:ext cx="42577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pour faire une pondération inversement proportionnellement à la fréquence des classes</a:t>
            </a:r>
            <a:endParaRPr lang="fr-FR" sz="1400" dirty="0">
              <a:latin typeface="docs-Roboto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E3E9BB31-D4E8-4FA1-9BA7-2F23E2F5CC83}"/>
              </a:ext>
            </a:extLst>
          </p:cNvPr>
          <p:cNvSpPr txBox="1"/>
          <p:nvPr/>
        </p:nvSpPr>
        <p:spPr>
          <a:xfrm>
            <a:off x="-1" y="5300957"/>
            <a:ext cx="5637008" cy="70788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(0) Ce sont des prêts qui ont été remboursés.</a:t>
            </a:r>
          </a:p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(1) Ce sont des prêts qui n'ont pas été remboursés</a:t>
            </a:r>
            <a:endParaRPr lang="fr-FR" sz="2000" b="1" u="sng" strike="noStrike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docs-Roboto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BB62ECF-368A-44F1-B91F-CE8DAA4240E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6A242CD0-87A6-40FB-B45A-2E12A9A823E6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P7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Espace réservé du numéro de diapositive 1">
            <a:extLst>
              <a:ext uri="{FF2B5EF4-FFF2-40B4-BE49-F238E27FC236}">
                <a16:creationId xmlns:a16="http://schemas.microsoft.com/office/drawing/2014/main" id="{F0C1B0AC-4F19-4C1C-B49A-6069D1A13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13</a:t>
            </a:fld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8D5834E-FF0E-4AF0-994F-1EAEB3D765D8}"/>
              </a:ext>
            </a:extLst>
          </p:cNvPr>
          <p:cNvSpPr txBox="1"/>
          <p:nvPr/>
        </p:nvSpPr>
        <p:spPr>
          <a:xfrm>
            <a:off x="7667774" y="3528886"/>
            <a:ext cx="45242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Utilisation du </a:t>
            </a:r>
            <a:r>
              <a:rPr lang="fr-FR" sz="2000" b="1" u="sng" dirty="0" err="1">
                <a:latin typeface="docs-Roboto"/>
              </a:rPr>
              <a:t>Oversampling</a:t>
            </a:r>
            <a:r>
              <a:rPr lang="fr-FR" sz="2000" b="1" u="sng" dirty="0">
                <a:latin typeface="docs-Roboto"/>
              </a:rPr>
              <a:t> - </a:t>
            </a:r>
            <a:r>
              <a:rPr lang="fr-FR" sz="2000" b="1" u="sng" dirty="0"/>
              <a:t>SMOTE</a:t>
            </a:r>
            <a:endParaRPr lang="fr-FR" sz="2000" b="1" u="sng" baseline="30000" dirty="0"/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E12D2231-5A84-4214-82D1-267D0123EF5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785" y="3520094"/>
            <a:ext cx="457727" cy="427272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9D5402FC-EC6A-4B73-9B68-B5F3DB45A41A}"/>
              </a:ext>
            </a:extLst>
          </p:cNvPr>
          <p:cNvSpPr txBox="1"/>
          <p:nvPr/>
        </p:nvSpPr>
        <p:spPr>
          <a:xfrm>
            <a:off x="7658511" y="3947366"/>
            <a:ext cx="42577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pour augmenter les données dans la classe minoritaire</a:t>
            </a:r>
            <a:endParaRPr lang="fr-FR" sz="1400" dirty="0">
              <a:latin typeface="docs-Roboto"/>
            </a:endParaRPr>
          </a:p>
        </p:txBody>
      </p:sp>
    </p:spTree>
    <p:extLst>
      <p:ext uri="{BB962C8B-B14F-4D97-AF65-F5344CB8AC3E}">
        <p14:creationId xmlns:p14="http://schemas.microsoft.com/office/powerpoint/2010/main" val="678764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839FB7AF-1700-4C3B-A2A2-60763B67BE10}"/>
              </a:ext>
            </a:extLst>
          </p:cNvPr>
          <p:cNvGrpSpPr/>
          <p:nvPr/>
        </p:nvGrpSpPr>
        <p:grpSpPr>
          <a:xfrm>
            <a:off x="9831895" y="210686"/>
            <a:ext cx="2227800" cy="856800"/>
            <a:chOff x="5055843" y="2862139"/>
            <a:chExt cx="2227800" cy="856800"/>
          </a:xfrm>
        </p:grpSpPr>
        <p:sp>
          <p:nvSpPr>
            <p:cNvPr id="27" name="Google Shape;189;p19">
              <a:extLst>
                <a:ext uri="{FF2B5EF4-FFF2-40B4-BE49-F238E27FC236}">
                  <a16:creationId xmlns:a16="http://schemas.microsoft.com/office/drawing/2014/main" id="{3849EC1B-FCB7-43D1-AAC4-BEF18B4624A2}"/>
                </a:ext>
              </a:extLst>
            </p:cNvPr>
            <p:cNvSpPr/>
            <p:nvPr/>
          </p:nvSpPr>
          <p:spPr>
            <a:xfrm>
              <a:off x="5055843" y="2862139"/>
              <a:ext cx="2227800" cy="856800"/>
            </a:xfrm>
            <a:prstGeom prst="chevron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93;p19">
              <a:extLst>
                <a:ext uri="{FF2B5EF4-FFF2-40B4-BE49-F238E27FC236}">
                  <a16:creationId xmlns:a16="http://schemas.microsoft.com/office/drawing/2014/main" id="{5861DC11-B61A-4BFD-9EF9-C50BD710CFFF}"/>
                </a:ext>
              </a:extLst>
            </p:cNvPr>
            <p:cNvSpPr txBox="1"/>
            <p:nvPr/>
          </p:nvSpPr>
          <p:spPr>
            <a:xfrm>
              <a:off x="5339027" y="3050985"/>
              <a:ext cx="1293117" cy="464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solidFill>
                    <a:schemeClr val="lt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Modèles par défaut</a:t>
              </a:r>
              <a:endParaRPr lang="fr-FR" sz="18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29" name="Google Shape;197;p19">
              <a:extLst>
                <a:ext uri="{FF2B5EF4-FFF2-40B4-BE49-F238E27FC236}">
                  <a16:creationId xmlns:a16="http://schemas.microsoft.com/office/drawing/2014/main" id="{F59E2E2D-B9E6-4AA3-A1F3-BF81209A04ED}"/>
                </a:ext>
              </a:extLst>
            </p:cNvPr>
            <p:cNvSpPr/>
            <p:nvPr/>
          </p:nvSpPr>
          <p:spPr>
            <a:xfrm>
              <a:off x="6576968" y="3092234"/>
              <a:ext cx="396600" cy="396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41" name="Google Shape;204;p19">
              <a:extLst>
                <a:ext uri="{FF2B5EF4-FFF2-40B4-BE49-F238E27FC236}">
                  <a16:creationId xmlns:a16="http://schemas.microsoft.com/office/drawing/2014/main" id="{D1B5D7BE-E58B-4BDB-883D-86243C51A0A3}"/>
                </a:ext>
              </a:extLst>
            </p:cNvPr>
            <p:cNvSpPr txBox="1"/>
            <p:nvPr/>
          </p:nvSpPr>
          <p:spPr>
            <a:xfrm>
              <a:off x="6577469" y="3092103"/>
              <a:ext cx="3966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pic>
          <p:nvPicPr>
            <p:cNvPr id="42" name="Image 41">
              <a:extLst>
                <a:ext uri="{FF2B5EF4-FFF2-40B4-BE49-F238E27FC236}">
                  <a16:creationId xmlns:a16="http://schemas.microsoft.com/office/drawing/2014/main" id="{6D4A724F-D81B-46E0-8547-40D8BE211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2971" y="3137605"/>
              <a:ext cx="305597" cy="305597"/>
            </a:xfrm>
            <a:prstGeom prst="rect">
              <a:avLst/>
            </a:prstGeom>
          </p:spPr>
        </p:pic>
      </p:grp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7736849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modèles par défaut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BB62ECF-368A-44F1-B91F-CE8DAA4240E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6A242CD0-87A6-40FB-B45A-2E12A9A823E6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P7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Espace réservé du numéro de diapositive 1">
            <a:extLst>
              <a:ext uri="{FF2B5EF4-FFF2-40B4-BE49-F238E27FC236}">
                <a16:creationId xmlns:a16="http://schemas.microsoft.com/office/drawing/2014/main" id="{F0C1B0AC-4F19-4C1C-B49A-6069D1A13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14</a:t>
            </a:fld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A4A5D26-4A4B-45F3-ADA7-8FCDB675701B}"/>
              </a:ext>
            </a:extLst>
          </p:cNvPr>
          <p:cNvSpPr/>
          <p:nvPr/>
        </p:nvSpPr>
        <p:spPr>
          <a:xfrm>
            <a:off x="-18014" y="1348402"/>
            <a:ext cx="4302639" cy="457727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CB61E812-56AE-4F24-974B-F56A4377AEA2}"/>
              </a:ext>
            </a:extLst>
          </p:cNvPr>
          <p:cNvSpPr txBox="1"/>
          <p:nvPr/>
        </p:nvSpPr>
        <p:spPr>
          <a:xfrm>
            <a:off x="2" y="1387280"/>
            <a:ext cx="42846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Un problème </a:t>
            </a:r>
            <a:r>
              <a:rPr lang="fr-FR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de classification déséquilibré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52F37E4E-2594-48E7-A2EF-B0D114CC4865}"/>
              </a:ext>
            </a:extLst>
          </p:cNvPr>
          <p:cNvGrpSpPr/>
          <p:nvPr/>
        </p:nvGrpSpPr>
        <p:grpSpPr>
          <a:xfrm>
            <a:off x="892646" y="2550151"/>
            <a:ext cx="5966736" cy="2587909"/>
            <a:chOff x="892646" y="2550151"/>
            <a:chExt cx="5966736" cy="2587909"/>
          </a:xfrm>
        </p:grpSpPr>
        <p:pic>
          <p:nvPicPr>
            <p:cNvPr id="46" name="Image 45">
              <a:extLst>
                <a:ext uri="{FF2B5EF4-FFF2-40B4-BE49-F238E27FC236}">
                  <a16:creationId xmlns:a16="http://schemas.microsoft.com/office/drawing/2014/main" id="{729F87BA-B324-48DF-8B89-AAC1B6479C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2646" y="2846733"/>
              <a:ext cx="1983357" cy="1983357"/>
            </a:xfrm>
            <a:prstGeom prst="rect">
              <a:avLst/>
            </a:prstGeom>
          </p:spPr>
        </p:pic>
        <p:sp>
          <p:nvSpPr>
            <p:cNvPr id="58" name="Google Shape;1268;p31">
              <a:extLst>
                <a:ext uri="{FF2B5EF4-FFF2-40B4-BE49-F238E27FC236}">
                  <a16:creationId xmlns:a16="http://schemas.microsoft.com/office/drawing/2014/main" id="{47C5E08C-0BBD-410C-8D99-46A22375EDAB}"/>
                </a:ext>
              </a:extLst>
            </p:cNvPr>
            <p:cNvSpPr/>
            <p:nvPr/>
          </p:nvSpPr>
          <p:spPr>
            <a:xfrm>
              <a:off x="4258331" y="2550151"/>
              <a:ext cx="2592000" cy="468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b="1" dirty="0" err="1">
                  <a:solidFill>
                    <a:schemeClr val="lt1"/>
                  </a:solidFill>
                  <a:latin typeface="Google Sans"/>
                  <a:ea typeface="Roboto"/>
                  <a:cs typeface="Roboto"/>
                  <a:sym typeface="Roboto"/>
                </a:rPr>
                <a:t>Random</a:t>
              </a:r>
              <a:r>
                <a:rPr lang="fr-FR" b="1" dirty="0">
                  <a:solidFill>
                    <a:schemeClr val="lt1"/>
                  </a:solidFill>
                  <a:latin typeface="Google Sans"/>
                  <a:ea typeface="Roboto"/>
                  <a:cs typeface="Roboto"/>
                  <a:sym typeface="Roboto"/>
                </a:rPr>
                <a:t> Forest</a:t>
              </a:r>
              <a:endParaRPr b="1" dirty="0">
                <a:solidFill>
                  <a:schemeClr val="lt1"/>
                </a:solidFill>
                <a:latin typeface="Google Sans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0" name="Google Shape;1284;p31">
              <a:extLst>
                <a:ext uri="{FF2B5EF4-FFF2-40B4-BE49-F238E27FC236}">
                  <a16:creationId xmlns:a16="http://schemas.microsoft.com/office/drawing/2014/main" id="{8CABD08D-773E-4358-B7F1-B52A4F9806BF}"/>
                </a:ext>
              </a:extLst>
            </p:cNvPr>
            <p:cNvSpPr/>
            <p:nvPr/>
          </p:nvSpPr>
          <p:spPr>
            <a:xfrm>
              <a:off x="4258331" y="4670060"/>
              <a:ext cx="2592000" cy="468000"/>
            </a:xfrm>
            <a:prstGeom prst="roundRect">
              <a:avLst>
                <a:gd name="adj" fmla="val 50000"/>
              </a:avLst>
            </a:prstGeom>
            <a:solidFill>
              <a:srgbClr val="CC00CC"/>
            </a:solidFill>
            <a:ln>
              <a:solidFill>
                <a:srgbClr val="CC00C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b="1" dirty="0">
                  <a:solidFill>
                    <a:schemeClr val="lt1"/>
                  </a:solidFill>
                  <a:latin typeface="Google Sans"/>
                  <a:ea typeface="Roboto"/>
                  <a:cs typeface="Roboto"/>
                  <a:sym typeface="Roboto"/>
                </a:rPr>
                <a:t>Gradient </a:t>
              </a:r>
              <a:r>
                <a:rPr lang="fr-FR" b="1" dirty="0" err="1">
                  <a:solidFill>
                    <a:schemeClr val="lt1"/>
                  </a:solidFill>
                  <a:latin typeface="Google Sans"/>
                  <a:ea typeface="Roboto"/>
                  <a:cs typeface="Roboto"/>
                  <a:sym typeface="Roboto"/>
                </a:rPr>
                <a:t>Boosting</a:t>
              </a:r>
              <a:endParaRPr b="1" dirty="0">
                <a:solidFill>
                  <a:schemeClr val="lt1"/>
                </a:solidFill>
                <a:latin typeface="Google Sans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1" name="Google Shape;1292;p31">
              <a:extLst>
                <a:ext uri="{FF2B5EF4-FFF2-40B4-BE49-F238E27FC236}">
                  <a16:creationId xmlns:a16="http://schemas.microsoft.com/office/drawing/2014/main" id="{FB87C8A0-D678-44BF-ABB3-42843AE6761B}"/>
                </a:ext>
              </a:extLst>
            </p:cNvPr>
            <p:cNvSpPr/>
            <p:nvPr/>
          </p:nvSpPr>
          <p:spPr>
            <a:xfrm>
              <a:off x="4267382" y="3607116"/>
              <a:ext cx="2592000" cy="468000"/>
            </a:xfrm>
            <a:prstGeom prst="roundRect">
              <a:avLst>
                <a:gd name="adj" fmla="val 50000"/>
              </a:avLst>
            </a:prstGeom>
            <a:solidFill>
              <a:srgbClr val="ED7D31"/>
            </a:solidFill>
            <a:ln>
              <a:solidFill>
                <a:srgbClr val="ED7D3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lt1"/>
                  </a:solidFill>
                  <a:latin typeface="Google Sans"/>
                  <a:ea typeface="Roboto"/>
                  <a:cs typeface="Roboto"/>
                  <a:sym typeface="Roboto"/>
                </a:rPr>
                <a:t>LightGBM</a:t>
              </a:r>
              <a:endParaRPr b="1" dirty="0">
                <a:solidFill>
                  <a:schemeClr val="lt1"/>
                </a:solidFill>
                <a:latin typeface="Google Sans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52" name="Google Shape;1027;p27">
              <a:extLst>
                <a:ext uri="{FF2B5EF4-FFF2-40B4-BE49-F238E27FC236}">
                  <a16:creationId xmlns:a16="http://schemas.microsoft.com/office/drawing/2014/main" id="{8980225F-8229-4F3C-B4AD-A86EBD164BFE}"/>
                </a:ext>
              </a:extLst>
            </p:cNvPr>
            <p:cNvCxnSpPr>
              <a:cxnSpLocks/>
              <a:stCxn id="46" idx="3"/>
              <a:endCxn id="58" idx="1"/>
            </p:cNvCxnSpPr>
            <p:nvPr/>
          </p:nvCxnSpPr>
          <p:spPr>
            <a:xfrm flipV="1">
              <a:off x="2876003" y="2784151"/>
              <a:ext cx="1382328" cy="1054261"/>
            </a:xfrm>
            <a:prstGeom prst="straightConnector1">
              <a:avLst/>
            </a:prstGeom>
            <a:noFill/>
            <a:ln w="38100" cap="flat" cmpd="sng">
              <a:solidFill>
                <a:srgbClr val="4472C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Google Shape;1027;p27">
              <a:extLst>
                <a:ext uri="{FF2B5EF4-FFF2-40B4-BE49-F238E27FC236}">
                  <a16:creationId xmlns:a16="http://schemas.microsoft.com/office/drawing/2014/main" id="{6403A086-FC24-46E2-B83A-C760D625662D}"/>
                </a:ext>
              </a:extLst>
            </p:cNvPr>
            <p:cNvCxnSpPr>
              <a:cxnSpLocks/>
              <a:stCxn id="46" idx="3"/>
              <a:endCxn id="61" idx="1"/>
            </p:cNvCxnSpPr>
            <p:nvPr/>
          </p:nvCxnSpPr>
          <p:spPr>
            <a:xfrm>
              <a:off x="2876003" y="3838412"/>
              <a:ext cx="1391379" cy="2704"/>
            </a:xfrm>
            <a:prstGeom prst="straightConnector1">
              <a:avLst/>
            </a:prstGeom>
            <a:noFill/>
            <a:ln w="38100" cap="flat" cmpd="sng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" name="Google Shape;1027;p27">
              <a:extLst>
                <a:ext uri="{FF2B5EF4-FFF2-40B4-BE49-F238E27FC236}">
                  <a16:creationId xmlns:a16="http://schemas.microsoft.com/office/drawing/2014/main" id="{A6F39740-DC8C-44B0-8F10-3AEA8785092F}"/>
                </a:ext>
              </a:extLst>
            </p:cNvPr>
            <p:cNvCxnSpPr>
              <a:cxnSpLocks/>
              <a:stCxn id="46" idx="3"/>
              <a:endCxn id="60" idx="1"/>
            </p:cNvCxnSpPr>
            <p:nvPr/>
          </p:nvCxnSpPr>
          <p:spPr>
            <a:xfrm>
              <a:off x="2876003" y="3838412"/>
              <a:ext cx="1382328" cy="1065648"/>
            </a:xfrm>
            <a:prstGeom prst="straightConnector1">
              <a:avLst/>
            </a:prstGeom>
            <a:noFill/>
            <a:ln w="38100" cap="flat" cmpd="sng">
              <a:solidFill>
                <a:srgbClr val="CC00CC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64" name="Image 63">
            <a:extLst>
              <a:ext uri="{FF2B5EF4-FFF2-40B4-BE49-F238E27FC236}">
                <a16:creationId xmlns:a16="http://schemas.microsoft.com/office/drawing/2014/main" id="{9B487F9C-3BEE-4339-A936-1AAC16B97A78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988" y="2898137"/>
            <a:ext cx="457727" cy="427272"/>
          </a:xfrm>
          <a:prstGeom prst="rect">
            <a:avLst/>
          </a:prstGeom>
        </p:spPr>
      </p:pic>
      <p:sp>
        <p:nvSpPr>
          <p:cNvPr id="65" name="ZoneTexte 64">
            <a:extLst>
              <a:ext uri="{FF2B5EF4-FFF2-40B4-BE49-F238E27FC236}">
                <a16:creationId xmlns:a16="http://schemas.microsoft.com/office/drawing/2014/main" id="{71421B01-1D1B-4AE8-9AB7-1F6BA8A0C6F3}"/>
              </a:ext>
            </a:extLst>
          </p:cNvPr>
          <p:cNvSpPr txBox="1"/>
          <p:nvPr/>
        </p:nvSpPr>
        <p:spPr>
          <a:xfrm>
            <a:off x="8070765" y="2911560"/>
            <a:ext cx="370425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Métriques sélectionnées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ROC-AUC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u="none" strike="noStrike" dirty="0" err="1">
                <a:solidFill>
                  <a:srgbClr val="000000"/>
                </a:solidFill>
                <a:effectLst/>
                <a:latin typeface="Google Sans"/>
              </a:rPr>
              <a:t>Recall</a:t>
            </a:r>
            <a:endParaRPr lang="fr-FR" sz="2000" u="none" strike="noStrike" dirty="0">
              <a:solidFill>
                <a:srgbClr val="000000"/>
              </a:solidFill>
              <a:effectLst/>
              <a:latin typeface="Google Sans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F1</a:t>
            </a:r>
            <a:endParaRPr lang="fr-FR" sz="2000" i="1" dirty="0">
              <a:solidFill>
                <a:schemeClr val="tx1">
                  <a:lumMod val="50000"/>
                  <a:lumOff val="50000"/>
                </a:schemeClr>
              </a:solidFill>
              <a:latin typeface="Google Sans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dirty="0" err="1">
                <a:solidFill>
                  <a:srgbClr val="000000"/>
                </a:solidFill>
                <a:latin typeface="Google Sans"/>
              </a:rPr>
              <a:t>Precision</a:t>
            </a:r>
            <a:endParaRPr lang="fr-FR" sz="2000" dirty="0">
              <a:solidFill>
                <a:srgbClr val="000000"/>
              </a:solidFill>
              <a:latin typeface="Google Sans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rgbClr val="000000"/>
                </a:solidFill>
                <a:latin typeface="Google Sans"/>
              </a:rPr>
              <a:t>Custom Score (fonction coût)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rgbClr val="000000"/>
                </a:solidFill>
                <a:latin typeface="Google Sans"/>
              </a:rPr>
              <a:t>Durée</a:t>
            </a:r>
          </a:p>
        </p:txBody>
      </p:sp>
    </p:spTree>
    <p:extLst>
      <p:ext uri="{BB962C8B-B14F-4D97-AF65-F5344CB8AC3E}">
        <p14:creationId xmlns:p14="http://schemas.microsoft.com/office/powerpoint/2010/main" val="1130019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CE345296-1C02-4865-B48E-D18B84B24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825" y="1872111"/>
            <a:ext cx="8134350" cy="3981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839FB7AF-1700-4C3B-A2A2-60763B67BE10}"/>
              </a:ext>
            </a:extLst>
          </p:cNvPr>
          <p:cNvGrpSpPr/>
          <p:nvPr/>
        </p:nvGrpSpPr>
        <p:grpSpPr>
          <a:xfrm>
            <a:off x="9831895" y="210686"/>
            <a:ext cx="2227800" cy="856800"/>
            <a:chOff x="5055843" y="2862139"/>
            <a:chExt cx="2227800" cy="856800"/>
          </a:xfrm>
        </p:grpSpPr>
        <p:sp>
          <p:nvSpPr>
            <p:cNvPr id="27" name="Google Shape;189;p19">
              <a:extLst>
                <a:ext uri="{FF2B5EF4-FFF2-40B4-BE49-F238E27FC236}">
                  <a16:creationId xmlns:a16="http://schemas.microsoft.com/office/drawing/2014/main" id="{3849EC1B-FCB7-43D1-AAC4-BEF18B4624A2}"/>
                </a:ext>
              </a:extLst>
            </p:cNvPr>
            <p:cNvSpPr/>
            <p:nvPr/>
          </p:nvSpPr>
          <p:spPr>
            <a:xfrm>
              <a:off x="5055843" y="2862139"/>
              <a:ext cx="2227800" cy="856800"/>
            </a:xfrm>
            <a:prstGeom prst="chevron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93;p19">
              <a:extLst>
                <a:ext uri="{FF2B5EF4-FFF2-40B4-BE49-F238E27FC236}">
                  <a16:creationId xmlns:a16="http://schemas.microsoft.com/office/drawing/2014/main" id="{5861DC11-B61A-4BFD-9EF9-C50BD710CFFF}"/>
                </a:ext>
              </a:extLst>
            </p:cNvPr>
            <p:cNvSpPr txBox="1"/>
            <p:nvPr/>
          </p:nvSpPr>
          <p:spPr>
            <a:xfrm>
              <a:off x="5339027" y="3050985"/>
              <a:ext cx="1293117" cy="464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solidFill>
                    <a:schemeClr val="lt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Modèles par défaut</a:t>
              </a:r>
              <a:endParaRPr lang="fr-FR" sz="18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29" name="Google Shape;197;p19">
              <a:extLst>
                <a:ext uri="{FF2B5EF4-FFF2-40B4-BE49-F238E27FC236}">
                  <a16:creationId xmlns:a16="http://schemas.microsoft.com/office/drawing/2014/main" id="{F59E2E2D-B9E6-4AA3-A1F3-BF81209A04ED}"/>
                </a:ext>
              </a:extLst>
            </p:cNvPr>
            <p:cNvSpPr/>
            <p:nvPr/>
          </p:nvSpPr>
          <p:spPr>
            <a:xfrm>
              <a:off x="6576968" y="3092234"/>
              <a:ext cx="396600" cy="396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41" name="Google Shape;204;p19">
              <a:extLst>
                <a:ext uri="{FF2B5EF4-FFF2-40B4-BE49-F238E27FC236}">
                  <a16:creationId xmlns:a16="http://schemas.microsoft.com/office/drawing/2014/main" id="{D1B5D7BE-E58B-4BDB-883D-86243C51A0A3}"/>
                </a:ext>
              </a:extLst>
            </p:cNvPr>
            <p:cNvSpPr txBox="1"/>
            <p:nvPr/>
          </p:nvSpPr>
          <p:spPr>
            <a:xfrm>
              <a:off x="6577469" y="3092103"/>
              <a:ext cx="3966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pic>
          <p:nvPicPr>
            <p:cNvPr id="42" name="Image 41">
              <a:extLst>
                <a:ext uri="{FF2B5EF4-FFF2-40B4-BE49-F238E27FC236}">
                  <a16:creationId xmlns:a16="http://schemas.microsoft.com/office/drawing/2014/main" id="{6D4A724F-D81B-46E0-8547-40D8BE211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2971" y="3137605"/>
              <a:ext cx="305597" cy="305597"/>
            </a:xfrm>
            <a:prstGeom prst="rect">
              <a:avLst/>
            </a:prstGeom>
          </p:spPr>
        </p:pic>
      </p:grp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BB62ECF-368A-44F1-B91F-CE8DAA4240E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6A242CD0-87A6-40FB-B45A-2E12A9A823E6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P7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Espace réservé du numéro de diapositive 1">
            <a:extLst>
              <a:ext uri="{FF2B5EF4-FFF2-40B4-BE49-F238E27FC236}">
                <a16:creationId xmlns:a16="http://schemas.microsoft.com/office/drawing/2014/main" id="{F0C1B0AC-4F19-4C1C-B49A-6069D1A13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15</a:t>
            </a:fld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Titre 1">
            <a:extLst>
              <a:ext uri="{FF2B5EF4-FFF2-40B4-BE49-F238E27FC236}">
                <a16:creationId xmlns:a16="http://schemas.microsoft.com/office/drawing/2014/main" id="{7A4AC792-AF49-4062-B3BC-3B4C680650D0}"/>
              </a:ext>
            </a:extLst>
          </p:cNvPr>
          <p:cNvSpPr txBox="1">
            <a:spLocks/>
          </p:cNvSpPr>
          <p:nvPr/>
        </p:nvSpPr>
        <p:spPr>
          <a:xfrm>
            <a:off x="279917" y="432793"/>
            <a:ext cx="9736538" cy="1193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En mode par défaut, le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LightGMB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a le meilleur résultat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92E8240-2B5C-4247-9B3B-F116AD964755}"/>
              </a:ext>
            </a:extLst>
          </p:cNvPr>
          <p:cNvSpPr/>
          <p:nvPr/>
        </p:nvSpPr>
        <p:spPr>
          <a:xfrm>
            <a:off x="5930900" y="2133600"/>
            <a:ext cx="1485900" cy="3535680"/>
          </a:xfrm>
          <a:prstGeom prst="rect">
            <a:avLst/>
          </a:prstGeom>
          <a:noFill/>
          <a:ln w="38100">
            <a:solidFill>
              <a:srgbClr val="CC00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59459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573627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Pénaliser des Faux Négatifs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14" name="Tableau 15">
            <a:extLst>
              <a:ext uri="{FF2B5EF4-FFF2-40B4-BE49-F238E27FC236}">
                <a16:creationId xmlns:a16="http://schemas.microsoft.com/office/drawing/2014/main" id="{F69B1DF1-D648-4C6D-9E4F-2117BE7F7874}"/>
              </a:ext>
            </a:extLst>
          </p:cNvPr>
          <p:cNvGraphicFramePr>
            <a:graphicFrameLocks noGrp="1"/>
          </p:cNvGraphicFramePr>
          <p:nvPr/>
        </p:nvGraphicFramePr>
        <p:xfrm>
          <a:off x="562524" y="1946374"/>
          <a:ext cx="2947544" cy="28546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189">
                  <a:extLst>
                    <a:ext uri="{9D8B030D-6E8A-4147-A177-3AD203B41FA5}">
                      <a16:colId xmlns:a16="http://schemas.microsoft.com/office/drawing/2014/main" val="3418241343"/>
                    </a:ext>
                  </a:extLst>
                </a:gridCol>
                <a:gridCol w="1234224">
                  <a:extLst>
                    <a:ext uri="{9D8B030D-6E8A-4147-A177-3AD203B41FA5}">
                      <a16:colId xmlns:a16="http://schemas.microsoft.com/office/drawing/2014/main" val="1405748009"/>
                    </a:ext>
                  </a:extLst>
                </a:gridCol>
                <a:gridCol w="1213131">
                  <a:extLst>
                    <a:ext uri="{9D8B030D-6E8A-4147-A177-3AD203B41FA5}">
                      <a16:colId xmlns:a16="http://schemas.microsoft.com/office/drawing/2014/main" val="2507800927"/>
                    </a:ext>
                  </a:extLst>
                </a:gridCol>
              </a:tblGrid>
              <a:tr h="1077218">
                <a:tc>
                  <a:txBody>
                    <a:bodyPr/>
                    <a:lstStyle/>
                    <a:p>
                      <a:pPr algn="r"/>
                      <a:r>
                        <a:rPr lang="es-ES" sz="1400" dirty="0"/>
                        <a:t>0</a:t>
                      </a:r>
                      <a:endParaRPr lang="fr-FR" sz="1400" dirty="0"/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bg1"/>
                          </a:solidFill>
                        </a:rPr>
                        <a:t>TN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bg1"/>
                          </a:solidFill>
                        </a:rPr>
                        <a:t>FP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565666"/>
                  </a:ext>
                </a:extLst>
              </a:tr>
              <a:tr h="1174594">
                <a:tc>
                  <a:txBody>
                    <a:bodyPr/>
                    <a:lstStyle/>
                    <a:p>
                      <a:pPr algn="r"/>
                      <a:r>
                        <a:rPr lang="es-ES" sz="1400" dirty="0"/>
                        <a:t>1</a:t>
                      </a:r>
                      <a:endParaRPr lang="fr-FR" sz="1400" dirty="0"/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bg1"/>
                          </a:solidFill>
                        </a:rPr>
                        <a:t>FN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85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bg1"/>
                          </a:solidFill>
                        </a:rPr>
                        <a:t>TP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344158"/>
                  </a:ext>
                </a:extLst>
              </a:tr>
              <a:tr h="602847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0</a:t>
                      </a:r>
                      <a:endParaRPr lang="fr-FR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</a:t>
                      </a:r>
                      <a:endParaRPr lang="fr-FR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1946666"/>
                  </a:ext>
                </a:extLst>
              </a:tr>
            </a:tbl>
          </a:graphicData>
        </a:graphic>
      </p:graphicFrame>
      <p:sp>
        <p:nvSpPr>
          <p:cNvPr id="43" name="ZoneTexte 42">
            <a:extLst>
              <a:ext uri="{FF2B5EF4-FFF2-40B4-BE49-F238E27FC236}">
                <a16:creationId xmlns:a16="http://schemas.microsoft.com/office/drawing/2014/main" id="{BFBE55AF-C178-45A9-A30C-C8B552BE9171}"/>
              </a:ext>
            </a:extLst>
          </p:cNvPr>
          <p:cNvSpPr txBox="1"/>
          <p:nvPr/>
        </p:nvSpPr>
        <p:spPr>
          <a:xfrm>
            <a:off x="1659944" y="4568230"/>
            <a:ext cx="1209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Classe prédite</a:t>
            </a:r>
            <a:endParaRPr lang="fr-FR" sz="1400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3418CBAE-6DCA-4D70-93D5-412CAF07C5E7}"/>
              </a:ext>
            </a:extLst>
          </p:cNvPr>
          <p:cNvSpPr txBox="1"/>
          <p:nvPr/>
        </p:nvSpPr>
        <p:spPr>
          <a:xfrm rot="16200000">
            <a:off x="16124" y="2978064"/>
            <a:ext cx="109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Classe réelle</a:t>
            </a:r>
            <a:endParaRPr lang="fr-FR" sz="1400" dirty="0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CD45B9C6-760B-477B-A4A6-F64F75F22E6F}"/>
              </a:ext>
            </a:extLst>
          </p:cNvPr>
          <p:cNvSpPr txBox="1"/>
          <p:nvPr/>
        </p:nvSpPr>
        <p:spPr>
          <a:xfrm>
            <a:off x="1141002" y="1547082"/>
            <a:ext cx="224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Matrice de confusion</a:t>
            </a:r>
            <a:endParaRPr lang="fr-FR" b="1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5F6DE93-5E4C-49D7-9C40-AE659751146F}"/>
              </a:ext>
            </a:extLst>
          </p:cNvPr>
          <p:cNvSpPr txBox="1"/>
          <p:nvPr/>
        </p:nvSpPr>
        <p:spPr>
          <a:xfrm>
            <a:off x="4558444" y="1558121"/>
            <a:ext cx="45661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Fonction coût</a:t>
            </a:r>
            <a:endParaRPr lang="fr-FR" sz="2000" baseline="30000" dirty="0"/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F30DFC66-0A97-4760-91FD-DE8FE14D188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454" y="1549329"/>
            <a:ext cx="457727" cy="427272"/>
          </a:xfrm>
          <a:prstGeom prst="rect">
            <a:avLst/>
          </a:prstGeom>
        </p:spPr>
      </p:pic>
      <p:graphicFrame>
        <p:nvGraphicFramePr>
          <p:cNvPr id="28" name="Tableau 3">
            <a:extLst>
              <a:ext uri="{FF2B5EF4-FFF2-40B4-BE49-F238E27FC236}">
                <a16:creationId xmlns:a16="http://schemas.microsoft.com/office/drawing/2014/main" id="{D9E693DA-9139-4D8C-BB39-D8EB5A4EBB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66732"/>
              </p:ext>
            </p:extLst>
          </p:nvPr>
        </p:nvGraphicFramePr>
        <p:xfrm>
          <a:off x="4721432" y="2033205"/>
          <a:ext cx="1945576" cy="151980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38005">
                  <a:extLst>
                    <a:ext uri="{9D8B030D-6E8A-4147-A177-3AD203B41FA5}">
                      <a16:colId xmlns:a16="http://schemas.microsoft.com/office/drawing/2014/main" val="2691836734"/>
                    </a:ext>
                  </a:extLst>
                </a:gridCol>
                <a:gridCol w="707571">
                  <a:extLst>
                    <a:ext uri="{9D8B030D-6E8A-4147-A177-3AD203B41FA5}">
                      <a16:colId xmlns:a16="http://schemas.microsoft.com/office/drawing/2014/main" val="3713735240"/>
                    </a:ext>
                  </a:extLst>
                </a:gridCol>
              </a:tblGrid>
              <a:tr h="3006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dirty="0"/>
                        <a:t>Taux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Valeur</a:t>
                      </a:r>
                      <a:endParaRPr lang="fr-FR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2291659"/>
                  </a:ext>
                </a:extLst>
              </a:tr>
              <a:tr h="3006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/>
                        <a:t>TN</a:t>
                      </a:r>
                      <a:r>
                        <a:rPr lang="es-ES" sz="1400" dirty="0"/>
                        <a:t> </a:t>
                      </a:r>
                      <a:r>
                        <a:rPr lang="es-ES" sz="11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(vrais négatifs)</a:t>
                      </a:r>
                      <a:endParaRPr lang="es-ES" sz="11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kern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2973378"/>
                  </a:ext>
                </a:extLst>
              </a:tr>
              <a:tr h="3006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/>
                        <a:t>TP </a:t>
                      </a:r>
                      <a:r>
                        <a:rPr lang="es-ES" sz="11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(vrais positifs) </a:t>
                      </a:r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200" kern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2308931"/>
                  </a:ext>
                </a:extLst>
              </a:tr>
              <a:tr h="3006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/>
                        <a:t>FP</a:t>
                      </a:r>
                      <a:r>
                        <a:rPr lang="es-ES" sz="1400" dirty="0"/>
                        <a:t> </a:t>
                      </a:r>
                      <a:r>
                        <a:rPr lang="es-ES" sz="11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(faux positifs)</a:t>
                      </a:r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200" kern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1445578"/>
                  </a:ext>
                </a:extLst>
              </a:tr>
              <a:tr h="3006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/>
                        <a:t>FN</a:t>
                      </a:r>
                      <a:r>
                        <a:rPr lang="es-ES" sz="1400" dirty="0"/>
                        <a:t> </a:t>
                      </a:r>
                      <a:r>
                        <a:rPr lang="es-ES" sz="11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(faux négatifs)</a:t>
                      </a:r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200" kern="1200" dirty="0">
                          <a:solidFill>
                            <a:schemeClr val="tx1"/>
                          </a:solidFill>
                        </a:rPr>
                        <a:t>-100</a:t>
                      </a:r>
                      <a:endParaRPr lang="fr-F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4127899"/>
                  </a:ext>
                </a:extLst>
              </a:tr>
            </a:tbl>
          </a:graphicData>
        </a:graphic>
      </p:graphicFrame>
      <p:pic>
        <p:nvPicPr>
          <p:cNvPr id="6" name="Image 5">
            <a:extLst>
              <a:ext uri="{FF2B5EF4-FFF2-40B4-BE49-F238E27FC236}">
                <a16:creationId xmlns:a16="http://schemas.microsoft.com/office/drawing/2014/main" id="{B95DBC4A-F683-47A9-A1F5-0CD83B3EE1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123"/>
          <a:stretch/>
        </p:blipFill>
        <p:spPr>
          <a:xfrm>
            <a:off x="4742871" y="3835292"/>
            <a:ext cx="6126024" cy="2081430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173349F0-BA1A-449B-AE0E-C6DA387DB66A}"/>
              </a:ext>
            </a:extLst>
          </p:cNvPr>
          <p:cNvSpPr txBox="1"/>
          <p:nvPr/>
        </p:nvSpPr>
        <p:spPr>
          <a:xfrm>
            <a:off x="7267903" y="1543515"/>
            <a:ext cx="4924097" cy="1323439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U</a:t>
            </a:r>
            <a:r>
              <a:rPr lang="fr-FR" sz="2000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n </a:t>
            </a:r>
            <a:r>
              <a:rPr lang="fr-FR" sz="2000" u="sng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faux positif </a:t>
            </a:r>
            <a:r>
              <a:rPr lang="fr-FR" sz="2000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(FP) constitue </a:t>
            </a:r>
            <a:r>
              <a:rPr lang="fr-FR" sz="2000" u="sng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une perte d'opportunité</a:t>
            </a:r>
            <a:r>
              <a:rPr lang="fr-FR" sz="2000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pour la banque, à la différence d'un </a:t>
            </a:r>
            <a:r>
              <a:rPr lang="fr-FR" sz="2000" u="sng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faux négatif (FN)</a:t>
            </a:r>
            <a:r>
              <a:rPr lang="fr-FR" sz="2000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qui constitue une </a:t>
            </a:r>
            <a:r>
              <a:rPr lang="fr-FR" sz="2000" u="sng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perte pour créance irrécouvrable.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9748035-F321-4340-B50C-EFF54E5FD999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">
            <a:extLst>
              <a:ext uri="{FF2B5EF4-FFF2-40B4-BE49-F238E27FC236}">
                <a16:creationId xmlns:a16="http://schemas.microsoft.com/office/drawing/2014/main" id="{CD0D3F79-D83B-4FBC-8E18-D815B771ABA9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P7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9B449B3E-4372-445B-AB8F-70BC45951BA5}"/>
              </a:ext>
            </a:extLst>
          </p:cNvPr>
          <p:cNvGrpSpPr/>
          <p:nvPr/>
        </p:nvGrpSpPr>
        <p:grpSpPr>
          <a:xfrm>
            <a:off x="9831895" y="210550"/>
            <a:ext cx="2227800" cy="856800"/>
            <a:chOff x="9180396" y="2132575"/>
            <a:chExt cx="2227800" cy="856800"/>
          </a:xfrm>
        </p:grpSpPr>
        <p:sp>
          <p:nvSpPr>
            <p:cNvPr id="34" name="Google Shape;189;p19">
              <a:extLst>
                <a:ext uri="{FF2B5EF4-FFF2-40B4-BE49-F238E27FC236}">
                  <a16:creationId xmlns:a16="http://schemas.microsoft.com/office/drawing/2014/main" id="{8F11A774-8609-4461-A458-0DE8713C31DE}"/>
                </a:ext>
              </a:extLst>
            </p:cNvPr>
            <p:cNvSpPr/>
            <p:nvPr/>
          </p:nvSpPr>
          <p:spPr>
            <a:xfrm>
              <a:off x="9180396" y="2132575"/>
              <a:ext cx="2227800" cy="856800"/>
            </a:xfrm>
            <a:prstGeom prst="chevron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193;p19">
              <a:extLst>
                <a:ext uri="{FF2B5EF4-FFF2-40B4-BE49-F238E27FC236}">
                  <a16:creationId xmlns:a16="http://schemas.microsoft.com/office/drawing/2014/main" id="{A9177D35-1B39-42A8-8DBE-F25B191DA283}"/>
                </a:ext>
              </a:extLst>
            </p:cNvPr>
            <p:cNvSpPr txBox="1"/>
            <p:nvPr/>
          </p:nvSpPr>
          <p:spPr>
            <a:xfrm>
              <a:off x="9407577" y="2330037"/>
              <a:ext cx="1409614" cy="464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700" dirty="0">
                  <a:solidFill>
                    <a:schemeClr val="lt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Modélisation</a:t>
              </a:r>
              <a:r>
                <a:rPr lang="fr-FR" dirty="0">
                  <a:solidFill>
                    <a:schemeClr val="lt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 finale</a:t>
              </a:r>
              <a:endParaRPr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36" name="Google Shape;197;p19">
              <a:extLst>
                <a:ext uri="{FF2B5EF4-FFF2-40B4-BE49-F238E27FC236}">
                  <a16:creationId xmlns:a16="http://schemas.microsoft.com/office/drawing/2014/main" id="{99907D7B-BAF5-4C14-8D8D-14BA5AA423B9}"/>
                </a:ext>
              </a:extLst>
            </p:cNvPr>
            <p:cNvSpPr/>
            <p:nvPr/>
          </p:nvSpPr>
          <p:spPr>
            <a:xfrm>
              <a:off x="10806307" y="2362670"/>
              <a:ext cx="396600" cy="396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37" name="Google Shape;204;p19">
              <a:extLst>
                <a:ext uri="{FF2B5EF4-FFF2-40B4-BE49-F238E27FC236}">
                  <a16:creationId xmlns:a16="http://schemas.microsoft.com/office/drawing/2014/main" id="{2BC5A01A-3EAE-4912-B421-273E7EFB1E36}"/>
                </a:ext>
              </a:extLst>
            </p:cNvPr>
            <p:cNvSpPr txBox="1"/>
            <p:nvPr/>
          </p:nvSpPr>
          <p:spPr>
            <a:xfrm>
              <a:off x="10806808" y="2362539"/>
              <a:ext cx="3966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E0C8A898-CBEF-47C0-AB2F-EEB7971EF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64492" y="2403310"/>
              <a:ext cx="304762" cy="304762"/>
            </a:xfrm>
            <a:prstGeom prst="rect">
              <a:avLst/>
            </a:prstGeom>
          </p:spPr>
        </p:pic>
      </p:grpSp>
      <p:sp>
        <p:nvSpPr>
          <p:cNvPr id="22" name="Espace réservé du numéro de diapositive 1">
            <a:extLst>
              <a:ext uri="{FF2B5EF4-FFF2-40B4-BE49-F238E27FC236}">
                <a16:creationId xmlns:a16="http://schemas.microsoft.com/office/drawing/2014/main" id="{82BDCBE1-AF2E-4CEC-BE87-3BB32E312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16</a:t>
            </a:fld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10005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E7F3B110-64B8-48C0-824D-D303293E1E9E}"/>
              </a:ext>
            </a:extLst>
          </p:cNvPr>
          <p:cNvGrpSpPr/>
          <p:nvPr/>
        </p:nvGrpSpPr>
        <p:grpSpPr>
          <a:xfrm>
            <a:off x="9831895" y="210550"/>
            <a:ext cx="2227800" cy="856800"/>
            <a:chOff x="9180396" y="2132575"/>
            <a:chExt cx="2227800" cy="856800"/>
          </a:xfrm>
        </p:grpSpPr>
        <p:sp>
          <p:nvSpPr>
            <p:cNvPr id="15" name="Google Shape;189;p19">
              <a:extLst>
                <a:ext uri="{FF2B5EF4-FFF2-40B4-BE49-F238E27FC236}">
                  <a16:creationId xmlns:a16="http://schemas.microsoft.com/office/drawing/2014/main" id="{E96DBE23-4800-441E-A6DA-402227FF709E}"/>
                </a:ext>
              </a:extLst>
            </p:cNvPr>
            <p:cNvSpPr/>
            <p:nvPr/>
          </p:nvSpPr>
          <p:spPr>
            <a:xfrm>
              <a:off x="9180396" y="2132575"/>
              <a:ext cx="2227800" cy="856800"/>
            </a:xfrm>
            <a:prstGeom prst="chevron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93;p19">
              <a:extLst>
                <a:ext uri="{FF2B5EF4-FFF2-40B4-BE49-F238E27FC236}">
                  <a16:creationId xmlns:a16="http://schemas.microsoft.com/office/drawing/2014/main" id="{9C1217BE-9BCF-46DB-A8C2-41D9C27CEA26}"/>
                </a:ext>
              </a:extLst>
            </p:cNvPr>
            <p:cNvSpPr txBox="1"/>
            <p:nvPr/>
          </p:nvSpPr>
          <p:spPr>
            <a:xfrm>
              <a:off x="9407577" y="2330037"/>
              <a:ext cx="1409614" cy="464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700" dirty="0">
                  <a:solidFill>
                    <a:schemeClr val="lt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Modélisation</a:t>
              </a:r>
              <a:r>
                <a:rPr lang="fr-FR" dirty="0">
                  <a:solidFill>
                    <a:schemeClr val="lt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 finale</a:t>
              </a:r>
              <a:endParaRPr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17" name="Google Shape;197;p19">
              <a:extLst>
                <a:ext uri="{FF2B5EF4-FFF2-40B4-BE49-F238E27FC236}">
                  <a16:creationId xmlns:a16="http://schemas.microsoft.com/office/drawing/2014/main" id="{E0CE5B3D-F372-42CE-9FA3-5A74B49D8CDE}"/>
                </a:ext>
              </a:extLst>
            </p:cNvPr>
            <p:cNvSpPr/>
            <p:nvPr/>
          </p:nvSpPr>
          <p:spPr>
            <a:xfrm>
              <a:off x="10806307" y="2362670"/>
              <a:ext cx="396600" cy="396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18" name="Google Shape;204;p19">
              <a:extLst>
                <a:ext uri="{FF2B5EF4-FFF2-40B4-BE49-F238E27FC236}">
                  <a16:creationId xmlns:a16="http://schemas.microsoft.com/office/drawing/2014/main" id="{DD1E5051-3F90-47CE-B40D-29C465789AFC}"/>
                </a:ext>
              </a:extLst>
            </p:cNvPr>
            <p:cNvSpPr txBox="1"/>
            <p:nvPr/>
          </p:nvSpPr>
          <p:spPr>
            <a:xfrm>
              <a:off x="10806808" y="2362539"/>
              <a:ext cx="3966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pic>
          <p:nvPicPr>
            <p:cNvPr id="19" name="Image 18">
              <a:extLst>
                <a:ext uri="{FF2B5EF4-FFF2-40B4-BE49-F238E27FC236}">
                  <a16:creationId xmlns:a16="http://schemas.microsoft.com/office/drawing/2014/main" id="{F4FE305E-6FFF-4B70-ACD5-D9016D17B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64492" y="2403310"/>
              <a:ext cx="304762" cy="304762"/>
            </a:xfrm>
            <a:prstGeom prst="rect">
              <a:avLst/>
            </a:prstGeom>
          </p:spPr>
        </p:pic>
      </p:grp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BB62ECF-368A-44F1-B91F-CE8DAA4240E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6A242CD0-87A6-40FB-B45A-2E12A9A823E6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P7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Titre 1">
            <a:extLst>
              <a:ext uri="{FF2B5EF4-FFF2-40B4-BE49-F238E27FC236}">
                <a16:creationId xmlns:a16="http://schemas.microsoft.com/office/drawing/2014/main" id="{7A4AC792-AF49-4062-B3BC-3B4C680650D0}"/>
              </a:ext>
            </a:extLst>
          </p:cNvPr>
          <p:cNvSpPr txBox="1">
            <a:spLocks/>
          </p:cNvSpPr>
          <p:nvPr/>
        </p:nvSpPr>
        <p:spPr>
          <a:xfrm>
            <a:off x="279917" y="432793"/>
            <a:ext cx="9736538" cy="6345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résultats sont très similaires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9739BF7-7977-424F-8820-735DB336A5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279" y="1774943"/>
            <a:ext cx="10337442" cy="340890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061BD1B-EEB5-49A0-BF60-82F996686E74}"/>
              </a:ext>
            </a:extLst>
          </p:cNvPr>
          <p:cNvSpPr/>
          <p:nvPr/>
        </p:nvSpPr>
        <p:spPr>
          <a:xfrm>
            <a:off x="7244545" y="1911198"/>
            <a:ext cx="1485900" cy="3163078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AA0BF62-C736-467C-9B73-40960809B932}"/>
              </a:ext>
            </a:extLst>
          </p:cNvPr>
          <p:cNvSpPr/>
          <p:nvPr/>
        </p:nvSpPr>
        <p:spPr>
          <a:xfrm>
            <a:off x="-18014" y="5662576"/>
            <a:ext cx="5826386" cy="457727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468F0E4D-74B0-45B3-8039-3E2A86E51C60}"/>
              </a:ext>
            </a:extLst>
          </p:cNvPr>
          <p:cNvSpPr txBox="1"/>
          <p:nvPr/>
        </p:nvSpPr>
        <p:spPr>
          <a:xfrm>
            <a:off x="3" y="5701454"/>
            <a:ext cx="55289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Le Gradient </a:t>
            </a:r>
            <a:r>
              <a:rPr lang="fr-FR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Boosting</a:t>
            </a:r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 n’a pas le paramètres Class </a:t>
            </a:r>
            <a:r>
              <a:rPr lang="fr-FR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weight</a:t>
            </a:r>
            <a:endParaRPr lang="fr-FR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docs-Roboto"/>
            </a:endParaRPr>
          </a:p>
        </p:txBody>
      </p:sp>
      <p:sp>
        <p:nvSpPr>
          <p:cNvPr id="21" name="Espace réservé du numéro de diapositive 1">
            <a:extLst>
              <a:ext uri="{FF2B5EF4-FFF2-40B4-BE49-F238E27FC236}">
                <a16:creationId xmlns:a16="http://schemas.microsoft.com/office/drawing/2014/main" id="{836B40E4-68E3-4129-B519-B984D7A78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17</a:t>
            </a:fld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866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122854" y="3109237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Feature</a:t>
            </a:r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 </a:t>
            </a:r>
            <a:r>
              <a:rPr lang="fr-FR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selection</a:t>
            </a:r>
            <a:endParaRPr lang="fr-FR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4.a.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427DB4C0-EB30-4B50-A325-827DD137CA39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7 – implémentation d’un modèle de </a:t>
            </a:r>
            <a:r>
              <a:rPr lang="fr-FR" sz="1400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scoring</a:t>
            </a:r>
            <a:endParaRPr lang="fr-FR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74B384DE-DEC6-41ED-9E6D-0C3C70043E5E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3951668" y="5975261"/>
            <a:chExt cx="3621110" cy="425012"/>
          </a:xfrm>
        </p:grpSpPr>
        <p:cxnSp>
          <p:nvCxnSpPr>
            <p:cNvPr id="25" name="Straight Connector 21">
              <a:extLst>
                <a:ext uri="{FF2B5EF4-FFF2-40B4-BE49-F238E27FC236}">
                  <a16:creationId xmlns:a16="http://schemas.microsoft.com/office/drawing/2014/main" id="{6964813B-2FDA-4550-88B0-D768CEDBA24D}"/>
                </a:ext>
              </a:extLst>
            </p:cNvPr>
            <p:cNvCxnSpPr/>
            <p:nvPr/>
          </p:nvCxnSpPr>
          <p:spPr>
            <a:xfrm>
              <a:off x="5506835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19">
              <a:extLst>
                <a:ext uri="{FF2B5EF4-FFF2-40B4-BE49-F238E27FC236}">
                  <a16:creationId xmlns:a16="http://schemas.microsoft.com/office/drawing/2014/main" id="{C7FF309E-9D22-4DA7-A33A-FA708C6BEC41}"/>
                </a:ext>
              </a:extLst>
            </p:cNvPr>
            <p:cNvSpPr/>
            <p:nvPr/>
          </p:nvSpPr>
          <p:spPr>
            <a:xfrm>
              <a:off x="5286778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0">
              <a:extLst>
                <a:ext uri="{FF2B5EF4-FFF2-40B4-BE49-F238E27FC236}">
                  <a16:creationId xmlns:a16="http://schemas.microsoft.com/office/drawing/2014/main" id="{D3E65CF5-FB64-450F-9E08-A01E412F5459}"/>
                </a:ext>
              </a:extLst>
            </p:cNvPr>
            <p:cNvSpPr/>
            <p:nvPr/>
          </p:nvSpPr>
          <p:spPr>
            <a:xfrm>
              <a:off x="5954333" y="5975262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2">
              <a:extLst>
                <a:ext uri="{FF2B5EF4-FFF2-40B4-BE49-F238E27FC236}">
                  <a16:creationId xmlns:a16="http://schemas.microsoft.com/office/drawing/2014/main" id="{F9D57FE2-3CA1-4D98-83D1-A2A998169EFB}"/>
                </a:ext>
              </a:extLst>
            </p:cNvPr>
            <p:cNvCxnSpPr>
              <a:stCxn id="26" idx="6"/>
              <a:endCxn id="27" idx="2"/>
            </p:cNvCxnSpPr>
            <p:nvPr/>
          </p:nvCxnSpPr>
          <p:spPr>
            <a:xfrm flipV="1">
              <a:off x="5570113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3">
              <a:extLst>
                <a:ext uri="{FF2B5EF4-FFF2-40B4-BE49-F238E27FC236}">
                  <a16:creationId xmlns:a16="http://schemas.microsoft.com/office/drawing/2014/main" id="{C3ED0228-C11C-4B4F-A413-A4BD954859A3}"/>
                </a:ext>
              </a:extLst>
            </p:cNvPr>
            <p:cNvSpPr/>
            <p:nvPr/>
          </p:nvSpPr>
          <p:spPr>
            <a:xfrm>
              <a:off x="6621888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4">
              <a:extLst>
                <a:ext uri="{FF2B5EF4-FFF2-40B4-BE49-F238E27FC236}">
                  <a16:creationId xmlns:a16="http://schemas.microsoft.com/office/drawing/2014/main" id="{781F235E-8471-4980-92F5-3945D4D4FAE6}"/>
                </a:ext>
              </a:extLst>
            </p:cNvPr>
            <p:cNvCxnSpPr>
              <a:endCxn id="29" idx="2"/>
            </p:cNvCxnSpPr>
            <p:nvPr/>
          </p:nvCxnSpPr>
          <p:spPr>
            <a:xfrm flipV="1">
              <a:off x="6237668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FF4B603C-57B3-4AF6-A592-2E2F6AFCF4E8}"/>
                </a:ext>
              </a:extLst>
            </p:cNvPr>
            <p:cNvSpPr/>
            <p:nvPr/>
          </p:nvSpPr>
          <p:spPr>
            <a:xfrm>
              <a:off x="4619223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16">
              <a:extLst>
                <a:ext uri="{FF2B5EF4-FFF2-40B4-BE49-F238E27FC236}">
                  <a16:creationId xmlns:a16="http://schemas.microsoft.com/office/drawing/2014/main" id="{F4C74A09-C481-41F2-A14B-7B810C2C3457}"/>
                </a:ext>
              </a:extLst>
            </p:cNvPr>
            <p:cNvCxnSpPr/>
            <p:nvPr/>
          </p:nvCxnSpPr>
          <p:spPr>
            <a:xfrm flipV="1">
              <a:off x="4902558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23">
              <a:extLst>
                <a:ext uri="{FF2B5EF4-FFF2-40B4-BE49-F238E27FC236}">
                  <a16:creationId xmlns:a16="http://schemas.microsoft.com/office/drawing/2014/main" id="{2CA440EA-ABA4-4BBC-A988-BEED7236526B}"/>
                </a:ext>
              </a:extLst>
            </p:cNvPr>
            <p:cNvSpPr/>
            <p:nvPr/>
          </p:nvSpPr>
          <p:spPr>
            <a:xfrm>
              <a:off x="7289443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24">
              <a:extLst>
                <a:ext uri="{FF2B5EF4-FFF2-40B4-BE49-F238E27FC236}">
                  <a16:creationId xmlns:a16="http://schemas.microsoft.com/office/drawing/2014/main" id="{8660AEE7-6620-4111-B540-D4D66FD0CD17}"/>
                </a:ext>
              </a:extLst>
            </p:cNvPr>
            <p:cNvCxnSpPr>
              <a:endCxn id="33" idx="2"/>
            </p:cNvCxnSpPr>
            <p:nvPr/>
          </p:nvCxnSpPr>
          <p:spPr>
            <a:xfrm flipV="1">
              <a:off x="6905223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Oval 11">
              <a:extLst>
                <a:ext uri="{FF2B5EF4-FFF2-40B4-BE49-F238E27FC236}">
                  <a16:creationId xmlns:a16="http://schemas.microsoft.com/office/drawing/2014/main" id="{740BCEB2-202E-4956-BF3C-DB52D4F7AA87}"/>
                </a:ext>
              </a:extLst>
            </p:cNvPr>
            <p:cNvSpPr/>
            <p:nvPr/>
          </p:nvSpPr>
          <p:spPr>
            <a:xfrm>
              <a:off x="3951668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9" name="Straight Connector 16">
              <a:extLst>
                <a:ext uri="{FF2B5EF4-FFF2-40B4-BE49-F238E27FC236}">
                  <a16:creationId xmlns:a16="http://schemas.microsoft.com/office/drawing/2014/main" id="{2E3C0C53-DF11-4C4C-BF26-61B5902016CB}"/>
                </a:ext>
              </a:extLst>
            </p:cNvPr>
            <p:cNvCxnSpPr/>
            <p:nvPr/>
          </p:nvCxnSpPr>
          <p:spPr>
            <a:xfrm flipV="1">
              <a:off x="4235003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5959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CD2650B-4C21-44B9-9687-60E576E81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489" y="1841074"/>
            <a:ext cx="6800850" cy="4038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4" name="Groupe 3">
            <a:extLst>
              <a:ext uri="{FF2B5EF4-FFF2-40B4-BE49-F238E27FC236}">
                <a16:creationId xmlns:a16="http://schemas.microsoft.com/office/drawing/2014/main" id="{E7F3B110-64B8-48C0-824D-D303293E1E9E}"/>
              </a:ext>
            </a:extLst>
          </p:cNvPr>
          <p:cNvGrpSpPr/>
          <p:nvPr/>
        </p:nvGrpSpPr>
        <p:grpSpPr>
          <a:xfrm>
            <a:off x="9831895" y="210550"/>
            <a:ext cx="2227800" cy="856800"/>
            <a:chOff x="9180396" y="2132575"/>
            <a:chExt cx="2227800" cy="856800"/>
          </a:xfrm>
        </p:grpSpPr>
        <p:sp>
          <p:nvSpPr>
            <p:cNvPr id="15" name="Google Shape;189;p19">
              <a:extLst>
                <a:ext uri="{FF2B5EF4-FFF2-40B4-BE49-F238E27FC236}">
                  <a16:creationId xmlns:a16="http://schemas.microsoft.com/office/drawing/2014/main" id="{E96DBE23-4800-441E-A6DA-402227FF709E}"/>
                </a:ext>
              </a:extLst>
            </p:cNvPr>
            <p:cNvSpPr/>
            <p:nvPr/>
          </p:nvSpPr>
          <p:spPr>
            <a:xfrm>
              <a:off x="9180396" y="2132575"/>
              <a:ext cx="2227800" cy="856800"/>
            </a:xfrm>
            <a:prstGeom prst="chevron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93;p19">
              <a:extLst>
                <a:ext uri="{FF2B5EF4-FFF2-40B4-BE49-F238E27FC236}">
                  <a16:creationId xmlns:a16="http://schemas.microsoft.com/office/drawing/2014/main" id="{9C1217BE-9BCF-46DB-A8C2-41D9C27CEA26}"/>
                </a:ext>
              </a:extLst>
            </p:cNvPr>
            <p:cNvSpPr txBox="1"/>
            <p:nvPr/>
          </p:nvSpPr>
          <p:spPr>
            <a:xfrm>
              <a:off x="9407577" y="2330037"/>
              <a:ext cx="1409614" cy="464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700" dirty="0">
                  <a:solidFill>
                    <a:schemeClr val="lt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Modélisation</a:t>
              </a:r>
              <a:r>
                <a:rPr lang="fr-FR" dirty="0">
                  <a:solidFill>
                    <a:schemeClr val="lt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 finale</a:t>
              </a:r>
              <a:endParaRPr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17" name="Google Shape;197;p19">
              <a:extLst>
                <a:ext uri="{FF2B5EF4-FFF2-40B4-BE49-F238E27FC236}">
                  <a16:creationId xmlns:a16="http://schemas.microsoft.com/office/drawing/2014/main" id="{E0CE5B3D-F372-42CE-9FA3-5A74B49D8CDE}"/>
                </a:ext>
              </a:extLst>
            </p:cNvPr>
            <p:cNvSpPr/>
            <p:nvPr/>
          </p:nvSpPr>
          <p:spPr>
            <a:xfrm>
              <a:off x="10806307" y="2362670"/>
              <a:ext cx="396600" cy="396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18" name="Google Shape;204;p19">
              <a:extLst>
                <a:ext uri="{FF2B5EF4-FFF2-40B4-BE49-F238E27FC236}">
                  <a16:creationId xmlns:a16="http://schemas.microsoft.com/office/drawing/2014/main" id="{DD1E5051-3F90-47CE-B40D-29C465789AFC}"/>
                </a:ext>
              </a:extLst>
            </p:cNvPr>
            <p:cNvSpPr txBox="1"/>
            <p:nvPr/>
          </p:nvSpPr>
          <p:spPr>
            <a:xfrm>
              <a:off x="10806808" y="2362539"/>
              <a:ext cx="3966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pic>
          <p:nvPicPr>
            <p:cNvPr id="19" name="Image 18">
              <a:extLst>
                <a:ext uri="{FF2B5EF4-FFF2-40B4-BE49-F238E27FC236}">
                  <a16:creationId xmlns:a16="http://schemas.microsoft.com/office/drawing/2014/main" id="{F4FE305E-6FFF-4B70-ACD5-D9016D17B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64492" y="2403310"/>
              <a:ext cx="304762" cy="304762"/>
            </a:xfrm>
            <a:prstGeom prst="rect">
              <a:avLst/>
            </a:prstGeom>
          </p:spPr>
        </p:pic>
      </p:grp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BB62ECF-368A-44F1-B91F-CE8DAA4240E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6A242CD0-87A6-40FB-B45A-2E12A9A823E6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P7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Titre 1">
            <a:extLst>
              <a:ext uri="{FF2B5EF4-FFF2-40B4-BE49-F238E27FC236}">
                <a16:creationId xmlns:a16="http://schemas.microsoft.com/office/drawing/2014/main" id="{7A4AC792-AF49-4062-B3BC-3B4C680650D0}"/>
              </a:ext>
            </a:extLst>
          </p:cNvPr>
          <p:cNvSpPr txBox="1">
            <a:spLocks/>
          </p:cNvSpPr>
          <p:nvPr/>
        </p:nvSpPr>
        <p:spPr>
          <a:xfrm>
            <a:off x="279917" y="432793"/>
            <a:ext cx="9736538" cy="6345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Il y a un réduction de temps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AA0BF62-C736-467C-9B73-40960809B932}"/>
              </a:ext>
            </a:extLst>
          </p:cNvPr>
          <p:cNvSpPr/>
          <p:nvPr/>
        </p:nvSpPr>
        <p:spPr>
          <a:xfrm>
            <a:off x="-18014" y="1130222"/>
            <a:ext cx="2104391" cy="457727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468F0E4D-74B0-45B3-8039-3E2A86E51C60}"/>
              </a:ext>
            </a:extLst>
          </p:cNvPr>
          <p:cNvSpPr txBox="1"/>
          <p:nvPr/>
        </p:nvSpPr>
        <p:spPr>
          <a:xfrm>
            <a:off x="3" y="1169100"/>
            <a:ext cx="20863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SelectKBest</a:t>
            </a:r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 k=150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39A10FD-FE63-495B-8B73-77EF96F9F3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906" y="1887807"/>
            <a:ext cx="2613522" cy="1811352"/>
          </a:xfrm>
          <a:prstGeom prst="rect">
            <a:avLst/>
          </a:prstGeom>
        </p:spPr>
      </p:pic>
      <p:sp>
        <p:nvSpPr>
          <p:cNvPr id="20" name="Espace réservé du numéro de diapositive 1">
            <a:extLst>
              <a:ext uri="{FF2B5EF4-FFF2-40B4-BE49-F238E27FC236}">
                <a16:creationId xmlns:a16="http://schemas.microsoft.com/office/drawing/2014/main" id="{C4A4ED9D-86AF-42CF-86B6-C5AF0EE30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19</a:t>
            </a:fld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42945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ZoneTexte 21">
            <a:extLst>
              <a:ext uri="{FF2B5EF4-FFF2-40B4-BE49-F238E27FC236}">
                <a16:creationId xmlns:a16="http://schemas.microsoft.com/office/drawing/2014/main" id="{CDCAAFAA-8DED-4CA8-9F07-AA22874ECFF3}"/>
              </a:ext>
            </a:extLst>
          </p:cNvPr>
          <p:cNvSpPr txBox="1"/>
          <p:nvPr/>
        </p:nvSpPr>
        <p:spPr>
          <a:xfrm>
            <a:off x="279915" y="1510259"/>
            <a:ext cx="6475215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Feature</a:t>
            </a: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Engineering / Kernel </a:t>
            </a:r>
            <a:r>
              <a:rPr lang="fr-FR" sz="2800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Kaggle</a:t>
            </a: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Modélisations effectuées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Tableau de bord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Conclusion</a:t>
            </a:r>
          </a:p>
          <a:p>
            <a:pPr marL="285750" indent="-285750">
              <a:buFontTx/>
              <a:buChar char="­"/>
            </a:pP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Plan de la </a:t>
            </a:r>
            <a:r>
              <a:rPr lang="es-ES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soutenance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2967778-158E-405B-AE7C-F98D8BCE79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"/>
          <a:stretch/>
        </p:blipFill>
        <p:spPr>
          <a:xfrm>
            <a:off x="7138690" y="1510259"/>
            <a:ext cx="4339732" cy="36158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BF8BA89-AD54-4B8D-82B2-8CBD00D3DA8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5CC1A57C-7097-4703-B736-12CEB458E7A3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P7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Espace réservé du numéro de diapositive 1">
            <a:extLst>
              <a:ext uri="{FF2B5EF4-FFF2-40B4-BE49-F238E27FC236}">
                <a16:creationId xmlns:a16="http://schemas.microsoft.com/office/drawing/2014/main" id="{C12C0227-1E3D-4478-AE85-4ECFC9B4E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2</a:t>
            </a:fld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0755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C1999834-D0C9-49F3-BA30-9E6D2FB37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06" y="2434945"/>
            <a:ext cx="3267502" cy="3175342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0C6CD160-1BCF-4B85-85F5-9B1E646645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6681" y="2719351"/>
            <a:ext cx="4131390" cy="3134930"/>
          </a:xfrm>
          <a:prstGeom prst="rect">
            <a:avLst/>
          </a:prstGeo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573627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 modèle est acceptable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CFE6D2A-2356-496B-BC12-5C0D6682AFA9}"/>
              </a:ext>
            </a:extLst>
          </p:cNvPr>
          <p:cNvSpPr/>
          <p:nvPr/>
        </p:nvSpPr>
        <p:spPr>
          <a:xfrm>
            <a:off x="1" y="1213957"/>
            <a:ext cx="5335036" cy="959403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72F98588-D342-4C51-82FF-475327119DE0}"/>
              </a:ext>
            </a:extLst>
          </p:cNvPr>
          <p:cNvSpPr txBox="1"/>
          <p:nvPr/>
        </p:nvSpPr>
        <p:spPr>
          <a:xfrm>
            <a:off x="18015" y="1250031"/>
            <a:ext cx="53350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Parce qu'il s'agit d'un ensemble de données équilibré, </a:t>
            </a:r>
          </a:p>
          <a:p>
            <a:r>
              <a:rPr lang="fr-FR" i="1" u="sng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ROC-AUC est 0,771</a:t>
            </a:r>
          </a:p>
          <a:p>
            <a:r>
              <a:rPr lang="fr-FR" i="1" u="sng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Recall-1 est 0,488</a:t>
            </a:r>
            <a:endParaRPr lang="fr-FR" sz="1100" b="1" i="1" u="sng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EF65C6-6962-4997-A8A1-77FB6C1A18B8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E3AB661A-238B-4560-AE7B-34FB6E04C1A7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P7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A347453-AE45-4A63-B9C7-444D1BD81B37}"/>
              </a:ext>
            </a:extLst>
          </p:cNvPr>
          <p:cNvSpPr txBox="1"/>
          <p:nvPr/>
        </p:nvSpPr>
        <p:spPr>
          <a:xfrm>
            <a:off x="4475125" y="421366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  <a:latin typeface="Arial Black" panose="020B0A04020102020204" pitchFamily="34" charset="0"/>
              </a:rPr>
              <a:t>FN</a:t>
            </a:r>
            <a:endParaRPr lang="fr-FR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6" name="Espace réservé du numéro de diapositive 1">
            <a:extLst>
              <a:ext uri="{FF2B5EF4-FFF2-40B4-BE49-F238E27FC236}">
                <a16:creationId xmlns:a16="http://schemas.microsoft.com/office/drawing/2014/main" id="{2944E887-AAEC-4FD4-B4CC-3083EDF36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20</a:t>
            </a:fld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B2B2A58-2748-4E4A-B892-7AB85CCB25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9344" y="2912437"/>
            <a:ext cx="3714750" cy="2600325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CCB25B0E-2B94-4732-B227-8A85E951E3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1625" y="222275"/>
            <a:ext cx="2582002" cy="213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6806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122854" y="3109237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Interprétation du modèle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4.b.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427DB4C0-EB30-4B50-A325-827DD137CA39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7 – implémentation d’un modèle de </a:t>
            </a:r>
            <a:r>
              <a:rPr lang="fr-FR" sz="1400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scoring</a:t>
            </a:r>
            <a:endParaRPr lang="fr-FR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74B384DE-DEC6-41ED-9E6D-0C3C70043E5E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3951668" y="5975261"/>
            <a:chExt cx="3621110" cy="425012"/>
          </a:xfrm>
        </p:grpSpPr>
        <p:cxnSp>
          <p:nvCxnSpPr>
            <p:cNvPr id="25" name="Straight Connector 21">
              <a:extLst>
                <a:ext uri="{FF2B5EF4-FFF2-40B4-BE49-F238E27FC236}">
                  <a16:creationId xmlns:a16="http://schemas.microsoft.com/office/drawing/2014/main" id="{6964813B-2FDA-4550-88B0-D768CEDBA24D}"/>
                </a:ext>
              </a:extLst>
            </p:cNvPr>
            <p:cNvCxnSpPr/>
            <p:nvPr/>
          </p:nvCxnSpPr>
          <p:spPr>
            <a:xfrm>
              <a:off x="5506835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19">
              <a:extLst>
                <a:ext uri="{FF2B5EF4-FFF2-40B4-BE49-F238E27FC236}">
                  <a16:creationId xmlns:a16="http://schemas.microsoft.com/office/drawing/2014/main" id="{C7FF309E-9D22-4DA7-A33A-FA708C6BEC41}"/>
                </a:ext>
              </a:extLst>
            </p:cNvPr>
            <p:cNvSpPr/>
            <p:nvPr/>
          </p:nvSpPr>
          <p:spPr>
            <a:xfrm>
              <a:off x="5286778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0">
              <a:extLst>
                <a:ext uri="{FF2B5EF4-FFF2-40B4-BE49-F238E27FC236}">
                  <a16:creationId xmlns:a16="http://schemas.microsoft.com/office/drawing/2014/main" id="{D3E65CF5-FB64-450F-9E08-A01E412F5459}"/>
                </a:ext>
              </a:extLst>
            </p:cNvPr>
            <p:cNvSpPr/>
            <p:nvPr/>
          </p:nvSpPr>
          <p:spPr>
            <a:xfrm>
              <a:off x="5954333" y="5975262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2">
              <a:extLst>
                <a:ext uri="{FF2B5EF4-FFF2-40B4-BE49-F238E27FC236}">
                  <a16:creationId xmlns:a16="http://schemas.microsoft.com/office/drawing/2014/main" id="{F9D57FE2-3CA1-4D98-83D1-A2A998169EFB}"/>
                </a:ext>
              </a:extLst>
            </p:cNvPr>
            <p:cNvCxnSpPr>
              <a:stCxn id="26" idx="6"/>
              <a:endCxn id="27" idx="2"/>
            </p:cNvCxnSpPr>
            <p:nvPr/>
          </p:nvCxnSpPr>
          <p:spPr>
            <a:xfrm flipV="1">
              <a:off x="5570113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3">
              <a:extLst>
                <a:ext uri="{FF2B5EF4-FFF2-40B4-BE49-F238E27FC236}">
                  <a16:creationId xmlns:a16="http://schemas.microsoft.com/office/drawing/2014/main" id="{C3ED0228-C11C-4B4F-A413-A4BD954859A3}"/>
                </a:ext>
              </a:extLst>
            </p:cNvPr>
            <p:cNvSpPr/>
            <p:nvPr/>
          </p:nvSpPr>
          <p:spPr>
            <a:xfrm>
              <a:off x="6621888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4">
              <a:extLst>
                <a:ext uri="{FF2B5EF4-FFF2-40B4-BE49-F238E27FC236}">
                  <a16:creationId xmlns:a16="http://schemas.microsoft.com/office/drawing/2014/main" id="{781F235E-8471-4980-92F5-3945D4D4FAE6}"/>
                </a:ext>
              </a:extLst>
            </p:cNvPr>
            <p:cNvCxnSpPr>
              <a:endCxn id="29" idx="2"/>
            </p:cNvCxnSpPr>
            <p:nvPr/>
          </p:nvCxnSpPr>
          <p:spPr>
            <a:xfrm flipV="1">
              <a:off x="6237668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FF4B603C-57B3-4AF6-A592-2E2F6AFCF4E8}"/>
                </a:ext>
              </a:extLst>
            </p:cNvPr>
            <p:cNvSpPr/>
            <p:nvPr/>
          </p:nvSpPr>
          <p:spPr>
            <a:xfrm>
              <a:off x="4619223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16">
              <a:extLst>
                <a:ext uri="{FF2B5EF4-FFF2-40B4-BE49-F238E27FC236}">
                  <a16:creationId xmlns:a16="http://schemas.microsoft.com/office/drawing/2014/main" id="{F4C74A09-C481-41F2-A14B-7B810C2C3457}"/>
                </a:ext>
              </a:extLst>
            </p:cNvPr>
            <p:cNvCxnSpPr/>
            <p:nvPr/>
          </p:nvCxnSpPr>
          <p:spPr>
            <a:xfrm flipV="1">
              <a:off x="4902558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23">
              <a:extLst>
                <a:ext uri="{FF2B5EF4-FFF2-40B4-BE49-F238E27FC236}">
                  <a16:creationId xmlns:a16="http://schemas.microsoft.com/office/drawing/2014/main" id="{2CA440EA-ABA4-4BBC-A988-BEED7236526B}"/>
                </a:ext>
              </a:extLst>
            </p:cNvPr>
            <p:cNvSpPr/>
            <p:nvPr/>
          </p:nvSpPr>
          <p:spPr>
            <a:xfrm>
              <a:off x="7289443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24">
              <a:extLst>
                <a:ext uri="{FF2B5EF4-FFF2-40B4-BE49-F238E27FC236}">
                  <a16:creationId xmlns:a16="http://schemas.microsoft.com/office/drawing/2014/main" id="{8660AEE7-6620-4111-B540-D4D66FD0CD17}"/>
                </a:ext>
              </a:extLst>
            </p:cNvPr>
            <p:cNvCxnSpPr>
              <a:endCxn id="33" idx="2"/>
            </p:cNvCxnSpPr>
            <p:nvPr/>
          </p:nvCxnSpPr>
          <p:spPr>
            <a:xfrm flipV="1">
              <a:off x="6905223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Oval 11">
              <a:extLst>
                <a:ext uri="{FF2B5EF4-FFF2-40B4-BE49-F238E27FC236}">
                  <a16:creationId xmlns:a16="http://schemas.microsoft.com/office/drawing/2014/main" id="{740BCEB2-202E-4956-BF3C-DB52D4F7AA87}"/>
                </a:ext>
              </a:extLst>
            </p:cNvPr>
            <p:cNvSpPr/>
            <p:nvPr/>
          </p:nvSpPr>
          <p:spPr>
            <a:xfrm>
              <a:off x="3951668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9" name="Straight Connector 16">
              <a:extLst>
                <a:ext uri="{FF2B5EF4-FFF2-40B4-BE49-F238E27FC236}">
                  <a16:creationId xmlns:a16="http://schemas.microsoft.com/office/drawing/2014/main" id="{2E3C0C53-DF11-4C4C-BF26-61B5902016CB}"/>
                </a:ext>
              </a:extLst>
            </p:cNvPr>
            <p:cNvCxnSpPr/>
            <p:nvPr/>
          </p:nvCxnSpPr>
          <p:spPr>
            <a:xfrm flipV="1">
              <a:off x="4235003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2007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68FFE4A9-6D8F-4E61-A1FD-987D09B03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06" y="1068400"/>
            <a:ext cx="6485942" cy="5314240"/>
          </a:xfrm>
          <a:prstGeom prst="rect">
            <a:avLst/>
          </a:prstGeo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573627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Interprétation global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8E5794E-4F67-41CF-83BA-7E2DC0C7743F}"/>
              </a:ext>
            </a:extLst>
          </p:cNvPr>
          <p:cNvSpPr txBox="1"/>
          <p:nvPr/>
        </p:nvSpPr>
        <p:spPr>
          <a:xfrm>
            <a:off x="7625780" y="1467074"/>
            <a:ext cx="373631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Les variables les plus importantes proviennent d'une source externe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23C32976-815B-41D3-80CC-40205E3C76E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790" y="1458282"/>
            <a:ext cx="457727" cy="427272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C8B062FB-028E-4012-96A7-48E8D5E0BA9E}"/>
              </a:ext>
            </a:extLst>
          </p:cNvPr>
          <p:cNvSpPr txBox="1"/>
          <p:nvPr/>
        </p:nvSpPr>
        <p:spPr>
          <a:xfrm>
            <a:off x="7635043" y="2589003"/>
            <a:ext cx="382276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docs-Roboto"/>
              </a:rPr>
              <a:t>Le Feature Engineering </a:t>
            </a:r>
            <a:r>
              <a:rPr lang="fr-FR" sz="2000" dirty="0">
                <a:solidFill>
                  <a:srgbClr val="000000"/>
                </a:solidFill>
                <a:latin typeface="docs-Roboto"/>
              </a:rPr>
              <a:t>a ajouté la valeur au moment de la modélisation</a:t>
            </a:r>
            <a:endParaRPr lang="fr-FR" sz="2000" dirty="0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725A1231-502C-423E-B47A-F5AE8330B53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053" y="2580211"/>
            <a:ext cx="457727" cy="427272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6CAA2EFD-403F-4020-98F5-21A1BAA4CD4F}"/>
              </a:ext>
            </a:extLst>
          </p:cNvPr>
          <p:cNvSpPr txBox="1"/>
          <p:nvPr/>
        </p:nvSpPr>
        <p:spPr>
          <a:xfrm>
            <a:off x="7625780" y="3941222"/>
            <a:ext cx="3832026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rgbClr val="000000"/>
                </a:solidFill>
                <a:latin typeface="docs-Roboto"/>
              </a:rPr>
              <a:t>Pris en compte des différentes variables.</a:t>
            </a:r>
            <a:br>
              <a:rPr lang="fr-FR" sz="2000" dirty="0">
                <a:solidFill>
                  <a:srgbClr val="000000"/>
                </a:solidFill>
                <a:latin typeface="docs-Roboto"/>
              </a:rPr>
            </a:br>
            <a:r>
              <a:rPr lang="fr-FR" sz="1400" b="1" i="1" dirty="0">
                <a:solidFill>
                  <a:schemeClr val="accent1"/>
                </a:solidFill>
                <a:latin typeface="Google Sans"/>
              </a:rPr>
              <a:t>Variables personnelles</a:t>
            </a:r>
            <a:r>
              <a:rPr lang="fr-FR" sz="1400" b="1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, </a:t>
            </a:r>
            <a:r>
              <a:rPr lang="fr-FR" sz="1400" b="1" i="1" dirty="0">
                <a:solidFill>
                  <a:schemeClr val="accent4"/>
                </a:solidFill>
                <a:latin typeface="Google Sans"/>
              </a:rPr>
              <a:t>Variables bancaires</a:t>
            </a:r>
            <a:r>
              <a:rPr lang="fr-FR" sz="1400" b="1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, </a:t>
            </a:r>
            <a:r>
              <a:rPr lang="fr-FR" sz="1400" b="1" i="1" dirty="0">
                <a:solidFill>
                  <a:schemeClr val="accent6">
                    <a:lumMod val="75000"/>
                  </a:schemeClr>
                </a:solidFill>
                <a:latin typeface="Google Sans"/>
              </a:rPr>
              <a:t>Variables externes</a:t>
            </a:r>
            <a:endParaRPr lang="fr-FR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6A70C77B-7AF8-4DA5-A5C6-3D2168B63E6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790" y="3932430"/>
            <a:ext cx="457727" cy="42727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50C6277-B5DF-4580-87CA-51E017446A4A}"/>
              </a:ext>
            </a:extLst>
          </p:cNvPr>
          <p:cNvSpPr/>
          <p:nvPr/>
        </p:nvSpPr>
        <p:spPr>
          <a:xfrm>
            <a:off x="542260" y="1199117"/>
            <a:ext cx="1648045" cy="243356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>
                <a:shade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40C404-24F8-41FD-969B-A35D9E7E1D07}"/>
              </a:ext>
            </a:extLst>
          </p:cNvPr>
          <p:cNvSpPr/>
          <p:nvPr/>
        </p:nvSpPr>
        <p:spPr>
          <a:xfrm>
            <a:off x="542260" y="1441865"/>
            <a:ext cx="1648046" cy="139352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A56F81F-C22A-45E9-9D4C-3012C84E0B9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3">
            <a:extLst>
              <a:ext uri="{FF2B5EF4-FFF2-40B4-BE49-F238E27FC236}">
                <a16:creationId xmlns:a16="http://schemas.microsoft.com/office/drawing/2014/main" id="{EC47481F-028B-436D-A809-CAD8C013200E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P7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D6404FC-F0C1-4DC5-AE6D-41B67396A2E3}"/>
              </a:ext>
            </a:extLst>
          </p:cNvPr>
          <p:cNvSpPr/>
          <p:nvPr/>
        </p:nvSpPr>
        <p:spPr>
          <a:xfrm>
            <a:off x="542260" y="1592641"/>
            <a:ext cx="1648046" cy="119934"/>
          </a:xfrm>
          <a:prstGeom prst="rect">
            <a:avLst/>
          </a:prstGeom>
          <a:solidFill>
            <a:srgbClr val="99CCFF">
              <a:alpha val="40000"/>
            </a:srgbClr>
          </a:solidFill>
          <a:ln>
            <a:solidFill>
              <a:srgbClr val="99CCF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F382D2F-BA55-447C-886A-D11F3499BD0C}"/>
              </a:ext>
            </a:extLst>
          </p:cNvPr>
          <p:cNvSpPr/>
          <p:nvPr/>
        </p:nvSpPr>
        <p:spPr>
          <a:xfrm>
            <a:off x="542260" y="1715900"/>
            <a:ext cx="1648046" cy="587844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2E0B6BC-B32C-462B-8E9E-37C598B02F33}"/>
              </a:ext>
            </a:extLst>
          </p:cNvPr>
          <p:cNvSpPr/>
          <p:nvPr/>
        </p:nvSpPr>
        <p:spPr>
          <a:xfrm>
            <a:off x="542260" y="2313470"/>
            <a:ext cx="1648046" cy="244609"/>
          </a:xfrm>
          <a:prstGeom prst="rect">
            <a:avLst/>
          </a:prstGeom>
          <a:solidFill>
            <a:srgbClr val="99CCFF">
              <a:alpha val="40000"/>
            </a:srgbClr>
          </a:solidFill>
          <a:ln>
            <a:solidFill>
              <a:srgbClr val="99CCF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space réservé du numéro de diapositive 1">
            <a:extLst>
              <a:ext uri="{FF2B5EF4-FFF2-40B4-BE49-F238E27FC236}">
                <a16:creationId xmlns:a16="http://schemas.microsoft.com/office/drawing/2014/main" id="{6B462C10-207F-413E-B1FE-CBD9827EB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22</a:t>
            </a:fld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828569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573627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Interprétation local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A56F81F-C22A-45E9-9D4C-3012C84E0B9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3">
            <a:extLst>
              <a:ext uri="{FF2B5EF4-FFF2-40B4-BE49-F238E27FC236}">
                <a16:creationId xmlns:a16="http://schemas.microsoft.com/office/drawing/2014/main" id="{EC47481F-028B-436D-A809-CAD8C013200E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P7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FE0EE78-E446-4729-B12F-6F79859134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50" y="2171493"/>
            <a:ext cx="10416363" cy="855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4E35560-ED9B-4ED6-9DB1-35182FBA6F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50" y="4660500"/>
            <a:ext cx="10416363" cy="854271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1E26BC6D-544C-4343-BA76-F3A526CA6B0D}"/>
              </a:ext>
            </a:extLst>
          </p:cNvPr>
          <p:cNvSpPr txBox="1"/>
          <p:nvPr/>
        </p:nvSpPr>
        <p:spPr>
          <a:xfrm>
            <a:off x="1136840" y="1343229"/>
            <a:ext cx="37363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Une observation qui est en défaut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4C79D918-31D9-4A39-BF4E-323EE6832041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50" y="1334437"/>
            <a:ext cx="457727" cy="427272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A2FB5CA2-BA3B-4BA6-83DD-7B0B18079A14}"/>
              </a:ext>
            </a:extLst>
          </p:cNvPr>
          <p:cNvSpPr txBox="1"/>
          <p:nvPr/>
        </p:nvSpPr>
        <p:spPr>
          <a:xfrm>
            <a:off x="1136840" y="3829454"/>
            <a:ext cx="43070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Une observation qui n’est pas en défaut</a:t>
            </a: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FDB9C0F5-E5B1-4009-AA0E-813663031BC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50" y="3820662"/>
            <a:ext cx="457727" cy="427272"/>
          </a:xfrm>
          <a:prstGeom prst="rect">
            <a:avLst/>
          </a:prstGeom>
        </p:spPr>
      </p:pic>
      <p:sp>
        <p:nvSpPr>
          <p:cNvPr id="13" name="Espace réservé du numéro de diapositive 1">
            <a:extLst>
              <a:ext uri="{FF2B5EF4-FFF2-40B4-BE49-F238E27FC236}">
                <a16:creationId xmlns:a16="http://schemas.microsoft.com/office/drawing/2014/main" id="{E495C107-AD25-434F-8394-2105434F7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23</a:t>
            </a:fld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47680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Tableau de bord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5.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9D6566FE-F4A7-4785-9006-5D78EE95B2B2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7 – implémentation d’un modèle de </a:t>
            </a:r>
            <a:r>
              <a:rPr lang="fr-FR" sz="1400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scoring</a:t>
            </a:r>
            <a:endParaRPr lang="fr-FR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7A8BBC64-157D-4B87-88D3-DA5D059FB296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3951668" y="5975261"/>
            <a:chExt cx="3621110" cy="425012"/>
          </a:xfrm>
        </p:grpSpPr>
        <p:cxnSp>
          <p:nvCxnSpPr>
            <p:cNvPr id="25" name="Straight Connector 21">
              <a:extLst>
                <a:ext uri="{FF2B5EF4-FFF2-40B4-BE49-F238E27FC236}">
                  <a16:creationId xmlns:a16="http://schemas.microsoft.com/office/drawing/2014/main" id="{D6B9D625-265D-447D-A204-4AEBFB643687}"/>
                </a:ext>
              </a:extLst>
            </p:cNvPr>
            <p:cNvCxnSpPr/>
            <p:nvPr/>
          </p:nvCxnSpPr>
          <p:spPr>
            <a:xfrm>
              <a:off x="5506835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19">
              <a:extLst>
                <a:ext uri="{FF2B5EF4-FFF2-40B4-BE49-F238E27FC236}">
                  <a16:creationId xmlns:a16="http://schemas.microsoft.com/office/drawing/2014/main" id="{6CC8D051-7AF7-4F09-8D13-9A15CB08E9B7}"/>
                </a:ext>
              </a:extLst>
            </p:cNvPr>
            <p:cNvSpPr/>
            <p:nvPr/>
          </p:nvSpPr>
          <p:spPr>
            <a:xfrm>
              <a:off x="5286778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0">
              <a:extLst>
                <a:ext uri="{FF2B5EF4-FFF2-40B4-BE49-F238E27FC236}">
                  <a16:creationId xmlns:a16="http://schemas.microsoft.com/office/drawing/2014/main" id="{1627195C-7D84-4E5A-AA7F-FD99BE5381AC}"/>
                </a:ext>
              </a:extLst>
            </p:cNvPr>
            <p:cNvSpPr/>
            <p:nvPr/>
          </p:nvSpPr>
          <p:spPr>
            <a:xfrm>
              <a:off x="5954333" y="5975262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2">
              <a:extLst>
                <a:ext uri="{FF2B5EF4-FFF2-40B4-BE49-F238E27FC236}">
                  <a16:creationId xmlns:a16="http://schemas.microsoft.com/office/drawing/2014/main" id="{CB5AA29E-BE00-4FBF-A742-5AE068C28C9B}"/>
                </a:ext>
              </a:extLst>
            </p:cNvPr>
            <p:cNvCxnSpPr>
              <a:stCxn id="26" idx="6"/>
              <a:endCxn id="27" idx="2"/>
            </p:cNvCxnSpPr>
            <p:nvPr/>
          </p:nvCxnSpPr>
          <p:spPr>
            <a:xfrm flipV="1">
              <a:off x="5570113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3">
              <a:extLst>
                <a:ext uri="{FF2B5EF4-FFF2-40B4-BE49-F238E27FC236}">
                  <a16:creationId xmlns:a16="http://schemas.microsoft.com/office/drawing/2014/main" id="{FA624243-E0D6-48D0-8BC8-0A6D5E57618B}"/>
                </a:ext>
              </a:extLst>
            </p:cNvPr>
            <p:cNvSpPr/>
            <p:nvPr/>
          </p:nvSpPr>
          <p:spPr>
            <a:xfrm>
              <a:off x="6621888" y="5975261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4">
              <a:extLst>
                <a:ext uri="{FF2B5EF4-FFF2-40B4-BE49-F238E27FC236}">
                  <a16:creationId xmlns:a16="http://schemas.microsoft.com/office/drawing/2014/main" id="{F011EF16-95DA-4831-8EE7-2838BFFDCBF6}"/>
                </a:ext>
              </a:extLst>
            </p:cNvPr>
            <p:cNvCxnSpPr>
              <a:endCxn id="29" idx="2"/>
            </p:cNvCxnSpPr>
            <p:nvPr/>
          </p:nvCxnSpPr>
          <p:spPr>
            <a:xfrm flipV="1">
              <a:off x="6237668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92E8CCDA-15D2-46B3-B694-3DF89C52A1A4}"/>
                </a:ext>
              </a:extLst>
            </p:cNvPr>
            <p:cNvSpPr/>
            <p:nvPr/>
          </p:nvSpPr>
          <p:spPr>
            <a:xfrm>
              <a:off x="4619223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16">
              <a:extLst>
                <a:ext uri="{FF2B5EF4-FFF2-40B4-BE49-F238E27FC236}">
                  <a16:creationId xmlns:a16="http://schemas.microsoft.com/office/drawing/2014/main" id="{F5B11283-605B-4752-85F1-DCDBB4DEC01B}"/>
                </a:ext>
              </a:extLst>
            </p:cNvPr>
            <p:cNvCxnSpPr/>
            <p:nvPr/>
          </p:nvCxnSpPr>
          <p:spPr>
            <a:xfrm flipV="1">
              <a:off x="4902558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23">
              <a:extLst>
                <a:ext uri="{FF2B5EF4-FFF2-40B4-BE49-F238E27FC236}">
                  <a16:creationId xmlns:a16="http://schemas.microsoft.com/office/drawing/2014/main" id="{C64F24F2-A547-43A6-BB70-19AD8995C006}"/>
                </a:ext>
              </a:extLst>
            </p:cNvPr>
            <p:cNvSpPr/>
            <p:nvPr/>
          </p:nvSpPr>
          <p:spPr>
            <a:xfrm>
              <a:off x="7289443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24">
              <a:extLst>
                <a:ext uri="{FF2B5EF4-FFF2-40B4-BE49-F238E27FC236}">
                  <a16:creationId xmlns:a16="http://schemas.microsoft.com/office/drawing/2014/main" id="{32C35C70-05F8-40F6-AD06-BD9278B2E8B0}"/>
                </a:ext>
              </a:extLst>
            </p:cNvPr>
            <p:cNvCxnSpPr>
              <a:endCxn id="33" idx="2"/>
            </p:cNvCxnSpPr>
            <p:nvPr/>
          </p:nvCxnSpPr>
          <p:spPr>
            <a:xfrm flipV="1">
              <a:off x="6905223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Oval 11">
              <a:extLst>
                <a:ext uri="{FF2B5EF4-FFF2-40B4-BE49-F238E27FC236}">
                  <a16:creationId xmlns:a16="http://schemas.microsoft.com/office/drawing/2014/main" id="{90CB2902-F669-41F0-B2CE-244C69EADBC6}"/>
                </a:ext>
              </a:extLst>
            </p:cNvPr>
            <p:cNvSpPr/>
            <p:nvPr/>
          </p:nvSpPr>
          <p:spPr>
            <a:xfrm>
              <a:off x="3951668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9" name="Straight Connector 16">
              <a:extLst>
                <a:ext uri="{FF2B5EF4-FFF2-40B4-BE49-F238E27FC236}">
                  <a16:creationId xmlns:a16="http://schemas.microsoft.com/office/drawing/2014/main" id="{A5460D45-4FA1-4115-A19C-365D8713F38E}"/>
                </a:ext>
              </a:extLst>
            </p:cNvPr>
            <p:cNvCxnSpPr/>
            <p:nvPr/>
          </p:nvCxnSpPr>
          <p:spPr>
            <a:xfrm flipV="1">
              <a:off x="4235003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00129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573627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Outils utilisés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2307F341-346D-42CA-AC45-566FB3AA721C}"/>
              </a:ext>
            </a:extLst>
          </p:cNvPr>
          <p:cNvGrpSpPr/>
          <p:nvPr/>
        </p:nvGrpSpPr>
        <p:grpSpPr>
          <a:xfrm>
            <a:off x="2429912" y="1815281"/>
            <a:ext cx="7332176" cy="3104855"/>
            <a:chOff x="2618531" y="1918605"/>
            <a:chExt cx="7332176" cy="3104855"/>
          </a:xfrm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2B561AE1-3BB9-4080-87A6-2C05789510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40" t="22451" r="7765" b="24349"/>
            <a:stretch/>
          </p:blipFill>
          <p:spPr>
            <a:xfrm>
              <a:off x="5169194" y="2115350"/>
              <a:ext cx="2709516" cy="634884"/>
            </a:xfrm>
            <a:prstGeom prst="rect">
              <a:avLst/>
            </a:prstGeom>
          </p:spPr>
        </p:pic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1B1E81A2-65D3-4CC7-997F-14F54C9DBA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8849" y="2016906"/>
              <a:ext cx="1386288" cy="831773"/>
            </a:xfrm>
            <a:prstGeom prst="rect">
              <a:avLst/>
            </a:prstGeom>
          </p:spPr>
        </p:pic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E52F2798-1D21-4E87-B813-DB8E3CA542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43" r="24170"/>
            <a:stretch/>
          </p:blipFill>
          <p:spPr>
            <a:xfrm>
              <a:off x="5676333" y="3397352"/>
              <a:ext cx="1695238" cy="1534023"/>
            </a:xfrm>
            <a:prstGeom prst="rect">
              <a:avLst/>
            </a:prstGeom>
          </p:spPr>
        </p:pic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52E4E020-C843-423A-95BC-59A9CEA75F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626" r="19874"/>
            <a:stretch/>
          </p:blipFill>
          <p:spPr>
            <a:xfrm>
              <a:off x="3017468" y="3579121"/>
              <a:ext cx="1322649" cy="1170486"/>
            </a:xfrm>
            <a:prstGeom prst="rect">
              <a:avLst/>
            </a:prstGeom>
          </p:spPr>
        </p:pic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8115683B-8B7C-444D-AF77-8BAD75D9EC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25" t="20806" r="11697" b="18192"/>
            <a:stretch/>
          </p:blipFill>
          <p:spPr>
            <a:xfrm>
              <a:off x="2618531" y="1918605"/>
              <a:ext cx="2120525" cy="1028374"/>
            </a:xfrm>
            <a:prstGeom prst="rect">
              <a:avLst/>
            </a:prstGeom>
          </p:spPr>
        </p:pic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2C1630DA-5D8C-4CA4-A4BD-A190AAC8B488}"/>
                </a:ext>
              </a:extLst>
            </p:cNvPr>
            <p:cNvGrpSpPr/>
            <p:nvPr/>
          </p:nvGrpSpPr>
          <p:grpSpPr>
            <a:xfrm>
              <a:off x="8053279" y="3305265"/>
              <a:ext cx="1897428" cy="1718195"/>
              <a:chOff x="8331199" y="3053796"/>
              <a:chExt cx="2886635" cy="2650884"/>
            </a:xfrm>
          </p:grpSpPr>
          <p:pic>
            <p:nvPicPr>
              <p:cNvPr id="4" name="Image 3">
                <a:extLst>
                  <a:ext uri="{FF2B5EF4-FFF2-40B4-BE49-F238E27FC236}">
                    <a16:creationId xmlns:a16="http://schemas.microsoft.com/office/drawing/2014/main" id="{D1008D9C-9F7F-4B43-9D50-5B2E2928EE6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312" r="33964" b="32000"/>
              <a:stretch/>
            </p:blipFill>
            <p:spPr>
              <a:xfrm>
                <a:off x="9072180" y="3053796"/>
                <a:ext cx="1404669" cy="1554480"/>
              </a:xfrm>
              <a:prstGeom prst="rect">
                <a:avLst/>
              </a:prstGeom>
            </p:spPr>
          </p:pic>
          <p:grpSp>
            <p:nvGrpSpPr>
              <p:cNvPr id="24" name="Groupe 23">
                <a:extLst>
                  <a:ext uri="{FF2B5EF4-FFF2-40B4-BE49-F238E27FC236}">
                    <a16:creationId xmlns:a16="http://schemas.microsoft.com/office/drawing/2014/main" id="{EACCD798-3961-4D0E-981B-BD11A72E2DE0}"/>
                  </a:ext>
                </a:extLst>
              </p:cNvPr>
              <p:cNvGrpSpPr/>
              <p:nvPr/>
            </p:nvGrpSpPr>
            <p:grpSpPr>
              <a:xfrm>
                <a:off x="8331199" y="4632246"/>
                <a:ext cx="2886635" cy="1072434"/>
                <a:chOff x="8331199" y="4632246"/>
                <a:chExt cx="2886635" cy="1072434"/>
              </a:xfrm>
            </p:grpSpPr>
            <p:pic>
              <p:nvPicPr>
                <p:cNvPr id="33" name="Image 32">
                  <a:extLst>
                    <a:ext uri="{FF2B5EF4-FFF2-40B4-BE49-F238E27FC236}">
                      <a16:creationId xmlns:a16="http://schemas.microsoft.com/office/drawing/2014/main" id="{BBC90AB0-CE7D-481A-BD2D-B04C052B8E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7508" t="70629" r="5686" b="6263"/>
                <a:stretch/>
              </p:blipFill>
              <p:spPr>
                <a:xfrm>
                  <a:off x="9161727" y="5176441"/>
                  <a:ext cx="1225577" cy="528239"/>
                </a:xfrm>
                <a:prstGeom prst="rect">
                  <a:avLst/>
                </a:prstGeom>
              </p:spPr>
            </p:pic>
            <p:pic>
              <p:nvPicPr>
                <p:cNvPr id="34" name="Image 33">
                  <a:extLst>
                    <a:ext uri="{FF2B5EF4-FFF2-40B4-BE49-F238E27FC236}">
                      <a16:creationId xmlns:a16="http://schemas.microsoft.com/office/drawing/2014/main" id="{446E2B4C-A0F2-45AC-9AB9-2A8AF8410D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397" t="68072" r="32466" b="3936"/>
                <a:stretch/>
              </p:blipFill>
              <p:spPr>
                <a:xfrm>
                  <a:off x="8331199" y="4632246"/>
                  <a:ext cx="2886635" cy="639906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37" name="ZoneTexte 36">
            <a:extLst>
              <a:ext uri="{FF2B5EF4-FFF2-40B4-BE49-F238E27FC236}">
                <a16:creationId xmlns:a16="http://schemas.microsoft.com/office/drawing/2014/main" id="{6FBA52C9-2687-4FE9-93CD-AFDC7B44BA31}"/>
              </a:ext>
            </a:extLst>
          </p:cNvPr>
          <p:cNvSpPr txBox="1"/>
          <p:nvPr/>
        </p:nvSpPr>
        <p:spPr>
          <a:xfrm>
            <a:off x="5417389" y="5963482"/>
            <a:ext cx="62599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400" b="1" dirty="0">
                <a:solidFill>
                  <a:schemeClr val="bg1">
                    <a:lumMod val="75000"/>
                  </a:schemeClr>
                </a:solidFill>
              </a:rPr>
              <a:t>Repository: </a:t>
            </a:r>
            <a:r>
              <a:rPr lang="fr-FR" sz="1400" i="1" dirty="0">
                <a:solidFill>
                  <a:schemeClr val="bg1">
                    <a:lumMod val="75000"/>
                  </a:schemeClr>
                </a:solidFill>
              </a:rPr>
              <a:t>https://github.com/samirhinojosa/OC-P7-implement-a-scoring-model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1B468070-3680-462C-9056-39F24268FC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7355" y="5970759"/>
            <a:ext cx="324000" cy="324000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4AF3B14F-8368-485D-AD4D-5AA53B03F74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7355" y="5631462"/>
            <a:ext cx="288000" cy="288000"/>
          </a:xfrm>
          <a:prstGeom prst="rect">
            <a:avLst/>
          </a:prstGeom>
        </p:spPr>
      </p:pic>
      <p:sp>
        <p:nvSpPr>
          <p:cNvPr id="43" name="ZoneTexte 42">
            <a:extLst>
              <a:ext uri="{FF2B5EF4-FFF2-40B4-BE49-F238E27FC236}">
                <a16:creationId xmlns:a16="http://schemas.microsoft.com/office/drawing/2014/main" id="{BC922878-24D2-41D2-B0E8-8F31B31B2A4C}"/>
              </a:ext>
            </a:extLst>
          </p:cNvPr>
          <p:cNvSpPr txBox="1"/>
          <p:nvPr/>
        </p:nvSpPr>
        <p:spPr>
          <a:xfrm>
            <a:off x="7712014" y="5606185"/>
            <a:ext cx="39635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400" b="1" dirty="0">
                <a:solidFill>
                  <a:schemeClr val="bg1">
                    <a:lumMod val="75000"/>
                  </a:schemeClr>
                </a:solidFill>
              </a:rPr>
              <a:t>Dashboard: </a:t>
            </a:r>
            <a:r>
              <a:rPr lang="fr-FR" sz="1400" i="1" dirty="0">
                <a:solidFill>
                  <a:schemeClr val="bg1">
                    <a:lumMod val="75000"/>
                  </a:schemeClr>
                </a:solidFill>
              </a:rPr>
              <a:t>http://home-credit.samirhinojosa.com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1E27F4-C7AE-4B33-AA09-B1AA6CB60CA9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3">
            <a:extLst>
              <a:ext uri="{FF2B5EF4-FFF2-40B4-BE49-F238E27FC236}">
                <a16:creationId xmlns:a16="http://schemas.microsoft.com/office/drawing/2014/main" id="{1B5E3A5D-4CF6-4867-B1EA-78F156B58B03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P7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8" name="Espace réservé du numéro de diapositive 1">
            <a:extLst>
              <a:ext uri="{FF2B5EF4-FFF2-40B4-BE49-F238E27FC236}">
                <a16:creationId xmlns:a16="http://schemas.microsoft.com/office/drawing/2014/main" id="{FE5D7EE8-E349-4329-A85F-CA57C6DB2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25</a:t>
            </a:fld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155550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573627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L'architecture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EF899E41-6FE8-4B64-B8B1-B0A9BD1885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511" y="561429"/>
            <a:ext cx="1216579" cy="729948"/>
          </a:xfrm>
          <a:prstGeom prst="rect">
            <a:avLst/>
          </a:prstGeom>
        </p:spPr>
      </p:pic>
      <p:grpSp>
        <p:nvGrpSpPr>
          <p:cNvPr id="66" name="Groupe 65">
            <a:extLst>
              <a:ext uri="{FF2B5EF4-FFF2-40B4-BE49-F238E27FC236}">
                <a16:creationId xmlns:a16="http://schemas.microsoft.com/office/drawing/2014/main" id="{16677A3A-8795-40DF-A1D5-AD6E7427F539}"/>
              </a:ext>
            </a:extLst>
          </p:cNvPr>
          <p:cNvGrpSpPr/>
          <p:nvPr/>
        </p:nvGrpSpPr>
        <p:grpSpPr>
          <a:xfrm>
            <a:off x="8033031" y="2676293"/>
            <a:ext cx="2236206" cy="3204926"/>
            <a:chOff x="5948127" y="2691478"/>
            <a:chExt cx="2236206" cy="3204926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2DAD6811-C785-4B10-8D64-5092F835F7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02" t="61303" r="26581" b="7712"/>
            <a:stretch/>
          </p:blipFill>
          <p:spPr>
            <a:xfrm>
              <a:off x="6795719" y="2848308"/>
              <a:ext cx="1031117" cy="315022"/>
            </a:xfrm>
            <a:prstGeom prst="rect">
              <a:avLst/>
            </a:prstGeom>
          </p:spPr>
        </p:pic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0FFF398F-6F35-4E42-8B20-5A8B8C4A6CB1}"/>
                </a:ext>
              </a:extLst>
            </p:cNvPr>
            <p:cNvGrpSpPr/>
            <p:nvPr/>
          </p:nvGrpSpPr>
          <p:grpSpPr>
            <a:xfrm>
              <a:off x="6096000" y="3632242"/>
              <a:ext cx="1943477" cy="2109132"/>
              <a:chOff x="6096000" y="3638698"/>
              <a:chExt cx="1943477" cy="2109132"/>
            </a:xfrm>
          </p:grpSpPr>
          <p:sp>
            <p:nvSpPr>
              <p:cNvPr id="2" name="Rectangle : coins arrondis 1">
                <a:extLst>
                  <a:ext uri="{FF2B5EF4-FFF2-40B4-BE49-F238E27FC236}">
                    <a16:creationId xmlns:a16="http://schemas.microsoft.com/office/drawing/2014/main" id="{3639BE1C-05EF-471E-9943-DE8DE8240B04}"/>
                  </a:ext>
                </a:extLst>
              </p:cNvPr>
              <p:cNvSpPr/>
              <p:nvPr/>
            </p:nvSpPr>
            <p:spPr>
              <a:xfrm>
                <a:off x="6096000" y="3638698"/>
                <a:ext cx="1943477" cy="2109132"/>
              </a:xfrm>
              <a:prstGeom prst="roundRect">
                <a:avLst>
                  <a:gd name="adj" fmla="val 12531"/>
                </a:avLst>
              </a:prstGeom>
              <a:noFill/>
              <a:ln w="38100">
                <a:solidFill>
                  <a:srgbClr val="47B3A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9A6C6D4-9BEA-489F-AFDF-120B52EC36E5}"/>
                  </a:ext>
                </a:extLst>
              </p:cNvPr>
              <p:cNvSpPr txBox="1"/>
              <p:nvPr/>
            </p:nvSpPr>
            <p:spPr>
              <a:xfrm>
                <a:off x="6513804" y="3677780"/>
                <a:ext cx="11078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>
                    <a:solidFill>
                      <a:srgbClr val="009789"/>
                    </a:solidFill>
                  </a:rPr>
                  <a:t>BACKEND</a:t>
                </a:r>
                <a:endParaRPr lang="fr-FR" b="1" dirty="0">
                  <a:solidFill>
                    <a:srgbClr val="009789"/>
                  </a:solidFill>
                </a:endParaRPr>
              </a:p>
            </p:txBody>
          </p:sp>
          <p:grpSp>
            <p:nvGrpSpPr>
              <p:cNvPr id="4" name="Groupe 3">
                <a:extLst>
                  <a:ext uri="{FF2B5EF4-FFF2-40B4-BE49-F238E27FC236}">
                    <a16:creationId xmlns:a16="http://schemas.microsoft.com/office/drawing/2014/main" id="{36CFC448-77CB-4EA2-BFAB-649626B7E0E7}"/>
                  </a:ext>
                </a:extLst>
              </p:cNvPr>
              <p:cNvGrpSpPr/>
              <p:nvPr/>
            </p:nvGrpSpPr>
            <p:grpSpPr>
              <a:xfrm>
                <a:off x="6267221" y="4369648"/>
                <a:ext cx="1601031" cy="847888"/>
                <a:chOff x="6267221" y="4369648"/>
                <a:chExt cx="1601031" cy="847888"/>
              </a:xfrm>
            </p:grpSpPr>
            <p:pic>
              <p:nvPicPr>
                <p:cNvPr id="9" name="Image 8">
                  <a:extLst>
                    <a:ext uri="{FF2B5EF4-FFF2-40B4-BE49-F238E27FC236}">
                      <a16:creationId xmlns:a16="http://schemas.microsoft.com/office/drawing/2014/main" id="{EC5A623F-BF98-4AD0-8039-589571F43E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9606" t="24198" r="7764" b="24349"/>
                <a:stretch/>
              </p:blipFill>
              <p:spPr>
                <a:xfrm>
                  <a:off x="6267221" y="4369648"/>
                  <a:ext cx="1601031" cy="474433"/>
                </a:xfrm>
                <a:prstGeom prst="rect">
                  <a:avLst/>
                </a:prstGeom>
              </p:spPr>
            </p:pic>
            <p:pic>
              <p:nvPicPr>
                <p:cNvPr id="26" name="Image 25">
                  <a:extLst>
                    <a:ext uri="{FF2B5EF4-FFF2-40B4-BE49-F238E27FC236}">
                      <a16:creationId xmlns:a16="http://schemas.microsoft.com/office/drawing/2014/main" id="{4830F035-485D-47D6-BA28-BF06E2A884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340" t="22451" r="71904" b="25522"/>
                <a:stretch/>
              </p:blipFill>
              <p:spPr>
                <a:xfrm>
                  <a:off x="6891061" y="4844081"/>
                  <a:ext cx="353352" cy="373455"/>
                </a:xfrm>
                <a:prstGeom prst="rect">
                  <a:avLst/>
                </a:prstGeom>
              </p:spPr>
            </p:pic>
          </p:grpSp>
        </p:grpSp>
        <p:sp>
          <p:nvSpPr>
            <p:cNvPr id="30" name="Rectangle : coins arrondis 29">
              <a:extLst>
                <a:ext uri="{FF2B5EF4-FFF2-40B4-BE49-F238E27FC236}">
                  <a16:creationId xmlns:a16="http://schemas.microsoft.com/office/drawing/2014/main" id="{C08300F5-EBB5-414E-A142-76DFE7A9BA46}"/>
                </a:ext>
              </a:extLst>
            </p:cNvPr>
            <p:cNvSpPr/>
            <p:nvPr/>
          </p:nvSpPr>
          <p:spPr>
            <a:xfrm>
              <a:off x="5948127" y="2691478"/>
              <a:ext cx="2236206" cy="3204926"/>
            </a:xfrm>
            <a:prstGeom prst="roundRect">
              <a:avLst>
                <a:gd name="adj" fmla="val 12623"/>
              </a:avLst>
            </a:prstGeom>
            <a:noFill/>
            <a:ln w="38100">
              <a:solidFill>
                <a:srgbClr val="129F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1" name="Image 40">
              <a:extLst>
                <a:ext uri="{FF2B5EF4-FFF2-40B4-BE49-F238E27FC236}">
                  <a16:creationId xmlns:a16="http://schemas.microsoft.com/office/drawing/2014/main" id="{618988E2-2E49-40DE-8803-DFDEF8AE99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39" t="8014" r="29529" b="38864"/>
            <a:stretch/>
          </p:blipFill>
          <p:spPr>
            <a:xfrm>
              <a:off x="6231888" y="2816453"/>
              <a:ext cx="563831" cy="378731"/>
            </a:xfrm>
            <a:prstGeom prst="rect">
              <a:avLst/>
            </a:prstGeom>
          </p:spPr>
        </p:pic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ED17BD6C-B0CA-48DB-9BC6-E9D5859E72ED}"/>
                </a:ext>
              </a:extLst>
            </p:cNvPr>
            <p:cNvSpPr txBox="1"/>
            <p:nvPr/>
          </p:nvSpPr>
          <p:spPr>
            <a:xfrm>
              <a:off x="6454956" y="3299277"/>
              <a:ext cx="11095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solidFill>
                    <a:srgbClr val="009789"/>
                  </a:solidFill>
                </a:rPr>
                <a:t>0.0.0.0:8008</a:t>
              </a:r>
              <a:endParaRPr lang="fr-FR" sz="1400" b="1" dirty="0">
                <a:solidFill>
                  <a:srgbClr val="009789"/>
                </a:solidFill>
              </a:endParaRPr>
            </a:p>
          </p:txBody>
        </p:sp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BA1497E3-D1CA-41BE-8097-093B0AD4D8A6}"/>
              </a:ext>
            </a:extLst>
          </p:cNvPr>
          <p:cNvGrpSpPr/>
          <p:nvPr/>
        </p:nvGrpSpPr>
        <p:grpSpPr>
          <a:xfrm>
            <a:off x="4609514" y="2676293"/>
            <a:ext cx="2236206" cy="3204926"/>
            <a:chOff x="8449987" y="2676293"/>
            <a:chExt cx="2236206" cy="3204926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3B790C2C-729B-4660-8155-A1EAD9FEDCB9}"/>
                </a:ext>
              </a:extLst>
            </p:cNvPr>
            <p:cNvGrpSpPr/>
            <p:nvPr/>
          </p:nvGrpSpPr>
          <p:grpSpPr>
            <a:xfrm>
              <a:off x="8600115" y="3632242"/>
              <a:ext cx="1943477" cy="2109132"/>
              <a:chOff x="8600115" y="3638698"/>
              <a:chExt cx="1943477" cy="2109132"/>
            </a:xfrm>
          </p:grpSpPr>
          <p:sp>
            <p:nvSpPr>
              <p:cNvPr id="24" name="Rectangle : coins arrondis 23">
                <a:extLst>
                  <a:ext uri="{FF2B5EF4-FFF2-40B4-BE49-F238E27FC236}">
                    <a16:creationId xmlns:a16="http://schemas.microsoft.com/office/drawing/2014/main" id="{33D4D668-7D69-4827-B7C9-DFCC4566A5E6}"/>
                  </a:ext>
                </a:extLst>
              </p:cNvPr>
              <p:cNvSpPr/>
              <p:nvPr/>
            </p:nvSpPr>
            <p:spPr>
              <a:xfrm>
                <a:off x="8600115" y="3638698"/>
                <a:ext cx="1943477" cy="2109132"/>
              </a:xfrm>
              <a:prstGeom prst="roundRect">
                <a:avLst>
                  <a:gd name="adj" fmla="val 11497"/>
                </a:avLst>
              </a:prstGeom>
              <a:noFill/>
              <a:ln w="38100">
                <a:solidFill>
                  <a:srgbClr val="FF8C8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48EE8F25-256D-4EE1-BEB6-52ABDFF4989C}"/>
                  </a:ext>
                </a:extLst>
              </p:cNvPr>
              <p:cNvSpPr txBox="1"/>
              <p:nvPr/>
            </p:nvSpPr>
            <p:spPr>
              <a:xfrm>
                <a:off x="8946842" y="3677780"/>
                <a:ext cx="12500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>
                    <a:solidFill>
                      <a:srgbClr val="FF8C8C"/>
                    </a:solidFill>
                  </a:rPr>
                  <a:t>FRONTEND</a:t>
                </a:r>
                <a:endParaRPr lang="fr-FR" b="1" dirty="0">
                  <a:solidFill>
                    <a:srgbClr val="FF8C8C"/>
                  </a:solidFill>
                </a:endParaRPr>
              </a:p>
            </p:txBody>
          </p:sp>
          <p:grpSp>
            <p:nvGrpSpPr>
              <p:cNvPr id="6" name="Groupe 5">
                <a:extLst>
                  <a:ext uri="{FF2B5EF4-FFF2-40B4-BE49-F238E27FC236}">
                    <a16:creationId xmlns:a16="http://schemas.microsoft.com/office/drawing/2014/main" id="{A1ED28B3-C366-4E89-9E42-33F96813AD52}"/>
                  </a:ext>
                </a:extLst>
              </p:cNvPr>
              <p:cNvGrpSpPr/>
              <p:nvPr/>
            </p:nvGrpSpPr>
            <p:grpSpPr>
              <a:xfrm>
                <a:off x="8704196" y="4416795"/>
                <a:ext cx="1735313" cy="834226"/>
                <a:chOff x="8704196" y="4416795"/>
                <a:chExt cx="1735313" cy="834226"/>
              </a:xfrm>
            </p:grpSpPr>
            <p:pic>
              <p:nvPicPr>
                <p:cNvPr id="16" name="Image 15">
                  <a:extLst>
                    <a:ext uri="{FF2B5EF4-FFF2-40B4-BE49-F238E27FC236}">
                      <a16:creationId xmlns:a16="http://schemas.microsoft.com/office/drawing/2014/main" id="{6A2BE277-E2C4-48BE-B13B-F4D687F4F4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4337" t="23233" r="34678" b="47269"/>
                <a:stretch/>
              </p:blipFill>
              <p:spPr>
                <a:xfrm>
                  <a:off x="9216427" y="4844081"/>
                  <a:ext cx="715225" cy="406940"/>
                </a:xfrm>
                <a:prstGeom prst="rect">
                  <a:avLst/>
                </a:prstGeom>
              </p:spPr>
            </p:pic>
            <p:pic>
              <p:nvPicPr>
                <p:cNvPr id="27" name="Image 26">
                  <a:extLst>
                    <a:ext uri="{FF2B5EF4-FFF2-40B4-BE49-F238E27FC236}">
                      <a16:creationId xmlns:a16="http://schemas.microsoft.com/office/drawing/2014/main" id="{FF889F73-1041-47D7-919F-733453602D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125" t="53779" r="11697" b="18191"/>
                <a:stretch/>
              </p:blipFill>
              <p:spPr>
                <a:xfrm>
                  <a:off x="8704196" y="4416795"/>
                  <a:ext cx="1735313" cy="386672"/>
                </a:xfrm>
                <a:prstGeom prst="rect">
                  <a:avLst/>
                </a:prstGeom>
              </p:spPr>
            </p:pic>
          </p:grpSp>
        </p:grpSp>
        <p:pic>
          <p:nvPicPr>
            <p:cNvPr id="44" name="Image 43">
              <a:extLst>
                <a:ext uri="{FF2B5EF4-FFF2-40B4-BE49-F238E27FC236}">
                  <a16:creationId xmlns:a16="http://schemas.microsoft.com/office/drawing/2014/main" id="{F9A50989-4989-4893-8EA0-0C3C4244EC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02" t="61303" r="26581" b="7712"/>
            <a:stretch/>
          </p:blipFill>
          <p:spPr>
            <a:xfrm>
              <a:off x="9297579" y="2833123"/>
              <a:ext cx="1031117" cy="315022"/>
            </a:xfrm>
            <a:prstGeom prst="rect">
              <a:avLst/>
            </a:prstGeom>
          </p:spPr>
        </p:pic>
        <p:sp>
          <p:nvSpPr>
            <p:cNvPr id="45" name="Rectangle : coins arrondis 44">
              <a:extLst>
                <a:ext uri="{FF2B5EF4-FFF2-40B4-BE49-F238E27FC236}">
                  <a16:creationId xmlns:a16="http://schemas.microsoft.com/office/drawing/2014/main" id="{411931B2-DB69-46E4-8B1A-B427DF7F7C41}"/>
                </a:ext>
              </a:extLst>
            </p:cNvPr>
            <p:cNvSpPr/>
            <p:nvPr/>
          </p:nvSpPr>
          <p:spPr>
            <a:xfrm>
              <a:off x="8449987" y="2676293"/>
              <a:ext cx="2236206" cy="3204926"/>
            </a:xfrm>
            <a:prstGeom prst="roundRect">
              <a:avLst>
                <a:gd name="adj" fmla="val 12623"/>
              </a:avLst>
            </a:prstGeom>
            <a:noFill/>
            <a:ln w="38100">
              <a:solidFill>
                <a:srgbClr val="129F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6" name="Image 45">
              <a:extLst>
                <a:ext uri="{FF2B5EF4-FFF2-40B4-BE49-F238E27FC236}">
                  <a16:creationId xmlns:a16="http://schemas.microsoft.com/office/drawing/2014/main" id="{D94E218B-36DB-4938-AF16-4FC23BFA03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39" t="8014" r="29529" b="38864"/>
            <a:stretch/>
          </p:blipFill>
          <p:spPr>
            <a:xfrm>
              <a:off x="8733748" y="2801268"/>
              <a:ext cx="563831" cy="378731"/>
            </a:xfrm>
            <a:prstGeom prst="rect">
              <a:avLst/>
            </a:prstGeom>
          </p:spPr>
        </p:pic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1799AB30-6E38-4AD5-BBBE-1D120E0A6894}"/>
                </a:ext>
              </a:extLst>
            </p:cNvPr>
            <p:cNvSpPr txBox="1"/>
            <p:nvPr/>
          </p:nvSpPr>
          <p:spPr>
            <a:xfrm>
              <a:off x="9104661" y="3284092"/>
              <a:ext cx="9268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solidFill>
                    <a:srgbClr val="FF8C8C"/>
                  </a:solidFill>
                </a:rPr>
                <a:t>0.0.0.0:80</a:t>
              </a:r>
              <a:endParaRPr lang="fr-FR" sz="1400" b="1" dirty="0">
                <a:solidFill>
                  <a:srgbClr val="FF8C8C"/>
                </a:solidFill>
              </a:endParaRPr>
            </a:p>
          </p:txBody>
        </p:sp>
      </p:grp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45B568C6-BC9B-4283-BDE7-E448A6371701}"/>
              </a:ext>
            </a:extLst>
          </p:cNvPr>
          <p:cNvSpPr/>
          <p:nvPr/>
        </p:nvSpPr>
        <p:spPr>
          <a:xfrm>
            <a:off x="4371032" y="1480700"/>
            <a:ext cx="6172560" cy="4568104"/>
          </a:xfrm>
          <a:prstGeom prst="roundRect">
            <a:avLst>
              <a:gd name="adj" fmla="val 9628"/>
            </a:avLst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2F63D592-F913-4080-A804-F4577AB5F519}"/>
              </a:ext>
            </a:extLst>
          </p:cNvPr>
          <p:cNvGrpSpPr/>
          <p:nvPr/>
        </p:nvGrpSpPr>
        <p:grpSpPr>
          <a:xfrm>
            <a:off x="5818341" y="1644041"/>
            <a:ext cx="2721519" cy="875365"/>
            <a:chOff x="5775417" y="1644041"/>
            <a:chExt cx="2721519" cy="875365"/>
          </a:xfrm>
        </p:grpSpPr>
        <p:pic>
          <p:nvPicPr>
            <p:cNvPr id="50" name="Image 49">
              <a:extLst>
                <a:ext uri="{FF2B5EF4-FFF2-40B4-BE49-F238E27FC236}">
                  <a16:creationId xmlns:a16="http://schemas.microsoft.com/office/drawing/2014/main" id="{5B8EFE3E-DA39-4BC4-872E-053332E126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88" t="8764" r="7705" b="8295"/>
            <a:stretch/>
          </p:blipFill>
          <p:spPr>
            <a:xfrm>
              <a:off x="5775417" y="1650582"/>
              <a:ext cx="1815564" cy="862282"/>
            </a:xfrm>
            <a:prstGeom prst="rect">
              <a:avLst/>
            </a:prstGeom>
          </p:spPr>
        </p:pic>
        <p:pic>
          <p:nvPicPr>
            <p:cNvPr id="54" name="Image 53">
              <a:extLst>
                <a:ext uri="{FF2B5EF4-FFF2-40B4-BE49-F238E27FC236}">
                  <a16:creationId xmlns:a16="http://schemas.microsoft.com/office/drawing/2014/main" id="{694FB1B5-216D-4407-8613-3C47236CE3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808" t="6045" r="5642" b="8588"/>
            <a:stretch/>
          </p:blipFill>
          <p:spPr>
            <a:xfrm>
              <a:off x="7694118" y="1644041"/>
              <a:ext cx="802818" cy="875365"/>
            </a:xfrm>
            <a:prstGeom prst="rect">
              <a:avLst/>
            </a:prstGeom>
          </p:spPr>
        </p:pic>
      </p:grp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35FD3BF5-F2E5-4BEA-A8A5-0834B29D0EE3}"/>
              </a:ext>
            </a:extLst>
          </p:cNvPr>
          <p:cNvSpPr/>
          <p:nvPr/>
        </p:nvSpPr>
        <p:spPr>
          <a:xfrm>
            <a:off x="4230355" y="432794"/>
            <a:ext cx="6629119" cy="5768410"/>
          </a:xfrm>
          <a:prstGeom prst="roundRect">
            <a:avLst>
              <a:gd name="adj" fmla="val 9381"/>
            </a:avLst>
          </a:prstGeom>
          <a:noFill/>
          <a:ln w="3810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59" name="Image 58">
            <a:extLst>
              <a:ext uri="{FF2B5EF4-FFF2-40B4-BE49-F238E27FC236}">
                <a16:creationId xmlns:a16="http://schemas.microsoft.com/office/drawing/2014/main" id="{86A6FCC0-A301-45B0-963C-3A0F2CCAD8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471" y="522709"/>
            <a:ext cx="807389" cy="807389"/>
          </a:xfrm>
          <a:prstGeom prst="rect">
            <a:avLst/>
          </a:prstGeom>
        </p:spPr>
      </p:pic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53E00B5E-BF72-4D95-90D1-0AB71E12494D}"/>
              </a:ext>
            </a:extLst>
          </p:cNvPr>
          <p:cNvSpPr/>
          <p:nvPr/>
        </p:nvSpPr>
        <p:spPr>
          <a:xfrm>
            <a:off x="959988" y="3671324"/>
            <a:ext cx="1702882" cy="1617925"/>
          </a:xfrm>
          <a:prstGeom prst="roundRect">
            <a:avLst>
              <a:gd name="adj" fmla="val 9628"/>
            </a:avLst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6758A5BF-AD4B-400F-A24B-B16F43C11E05}"/>
              </a:ext>
            </a:extLst>
          </p:cNvPr>
          <p:cNvSpPr txBox="1"/>
          <p:nvPr/>
        </p:nvSpPr>
        <p:spPr>
          <a:xfrm>
            <a:off x="1389679" y="3690730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7F7F7F"/>
                </a:solidFill>
              </a:rPr>
              <a:t>CLIENT</a:t>
            </a:r>
            <a:endParaRPr lang="fr-FR" b="1" dirty="0">
              <a:solidFill>
                <a:srgbClr val="7F7F7F"/>
              </a:solidFill>
            </a:endParaRPr>
          </a:p>
        </p:txBody>
      </p:sp>
      <p:pic>
        <p:nvPicPr>
          <p:cNvPr id="63" name="Image 62">
            <a:extLst>
              <a:ext uri="{FF2B5EF4-FFF2-40B4-BE49-F238E27FC236}">
                <a16:creationId xmlns:a16="http://schemas.microsoft.com/office/drawing/2014/main" id="{D259D461-B1AA-4FC5-AE43-B496C218382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525" y="4142862"/>
            <a:ext cx="957809" cy="957809"/>
          </a:xfrm>
          <a:prstGeom prst="rect">
            <a:avLst/>
          </a:prstGeom>
        </p:spPr>
      </p:pic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C7BC5982-110F-4C8E-B45B-1513EC557107}"/>
              </a:ext>
            </a:extLst>
          </p:cNvPr>
          <p:cNvCxnSpPr/>
          <p:nvPr/>
        </p:nvCxnSpPr>
        <p:spPr>
          <a:xfrm>
            <a:off x="2678172" y="4326144"/>
            <a:ext cx="1552184" cy="0"/>
          </a:xfrm>
          <a:prstGeom prst="straightConnector1">
            <a:avLst/>
          </a:prstGeom>
          <a:ln w="28575">
            <a:solidFill>
              <a:srgbClr val="FF8C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DA75B7C4-5978-4C8A-B1A7-C36ECC7ABE53}"/>
              </a:ext>
            </a:extLst>
          </p:cNvPr>
          <p:cNvCxnSpPr>
            <a:cxnSpLocks/>
          </p:cNvCxnSpPr>
          <p:nvPr/>
        </p:nvCxnSpPr>
        <p:spPr>
          <a:xfrm flipH="1">
            <a:off x="2662870" y="4777016"/>
            <a:ext cx="1536937" cy="0"/>
          </a:xfrm>
          <a:prstGeom prst="straightConnector1">
            <a:avLst/>
          </a:prstGeom>
          <a:ln w="28575">
            <a:solidFill>
              <a:srgbClr val="FF8C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ZoneTexte 68">
            <a:extLst>
              <a:ext uri="{FF2B5EF4-FFF2-40B4-BE49-F238E27FC236}">
                <a16:creationId xmlns:a16="http://schemas.microsoft.com/office/drawing/2014/main" id="{46B5C098-02C1-4B96-BD36-8266B822A0E6}"/>
              </a:ext>
            </a:extLst>
          </p:cNvPr>
          <p:cNvSpPr txBox="1"/>
          <p:nvPr/>
        </p:nvSpPr>
        <p:spPr>
          <a:xfrm>
            <a:off x="2983184" y="4033549"/>
            <a:ext cx="926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FF8C8C"/>
                </a:solidFill>
              </a:rPr>
              <a:t>0.0.0.0:80</a:t>
            </a:r>
            <a:endParaRPr lang="fr-FR" sz="1400" b="1" dirty="0">
              <a:solidFill>
                <a:srgbClr val="FF8C8C"/>
              </a:solidFill>
            </a:endParaRP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F5AB2BE8-197E-4D0C-BBF1-49048DE1F7C5}"/>
              </a:ext>
            </a:extLst>
          </p:cNvPr>
          <p:cNvSpPr txBox="1"/>
          <p:nvPr/>
        </p:nvSpPr>
        <p:spPr>
          <a:xfrm>
            <a:off x="2990836" y="4491746"/>
            <a:ext cx="926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FF8C8C"/>
                </a:solidFill>
              </a:rPr>
              <a:t>0.0.0.0:80</a:t>
            </a:r>
            <a:endParaRPr lang="fr-FR" sz="1400" b="1" dirty="0">
              <a:solidFill>
                <a:srgbClr val="FF8C8C"/>
              </a:solidFill>
            </a:endParaRP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4449935E-0D71-4B59-848F-AECE4BAE5318}"/>
              </a:ext>
            </a:extLst>
          </p:cNvPr>
          <p:cNvSpPr txBox="1"/>
          <p:nvPr/>
        </p:nvSpPr>
        <p:spPr>
          <a:xfrm>
            <a:off x="6884576" y="4044348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009789"/>
                </a:solidFill>
              </a:rPr>
              <a:t>0.0.0.0:8008</a:t>
            </a:r>
            <a:endParaRPr lang="fr-FR" sz="1400" b="1" dirty="0">
              <a:solidFill>
                <a:srgbClr val="009789"/>
              </a:solidFill>
            </a:endParaRPr>
          </a:p>
        </p:txBody>
      </p: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2F422471-803F-4A43-874F-4E0AB871C87F}"/>
              </a:ext>
            </a:extLst>
          </p:cNvPr>
          <p:cNvCxnSpPr>
            <a:cxnSpLocks/>
          </p:cNvCxnSpPr>
          <p:nvPr/>
        </p:nvCxnSpPr>
        <p:spPr>
          <a:xfrm>
            <a:off x="6857855" y="4331278"/>
            <a:ext cx="1166178" cy="0"/>
          </a:xfrm>
          <a:prstGeom prst="straightConnector1">
            <a:avLst/>
          </a:prstGeom>
          <a:ln w="28575">
            <a:solidFill>
              <a:srgbClr val="47B3A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296D69D8-A557-4949-A047-32936419890A}"/>
              </a:ext>
            </a:extLst>
          </p:cNvPr>
          <p:cNvCxnSpPr>
            <a:cxnSpLocks/>
          </p:cNvCxnSpPr>
          <p:nvPr/>
        </p:nvCxnSpPr>
        <p:spPr>
          <a:xfrm flipH="1">
            <a:off x="6855573" y="4777016"/>
            <a:ext cx="1154723" cy="0"/>
          </a:xfrm>
          <a:prstGeom prst="straightConnector1">
            <a:avLst/>
          </a:prstGeom>
          <a:ln w="28575">
            <a:solidFill>
              <a:srgbClr val="47B3A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ZoneTexte 80">
            <a:extLst>
              <a:ext uri="{FF2B5EF4-FFF2-40B4-BE49-F238E27FC236}">
                <a16:creationId xmlns:a16="http://schemas.microsoft.com/office/drawing/2014/main" id="{D12D7E22-B087-4A60-BB6E-D4E15AC0256D}"/>
              </a:ext>
            </a:extLst>
          </p:cNvPr>
          <p:cNvSpPr txBox="1"/>
          <p:nvPr/>
        </p:nvSpPr>
        <p:spPr>
          <a:xfrm>
            <a:off x="6907341" y="4480116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009789"/>
                </a:solidFill>
              </a:rPr>
              <a:t>0.0.0.0:8008</a:t>
            </a:r>
            <a:endParaRPr lang="fr-FR" sz="1400" b="1" dirty="0">
              <a:solidFill>
                <a:srgbClr val="009789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472DB45-6EE3-4835-BC56-871F70C94298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C62A6845-2C3D-4A1B-AAF0-FA99972EDB4C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P7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3" name="Espace réservé du numéro de diapositive 1">
            <a:extLst>
              <a:ext uri="{FF2B5EF4-FFF2-40B4-BE49-F238E27FC236}">
                <a16:creationId xmlns:a16="http://schemas.microsoft.com/office/drawing/2014/main" id="{6ED7AD87-18A2-4302-8282-B705DD478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26</a:t>
            </a:fld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938890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E853895-8FC3-4740-98A0-33EF39792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06" y="1129233"/>
            <a:ext cx="9070894" cy="48278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573627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EndPoints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- API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B9472AE5-A3E8-4949-86F3-49ED55A674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0094" y="6015804"/>
            <a:ext cx="288000" cy="288000"/>
          </a:xfrm>
          <a:prstGeom prst="rect">
            <a:avLst/>
          </a:prstGeom>
        </p:spPr>
      </p:pic>
      <p:sp>
        <p:nvSpPr>
          <p:cNvPr id="52" name="ZoneTexte 51">
            <a:extLst>
              <a:ext uri="{FF2B5EF4-FFF2-40B4-BE49-F238E27FC236}">
                <a16:creationId xmlns:a16="http://schemas.microsoft.com/office/drawing/2014/main" id="{54B6CE23-020D-46C0-9F9A-DA41210608F4}"/>
              </a:ext>
            </a:extLst>
          </p:cNvPr>
          <p:cNvSpPr txBox="1"/>
          <p:nvPr/>
        </p:nvSpPr>
        <p:spPr>
          <a:xfrm>
            <a:off x="6742444" y="5993277"/>
            <a:ext cx="49330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400" b="1" dirty="0" err="1">
                <a:solidFill>
                  <a:schemeClr val="bg1">
                    <a:lumMod val="75000"/>
                  </a:schemeClr>
                </a:solidFill>
              </a:rPr>
              <a:t>Swagger</a:t>
            </a:r>
            <a:r>
              <a:rPr lang="fr-FR" sz="1400" b="1" dirty="0">
                <a:solidFill>
                  <a:schemeClr val="bg1">
                    <a:lumMod val="75000"/>
                  </a:schemeClr>
                </a:solidFill>
              </a:rPr>
              <a:t> : </a:t>
            </a:r>
            <a:r>
              <a:rPr lang="fr-FR" sz="1400" i="1" dirty="0">
                <a:solidFill>
                  <a:schemeClr val="bg1">
                    <a:lumMod val="75000"/>
                  </a:schemeClr>
                </a:solidFill>
              </a:rPr>
              <a:t>http://home-credit.samirhinojosa.com:8008/docs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E5F9E2-4412-46CC-AB2D-D37A5CBC4A17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6B379D3F-134F-4F63-962A-0257C435C792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P7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Espace réservé du numéro de diapositive 1">
            <a:extLst>
              <a:ext uri="{FF2B5EF4-FFF2-40B4-BE49-F238E27FC236}">
                <a16:creationId xmlns:a16="http://schemas.microsoft.com/office/drawing/2014/main" id="{C91B415C-033E-4026-80E8-9D7B738C6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27</a:t>
            </a:fld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723221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D7C8F010-0264-41F8-A7F2-98F8DBFDEECA}"/>
              </a:ext>
            </a:extLst>
          </p:cNvPr>
          <p:cNvSpPr txBox="1"/>
          <p:nvPr/>
        </p:nvSpPr>
        <p:spPr>
          <a:xfrm>
            <a:off x="8853544" y="1110241"/>
            <a:ext cx="3338455" cy="4001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fr-FR" sz="2000" b="1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Client avec crédit accepté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573627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Tableau de bord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F946367D-345D-475E-9DEF-C7E66DFBFB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7" y="6042797"/>
            <a:ext cx="288000" cy="2880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32B6571-D09E-4355-9CF2-F1B0D52CC4B3}"/>
              </a:ext>
            </a:extLst>
          </p:cNvPr>
          <p:cNvSpPr txBox="1"/>
          <p:nvPr/>
        </p:nvSpPr>
        <p:spPr>
          <a:xfrm>
            <a:off x="561266" y="6032908"/>
            <a:ext cx="39635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dirty="0">
                <a:solidFill>
                  <a:schemeClr val="bg1">
                    <a:lumMod val="75000"/>
                  </a:schemeClr>
                </a:solidFill>
              </a:rPr>
              <a:t>Dashboard: </a:t>
            </a:r>
            <a:r>
              <a:rPr lang="fr-FR" sz="1400" i="1" dirty="0">
                <a:solidFill>
                  <a:schemeClr val="bg1">
                    <a:lumMod val="75000"/>
                  </a:schemeClr>
                </a:solidFill>
              </a:rPr>
              <a:t>http://home-credit.samirhinojosa.com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1B15F3-930D-4D61-827A-79DA7259BDD8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3E56140F-4ACA-40E6-BFF2-AC806257EAC1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P7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B74789ED-1C80-4294-8012-66DAF224E9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9" b="55106"/>
          <a:stretch/>
        </p:blipFill>
        <p:spPr bwMode="auto">
          <a:xfrm>
            <a:off x="377905" y="1110240"/>
            <a:ext cx="6469445" cy="40704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18A71BAA-63D4-4A71-AF9C-8A22E39136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997"/>
          <a:stretch/>
        </p:blipFill>
        <p:spPr bwMode="auto">
          <a:xfrm>
            <a:off x="7232133" y="2437822"/>
            <a:ext cx="4679950" cy="37721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Espace réservé du numéro de diapositive 1">
            <a:extLst>
              <a:ext uri="{FF2B5EF4-FFF2-40B4-BE49-F238E27FC236}">
                <a16:creationId xmlns:a16="http://schemas.microsoft.com/office/drawing/2014/main" id="{84BCBA06-55AC-4CFB-B142-2EBF7238E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28</a:t>
            </a:fld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408813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573627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Tableau de bord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E2DD4913-EEA5-46EF-B850-FD3384DDD0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7" y="6042797"/>
            <a:ext cx="288000" cy="288000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AB39D197-1842-4474-B677-B710FA93CDD9}"/>
              </a:ext>
            </a:extLst>
          </p:cNvPr>
          <p:cNvSpPr txBox="1"/>
          <p:nvPr/>
        </p:nvSpPr>
        <p:spPr>
          <a:xfrm>
            <a:off x="561266" y="6032908"/>
            <a:ext cx="39635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dirty="0">
                <a:solidFill>
                  <a:schemeClr val="bg1">
                    <a:lumMod val="75000"/>
                  </a:schemeClr>
                </a:solidFill>
              </a:rPr>
              <a:t>Dashboard: </a:t>
            </a:r>
            <a:r>
              <a:rPr lang="fr-FR" sz="1400" i="1" dirty="0">
                <a:solidFill>
                  <a:schemeClr val="bg1">
                    <a:lumMod val="75000"/>
                  </a:schemeClr>
                </a:solidFill>
              </a:rPr>
              <a:t>http://home-credit.samirhinojosa.com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AF7FC929-0187-44C2-9CE9-35724139E5EC}"/>
              </a:ext>
            </a:extLst>
          </p:cNvPr>
          <p:cNvSpPr txBox="1"/>
          <p:nvPr/>
        </p:nvSpPr>
        <p:spPr>
          <a:xfrm>
            <a:off x="8853544" y="1110241"/>
            <a:ext cx="3338455" cy="400110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fr-FR" sz="2000" b="1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Client avec crédit rejeté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F17464-3419-4D4E-91BC-7D5DE5EA98D1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D2B755E-3EF3-48CB-AABC-FC6CF615BAE3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P7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D816D09-D2A4-4C28-9C49-5E03D60451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3" b="54476"/>
          <a:stretch/>
        </p:blipFill>
        <p:spPr bwMode="auto">
          <a:xfrm>
            <a:off x="377906" y="1110241"/>
            <a:ext cx="6469445" cy="40548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157B5CE1-AFF9-417A-82EE-FE3C9538BA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997"/>
          <a:stretch/>
        </p:blipFill>
        <p:spPr bwMode="auto">
          <a:xfrm>
            <a:off x="7232133" y="2414671"/>
            <a:ext cx="4679950" cy="3772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Espace réservé du numéro de diapositive 1">
            <a:extLst>
              <a:ext uri="{FF2B5EF4-FFF2-40B4-BE49-F238E27FC236}">
                <a16:creationId xmlns:a16="http://schemas.microsoft.com/office/drawing/2014/main" id="{9FBCFC96-42D0-4F29-9136-63DAD74E0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29</a:t>
            </a:fld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69721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Mission</a:t>
            </a:r>
            <a:endParaRPr lang="es-419" sz="54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1.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F4D9F01A-EFF0-47A5-8946-69860A0CECFD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3951668" y="5975261"/>
            <a:chExt cx="3621110" cy="425012"/>
          </a:xfrm>
        </p:grpSpPr>
        <p:cxnSp>
          <p:nvCxnSpPr>
            <p:cNvPr id="23" name="Straight Connector 21">
              <a:extLst>
                <a:ext uri="{FF2B5EF4-FFF2-40B4-BE49-F238E27FC236}">
                  <a16:creationId xmlns:a16="http://schemas.microsoft.com/office/drawing/2014/main" id="{1BF863A3-B26B-4426-8718-A764A0A5B895}"/>
                </a:ext>
              </a:extLst>
            </p:cNvPr>
            <p:cNvCxnSpPr/>
            <p:nvPr/>
          </p:nvCxnSpPr>
          <p:spPr>
            <a:xfrm>
              <a:off x="5506835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19">
              <a:extLst>
                <a:ext uri="{FF2B5EF4-FFF2-40B4-BE49-F238E27FC236}">
                  <a16:creationId xmlns:a16="http://schemas.microsoft.com/office/drawing/2014/main" id="{4D624A73-DE16-480C-8638-C171BA58BF87}"/>
                </a:ext>
              </a:extLst>
            </p:cNvPr>
            <p:cNvSpPr/>
            <p:nvPr/>
          </p:nvSpPr>
          <p:spPr>
            <a:xfrm>
              <a:off x="5286778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0">
              <a:extLst>
                <a:ext uri="{FF2B5EF4-FFF2-40B4-BE49-F238E27FC236}">
                  <a16:creationId xmlns:a16="http://schemas.microsoft.com/office/drawing/2014/main" id="{E679A85D-11CE-4CE7-8149-8157C0FF063E}"/>
                </a:ext>
              </a:extLst>
            </p:cNvPr>
            <p:cNvSpPr/>
            <p:nvPr/>
          </p:nvSpPr>
          <p:spPr>
            <a:xfrm>
              <a:off x="5954333" y="5975262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2">
              <a:extLst>
                <a:ext uri="{FF2B5EF4-FFF2-40B4-BE49-F238E27FC236}">
                  <a16:creationId xmlns:a16="http://schemas.microsoft.com/office/drawing/2014/main" id="{76B42F69-F76C-4C14-B519-2828706130D5}"/>
                </a:ext>
              </a:extLst>
            </p:cNvPr>
            <p:cNvCxnSpPr>
              <a:stCxn id="24" idx="6"/>
              <a:endCxn id="25" idx="2"/>
            </p:cNvCxnSpPr>
            <p:nvPr/>
          </p:nvCxnSpPr>
          <p:spPr>
            <a:xfrm flipV="1">
              <a:off x="5570113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Oval 23">
              <a:extLst>
                <a:ext uri="{FF2B5EF4-FFF2-40B4-BE49-F238E27FC236}">
                  <a16:creationId xmlns:a16="http://schemas.microsoft.com/office/drawing/2014/main" id="{8ED5DB18-EC3E-4F0A-B984-92FF6E997CF4}"/>
                </a:ext>
              </a:extLst>
            </p:cNvPr>
            <p:cNvSpPr/>
            <p:nvPr/>
          </p:nvSpPr>
          <p:spPr>
            <a:xfrm>
              <a:off x="6621888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Connector 24">
              <a:extLst>
                <a:ext uri="{FF2B5EF4-FFF2-40B4-BE49-F238E27FC236}">
                  <a16:creationId xmlns:a16="http://schemas.microsoft.com/office/drawing/2014/main" id="{56B7ED32-8A44-4142-9846-7A92DC0C4A45}"/>
                </a:ext>
              </a:extLst>
            </p:cNvPr>
            <p:cNvCxnSpPr>
              <a:endCxn id="28" idx="2"/>
            </p:cNvCxnSpPr>
            <p:nvPr/>
          </p:nvCxnSpPr>
          <p:spPr>
            <a:xfrm flipV="1">
              <a:off x="6237668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Oval 11">
              <a:extLst>
                <a:ext uri="{FF2B5EF4-FFF2-40B4-BE49-F238E27FC236}">
                  <a16:creationId xmlns:a16="http://schemas.microsoft.com/office/drawing/2014/main" id="{00B1E51D-FE0E-4E6C-BE7D-ED42E019CFCD}"/>
                </a:ext>
              </a:extLst>
            </p:cNvPr>
            <p:cNvSpPr/>
            <p:nvPr/>
          </p:nvSpPr>
          <p:spPr>
            <a:xfrm>
              <a:off x="4619223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16">
              <a:extLst>
                <a:ext uri="{FF2B5EF4-FFF2-40B4-BE49-F238E27FC236}">
                  <a16:creationId xmlns:a16="http://schemas.microsoft.com/office/drawing/2014/main" id="{8B5DC16B-07A4-43FB-8828-D7766CD4FCA8}"/>
                </a:ext>
              </a:extLst>
            </p:cNvPr>
            <p:cNvCxnSpPr/>
            <p:nvPr/>
          </p:nvCxnSpPr>
          <p:spPr>
            <a:xfrm flipV="1">
              <a:off x="4902558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Oval 23">
              <a:extLst>
                <a:ext uri="{FF2B5EF4-FFF2-40B4-BE49-F238E27FC236}">
                  <a16:creationId xmlns:a16="http://schemas.microsoft.com/office/drawing/2014/main" id="{D443799B-B912-4E68-BB9A-F3C491C59138}"/>
                </a:ext>
              </a:extLst>
            </p:cNvPr>
            <p:cNvSpPr/>
            <p:nvPr/>
          </p:nvSpPr>
          <p:spPr>
            <a:xfrm>
              <a:off x="7289443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24">
              <a:extLst>
                <a:ext uri="{FF2B5EF4-FFF2-40B4-BE49-F238E27FC236}">
                  <a16:creationId xmlns:a16="http://schemas.microsoft.com/office/drawing/2014/main" id="{962AA327-0A13-405A-8463-312F0D3338BE}"/>
                </a:ext>
              </a:extLst>
            </p:cNvPr>
            <p:cNvCxnSpPr>
              <a:endCxn id="39" idx="2"/>
            </p:cNvCxnSpPr>
            <p:nvPr/>
          </p:nvCxnSpPr>
          <p:spPr>
            <a:xfrm flipV="1">
              <a:off x="6905223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Oval 11">
              <a:extLst>
                <a:ext uri="{FF2B5EF4-FFF2-40B4-BE49-F238E27FC236}">
                  <a16:creationId xmlns:a16="http://schemas.microsoft.com/office/drawing/2014/main" id="{2064A2F7-F9C5-44D9-A0C0-540EF3A36093}"/>
                </a:ext>
              </a:extLst>
            </p:cNvPr>
            <p:cNvSpPr/>
            <p:nvPr/>
          </p:nvSpPr>
          <p:spPr>
            <a:xfrm>
              <a:off x="3951668" y="5985995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4" name="Straight Connector 16">
              <a:extLst>
                <a:ext uri="{FF2B5EF4-FFF2-40B4-BE49-F238E27FC236}">
                  <a16:creationId xmlns:a16="http://schemas.microsoft.com/office/drawing/2014/main" id="{B2658685-4F98-4125-924C-67F868717C18}"/>
                </a:ext>
              </a:extLst>
            </p:cNvPr>
            <p:cNvCxnSpPr/>
            <p:nvPr/>
          </p:nvCxnSpPr>
          <p:spPr>
            <a:xfrm flipV="1">
              <a:off x="4235003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TextBox 3">
            <a:extLst>
              <a:ext uri="{FF2B5EF4-FFF2-40B4-BE49-F238E27FC236}">
                <a16:creationId xmlns:a16="http://schemas.microsoft.com/office/drawing/2014/main" id="{7D3DC2C2-C9AC-4F84-9A0C-4E06C5846284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31" name="TextBox 3">
            <a:extLst>
              <a:ext uri="{FF2B5EF4-FFF2-40B4-BE49-F238E27FC236}">
                <a16:creationId xmlns:a16="http://schemas.microsoft.com/office/drawing/2014/main" id="{81B4740E-6C17-48F1-8E98-DF1A939C39D5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7 – implémentation d’un modèle de </a:t>
            </a:r>
            <a:r>
              <a:rPr lang="fr-FR" sz="1400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scoring</a:t>
            </a:r>
            <a:endParaRPr lang="fr-FR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</p:spTree>
    <p:extLst>
      <p:ext uri="{BB962C8B-B14F-4D97-AF65-F5344CB8AC3E}">
        <p14:creationId xmlns:p14="http://schemas.microsoft.com/office/powerpoint/2010/main" val="27443380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Conclusion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6.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1E82C570-6898-4C1A-A1F2-CEDFC2D74A48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7 – implémentation d’un modèle de </a:t>
            </a:r>
            <a:r>
              <a:rPr lang="fr-FR" sz="1400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scoring</a:t>
            </a:r>
            <a:endParaRPr lang="fr-FR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2D1CD3A6-2D46-4257-8B4B-5540748EF9D2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3951668" y="5975261"/>
            <a:chExt cx="3621110" cy="425012"/>
          </a:xfrm>
        </p:grpSpPr>
        <p:cxnSp>
          <p:nvCxnSpPr>
            <p:cNvPr id="25" name="Straight Connector 21">
              <a:extLst>
                <a:ext uri="{FF2B5EF4-FFF2-40B4-BE49-F238E27FC236}">
                  <a16:creationId xmlns:a16="http://schemas.microsoft.com/office/drawing/2014/main" id="{226EB1A3-410E-41E3-9AF7-9896CD27A0A0}"/>
                </a:ext>
              </a:extLst>
            </p:cNvPr>
            <p:cNvCxnSpPr/>
            <p:nvPr/>
          </p:nvCxnSpPr>
          <p:spPr>
            <a:xfrm>
              <a:off x="5506835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19">
              <a:extLst>
                <a:ext uri="{FF2B5EF4-FFF2-40B4-BE49-F238E27FC236}">
                  <a16:creationId xmlns:a16="http://schemas.microsoft.com/office/drawing/2014/main" id="{2A1A2BC8-2125-469A-94BE-B7553E3787B6}"/>
                </a:ext>
              </a:extLst>
            </p:cNvPr>
            <p:cNvSpPr/>
            <p:nvPr/>
          </p:nvSpPr>
          <p:spPr>
            <a:xfrm>
              <a:off x="5286778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0">
              <a:extLst>
                <a:ext uri="{FF2B5EF4-FFF2-40B4-BE49-F238E27FC236}">
                  <a16:creationId xmlns:a16="http://schemas.microsoft.com/office/drawing/2014/main" id="{99B22367-2CF3-43BE-BDBD-36A164C0EDE6}"/>
                </a:ext>
              </a:extLst>
            </p:cNvPr>
            <p:cNvSpPr/>
            <p:nvPr/>
          </p:nvSpPr>
          <p:spPr>
            <a:xfrm>
              <a:off x="5954333" y="5975262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2">
              <a:extLst>
                <a:ext uri="{FF2B5EF4-FFF2-40B4-BE49-F238E27FC236}">
                  <a16:creationId xmlns:a16="http://schemas.microsoft.com/office/drawing/2014/main" id="{CA5CBA53-1C74-4D54-9379-5417B3ED47DB}"/>
                </a:ext>
              </a:extLst>
            </p:cNvPr>
            <p:cNvCxnSpPr>
              <a:stCxn id="26" idx="6"/>
              <a:endCxn id="27" idx="2"/>
            </p:cNvCxnSpPr>
            <p:nvPr/>
          </p:nvCxnSpPr>
          <p:spPr>
            <a:xfrm flipV="1">
              <a:off x="5570113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3">
              <a:extLst>
                <a:ext uri="{FF2B5EF4-FFF2-40B4-BE49-F238E27FC236}">
                  <a16:creationId xmlns:a16="http://schemas.microsoft.com/office/drawing/2014/main" id="{44D14F74-F687-4E45-9B90-40A334ABA470}"/>
                </a:ext>
              </a:extLst>
            </p:cNvPr>
            <p:cNvSpPr/>
            <p:nvPr/>
          </p:nvSpPr>
          <p:spPr>
            <a:xfrm>
              <a:off x="6621888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4">
              <a:extLst>
                <a:ext uri="{FF2B5EF4-FFF2-40B4-BE49-F238E27FC236}">
                  <a16:creationId xmlns:a16="http://schemas.microsoft.com/office/drawing/2014/main" id="{B58CC7A8-1DB9-45E4-A307-5B645BA23B63}"/>
                </a:ext>
              </a:extLst>
            </p:cNvPr>
            <p:cNvCxnSpPr>
              <a:endCxn id="29" idx="2"/>
            </p:cNvCxnSpPr>
            <p:nvPr/>
          </p:nvCxnSpPr>
          <p:spPr>
            <a:xfrm flipV="1">
              <a:off x="6237668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B9DF6FE0-CC80-4D55-BACA-FD1BDDAE3D76}"/>
                </a:ext>
              </a:extLst>
            </p:cNvPr>
            <p:cNvSpPr/>
            <p:nvPr/>
          </p:nvSpPr>
          <p:spPr>
            <a:xfrm>
              <a:off x="4619223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16">
              <a:extLst>
                <a:ext uri="{FF2B5EF4-FFF2-40B4-BE49-F238E27FC236}">
                  <a16:creationId xmlns:a16="http://schemas.microsoft.com/office/drawing/2014/main" id="{3186C0E4-2171-497F-B117-24A51FB02EB7}"/>
                </a:ext>
              </a:extLst>
            </p:cNvPr>
            <p:cNvCxnSpPr/>
            <p:nvPr/>
          </p:nvCxnSpPr>
          <p:spPr>
            <a:xfrm flipV="1">
              <a:off x="4902558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23">
              <a:extLst>
                <a:ext uri="{FF2B5EF4-FFF2-40B4-BE49-F238E27FC236}">
                  <a16:creationId xmlns:a16="http://schemas.microsoft.com/office/drawing/2014/main" id="{78AD7FDA-01C9-4C4E-865B-491B45E86785}"/>
                </a:ext>
              </a:extLst>
            </p:cNvPr>
            <p:cNvSpPr/>
            <p:nvPr/>
          </p:nvSpPr>
          <p:spPr>
            <a:xfrm>
              <a:off x="7289443" y="5994398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24">
              <a:extLst>
                <a:ext uri="{FF2B5EF4-FFF2-40B4-BE49-F238E27FC236}">
                  <a16:creationId xmlns:a16="http://schemas.microsoft.com/office/drawing/2014/main" id="{DDBAADF8-3B45-437B-9E91-01C40FF7D37C}"/>
                </a:ext>
              </a:extLst>
            </p:cNvPr>
            <p:cNvCxnSpPr>
              <a:endCxn id="33" idx="2"/>
            </p:cNvCxnSpPr>
            <p:nvPr/>
          </p:nvCxnSpPr>
          <p:spPr>
            <a:xfrm flipV="1">
              <a:off x="6905223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Oval 11">
              <a:extLst>
                <a:ext uri="{FF2B5EF4-FFF2-40B4-BE49-F238E27FC236}">
                  <a16:creationId xmlns:a16="http://schemas.microsoft.com/office/drawing/2014/main" id="{2ED86098-4EDC-4DCF-8086-0074DBC2A42E}"/>
                </a:ext>
              </a:extLst>
            </p:cNvPr>
            <p:cNvSpPr/>
            <p:nvPr/>
          </p:nvSpPr>
          <p:spPr>
            <a:xfrm>
              <a:off x="3951668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6" name="Straight Connector 16">
              <a:extLst>
                <a:ext uri="{FF2B5EF4-FFF2-40B4-BE49-F238E27FC236}">
                  <a16:creationId xmlns:a16="http://schemas.microsoft.com/office/drawing/2014/main" id="{0CED7144-5EC6-49CA-9286-81E9CA745A3F}"/>
                </a:ext>
              </a:extLst>
            </p:cNvPr>
            <p:cNvCxnSpPr/>
            <p:nvPr/>
          </p:nvCxnSpPr>
          <p:spPr>
            <a:xfrm flipV="1">
              <a:off x="4235003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42274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conclusions de la mission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023906C-7BAA-436A-B071-F3FAC6023334}"/>
              </a:ext>
            </a:extLst>
          </p:cNvPr>
          <p:cNvSpPr txBox="1"/>
          <p:nvPr/>
        </p:nvSpPr>
        <p:spPr>
          <a:xfrm>
            <a:off x="844895" y="1336608"/>
            <a:ext cx="36852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Le modèle</a:t>
            </a:r>
            <a:endParaRPr lang="fr-FR" sz="2000" baseline="30000" dirty="0"/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B2C67758-17E9-42D1-B5F2-B3E671B2A82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327816"/>
            <a:ext cx="457727" cy="427272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6F75D1CD-8F31-439B-A2B6-64DAC9178710}"/>
              </a:ext>
            </a:extLst>
          </p:cNvPr>
          <p:cNvSpPr txBox="1"/>
          <p:nvPr/>
        </p:nvSpPr>
        <p:spPr>
          <a:xfrm>
            <a:off x="835632" y="1819928"/>
            <a:ext cx="9486927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Google Sans"/>
              </a:rPr>
              <a:t>Il faut faire une analyse exploratoire au début pour bien comprendre les données.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sz="1800" dirty="0"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800" dirty="0">
                <a:latin typeface="Google Sans"/>
              </a:rPr>
              <a:t>Il est nécessaire de faire un réduction de données pour éviter le </a:t>
            </a:r>
            <a:r>
              <a:rPr lang="fr-FR" sz="1800" i="1" dirty="0">
                <a:latin typeface="Google Sans"/>
              </a:rPr>
              <a:t>« </a:t>
            </a:r>
            <a:r>
              <a:rPr lang="fr-FR" sz="1800" i="1" dirty="0" err="1">
                <a:latin typeface="Google Sans"/>
              </a:rPr>
              <a:t>Curse</a:t>
            </a:r>
            <a:r>
              <a:rPr lang="fr-FR" sz="1800" i="1" dirty="0">
                <a:latin typeface="Google Sans"/>
              </a:rPr>
              <a:t> of </a:t>
            </a:r>
            <a:r>
              <a:rPr lang="fr-FR" sz="1800" i="1" dirty="0" err="1">
                <a:latin typeface="Google Sans"/>
              </a:rPr>
              <a:t>Dimensionality</a:t>
            </a:r>
            <a:r>
              <a:rPr lang="fr-FR" sz="1800" i="1" dirty="0">
                <a:latin typeface="Google Sans"/>
              </a:rPr>
              <a:t> »</a:t>
            </a:r>
            <a:br>
              <a:rPr lang="fr-FR" sz="1800" i="1" dirty="0">
                <a:latin typeface="Google Sans"/>
              </a:rPr>
            </a:br>
            <a:r>
              <a:rPr lang="fr-FR" sz="12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Il faut prendre en compte plusieurs méthodes de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  <a:latin typeface="Google Sans"/>
              </a:rPr>
              <a:t>Feature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  <a:latin typeface="Google Sans"/>
              </a:rPr>
              <a:t>Selection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 par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  <a:latin typeface="Google Sans"/>
              </a:rPr>
              <a:t>Scikit-Learn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, PCA, T-SNE, etc.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sz="1200" i="1" dirty="0">
              <a:solidFill>
                <a:schemeClr val="bg1">
                  <a:lumMod val="50000"/>
                </a:schemeClr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Google Sans"/>
              </a:rPr>
              <a:t>Aller plus loin dans l'</a:t>
            </a:r>
            <a:r>
              <a:rPr lang="fr-FR" dirty="0" err="1">
                <a:latin typeface="Google Sans"/>
              </a:rPr>
              <a:t>hyperparametrisation</a:t>
            </a:r>
            <a:r>
              <a:rPr lang="fr-FR" dirty="0">
                <a:latin typeface="Google Sans"/>
              </a:rPr>
              <a:t> du modèle </a:t>
            </a:r>
          </a:p>
          <a:p>
            <a:endParaRPr lang="fr-FR" dirty="0"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Essayer d’autres algorithmes comme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OneClassSVM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etc.</a:t>
            </a:r>
            <a:endParaRPr lang="fr-FR" dirty="0">
              <a:latin typeface="docs-Roboto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4EC23D2-B979-4783-A9A2-6A42E6DAA21A}"/>
              </a:ext>
            </a:extLst>
          </p:cNvPr>
          <p:cNvSpPr txBox="1"/>
          <p:nvPr/>
        </p:nvSpPr>
        <p:spPr>
          <a:xfrm>
            <a:off x="942884" y="4443163"/>
            <a:ext cx="40390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Tableau du bord</a:t>
            </a:r>
            <a:endParaRPr lang="fr-FR" sz="2000" baseline="30000" dirty="0"/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C705B86E-2FAA-47D7-9118-657DD6B8D08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95" y="4434371"/>
            <a:ext cx="457727" cy="427272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DABB0B8B-4F59-465B-9ABB-32A908EB2A19}"/>
              </a:ext>
            </a:extLst>
          </p:cNvPr>
          <p:cNvSpPr txBox="1"/>
          <p:nvPr/>
        </p:nvSpPr>
        <p:spPr>
          <a:xfrm>
            <a:off x="844895" y="4918247"/>
            <a:ext cx="94869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Google Sans"/>
              </a:rPr>
              <a:t>Permettre la sélection de diverses variables au moment de la réalisation du graphique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EC4C8B-9E19-4E2B-B3EB-86B44C5AF14B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F0DE7BD0-F19B-4201-9E1C-6D2C9C3B3DFF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P7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Espace réservé du numéro de diapositive 1">
            <a:extLst>
              <a:ext uri="{FF2B5EF4-FFF2-40B4-BE49-F238E27FC236}">
                <a16:creationId xmlns:a16="http://schemas.microsoft.com/office/drawing/2014/main" id="{F0F735A3-1DB1-48B0-952F-D4BF709C3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31</a:t>
            </a:fld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034207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C88CAABC-021A-43A2-892C-883492DFF4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984" y="1211743"/>
            <a:ext cx="6422032" cy="44345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Avez-vous des questions ?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89B5E374-03CF-4D3F-8E53-FFD522A8DD45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P7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Espace réservé du numéro de diapositive 1">
            <a:extLst>
              <a:ext uri="{FF2B5EF4-FFF2-40B4-BE49-F238E27FC236}">
                <a16:creationId xmlns:a16="http://schemas.microsoft.com/office/drawing/2014/main" id="{356ED8EA-8716-48D0-9879-68A7E5089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32</a:t>
            </a:fld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329353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1683233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59DD88-0231-4DD6-B63A-00DE1EDF79C4}"/>
              </a:ext>
            </a:extLst>
          </p:cNvPr>
          <p:cNvSpPr txBox="1"/>
          <p:nvPr/>
        </p:nvSpPr>
        <p:spPr>
          <a:xfrm>
            <a:off x="279917" y="1737233"/>
            <a:ext cx="6592692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b="1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MERCI</a:t>
            </a: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es-E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10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février</a:t>
            </a:r>
            <a:r>
              <a:rPr lang="es-E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2022</a:t>
            </a:r>
          </a:p>
        </p:txBody>
      </p:sp>
      <p:pic>
        <p:nvPicPr>
          <p:cNvPr id="8" name="Picture 2" descr="OpenClassrooms — Wikipédia">
            <a:extLst>
              <a:ext uri="{FF2B5EF4-FFF2-40B4-BE49-F238E27FC236}">
                <a16:creationId xmlns:a16="http://schemas.microsoft.com/office/drawing/2014/main" id="{18FA7543-C255-47CA-9E0D-0DB0A858B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5029141"/>
            <a:ext cx="876456" cy="876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es parcours diplômants et des cours gratuits 100% en ligne - OpenClassrooms">
            <a:extLst>
              <a:ext uri="{FF2B5EF4-FFF2-40B4-BE49-F238E27FC236}">
                <a16:creationId xmlns:a16="http://schemas.microsoft.com/office/drawing/2014/main" id="{D8D22BE0-298E-44EE-A4A3-A03C472D0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6062502"/>
            <a:ext cx="3899769" cy="467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0031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EE5E1AA-2CB6-4D90-9CAC-CC2D0FF390AA}"/>
              </a:ext>
            </a:extLst>
          </p:cNvPr>
          <p:cNvSpPr txBox="1"/>
          <p:nvPr/>
        </p:nvSpPr>
        <p:spPr>
          <a:xfrm>
            <a:off x="377907" y="1208056"/>
            <a:ext cx="684662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Prêt à dépenser 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souhaite mettre en œuvre un outil de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« </a:t>
            </a:r>
            <a:r>
              <a:rPr lang="fr-FR" sz="2400" b="1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scoring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 crédit » 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pour calculer la probabilité qu’un client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rembourse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son crédit d’après diverses données</a:t>
            </a:r>
            <a:endParaRPr lang="fr-FR" sz="2400" b="1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Google Sans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2554A95C-198F-4D25-BB93-3862BE22EE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3189783"/>
            <a:ext cx="340377" cy="3600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9521B012-0CE2-4F18-8F22-D61B1D14C7E7}"/>
              </a:ext>
            </a:extLst>
          </p:cNvPr>
          <p:cNvSpPr txBox="1"/>
          <p:nvPr/>
        </p:nvSpPr>
        <p:spPr>
          <a:xfrm>
            <a:off x="719297" y="3798700"/>
            <a:ext cx="714662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202124"/>
                </a:solidFill>
                <a:latin typeface="Google Sans"/>
              </a:rPr>
              <a:t>Prendre en compte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Sélectionner un kernel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Kaggle</a:t>
            </a:r>
            <a:r>
              <a:rPr lang="fr-FR" dirty="0">
                <a:solidFill>
                  <a:srgbClr val="202124"/>
                </a:solidFill>
                <a:latin typeface="Google Sans"/>
              </a:rPr>
              <a:t> pour faciliter la préparation des données nécessaires à l’élaboration du modèle de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scoring</a:t>
            </a:r>
            <a:r>
              <a:rPr lang="fr-FR" dirty="0">
                <a:solidFill>
                  <a:srgbClr val="202124"/>
                </a:solidFill>
                <a:latin typeface="Google Sans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Déployer le modèle de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scoring</a:t>
            </a:r>
            <a:r>
              <a:rPr lang="fr-FR" dirty="0">
                <a:solidFill>
                  <a:srgbClr val="202124"/>
                </a:solidFill>
                <a:latin typeface="Google Sans"/>
              </a:rPr>
              <a:t> comme une API.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Construire un tableau de bord interactif à destination des gestionnaires de la relation client permettant d'interpréter les prédictions faites par le modèle de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scoring</a:t>
            </a:r>
            <a:endParaRPr lang="fr-FR" dirty="0">
              <a:solidFill>
                <a:srgbClr val="202124"/>
              </a:solidFill>
              <a:latin typeface="Google Sans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405883F-5A31-48FF-A41D-178CC91EEB75}"/>
              </a:ext>
            </a:extLst>
          </p:cNvPr>
          <p:cNvSpPr txBox="1"/>
          <p:nvPr/>
        </p:nvSpPr>
        <p:spPr>
          <a:xfrm>
            <a:off x="697220" y="3015840"/>
            <a:ext cx="68466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Développer un algorithme qui classifie la demande en crédit accepté ou rejeté.</a:t>
            </a:r>
            <a:endParaRPr lang="fr-FR" sz="2000" b="1" u="none" strike="noStrike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/>
              <a:latin typeface="Google San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724A82C-8469-417A-B2DE-37E486FB24F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08" b="8866"/>
          <a:stretch/>
        </p:blipFill>
        <p:spPr>
          <a:xfrm>
            <a:off x="8340248" y="3957964"/>
            <a:ext cx="3203759" cy="1557012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E8EAB24B-EB46-4506-9B10-B1A8A43485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248" y="522910"/>
            <a:ext cx="2677758" cy="26668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D9E42F1-E354-4F41-A7B1-095A4BFE7818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49B53706-0890-4F57-9CB3-C731AC707DA7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P7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Espace réservé du numéro de diapositive 1">
            <a:extLst>
              <a:ext uri="{FF2B5EF4-FFF2-40B4-BE49-F238E27FC236}">
                <a16:creationId xmlns:a16="http://schemas.microsoft.com/office/drawing/2014/main" id="{15DB1222-5B7B-4487-BB4D-8DA799C98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4</a:t>
            </a:fld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38745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2.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B13E0F44-4094-4804-B4ED-047961C06B2E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Présentation du jeu de données</a:t>
            </a: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2800D381-E4F3-4891-9002-D62C3138EC41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3951668" y="5975261"/>
            <a:chExt cx="3621110" cy="425012"/>
          </a:xfrm>
        </p:grpSpPr>
        <p:cxnSp>
          <p:nvCxnSpPr>
            <p:cNvPr id="25" name="Straight Connector 21">
              <a:extLst>
                <a:ext uri="{FF2B5EF4-FFF2-40B4-BE49-F238E27FC236}">
                  <a16:creationId xmlns:a16="http://schemas.microsoft.com/office/drawing/2014/main" id="{8A4DED93-0D2B-484C-9989-10FA0FA972C8}"/>
                </a:ext>
              </a:extLst>
            </p:cNvPr>
            <p:cNvCxnSpPr/>
            <p:nvPr/>
          </p:nvCxnSpPr>
          <p:spPr>
            <a:xfrm>
              <a:off x="5506835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19">
              <a:extLst>
                <a:ext uri="{FF2B5EF4-FFF2-40B4-BE49-F238E27FC236}">
                  <a16:creationId xmlns:a16="http://schemas.microsoft.com/office/drawing/2014/main" id="{4BB1C1AC-0E36-4470-8D62-9175D14D575A}"/>
                </a:ext>
              </a:extLst>
            </p:cNvPr>
            <p:cNvSpPr/>
            <p:nvPr/>
          </p:nvSpPr>
          <p:spPr>
            <a:xfrm>
              <a:off x="5286778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0">
              <a:extLst>
                <a:ext uri="{FF2B5EF4-FFF2-40B4-BE49-F238E27FC236}">
                  <a16:creationId xmlns:a16="http://schemas.microsoft.com/office/drawing/2014/main" id="{42575267-87AA-4F93-B68C-4145F3698DC1}"/>
                </a:ext>
              </a:extLst>
            </p:cNvPr>
            <p:cNvSpPr/>
            <p:nvPr/>
          </p:nvSpPr>
          <p:spPr>
            <a:xfrm>
              <a:off x="5954333" y="5975262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2">
              <a:extLst>
                <a:ext uri="{FF2B5EF4-FFF2-40B4-BE49-F238E27FC236}">
                  <a16:creationId xmlns:a16="http://schemas.microsoft.com/office/drawing/2014/main" id="{0D824CEA-7EA6-4A90-B9AD-1432E7155B40}"/>
                </a:ext>
              </a:extLst>
            </p:cNvPr>
            <p:cNvCxnSpPr>
              <a:stCxn id="26" idx="6"/>
              <a:endCxn id="27" idx="2"/>
            </p:cNvCxnSpPr>
            <p:nvPr/>
          </p:nvCxnSpPr>
          <p:spPr>
            <a:xfrm flipV="1">
              <a:off x="5570113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3">
              <a:extLst>
                <a:ext uri="{FF2B5EF4-FFF2-40B4-BE49-F238E27FC236}">
                  <a16:creationId xmlns:a16="http://schemas.microsoft.com/office/drawing/2014/main" id="{0CA7138E-C15E-4BD2-9650-CFE20AB8A3A9}"/>
                </a:ext>
              </a:extLst>
            </p:cNvPr>
            <p:cNvSpPr/>
            <p:nvPr/>
          </p:nvSpPr>
          <p:spPr>
            <a:xfrm>
              <a:off x="6621888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4">
              <a:extLst>
                <a:ext uri="{FF2B5EF4-FFF2-40B4-BE49-F238E27FC236}">
                  <a16:creationId xmlns:a16="http://schemas.microsoft.com/office/drawing/2014/main" id="{C4FFA386-08A7-4C40-84BF-3717C05D8CA1}"/>
                </a:ext>
              </a:extLst>
            </p:cNvPr>
            <p:cNvCxnSpPr>
              <a:endCxn id="29" idx="2"/>
            </p:cNvCxnSpPr>
            <p:nvPr/>
          </p:nvCxnSpPr>
          <p:spPr>
            <a:xfrm flipV="1">
              <a:off x="6237668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0A0251D9-5D01-4360-A67A-19A22C64F1F9}"/>
                </a:ext>
              </a:extLst>
            </p:cNvPr>
            <p:cNvSpPr/>
            <p:nvPr/>
          </p:nvSpPr>
          <p:spPr>
            <a:xfrm>
              <a:off x="4619223" y="5985995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16">
              <a:extLst>
                <a:ext uri="{FF2B5EF4-FFF2-40B4-BE49-F238E27FC236}">
                  <a16:creationId xmlns:a16="http://schemas.microsoft.com/office/drawing/2014/main" id="{1AFB74B9-58EC-44FB-B43E-8242A808251E}"/>
                </a:ext>
              </a:extLst>
            </p:cNvPr>
            <p:cNvCxnSpPr/>
            <p:nvPr/>
          </p:nvCxnSpPr>
          <p:spPr>
            <a:xfrm flipV="1">
              <a:off x="4902558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23">
              <a:extLst>
                <a:ext uri="{FF2B5EF4-FFF2-40B4-BE49-F238E27FC236}">
                  <a16:creationId xmlns:a16="http://schemas.microsoft.com/office/drawing/2014/main" id="{24FE8D34-D93C-466A-9C31-901EAFF28205}"/>
                </a:ext>
              </a:extLst>
            </p:cNvPr>
            <p:cNvSpPr/>
            <p:nvPr/>
          </p:nvSpPr>
          <p:spPr>
            <a:xfrm>
              <a:off x="7289443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24">
              <a:extLst>
                <a:ext uri="{FF2B5EF4-FFF2-40B4-BE49-F238E27FC236}">
                  <a16:creationId xmlns:a16="http://schemas.microsoft.com/office/drawing/2014/main" id="{F20FF687-9EFE-4021-8871-209C302092D2}"/>
                </a:ext>
              </a:extLst>
            </p:cNvPr>
            <p:cNvCxnSpPr>
              <a:endCxn id="33" idx="2"/>
            </p:cNvCxnSpPr>
            <p:nvPr/>
          </p:nvCxnSpPr>
          <p:spPr>
            <a:xfrm flipV="1">
              <a:off x="6905223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Oval 11">
              <a:extLst>
                <a:ext uri="{FF2B5EF4-FFF2-40B4-BE49-F238E27FC236}">
                  <a16:creationId xmlns:a16="http://schemas.microsoft.com/office/drawing/2014/main" id="{1A9E1E5B-22A1-484A-8159-0CC1C98FC65A}"/>
                </a:ext>
              </a:extLst>
            </p:cNvPr>
            <p:cNvSpPr/>
            <p:nvPr/>
          </p:nvSpPr>
          <p:spPr>
            <a:xfrm>
              <a:off x="3951668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0" name="Straight Connector 16">
              <a:extLst>
                <a:ext uri="{FF2B5EF4-FFF2-40B4-BE49-F238E27FC236}">
                  <a16:creationId xmlns:a16="http://schemas.microsoft.com/office/drawing/2014/main" id="{D8382C66-470B-44B3-87D7-21ECDF6A1E72}"/>
                </a:ext>
              </a:extLst>
            </p:cNvPr>
            <p:cNvCxnSpPr/>
            <p:nvPr/>
          </p:nvCxnSpPr>
          <p:spPr>
            <a:xfrm flipV="1">
              <a:off x="4235003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TextBox 3">
            <a:extLst>
              <a:ext uri="{FF2B5EF4-FFF2-40B4-BE49-F238E27FC236}">
                <a16:creationId xmlns:a16="http://schemas.microsoft.com/office/drawing/2014/main" id="{52D0DBB6-6121-4DDA-9C3B-7138BD4153E8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35" name="TextBox 3">
            <a:extLst>
              <a:ext uri="{FF2B5EF4-FFF2-40B4-BE49-F238E27FC236}">
                <a16:creationId xmlns:a16="http://schemas.microsoft.com/office/drawing/2014/main" id="{CE4FAFC0-5E4D-4770-B9A9-ADC70017B760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7 – implémentation d’un modèle de </a:t>
            </a:r>
            <a:r>
              <a:rPr lang="fr-FR" sz="1400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scoring</a:t>
            </a:r>
            <a:endParaRPr lang="fr-FR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</p:spTree>
    <p:extLst>
      <p:ext uri="{BB962C8B-B14F-4D97-AF65-F5344CB8AC3E}">
        <p14:creationId xmlns:p14="http://schemas.microsoft.com/office/powerpoint/2010/main" val="2442466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58327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r>
              <a:rPr lang="fr-FR" sz="4000" b="1" baseline="300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1</a:t>
            </a:r>
            <a:endParaRPr lang="es-419" sz="4000" b="1" u="sng" baseline="30000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D0B8368-F239-47A3-9AB9-57553936D58F}"/>
              </a:ext>
            </a:extLst>
          </p:cNvPr>
          <p:cNvSpPr txBox="1"/>
          <p:nvPr/>
        </p:nvSpPr>
        <p:spPr>
          <a:xfrm>
            <a:off x="66675" y="6138661"/>
            <a:ext cx="1212532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419" sz="1100" dirty="0">
                <a:solidFill>
                  <a:schemeClr val="bg1">
                    <a:lumMod val="75000"/>
                  </a:schemeClr>
                </a:solidFill>
              </a:rPr>
              <a:t>1 - https://www.kaggle.com/c/home-credit-default-risk/data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D7F0680-9FAB-4FE4-BCB9-B193AEC954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77" y="1306842"/>
            <a:ext cx="7236174" cy="4645371"/>
          </a:xfrm>
          <a:prstGeom prst="rect">
            <a:avLst/>
          </a:prstGeom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id="{205862DB-4297-4F9C-AB9B-3DF05CE13D74}"/>
              </a:ext>
            </a:extLst>
          </p:cNvPr>
          <p:cNvSpPr txBox="1"/>
          <p:nvPr/>
        </p:nvSpPr>
        <p:spPr>
          <a:xfrm>
            <a:off x="6427836" y="5992624"/>
            <a:ext cx="15304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000" b="1" dirty="0">
                <a:solidFill>
                  <a:srgbClr val="C00000"/>
                </a:solidFill>
              </a:rPr>
              <a:t>Home </a:t>
            </a:r>
            <a:r>
              <a:rPr lang="fr-FR" sz="2000" b="1" dirty="0" err="1">
                <a:solidFill>
                  <a:srgbClr val="C00000"/>
                </a:solidFill>
              </a:rPr>
              <a:t>Credit</a:t>
            </a:r>
            <a:endParaRPr lang="fr-FR" sz="2000" b="1" baseline="30000" dirty="0">
              <a:solidFill>
                <a:srgbClr val="C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923EC6-B5E7-48AF-8E98-EEDC069222EF}"/>
              </a:ext>
            </a:extLst>
          </p:cNvPr>
          <p:cNvSpPr/>
          <p:nvPr/>
        </p:nvSpPr>
        <p:spPr>
          <a:xfrm>
            <a:off x="451191" y="2712027"/>
            <a:ext cx="2026865" cy="3240186"/>
          </a:xfrm>
          <a:prstGeom prst="rect">
            <a:avLst/>
          </a:prstGeom>
          <a:noFill/>
          <a:ln w="28575">
            <a:solidFill>
              <a:srgbClr val="AB25A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3C79481-7C8F-4D91-82E6-0A249C51B6B8}"/>
              </a:ext>
            </a:extLst>
          </p:cNvPr>
          <p:cNvSpPr/>
          <p:nvPr/>
        </p:nvSpPr>
        <p:spPr>
          <a:xfrm>
            <a:off x="2993513" y="2702502"/>
            <a:ext cx="4880424" cy="3294185"/>
          </a:xfrm>
          <a:prstGeom prst="rect">
            <a:avLst/>
          </a:prstGeom>
          <a:noFill/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0017E9DB-4FB2-4454-8437-59EE739906E7}"/>
              </a:ext>
            </a:extLst>
          </p:cNvPr>
          <p:cNvSpPr txBox="1"/>
          <p:nvPr/>
        </p:nvSpPr>
        <p:spPr>
          <a:xfrm>
            <a:off x="377906" y="5944087"/>
            <a:ext cx="21734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000" b="1" dirty="0">
                <a:solidFill>
                  <a:srgbClr val="AB25A1"/>
                </a:solidFill>
              </a:rPr>
              <a:t>Autres institutions</a:t>
            </a:r>
            <a:endParaRPr lang="fr-FR" sz="2000" b="1" baseline="30000" dirty="0">
              <a:solidFill>
                <a:srgbClr val="AB25A1"/>
              </a:solidFill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FC8F75BB-9875-4723-87B4-B2B996D344C4}"/>
              </a:ext>
            </a:extLst>
          </p:cNvPr>
          <p:cNvSpPr txBox="1"/>
          <p:nvPr/>
        </p:nvSpPr>
        <p:spPr>
          <a:xfrm>
            <a:off x="8542234" y="1872886"/>
            <a:ext cx="28990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Généralités</a:t>
            </a:r>
            <a:endParaRPr lang="fr-FR" sz="2000" baseline="30000" dirty="0"/>
          </a:p>
        </p:txBody>
      </p:sp>
      <p:pic>
        <p:nvPicPr>
          <p:cNvPr id="41" name="Image 40">
            <a:extLst>
              <a:ext uri="{FF2B5EF4-FFF2-40B4-BE49-F238E27FC236}">
                <a16:creationId xmlns:a16="http://schemas.microsoft.com/office/drawing/2014/main" id="{765F269B-CA39-46DD-9E78-884FF454944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245" y="1864094"/>
            <a:ext cx="457727" cy="427272"/>
          </a:xfrm>
          <a:prstGeom prst="rect">
            <a:avLst/>
          </a:prstGeom>
        </p:spPr>
      </p:pic>
      <p:sp>
        <p:nvSpPr>
          <p:cNvPr id="42" name="ZoneTexte 41">
            <a:extLst>
              <a:ext uri="{FF2B5EF4-FFF2-40B4-BE49-F238E27FC236}">
                <a16:creationId xmlns:a16="http://schemas.microsoft.com/office/drawing/2014/main" id="{E1CDBA59-DBAA-4898-B50D-A5EEF2106DB9}"/>
              </a:ext>
            </a:extLst>
          </p:cNvPr>
          <p:cNvSpPr txBox="1"/>
          <p:nvPr/>
        </p:nvSpPr>
        <p:spPr>
          <a:xfrm>
            <a:off x="8436878" y="2262027"/>
            <a:ext cx="348842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7 sources de données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307511 clients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121 </a:t>
            </a:r>
            <a:r>
              <a:rPr lang="fr-FR" dirty="0" err="1">
                <a:latin typeface="docs-Roboto"/>
              </a:rPr>
              <a:t>features</a:t>
            </a:r>
            <a:br>
              <a:rPr lang="fr-FR" dirty="0">
                <a:latin typeface="docs-Roboto"/>
              </a:rPr>
            </a:br>
            <a:r>
              <a:rPr lang="fr-FR" dirty="0">
                <a:latin typeface="docs-Roboto"/>
              </a:rPr>
              <a:t>âge, sexe, emplois, revenus, crédits précédents, etc.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24% valeurs manquantes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58B3E3-3DC3-44ED-86BF-C7925FD58409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EDF4C569-3B5C-42D3-A4AF-B829FD79EA69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P7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Espace réservé du numéro de diapositive 1">
            <a:extLst>
              <a:ext uri="{FF2B5EF4-FFF2-40B4-BE49-F238E27FC236}">
                <a16:creationId xmlns:a16="http://schemas.microsoft.com/office/drawing/2014/main" id="{FA49930A-9AF6-4CF7-81C7-5B8BB58C6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6</a:t>
            </a:fld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87204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Feature</a:t>
            </a:r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 Engineering / Kernel </a:t>
            </a:r>
            <a:r>
              <a:rPr lang="fr-FR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Kaggle</a:t>
            </a:r>
            <a:endParaRPr lang="fr-FR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3.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id="{2478C8AA-C503-4113-8141-41709AEFCA86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7 – implémentation d’un modèle de </a:t>
            </a:r>
            <a:r>
              <a:rPr lang="fr-FR" sz="1400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scoring</a:t>
            </a:r>
            <a:endParaRPr lang="fr-FR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DFD7C432-C49B-458F-9DD3-261D0F016767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3951668" y="5975261"/>
            <a:chExt cx="3621110" cy="425012"/>
          </a:xfrm>
        </p:grpSpPr>
        <p:cxnSp>
          <p:nvCxnSpPr>
            <p:cNvPr id="25" name="Straight Connector 21">
              <a:extLst>
                <a:ext uri="{FF2B5EF4-FFF2-40B4-BE49-F238E27FC236}">
                  <a16:creationId xmlns:a16="http://schemas.microsoft.com/office/drawing/2014/main" id="{E50722CE-7EDD-4015-A4F2-0BD20A16190B}"/>
                </a:ext>
              </a:extLst>
            </p:cNvPr>
            <p:cNvCxnSpPr/>
            <p:nvPr/>
          </p:nvCxnSpPr>
          <p:spPr>
            <a:xfrm>
              <a:off x="5506835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19">
              <a:extLst>
                <a:ext uri="{FF2B5EF4-FFF2-40B4-BE49-F238E27FC236}">
                  <a16:creationId xmlns:a16="http://schemas.microsoft.com/office/drawing/2014/main" id="{8A5DA8C1-ECD6-4965-A349-0F64C036DF49}"/>
                </a:ext>
              </a:extLst>
            </p:cNvPr>
            <p:cNvSpPr/>
            <p:nvPr/>
          </p:nvSpPr>
          <p:spPr>
            <a:xfrm>
              <a:off x="5286778" y="5975263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0">
              <a:extLst>
                <a:ext uri="{FF2B5EF4-FFF2-40B4-BE49-F238E27FC236}">
                  <a16:creationId xmlns:a16="http://schemas.microsoft.com/office/drawing/2014/main" id="{1579C555-08B1-4300-A8CB-6E16D7C1853D}"/>
                </a:ext>
              </a:extLst>
            </p:cNvPr>
            <p:cNvSpPr/>
            <p:nvPr/>
          </p:nvSpPr>
          <p:spPr>
            <a:xfrm>
              <a:off x="5954333" y="5975262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2">
              <a:extLst>
                <a:ext uri="{FF2B5EF4-FFF2-40B4-BE49-F238E27FC236}">
                  <a16:creationId xmlns:a16="http://schemas.microsoft.com/office/drawing/2014/main" id="{12B4E588-46ED-43AE-A529-099E191EEA88}"/>
                </a:ext>
              </a:extLst>
            </p:cNvPr>
            <p:cNvCxnSpPr>
              <a:stCxn id="26" idx="6"/>
              <a:endCxn id="27" idx="2"/>
            </p:cNvCxnSpPr>
            <p:nvPr/>
          </p:nvCxnSpPr>
          <p:spPr>
            <a:xfrm flipV="1">
              <a:off x="5570113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3">
              <a:extLst>
                <a:ext uri="{FF2B5EF4-FFF2-40B4-BE49-F238E27FC236}">
                  <a16:creationId xmlns:a16="http://schemas.microsoft.com/office/drawing/2014/main" id="{C8BCE8FC-D3AA-4453-A7BB-35A4CF0582D0}"/>
                </a:ext>
              </a:extLst>
            </p:cNvPr>
            <p:cNvSpPr/>
            <p:nvPr/>
          </p:nvSpPr>
          <p:spPr>
            <a:xfrm>
              <a:off x="6621888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4">
              <a:extLst>
                <a:ext uri="{FF2B5EF4-FFF2-40B4-BE49-F238E27FC236}">
                  <a16:creationId xmlns:a16="http://schemas.microsoft.com/office/drawing/2014/main" id="{D2F3A9A1-7C8D-41CD-B083-F78F4B1BDB70}"/>
                </a:ext>
              </a:extLst>
            </p:cNvPr>
            <p:cNvCxnSpPr>
              <a:endCxn id="29" idx="2"/>
            </p:cNvCxnSpPr>
            <p:nvPr/>
          </p:nvCxnSpPr>
          <p:spPr>
            <a:xfrm flipV="1">
              <a:off x="6237668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B95B8731-7A71-452B-BE68-0534590DAC50}"/>
                </a:ext>
              </a:extLst>
            </p:cNvPr>
            <p:cNvSpPr/>
            <p:nvPr/>
          </p:nvSpPr>
          <p:spPr>
            <a:xfrm>
              <a:off x="4619223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16">
              <a:extLst>
                <a:ext uri="{FF2B5EF4-FFF2-40B4-BE49-F238E27FC236}">
                  <a16:creationId xmlns:a16="http://schemas.microsoft.com/office/drawing/2014/main" id="{798175CC-80B0-420D-8CBB-A8415A2BA45C}"/>
                </a:ext>
              </a:extLst>
            </p:cNvPr>
            <p:cNvCxnSpPr/>
            <p:nvPr/>
          </p:nvCxnSpPr>
          <p:spPr>
            <a:xfrm flipV="1">
              <a:off x="4902558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23">
              <a:extLst>
                <a:ext uri="{FF2B5EF4-FFF2-40B4-BE49-F238E27FC236}">
                  <a16:creationId xmlns:a16="http://schemas.microsoft.com/office/drawing/2014/main" id="{62AF5D60-6903-4F4E-8767-7FFC91BA4993}"/>
                </a:ext>
              </a:extLst>
            </p:cNvPr>
            <p:cNvSpPr/>
            <p:nvPr/>
          </p:nvSpPr>
          <p:spPr>
            <a:xfrm>
              <a:off x="7289443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24">
              <a:extLst>
                <a:ext uri="{FF2B5EF4-FFF2-40B4-BE49-F238E27FC236}">
                  <a16:creationId xmlns:a16="http://schemas.microsoft.com/office/drawing/2014/main" id="{9D80E51A-6FD0-4300-98A6-78FEC5CD134C}"/>
                </a:ext>
              </a:extLst>
            </p:cNvPr>
            <p:cNvCxnSpPr>
              <a:endCxn id="33" idx="2"/>
            </p:cNvCxnSpPr>
            <p:nvPr/>
          </p:nvCxnSpPr>
          <p:spPr>
            <a:xfrm flipV="1">
              <a:off x="6905223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Oval 11">
              <a:extLst>
                <a:ext uri="{FF2B5EF4-FFF2-40B4-BE49-F238E27FC236}">
                  <a16:creationId xmlns:a16="http://schemas.microsoft.com/office/drawing/2014/main" id="{7F5E552D-85F7-414B-A600-4EC71A977CFA}"/>
                </a:ext>
              </a:extLst>
            </p:cNvPr>
            <p:cNvSpPr/>
            <p:nvPr/>
          </p:nvSpPr>
          <p:spPr>
            <a:xfrm>
              <a:off x="3951668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9" name="Straight Connector 16">
              <a:extLst>
                <a:ext uri="{FF2B5EF4-FFF2-40B4-BE49-F238E27FC236}">
                  <a16:creationId xmlns:a16="http://schemas.microsoft.com/office/drawing/2014/main" id="{223560E9-D8EA-4F70-8B6E-7C6F0E0DAC7D}"/>
                </a:ext>
              </a:extLst>
            </p:cNvPr>
            <p:cNvCxnSpPr/>
            <p:nvPr/>
          </p:nvCxnSpPr>
          <p:spPr>
            <a:xfrm flipV="1">
              <a:off x="4235003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3086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E5D1F118-C7ED-4A42-8AA5-DE48E05B93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2"/>
          <a:stretch/>
        </p:blipFill>
        <p:spPr>
          <a:xfrm>
            <a:off x="6448926" y="378794"/>
            <a:ext cx="5162550" cy="57625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6169009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Feature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Engineering / Kernel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Kaggle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D499234-30A5-4609-A5E0-BA726C373982}"/>
              </a:ext>
            </a:extLst>
          </p:cNvPr>
          <p:cNvSpPr/>
          <p:nvPr/>
        </p:nvSpPr>
        <p:spPr>
          <a:xfrm>
            <a:off x="6325506" y="4087643"/>
            <a:ext cx="5409389" cy="612843"/>
          </a:xfrm>
          <a:prstGeom prst="rect">
            <a:avLst/>
          </a:prstGeom>
          <a:noFill/>
          <a:ln w="38100">
            <a:solidFill>
              <a:srgbClr val="33CC3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3DE6F46-60B9-4183-9246-55F0FFD94A41}"/>
              </a:ext>
            </a:extLst>
          </p:cNvPr>
          <p:cNvSpPr txBox="1"/>
          <p:nvPr/>
        </p:nvSpPr>
        <p:spPr>
          <a:xfrm>
            <a:off x="819300" y="2194983"/>
            <a:ext cx="36691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Basé sur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4911ACB5-AF19-4EBD-B2DB-9D7D701732D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194983"/>
            <a:ext cx="457727" cy="427272"/>
          </a:xfrm>
          <a:prstGeom prst="rect">
            <a:avLst/>
          </a:prstGeom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68B5B6B4-AF86-40F1-AEF8-8624CA40AC08}"/>
              </a:ext>
            </a:extLst>
          </p:cNvPr>
          <p:cNvSpPr txBox="1"/>
          <p:nvPr/>
        </p:nvSpPr>
        <p:spPr>
          <a:xfrm>
            <a:off x="835633" y="2670067"/>
            <a:ext cx="46350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000000"/>
                </a:solidFill>
                <a:latin typeface="docs-Roboto"/>
              </a:rPr>
              <a:t>Un bon score dans la compétition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docs-Roboto"/>
              </a:rPr>
              <a:t>Un Feature Engineering performant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>
                <a:solidFill>
                  <a:srgbClr val="000000"/>
                </a:solidFill>
                <a:effectLst/>
                <a:latin typeface="docs-Roboto"/>
              </a:rPr>
              <a:t>Le kernel </a:t>
            </a:r>
            <a:r>
              <a:rPr lang="fr-FR" u="none" strike="noStrike" dirty="0">
                <a:solidFill>
                  <a:srgbClr val="000000"/>
                </a:solidFill>
                <a:effectLst/>
                <a:latin typeface="docs-Roboto"/>
              </a:rPr>
              <a:t>recommandé</a:t>
            </a:r>
            <a:r>
              <a:rPr lang="en-US" u="none" strike="noStrike" dirty="0">
                <a:solidFill>
                  <a:srgbClr val="000000"/>
                </a:solidFill>
                <a:effectLst/>
                <a:latin typeface="docs-Roboto"/>
              </a:rPr>
              <a:t> dans le </a:t>
            </a:r>
            <a:r>
              <a:rPr lang="fr-FR" u="none" strike="noStrike" dirty="0">
                <a:solidFill>
                  <a:srgbClr val="000000"/>
                </a:solidFill>
                <a:effectLst/>
                <a:latin typeface="docs-Roboto"/>
              </a:rPr>
              <a:t>projet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6F204CFC-1B82-486F-834D-D33E47AB2240}"/>
              </a:ext>
            </a:extLst>
          </p:cNvPr>
          <p:cNvSpPr txBox="1"/>
          <p:nvPr/>
        </p:nvSpPr>
        <p:spPr>
          <a:xfrm>
            <a:off x="2" y="1185724"/>
            <a:ext cx="4635002" cy="70788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Le kernel utilisé pour le </a:t>
            </a:r>
            <a:r>
              <a:rPr lang="fr-FR" sz="2000" b="1" u="sng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preprocessing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est </a:t>
            </a:r>
          </a:p>
          <a:p>
            <a:r>
              <a:rPr lang="fr-FR" sz="2000" b="1" u="sng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LightGBM</a:t>
            </a:r>
            <a:r>
              <a:rPr lang="fr-FR" sz="2000" b="1" u="sng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</a:t>
            </a:r>
            <a:r>
              <a:rPr lang="fr-FR" sz="2000" b="1" u="sng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with</a:t>
            </a:r>
            <a:r>
              <a:rPr lang="fr-FR" sz="2000" b="1" u="sng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Simple Features</a:t>
            </a:r>
            <a:r>
              <a:rPr lang="fr-FR" sz="2000" strike="noStrike" baseline="30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1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357EE68-171D-4E3E-9387-1C50601BA21D}"/>
              </a:ext>
            </a:extLst>
          </p:cNvPr>
          <p:cNvSpPr txBox="1"/>
          <p:nvPr/>
        </p:nvSpPr>
        <p:spPr>
          <a:xfrm>
            <a:off x="1" y="6138661"/>
            <a:ext cx="1219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100" dirty="0">
                <a:solidFill>
                  <a:schemeClr val="bg1">
                    <a:lumMod val="75000"/>
                  </a:schemeClr>
                </a:solidFill>
              </a:rPr>
              <a:t>1 - https://www.kaggle.com/jsaguiar/lightgbm-with-simple-features</a:t>
            </a: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AA362B5E-FC56-47FB-A610-08F06C89996C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P7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Espace réservé du numéro de diapositive 1">
            <a:extLst>
              <a:ext uri="{FF2B5EF4-FFF2-40B4-BE49-F238E27FC236}">
                <a16:creationId xmlns:a16="http://schemas.microsoft.com/office/drawing/2014/main" id="{AD896AE2-A03F-4959-9621-181900549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8</a:t>
            </a:fld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5446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6169009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LightGBM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with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Simple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Features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16B7139E-40A7-422A-B77E-B86F0FFA7D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15882"/>
            <a:ext cx="5761467" cy="3698661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5369A96A-5FB5-49B5-97F8-6F272D96841C}"/>
              </a:ext>
            </a:extLst>
          </p:cNvPr>
          <p:cNvSpPr txBox="1"/>
          <p:nvPr/>
        </p:nvSpPr>
        <p:spPr>
          <a:xfrm>
            <a:off x="7533129" y="2604464"/>
            <a:ext cx="28990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Qu’est-ce qu’il fait ?</a:t>
            </a:r>
            <a:endParaRPr lang="fr-FR" sz="2000" baseline="30000" dirty="0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19854082-46B8-4733-BA32-D41E468C879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140" y="2595672"/>
            <a:ext cx="457727" cy="427272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60283408-8F7A-4251-BA4A-C6217BB001EB}"/>
              </a:ext>
            </a:extLst>
          </p:cNvPr>
          <p:cNvSpPr txBox="1"/>
          <p:nvPr/>
        </p:nvSpPr>
        <p:spPr>
          <a:xfrm>
            <a:off x="7427772" y="3082688"/>
            <a:ext cx="4386322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Identification et traitement des variables catégorielles  </a:t>
            </a:r>
          </a:p>
          <a:p>
            <a:endParaRPr lang="fr-FR" dirty="0"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Création de nouvelles variables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1400" dirty="0">
                <a:latin typeface="docs-Roboto"/>
              </a:rPr>
              <a:t>DAYS_EMP_% = DAYS_EMP / DAYS_BIRTH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1400" dirty="0">
                <a:latin typeface="docs-Roboto"/>
              </a:rPr>
              <a:t>Min, Max, </a:t>
            </a:r>
            <a:r>
              <a:rPr lang="fr-FR" sz="1400" dirty="0" err="1">
                <a:latin typeface="docs-Roboto"/>
              </a:rPr>
              <a:t>Mean</a:t>
            </a:r>
            <a:r>
              <a:rPr lang="fr-FR" sz="1400" dirty="0">
                <a:latin typeface="docs-Roboto"/>
              </a:rPr>
              <a:t>, </a:t>
            </a:r>
            <a:r>
              <a:rPr lang="fr-FR" sz="1400" dirty="0" err="1">
                <a:latin typeface="docs-Roboto"/>
              </a:rPr>
              <a:t>Sum</a:t>
            </a:r>
            <a:r>
              <a:rPr lang="fr-FR" sz="1400" dirty="0">
                <a:latin typeface="docs-Roboto"/>
              </a:rPr>
              <a:t>, Var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fr-FR" sz="1400" dirty="0"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Unification de jeux des données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1400" dirty="0">
                <a:latin typeface="docs-Roboto"/>
              </a:rPr>
              <a:t>+700 variables en total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C36E3B3-9D15-4843-A968-43F3ABC8AE0D}"/>
              </a:ext>
            </a:extLst>
          </p:cNvPr>
          <p:cNvSpPr txBox="1"/>
          <p:nvPr/>
        </p:nvSpPr>
        <p:spPr>
          <a:xfrm>
            <a:off x="6894095" y="1369386"/>
            <a:ext cx="5297906" cy="70788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Tout au long du kernel, des traitements sont faits pour obtenir des nouvelles données</a:t>
            </a:r>
            <a:endParaRPr lang="fr-FR" sz="2000" b="1" u="sng" strike="noStrike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docs-Roboto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B0F802-D465-4553-8F81-78654803DED6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3">
            <a:extLst>
              <a:ext uri="{FF2B5EF4-FFF2-40B4-BE49-F238E27FC236}">
                <a16:creationId xmlns:a16="http://schemas.microsoft.com/office/drawing/2014/main" id="{D9A081E4-5E0D-48C8-8E11-297678143347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P7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Espace réservé du numéro de diapositive 1">
            <a:extLst>
              <a:ext uri="{FF2B5EF4-FFF2-40B4-BE49-F238E27FC236}">
                <a16:creationId xmlns:a16="http://schemas.microsoft.com/office/drawing/2014/main" id="{ABA9BB82-BD0F-4479-81C1-0DF0C2768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9</a:t>
            </a:fld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33697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37790</TotalTime>
  <Words>2049</Words>
  <Application>Microsoft Office PowerPoint</Application>
  <PresentationFormat>Grand écran</PresentationFormat>
  <Paragraphs>392</Paragraphs>
  <Slides>33</Slides>
  <Notes>32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45" baseType="lpstr">
      <vt:lpstr>Arial</vt:lpstr>
      <vt:lpstr>Arial Black</vt:lpstr>
      <vt:lpstr>Calibri</vt:lpstr>
      <vt:lpstr>Calibri Light</vt:lpstr>
      <vt:lpstr>Calibri Light (En-têtes)</vt:lpstr>
      <vt:lpstr>CIDFont+F2</vt:lpstr>
      <vt:lpstr>docs-Roboto</vt:lpstr>
      <vt:lpstr>Fira Sans Condensed Medium</vt:lpstr>
      <vt:lpstr>Google Sans</vt:lpstr>
      <vt:lpstr>Lato</vt:lpstr>
      <vt:lpstr>Wingdings</vt:lpstr>
      <vt:lpstr>Office Theme</vt:lpstr>
      <vt:lpstr>Formation Data Scientist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</dc:creator>
  <cp:lastModifiedBy>Samir Hinojosa Diazgranados</cp:lastModifiedBy>
  <cp:revision>786</cp:revision>
  <cp:lastPrinted>2021-09-06T10:04:02Z</cp:lastPrinted>
  <dcterms:created xsi:type="dcterms:W3CDTF">2019-08-03T17:49:11Z</dcterms:created>
  <dcterms:modified xsi:type="dcterms:W3CDTF">2022-02-23T11:03:30Z</dcterms:modified>
</cp:coreProperties>
</file>