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89" r:id="rId10"/>
    <p:sldId id="594" r:id="rId11"/>
    <p:sldId id="694" r:id="rId12"/>
    <p:sldId id="696" r:id="rId13"/>
    <p:sldId id="697" r:id="rId14"/>
    <p:sldId id="719" r:id="rId15"/>
    <p:sldId id="715" r:id="rId16"/>
    <p:sldId id="700" r:id="rId17"/>
    <p:sldId id="659" r:id="rId18"/>
    <p:sldId id="711" r:id="rId19"/>
    <p:sldId id="720" r:id="rId20"/>
    <p:sldId id="712" r:id="rId21"/>
    <p:sldId id="721" r:id="rId22"/>
    <p:sldId id="679" r:id="rId23"/>
    <p:sldId id="709" r:id="rId24"/>
    <p:sldId id="717" r:id="rId25"/>
    <p:sldId id="718" r:id="rId26"/>
    <p:sldId id="714" r:id="rId27"/>
    <p:sldId id="710" r:id="rId28"/>
    <p:sldId id="610" r:id="rId29"/>
    <p:sldId id="716" r:id="rId30"/>
    <p:sldId id="534" r:id="rId31"/>
    <p:sldId id="535" r:id="rId32"/>
    <p:sldId id="63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3F3F3"/>
    <a:srgbClr val="7451EB"/>
    <a:srgbClr val="FF8C8C"/>
    <a:srgbClr val="47B3AA"/>
    <a:srgbClr val="7F7F7F"/>
    <a:srgbClr val="129FDB"/>
    <a:srgbClr val="0070B7"/>
    <a:srgbClr val="FF4B4B"/>
    <a:srgbClr val="009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74" autoAdjust="0"/>
  </p:normalViewPr>
  <p:slideViewPr>
    <p:cSldViewPr snapToGrid="0">
      <p:cViewPr>
        <p:scale>
          <a:sx n="125" d="100"/>
          <a:sy n="125" d="100"/>
        </p:scale>
        <p:origin x="90" y="-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analyse avant de démarrer les traitements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Pour obtenir les </a:t>
            </a:r>
            <a:r>
              <a:rPr lang="fr-FR" dirty="0" err="1"/>
              <a:t>BoW</a:t>
            </a:r>
            <a:r>
              <a:rPr lang="fr-FR" dirty="0"/>
              <a:t> et aussi </a:t>
            </a:r>
            <a:r>
              <a:rPr lang="fr-FR" dirty="0" err="1"/>
              <a:t>BoVW</a:t>
            </a:r>
            <a:endParaRPr lang="fr-FR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exploration pour connaître le potentiel de cette approche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2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3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the training instance.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colsample_bytree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columns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constructing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dirty="0" err="1"/>
              <a:t>learning_rate</a:t>
            </a:r>
            <a:r>
              <a:rPr lang="fr-FR" sz="12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taux d'apprentissage.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max_depth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Profondeur de l'arbre.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min_child_weight</a:t>
            </a:r>
            <a:r>
              <a:rPr lang="fr-FR" sz="1800" dirty="0"/>
              <a:t>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min_split_gain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n_estimators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nombre maximum d'arbres qui peuvent être construits lors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la résolution de problèmes d'apprentissage automatique.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b="0" i="0" u="none" strike="noStrike" baseline="0" dirty="0">
              <a:solidFill>
                <a:srgbClr val="1C3C70"/>
              </a:solidFill>
              <a:latin typeface="CIDFont+F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200" dirty="0"/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9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dirty="0" err="1"/>
              <a:t>learning_rate</a:t>
            </a:r>
            <a:r>
              <a:rPr lang="fr-FR" sz="12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taux d'apprentissage.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max_depth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Profondeur de l'arbre.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min_child_weight</a:t>
            </a:r>
            <a:r>
              <a:rPr lang="fr-FR" sz="1800" dirty="0"/>
              <a:t>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min_split_gain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n_estimators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nombre maximum d'arbres qui peuvent être construits lors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la résolution de problèmes d'apprentissage automatique.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b="0" i="0" u="none" strike="noStrike" baseline="0" dirty="0">
              <a:solidFill>
                <a:srgbClr val="1C3C70"/>
              </a:solidFill>
              <a:latin typeface="CIDFont+F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200" dirty="0"/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5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Plus le modèle est performant, plus l’aire sous la courbe est maximisé.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effectLst/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effectLst/>
                <a:latin typeface="CIDFont+F2"/>
              </a:rPr>
              <a:t>TN, FP, FN, TP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3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8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8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9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L’entreprise </a:t>
            </a: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dirty="0"/>
              <a:t>propose des crédits à la consommation pour des personnes ayant peu ou pas du tout d'historique de prêt.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Données basées sur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Bureau: </a:t>
            </a:r>
            <a:r>
              <a:rPr lang="es-ES" dirty="0" err="1"/>
              <a:t>Antécénts</a:t>
            </a:r>
            <a:r>
              <a:rPr lang="es-ES" dirty="0"/>
              <a:t> de </a:t>
            </a:r>
            <a:r>
              <a:rPr lang="es-ES" dirty="0" err="1"/>
              <a:t>crédit</a:t>
            </a:r>
            <a:r>
              <a:rPr lang="es-ES" dirty="0"/>
              <a:t> du </a:t>
            </a:r>
            <a:r>
              <a:rPr lang="es-ES" dirty="0" err="1"/>
              <a:t>client</a:t>
            </a:r>
            <a:r>
              <a:rPr lang="es-ES" dirty="0"/>
              <a:t> (</a:t>
            </a:r>
            <a:r>
              <a:rPr lang="es-ES" dirty="0" err="1"/>
              <a:t>autres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</a:t>
            </a:r>
            <a:r>
              <a:rPr lang="es-ES" dirty="0" err="1"/>
              <a:t>financières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Bureau_balance</a:t>
            </a:r>
            <a:r>
              <a:rPr lang="fr-FR" dirty="0"/>
              <a:t>: Soldes </a:t>
            </a:r>
            <a:r>
              <a:rPr lang="fr-FR" dirty="0" err="1"/>
              <a:t>mensueles</a:t>
            </a:r>
            <a:r>
              <a:rPr lang="fr-FR" dirty="0"/>
              <a:t> de crédits précédents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Previos_application</a:t>
            </a:r>
            <a:r>
              <a:rPr lang="fr-FR" dirty="0"/>
              <a:t>: Demandes de crédit antérieures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Pos_cash_balance</a:t>
            </a:r>
            <a:r>
              <a:rPr lang="fr-FR" dirty="0"/>
              <a:t>: Des bilans mensuels des anciens points de vente et des prêts cash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Installements_payments</a:t>
            </a:r>
            <a:r>
              <a:rPr lang="fr-FR" dirty="0"/>
              <a:t>: Historique de remboursement des crédits précédemment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Credit_card_balance</a:t>
            </a:r>
            <a:r>
              <a:rPr lang="fr-FR" dirty="0"/>
              <a:t>: Solde mensuel des cartes de crédit antérieures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Opportunité d'utiliser un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framework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base sur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que je n'avais pas utilisé encore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Finalement ce le kernel recommandé pour faire le projet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'DAYS_EMPLOYED_PERC'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'DAYS_EMPLOYED'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/</a:t>
            </a:r>
            <a:r>
              <a:rPr lang="en-US" dirty="0"/>
              <a:t> 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'DAYS_BIRTH'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Implémentez un modèle de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scoring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BF008E-6BA5-44EC-B716-3D10E98470B5}"/>
              </a:ext>
            </a:extLst>
          </p:cNvPr>
          <p:cNvSpPr txBox="1"/>
          <p:nvPr/>
        </p:nvSpPr>
        <p:spPr>
          <a:xfrm>
            <a:off x="5400451" y="393439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dirty="0">
                <a:solidFill>
                  <a:srgbClr val="F3F3F3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</a:t>
            </a: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 initiaux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1B1E7-2331-4B62-B9B0-378AD2562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16" y="405794"/>
            <a:ext cx="3215240" cy="320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Optimisation du modèle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09681D6-5FD6-4122-B91E-89A6BBE15A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1866317" y="2264047"/>
            <a:ext cx="8677275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2110261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2352253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3736172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3736673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6131086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6414270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Fonction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coût</a:t>
            </a: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7652211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7652712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40" name="Google Shape;87;p14">
            <a:extLst>
              <a:ext uri="{FF2B5EF4-FFF2-40B4-BE49-F238E27FC236}">
                <a16:creationId xmlns:a16="http://schemas.microsoft.com/office/drawing/2014/main" id="{A3540961-1CD8-4B8D-B0D1-E4780F53CDBD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7030786" y="3718939"/>
            <a:ext cx="2027" cy="102774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8116894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8344075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Hyperopt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9742805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9743306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4A0292EA-5C70-4001-AE0A-75DD9545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90" y="3129451"/>
            <a:ext cx="304762" cy="304762"/>
          </a:xfrm>
          <a:prstGeom prst="rect">
            <a:avLst/>
          </a:prstGeom>
        </p:spPr>
      </p:pic>
      <p:sp>
        <p:nvSpPr>
          <p:cNvPr id="49" name="Google Shape;89;p14">
            <a:extLst>
              <a:ext uri="{FF2B5EF4-FFF2-40B4-BE49-F238E27FC236}">
                <a16:creationId xmlns:a16="http://schemas.microsoft.com/office/drawing/2014/main" id="{AEADD735-8C99-44B7-89DC-FC00AF8DD241}"/>
              </a:ext>
            </a:extLst>
          </p:cNvPr>
          <p:cNvSpPr txBox="1"/>
          <p:nvPr/>
        </p:nvSpPr>
        <p:spPr>
          <a:xfrm>
            <a:off x="6333541" y="3821713"/>
            <a:ext cx="1398543" cy="600807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Pénaliser le Faux Négatif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66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844001" y="1841252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4108575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4391759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5629700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5630201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5728153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4D3DD6E-156C-4A05-815C-6725F10179C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91" y="3119556"/>
            <a:ext cx="328517" cy="328517"/>
          </a:xfrm>
          <a:prstGeom prst="rect">
            <a:avLst/>
          </a:prstGeom>
        </p:spPr>
      </p:pic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010729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2098092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052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47710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moyennée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82" y="1638800"/>
            <a:ext cx="5359724" cy="3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6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E8ACD-A6CE-44B3-9E1E-A51A4BE3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0" y="1528005"/>
            <a:ext cx="6052327" cy="3320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3395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u="sng" dirty="0">
                <a:latin typeface="docs-Roboto"/>
              </a:rPr>
              <a:t>Oversampling </a:t>
            </a: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D72FA3-ED7A-42FD-9212-E64F7608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49" y="3526156"/>
            <a:ext cx="3534343" cy="19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E8ACD-A6CE-44B3-9E1E-A51A4BE3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0" y="1528005"/>
            <a:ext cx="6052327" cy="3320242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3395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u="sng" dirty="0">
                <a:latin typeface="docs-Roboto"/>
              </a:rPr>
              <a:t>Oversampling </a:t>
            </a: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D72FA3-ED7A-42FD-9212-E64F7608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49" y="3526156"/>
            <a:ext cx="3534343" cy="19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2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61707E3-EF37-4987-B510-7CC8DE10544D}"/>
              </a:ext>
            </a:extLst>
          </p:cNvPr>
          <p:cNvGrpSpPr/>
          <p:nvPr/>
        </p:nvGrpSpPr>
        <p:grpSpPr>
          <a:xfrm>
            <a:off x="9831895" y="218688"/>
            <a:ext cx="2227800" cy="856800"/>
            <a:chOff x="9125220" y="3912979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A3C64A36-7558-4F11-ACEB-698FED6FC3BF}"/>
                </a:ext>
              </a:extLst>
            </p:cNvPr>
            <p:cNvSpPr/>
            <p:nvPr/>
          </p:nvSpPr>
          <p:spPr>
            <a:xfrm>
              <a:off x="9125220" y="391297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;p19">
              <a:extLst>
                <a:ext uri="{FF2B5EF4-FFF2-40B4-BE49-F238E27FC236}">
                  <a16:creationId xmlns:a16="http://schemas.microsoft.com/office/drawing/2014/main" id="{FC9C5BBF-BA22-4A2C-B6D6-5173AD061213}"/>
                </a:ext>
              </a:extLst>
            </p:cNvPr>
            <p:cNvSpPr txBox="1"/>
            <p:nvPr/>
          </p:nvSpPr>
          <p:spPr>
            <a:xfrm>
              <a:off x="9408404" y="410182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Fonction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coût</a:t>
              </a:r>
            </a:p>
          </p:txBody>
        </p:sp>
        <p:sp>
          <p:nvSpPr>
            <p:cNvPr id="23" name="Google Shape;197;p19">
              <a:extLst>
                <a:ext uri="{FF2B5EF4-FFF2-40B4-BE49-F238E27FC236}">
                  <a16:creationId xmlns:a16="http://schemas.microsoft.com/office/drawing/2014/main" id="{48300448-65FF-4745-BC21-D3DF9CA8CD83}"/>
                </a:ext>
              </a:extLst>
            </p:cNvPr>
            <p:cNvSpPr/>
            <p:nvPr/>
          </p:nvSpPr>
          <p:spPr>
            <a:xfrm>
              <a:off x="10646345" y="414307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01025077-5D12-4F6A-845F-CB6997BB419D}"/>
                </a:ext>
              </a:extLst>
            </p:cNvPr>
            <p:cNvSpPr txBox="1"/>
            <p:nvPr/>
          </p:nvSpPr>
          <p:spPr>
            <a:xfrm>
              <a:off x="10646846" y="414294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860D9C94-066B-4100-814D-64DA770B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725" y="4170396"/>
              <a:ext cx="328517" cy="328517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Pénaliser des Faux Négatifs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671"/>
              </p:ext>
            </p:extLst>
          </p:nvPr>
        </p:nvGraphicFramePr>
        <p:xfrm>
          <a:off x="562524" y="1946374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659944" y="4568230"/>
            <a:ext cx="120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prédite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16124" y="2978064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réelle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1141002" y="1547082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Matrice de confusion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558444" y="155812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Fonction coût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54" y="1549329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1803"/>
              </p:ext>
            </p:extLst>
          </p:nvPr>
        </p:nvGraphicFramePr>
        <p:xfrm>
          <a:off x="4721432" y="2033205"/>
          <a:ext cx="1945576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005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Taux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négatifs)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positifs)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positifs)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négatifs)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95DBC4A-F683-47A9-A1F5-0CD83B3EE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23"/>
          <a:stretch/>
        </p:blipFill>
        <p:spPr>
          <a:xfrm>
            <a:off x="4742871" y="3793505"/>
            <a:ext cx="6126024" cy="208143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73349F0-BA1A-449B-AE0E-C6DA387DB66A}"/>
              </a:ext>
            </a:extLst>
          </p:cNvPr>
          <p:cNvSpPr txBox="1"/>
          <p:nvPr/>
        </p:nvSpPr>
        <p:spPr>
          <a:xfrm>
            <a:off x="7267903" y="1543515"/>
            <a:ext cx="4924097" cy="1323439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positif 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(FP) constitue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une perte d'opportunité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pour la banque, à la différence d'un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négatif (FN)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qui constitue une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perte pour créance irrécouvrable.</a:t>
            </a:r>
          </a:p>
        </p:txBody>
      </p:sp>
    </p:spTree>
    <p:extLst>
      <p:ext uri="{BB962C8B-B14F-4D97-AF65-F5344CB8AC3E}">
        <p14:creationId xmlns:p14="http://schemas.microsoft.com/office/powerpoint/2010/main" val="2577675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1C1E27-BA3E-4758-8018-AC86D17E6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"/>
          <a:stretch/>
        </p:blipFill>
        <p:spPr>
          <a:xfrm>
            <a:off x="377906" y="2283581"/>
            <a:ext cx="5868404" cy="296234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77DBE95-E5B6-4B5F-9620-BB1FD34ED07E}"/>
              </a:ext>
            </a:extLst>
          </p:cNvPr>
          <p:cNvSpPr txBox="1"/>
          <p:nvPr/>
        </p:nvSpPr>
        <p:spPr>
          <a:xfrm>
            <a:off x="-1" y="1358742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les paramètres déjà existants dans le kernel choisi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597A2D-7799-4E6B-8410-A56CB4837B98}"/>
              </a:ext>
            </a:extLst>
          </p:cNvPr>
          <p:cNvSpPr txBox="1"/>
          <p:nvPr/>
        </p:nvSpPr>
        <p:spPr>
          <a:xfrm>
            <a:off x="7254588" y="260219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Pour optimiser la performance et le temps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51AD97-7DC4-41C9-89AF-F63F4FCAB4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98" y="2593399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83EA7AC-C824-48BF-939D-4D4291117F83}"/>
              </a:ext>
            </a:extLst>
          </p:cNvPr>
          <p:cNvSpPr txBox="1"/>
          <p:nvPr/>
        </p:nvSpPr>
        <p:spPr>
          <a:xfrm>
            <a:off x="7245325" y="3077275"/>
            <a:ext cx="33718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StandardScaler</a:t>
            </a:r>
            <a:r>
              <a:rPr lang="fr-FR" sz="1800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LGBMClassifier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colsample_bytree</a:t>
            </a:r>
            <a:r>
              <a:rPr lang="en-US" sz="1600" dirty="0"/>
              <a:t>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subsample=0.8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Is_unbalance</a:t>
            </a:r>
            <a:r>
              <a:rPr lang="en-US" sz="1600" dirty="0"/>
              <a:t>=False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200" dirty="0">
              <a:latin typeface="docs-Roboto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F260DA-2862-4E24-A302-BFFB3B6DA8F0}"/>
              </a:ext>
            </a:extLst>
          </p:cNvPr>
          <p:cNvSpPr txBox="1"/>
          <p:nvPr/>
        </p:nvSpPr>
        <p:spPr>
          <a:xfrm>
            <a:off x="6787598" y="5801284"/>
            <a:ext cx="5404402" cy="4001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a déjà un cross-validation mis en œuvre</a:t>
            </a:r>
          </a:p>
        </p:txBody>
      </p:sp>
    </p:spTree>
    <p:extLst>
      <p:ext uri="{BB962C8B-B14F-4D97-AF65-F5344CB8AC3E}">
        <p14:creationId xmlns:p14="http://schemas.microsoft.com/office/powerpoint/2010/main" val="287877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Résultats d’optimisation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id="{6C0D5310-60C6-4EE6-98C7-C5D1859E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7" y="2124456"/>
            <a:ext cx="5470803" cy="348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B1DFF5E-A9AB-4D8E-8BD9-1F98296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10508"/>
              </p:ext>
            </p:extLst>
          </p:nvPr>
        </p:nvGraphicFramePr>
        <p:xfrm>
          <a:off x="7559276" y="2052164"/>
          <a:ext cx="3260785" cy="27536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8216">
                  <a:extLst>
                    <a:ext uri="{9D8B030D-6E8A-4147-A177-3AD203B41FA5}">
                      <a16:colId xmlns:a16="http://schemas.microsoft.com/office/drawing/2014/main" val="4140760574"/>
                    </a:ext>
                  </a:extLst>
                </a:gridCol>
                <a:gridCol w="1802569">
                  <a:extLst>
                    <a:ext uri="{9D8B030D-6E8A-4147-A177-3AD203B41FA5}">
                      <a16:colId xmlns:a16="http://schemas.microsoft.com/office/drawing/2014/main" val="29684501"/>
                    </a:ext>
                  </a:extLst>
                </a:gridCol>
              </a:tblGrid>
              <a:tr h="229255">
                <a:tc>
                  <a:txBody>
                    <a:bodyPr/>
                    <a:lstStyle/>
                    <a:p>
                      <a:r>
                        <a:rPr lang="es-ES" sz="1200" dirty="0"/>
                        <a:t>Paramètres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Meilleur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0726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learning_rate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0.002021947556803579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5429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max_depth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9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798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min_child_weight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44.68618422455195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514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min_split_gain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0.030970825122649367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286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n_estimators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8000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390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num_leaves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36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65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reg_alpha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0.045341569610647205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139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reg_lambda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0.08049459639521307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978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7B12BDCE-2A0C-4BBA-A5CC-4EE173765D52}"/>
              </a:ext>
            </a:extLst>
          </p:cNvPr>
          <p:cNvSpPr txBox="1"/>
          <p:nvPr/>
        </p:nvSpPr>
        <p:spPr>
          <a:xfrm>
            <a:off x="8542798" y="5185680"/>
            <a:ext cx="364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ceux déjà existants dans le kernel choisi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C06310-7FED-4B65-9E60-1FDB98CACFBE}"/>
              </a:ext>
            </a:extLst>
          </p:cNvPr>
          <p:cNvSpPr/>
          <p:nvPr/>
        </p:nvSpPr>
        <p:spPr>
          <a:xfrm>
            <a:off x="0" y="1213958"/>
            <a:ext cx="633178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951AE-7893-4894-B68B-8E5114785A86}"/>
              </a:ext>
            </a:extLst>
          </p:cNvPr>
          <p:cNvSpPr txBox="1"/>
          <p:nvPr/>
        </p:nvSpPr>
        <p:spPr>
          <a:xfrm>
            <a:off x="18015" y="1250031"/>
            <a:ext cx="6486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résultats obtenus après avoir fait l’optimisation sont meilleurs que ceux du précèdent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936E3A4-F9BD-4EFB-BB39-86E39134AAD1}"/>
              </a:ext>
            </a:extLst>
          </p:cNvPr>
          <p:cNvSpPr txBox="1"/>
          <p:nvPr/>
        </p:nvSpPr>
        <p:spPr>
          <a:xfrm>
            <a:off x="7461622" y="1516452"/>
            <a:ext cx="3649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Meilleur résultat avec </a:t>
            </a:r>
            <a:r>
              <a:rPr lang="fr-FR" sz="2000" dirty="0" err="1"/>
              <a:t>Hyperopt</a:t>
            </a:r>
            <a:endParaRPr lang="fr-FR" sz="2000" baseline="300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F4A598E-BE19-4CF7-B75D-5359BD0B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2" y="1507660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60BA940-CB06-4AF7-B7C5-32911BE0A4F2}"/>
              </a:ext>
            </a:extLst>
          </p:cNvPr>
          <p:cNvSpPr/>
          <p:nvPr/>
        </p:nvSpPr>
        <p:spPr>
          <a:xfrm>
            <a:off x="2587926" y="2575560"/>
            <a:ext cx="1570008" cy="2807938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9AD510B-E263-4841-8551-21234BBB6FFD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7" name="Google Shape;189;p19">
              <a:extLst>
                <a:ext uri="{FF2B5EF4-FFF2-40B4-BE49-F238E27FC236}">
                  <a16:creationId xmlns:a16="http://schemas.microsoft.com/office/drawing/2014/main" id="{B85D3819-5882-44FF-93FF-D30FFA6413E3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3;p19">
              <a:extLst>
                <a:ext uri="{FF2B5EF4-FFF2-40B4-BE49-F238E27FC236}">
                  <a16:creationId xmlns:a16="http://schemas.microsoft.com/office/drawing/2014/main" id="{F1C7A6C5-B358-4D86-997B-F6AB7026F0C0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9" name="Google Shape;197;p19">
              <a:extLst>
                <a:ext uri="{FF2B5EF4-FFF2-40B4-BE49-F238E27FC236}">
                  <a16:creationId xmlns:a16="http://schemas.microsoft.com/office/drawing/2014/main" id="{9F31023B-2EAD-468B-9B36-816A9E989422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" name="Google Shape;204;p19">
              <a:extLst>
                <a:ext uri="{FF2B5EF4-FFF2-40B4-BE49-F238E27FC236}">
                  <a16:creationId xmlns:a16="http://schemas.microsoft.com/office/drawing/2014/main" id="{4FC41F6D-6A52-4303-8AD9-C7497EA6F5A1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6FE5411-EA07-4D7F-A447-3A5E2F75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76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id="{6C0D5310-60C6-4EE6-98C7-C5D1859E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7" y="2124456"/>
            <a:ext cx="5470803" cy="3484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B1DFF5E-A9AB-4D8E-8BD9-1F982962E535}"/>
              </a:ext>
            </a:extLst>
          </p:cNvPr>
          <p:cNvGraphicFramePr>
            <a:graphicFrameLocks noGrp="1"/>
          </p:cNvGraphicFramePr>
          <p:nvPr/>
        </p:nvGraphicFramePr>
        <p:xfrm>
          <a:off x="7559276" y="2052164"/>
          <a:ext cx="3260785" cy="27536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8216">
                  <a:extLst>
                    <a:ext uri="{9D8B030D-6E8A-4147-A177-3AD203B41FA5}">
                      <a16:colId xmlns:a16="http://schemas.microsoft.com/office/drawing/2014/main" val="4140760574"/>
                    </a:ext>
                  </a:extLst>
                </a:gridCol>
                <a:gridCol w="1802569">
                  <a:extLst>
                    <a:ext uri="{9D8B030D-6E8A-4147-A177-3AD203B41FA5}">
                      <a16:colId xmlns:a16="http://schemas.microsoft.com/office/drawing/2014/main" val="29684501"/>
                    </a:ext>
                  </a:extLst>
                </a:gridCol>
              </a:tblGrid>
              <a:tr h="229255">
                <a:tc>
                  <a:txBody>
                    <a:bodyPr/>
                    <a:lstStyle/>
                    <a:p>
                      <a:r>
                        <a:rPr lang="es-ES" sz="1200" dirty="0"/>
                        <a:t>Paramètres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Meilleur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0726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/>
                        <a:t>learning_rate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0.002021947556803579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5429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/>
                        <a:t>max_depth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9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798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min_child_weight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44.68618422455195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514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min_split_gain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0.030970825122649367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286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n_estimators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8000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390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num_leaves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36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65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reg_alpha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0.045341569610647205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139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reg_lambda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0.08049459639521307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978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7B12BDCE-2A0C-4BBA-A5CC-4EE173765D52}"/>
              </a:ext>
            </a:extLst>
          </p:cNvPr>
          <p:cNvSpPr txBox="1"/>
          <p:nvPr/>
        </p:nvSpPr>
        <p:spPr>
          <a:xfrm>
            <a:off x="8542798" y="5185680"/>
            <a:ext cx="364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ceux déjà existants dans le kernel choisi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C06310-7FED-4B65-9E60-1FDB98CACFBE}"/>
              </a:ext>
            </a:extLst>
          </p:cNvPr>
          <p:cNvSpPr/>
          <p:nvPr/>
        </p:nvSpPr>
        <p:spPr>
          <a:xfrm>
            <a:off x="0" y="1213958"/>
            <a:ext cx="633178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951AE-7893-4894-B68B-8E5114785A86}"/>
              </a:ext>
            </a:extLst>
          </p:cNvPr>
          <p:cNvSpPr txBox="1"/>
          <p:nvPr/>
        </p:nvSpPr>
        <p:spPr>
          <a:xfrm>
            <a:off x="18015" y="1250031"/>
            <a:ext cx="6486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résultats obtenus après avoir fait l’optimisation sont meilleurs que ceux du précèdent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936E3A4-F9BD-4EFB-BB39-86E39134AAD1}"/>
              </a:ext>
            </a:extLst>
          </p:cNvPr>
          <p:cNvSpPr txBox="1"/>
          <p:nvPr/>
        </p:nvSpPr>
        <p:spPr>
          <a:xfrm>
            <a:off x="7461622" y="1516452"/>
            <a:ext cx="3649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Meilleur résultat avec </a:t>
            </a:r>
            <a:r>
              <a:rPr lang="fr-FR" sz="2000" dirty="0" err="1"/>
              <a:t>Hyperopt</a:t>
            </a:r>
            <a:endParaRPr lang="fr-FR" sz="2000" baseline="300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F4A598E-BE19-4CF7-B75D-5359BD0B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2" y="1507660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60BA940-CB06-4AF7-B7C5-32911BE0A4F2}"/>
              </a:ext>
            </a:extLst>
          </p:cNvPr>
          <p:cNvSpPr/>
          <p:nvPr/>
        </p:nvSpPr>
        <p:spPr>
          <a:xfrm>
            <a:off x="2587926" y="2575560"/>
            <a:ext cx="1570008" cy="2807938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9AD510B-E263-4841-8551-21234BBB6FFD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7" name="Google Shape;189;p19">
              <a:extLst>
                <a:ext uri="{FF2B5EF4-FFF2-40B4-BE49-F238E27FC236}">
                  <a16:creationId xmlns:a16="http://schemas.microsoft.com/office/drawing/2014/main" id="{B85D3819-5882-44FF-93FF-D30FFA6413E3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3;p19">
              <a:extLst>
                <a:ext uri="{FF2B5EF4-FFF2-40B4-BE49-F238E27FC236}">
                  <a16:creationId xmlns:a16="http://schemas.microsoft.com/office/drawing/2014/main" id="{F1C7A6C5-B358-4D86-997B-F6AB7026F0C0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9" name="Google Shape;197;p19">
              <a:extLst>
                <a:ext uri="{FF2B5EF4-FFF2-40B4-BE49-F238E27FC236}">
                  <a16:creationId xmlns:a16="http://schemas.microsoft.com/office/drawing/2014/main" id="{9F31023B-2EAD-468B-9B36-816A9E989422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" name="Google Shape;204;p19">
              <a:extLst>
                <a:ext uri="{FF2B5EF4-FFF2-40B4-BE49-F238E27FC236}">
                  <a16:creationId xmlns:a16="http://schemas.microsoft.com/office/drawing/2014/main" id="{4FC41F6D-6A52-4303-8AD9-C7497EA6F5A1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6FE5411-EA07-4D7F-A447-3A5E2F75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79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138690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modèle est performant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2E4ED4-106F-4EC1-9916-C20BE8BDF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1"/>
          <a:stretch/>
        </p:blipFill>
        <p:spPr>
          <a:xfrm>
            <a:off x="1577902" y="2121581"/>
            <a:ext cx="4198144" cy="3978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B9A610-7F63-45AD-8060-A2BDEFAF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90" y="2121581"/>
            <a:ext cx="5028490" cy="40760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8"/>
            <a:ext cx="552450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Parce qu'il s'agit d'un ensemble de données équilibré, </a:t>
            </a: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sera pris en compte. 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0,907633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CFDBEC-2A8F-441F-AD56-4AF3A8F7EA99}"/>
              </a:ext>
            </a:extLst>
          </p:cNvPr>
          <p:cNvSpPr txBox="1"/>
          <p:nvPr/>
        </p:nvSpPr>
        <p:spPr>
          <a:xfrm>
            <a:off x="7148573" y="40257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2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2A9E62-94E8-44DA-8581-6837AE62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90" y="1046508"/>
            <a:ext cx="6405585" cy="521684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Les variables les plus importantes proviennent d'une source externe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docs-Roboto"/>
              </a:rPr>
              <a:t>Le Feature Engineering 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a ajouté la valeur au moment de la modélisation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CAA2EFD-403F-4020-98F5-21A1BAA4CD4F}"/>
              </a:ext>
            </a:extLst>
          </p:cNvPr>
          <p:cNvSpPr txBox="1"/>
          <p:nvPr/>
        </p:nvSpPr>
        <p:spPr>
          <a:xfrm>
            <a:off x="7625780" y="3941222"/>
            <a:ext cx="38320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Pris en compte des différentes variables.</a:t>
            </a:r>
            <a:br>
              <a:rPr lang="fr-FR" sz="2000" dirty="0">
                <a:solidFill>
                  <a:srgbClr val="000000"/>
                </a:solidFill>
                <a:latin typeface="docs-Roboto"/>
              </a:rPr>
            </a:br>
            <a:r>
              <a:rPr lang="fr-FR" sz="1400" b="1" i="1" dirty="0">
                <a:solidFill>
                  <a:schemeClr val="accent1"/>
                </a:solidFill>
                <a:latin typeface="Google Sans"/>
              </a:rPr>
              <a:t>Variables personnelles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4"/>
                </a:solidFill>
                <a:latin typeface="Google Sans"/>
              </a:rPr>
              <a:t>Variables bancaires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6">
                    <a:lumMod val="75000"/>
                  </a:schemeClr>
                </a:solidFill>
                <a:latin typeface="Google Sans"/>
              </a:rPr>
              <a:t>Variables externes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A70C77B-7AF8-4DA5-A5C6-3D2168B63E6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3932430"/>
            <a:ext cx="457727" cy="4272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0C6277-B5DF-4580-87CA-51E017446A4A}"/>
              </a:ext>
            </a:extLst>
          </p:cNvPr>
          <p:cNvSpPr/>
          <p:nvPr/>
        </p:nvSpPr>
        <p:spPr>
          <a:xfrm>
            <a:off x="359827" y="1183232"/>
            <a:ext cx="2101433" cy="2750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36452F-2990-484A-8643-5CC8A6ADAC3E}"/>
              </a:ext>
            </a:extLst>
          </p:cNvPr>
          <p:cNvSpPr/>
          <p:nvPr/>
        </p:nvSpPr>
        <p:spPr>
          <a:xfrm>
            <a:off x="359826" y="3283716"/>
            <a:ext cx="2101434" cy="120511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40C404-24F8-41FD-969B-A35D9E7E1D07}"/>
              </a:ext>
            </a:extLst>
          </p:cNvPr>
          <p:cNvSpPr/>
          <p:nvPr/>
        </p:nvSpPr>
        <p:spPr>
          <a:xfrm>
            <a:off x="359827" y="1459454"/>
            <a:ext cx="2101434" cy="12051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1C350-23E0-4F37-B3F9-865AA8A86819}"/>
              </a:ext>
            </a:extLst>
          </p:cNvPr>
          <p:cNvSpPr/>
          <p:nvPr/>
        </p:nvSpPr>
        <p:spPr>
          <a:xfrm>
            <a:off x="359827" y="2053558"/>
            <a:ext cx="2101434" cy="14774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AFE5B3-9137-43BD-9FF0-FC8474463E26}"/>
              </a:ext>
            </a:extLst>
          </p:cNvPr>
          <p:cNvSpPr/>
          <p:nvPr/>
        </p:nvSpPr>
        <p:spPr>
          <a:xfrm>
            <a:off x="359827" y="2421691"/>
            <a:ext cx="2101433" cy="24840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C609FD-6298-43B3-A5F4-5AE8FDA752DC}"/>
              </a:ext>
            </a:extLst>
          </p:cNvPr>
          <p:cNvSpPr/>
          <p:nvPr/>
        </p:nvSpPr>
        <p:spPr>
          <a:xfrm>
            <a:off x="359827" y="2807016"/>
            <a:ext cx="2101433" cy="1008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D91CF-CB08-4F4D-BF95-6151A36CE4F7}"/>
              </a:ext>
            </a:extLst>
          </p:cNvPr>
          <p:cNvSpPr/>
          <p:nvPr/>
        </p:nvSpPr>
        <p:spPr>
          <a:xfrm>
            <a:off x="359827" y="3151925"/>
            <a:ext cx="2101434" cy="1233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3E4B0D-88A5-4E50-AB7A-096D48114DD0}"/>
              </a:ext>
            </a:extLst>
          </p:cNvPr>
          <p:cNvSpPr/>
          <p:nvPr/>
        </p:nvSpPr>
        <p:spPr>
          <a:xfrm>
            <a:off x="359827" y="3785217"/>
            <a:ext cx="2101434" cy="11221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E4001-419D-422F-AFDD-222362024AEC}"/>
              </a:ext>
            </a:extLst>
          </p:cNvPr>
          <p:cNvSpPr/>
          <p:nvPr/>
        </p:nvSpPr>
        <p:spPr>
          <a:xfrm>
            <a:off x="359827" y="1595204"/>
            <a:ext cx="2101434" cy="462649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DAE8B2-1036-4D46-944B-A90B0F1D8B54}"/>
              </a:ext>
            </a:extLst>
          </p:cNvPr>
          <p:cNvSpPr/>
          <p:nvPr/>
        </p:nvSpPr>
        <p:spPr>
          <a:xfrm>
            <a:off x="359826" y="2193680"/>
            <a:ext cx="2101434" cy="222848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543652-4F5D-4B03-88D3-1DA7FDAFEE04}"/>
              </a:ext>
            </a:extLst>
          </p:cNvPr>
          <p:cNvSpPr/>
          <p:nvPr/>
        </p:nvSpPr>
        <p:spPr>
          <a:xfrm>
            <a:off x="359826" y="2678098"/>
            <a:ext cx="2101434" cy="12277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A5C7AF-4B64-457E-9B56-0F5E8D78846D}"/>
              </a:ext>
            </a:extLst>
          </p:cNvPr>
          <p:cNvSpPr/>
          <p:nvPr/>
        </p:nvSpPr>
        <p:spPr>
          <a:xfrm>
            <a:off x="359826" y="2922159"/>
            <a:ext cx="2101434" cy="22463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FF7723-EE91-40F7-9F0C-C9C3CB280304}"/>
              </a:ext>
            </a:extLst>
          </p:cNvPr>
          <p:cNvSpPr/>
          <p:nvPr/>
        </p:nvSpPr>
        <p:spPr>
          <a:xfrm>
            <a:off x="359826" y="3409353"/>
            <a:ext cx="2101434" cy="36824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Tableau de bord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D6566FE-F4A7-4785-9006-5D78EE95B2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Outils utilisés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307F341-346D-42CA-AC45-566FB3AA721C}"/>
              </a:ext>
            </a:extLst>
          </p:cNvPr>
          <p:cNvGrpSpPr/>
          <p:nvPr/>
        </p:nvGrpSpPr>
        <p:grpSpPr>
          <a:xfrm>
            <a:off x="2429912" y="1690234"/>
            <a:ext cx="7332176" cy="3104855"/>
            <a:chOff x="2618531" y="1918605"/>
            <a:chExt cx="7332176" cy="31048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561AE1-3BB9-4080-87A6-2C0578951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22451" r="7765" b="24349"/>
            <a:stretch/>
          </p:blipFill>
          <p:spPr>
            <a:xfrm>
              <a:off x="5169194" y="2115350"/>
              <a:ext cx="2709516" cy="63488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B1E81A2-65D3-4CC7-997F-14F54C9D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49" y="2016906"/>
              <a:ext cx="1386288" cy="83177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52F2798-1D21-4E87-B813-DB8E3CA54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3" r="24170"/>
            <a:stretch/>
          </p:blipFill>
          <p:spPr>
            <a:xfrm>
              <a:off x="5676333" y="3397352"/>
              <a:ext cx="1695238" cy="153402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2E4E020-C843-423A-95BC-59A9CEA75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6" r="19874"/>
            <a:stretch/>
          </p:blipFill>
          <p:spPr>
            <a:xfrm>
              <a:off x="3017468" y="3579121"/>
              <a:ext cx="1322649" cy="1170486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115683B-8B7C-444D-AF77-8BAD75D9E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20806" r="11697" b="18192"/>
            <a:stretch/>
          </p:blipFill>
          <p:spPr>
            <a:xfrm>
              <a:off x="2618531" y="1918605"/>
              <a:ext cx="2120525" cy="1028374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C1630DA-5D8C-4CA4-A4BD-A190AAC8B488}"/>
                </a:ext>
              </a:extLst>
            </p:cNvPr>
            <p:cNvGrpSpPr/>
            <p:nvPr/>
          </p:nvGrpSpPr>
          <p:grpSpPr>
            <a:xfrm>
              <a:off x="8053279" y="3305265"/>
              <a:ext cx="1897428" cy="1718195"/>
              <a:chOff x="8331199" y="3053796"/>
              <a:chExt cx="2886635" cy="265088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1008D9C-9F7F-4B43-9D50-5B2E29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12" r="33964" b="32000"/>
              <a:stretch/>
            </p:blipFill>
            <p:spPr>
              <a:xfrm>
                <a:off x="9072180" y="3053796"/>
                <a:ext cx="1404669" cy="1554480"/>
              </a:xfrm>
              <a:prstGeom prst="rect">
                <a:avLst/>
              </a:prstGeom>
            </p:spPr>
          </p:pic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EACCD798-3961-4D0E-981B-BD11A72E2DE0}"/>
                  </a:ext>
                </a:extLst>
              </p:cNvPr>
              <p:cNvGrpSpPr/>
              <p:nvPr/>
            </p:nvGrpSpPr>
            <p:grpSpPr>
              <a:xfrm>
                <a:off x="8331199" y="4632246"/>
                <a:ext cx="2886635" cy="1072434"/>
                <a:chOff x="8331199" y="4632246"/>
                <a:chExt cx="2886635" cy="1072434"/>
              </a:xfrm>
            </p:grpSpPr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BBC90AB0-CE7D-481A-BD2D-B04C052B8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08" t="70629" r="5686" b="6263"/>
                <a:stretch/>
              </p:blipFill>
              <p:spPr>
                <a:xfrm>
                  <a:off x="9161727" y="5176441"/>
                  <a:ext cx="1225577" cy="528239"/>
                </a:xfrm>
                <a:prstGeom prst="rect">
                  <a:avLst/>
                </a:prstGeom>
              </p:spPr>
            </p:pic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446E2B4C-A0F2-45AC-9AB9-2A8AF841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7" t="68072" r="32466" b="3936"/>
                <a:stretch/>
              </p:blipFill>
              <p:spPr>
                <a:xfrm>
                  <a:off x="8331199" y="4632246"/>
                  <a:ext cx="2886635" cy="63990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FBA52C9-2687-4FE9-93CD-AFDC7B44BA31}"/>
              </a:ext>
            </a:extLst>
          </p:cNvPr>
          <p:cNvSpPr txBox="1"/>
          <p:nvPr/>
        </p:nvSpPr>
        <p:spPr>
          <a:xfrm>
            <a:off x="5417389" y="5963482"/>
            <a:ext cx="625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Repository: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https://github.com/samirhinojosa/OC-P7-implement-a-scoring-model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B468070-3680-462C-9056-39F24268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970759"/>
            <a:ext cx="324000" cy="324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AF3B14F-8368-485D-AD4D-5AA53B03F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631462"/>
            <a:ext cx="288000" cy="28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C922878-24D2-41D2-B0E8-8F31B31B2A4C}"/>
              </a:ext>
            </a:extLst>
          </p:cNvPr>
          <p:cNvSpPr txBox="1"/>
          <p:nvPr/>
        </p:nvSpPr>
        <p:spPr>
          <a:xfrm>
            <a:off x="7712014" y="5606185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4015555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L'architecture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F899E41-6FE8-4B64-B8B1-B0A9BD1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1" y="561429"/>
            <a:ext cx="1216579" cy="729948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16677A3A-8795-40DF-A1D5-AD6E7427F539}"/>
              </a:ext>
            </a:extLst>
          </p:cNvPr>
          <p:cNvGrpSpPr/>
          <p:nvPr/>
        </p:nvGrpSpPr>
        <p:grpSpPr>
          <a:xfrm>
            <a:off x="8033031" y="2676293"/>
            <a:ext cx="2236206" cy="3204926"/>
            <a:chOff x="5948127" y="2691478"/>
            <a:chExt cx="2236206" cy="320492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DAD6811-C785-4B10-8D64-5092F835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6795719" y="2848308"/>
              <a:ext cx="1031117" cy="315022"/>
            </a:xfrm>
            <a:prstGeom prst="rect">
              <a:avLst/>
            </a:prstGeom>
          </p:spPr>
        </p:pic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FFF398F-6F35-4E42-8B20-5A8B8C4A6CB1}"/>
                </a:ext>
              </a:extLst>
            </p:cNvPr>
            <p:cNvGrpSpPr/>
            <p:nvPr/>
          </p:nvGrpSpPr>
          <p:grpSpPr>
            <a:xfrm>
              <a:off x="6096000" y="3632242"/>
              <a:ext cx="1943477" cy="2109132"/>
              <a:chOff x="6096000" y="3638698"/>
              <a:chExt cx="1943477" cy="2109132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3639BE1C-05EF-471E-9943-DE8DE8240B04}"/>
                  </a:ext>
                </a:extLst>
              </p:cNvPr>
              <p:cNvSpPr/>
              <p:nvPr/>
            </p:nvSpPr>
            <p:spPr>
              <a:xfrm>
                <a:off x="6096000" y="3638698"/>
                <a:ext cx="1943477" cy="2109132"/>
              </a:xfrm>
              <a:prstGeom prst="roundRect">
                <a:avLst>
                  <a:gd name="adj" fmla="val 12531"/>
                </a:avLst>
              </a:prstGeom>
              <a:noFill/>
              <a:ln w="38100">
                <a:solidFill>
                  <a:srgbClr val="47B3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9A6C6D4-9BEA-489F-AFDF-120B52EC36E5}"/>
                  </a:ext>
                </a:extLst>
              </p:cNvPr>
              <p:cNvSpPr txBox="1"/>
              <p:nvPr/>
            </p:nvSpPr>
            <p:spPr>
              <a:xfrm>
                <a:off x="6513804" y="3677780"/>
                <a:ext cx="1107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009789"/>
                    </a:solidFill>
                  </a:rPr>
                  <a:t>BACKEND</a:t>
                </a:r>
                <a:endParaRPr lang="fr-FR" b="1" dirty="0">
                  <a:solidFill>
                    <a:srgbClr val="009789"/>
                  </a:solidFill>
                </a:endParaRP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36CFC448-77CB-4EA2-BFAB-649626B7E0E7}"/>
                  </a:ext>
                </a:extLst>
              </p:cNvPr>
              <p:cNvGrpSpPr/>
              <p:nvPr/>
            </p:nvGrpSpPr>
            <p:grpSpPr>
              <a:xfrm>
                <a:off x="6267221" y="4369648"/>
                <a:ext cx="1601031" cy="847888"/>
                <a:chOff x="6267221" y="4369648"/>
                <a:chExt cx="1601031" cy="847888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EC5A623F-BF98-4AD0-8039-589571F43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06" t="24198" r="7764" b="24349"/>
                <a:stretch/>
              </p:blipFill>
              <p:spPr>
                <a:xfrm>
                  <a:off x="6267221" y="4369648"/>
                  <a:ext cx="1601031" cy="474433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4830F035-485D-47D6-BA28-BF06E2A88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40" t="22451" r="71904" b="25522"/>
                <a:stretch/>
              </p:blipFill>
              <p:spPr>
                <a:xfrm>
                  <a:off x="6891061" y="4844081"/>
                  <a:ext cx="353352" cy="373455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08300F5-EBB5-414E-A142-76DFE7A9BA46}"/>
                </a:ext>
              </a:extLst>
            </p:cNvPr>
            <p:cNvSpPr/>
            <p:nvPr/>
          </p:nvSpPr>
          <p:spPr>
            <a:xfrm>
              <a:off x="5948127" y="2691478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618988E2-2E49-40DE-8803-DFDEF8AE9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6231888" y="2816453"/>
              <a:ext cx="563831" cy="378731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17BD6C-B0CA-48DB-9BC6-E9D5859E72ED}"/>
                </a:ext>
              </a:extLst>
            </p:cNvPr>
            <p:cNvSpPr txBox="1"/>
            <p:nvPr/>
          </p:nvSpPr>
          <p:spPr>
            <a:xfrm>
              <a:off x="6454956" y="3299277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009789"/>
                  </a:solidFill>
                </a:rPr>
                <a:t>0.0.0.0:8008</a:t>
              </a:r>
              <a:endParaRPr lang="fr-FR" sz="1400" b="1" dirty="0">
                <a:solidFill>
                  <a:srgbClr val="009789"/>
                </a:solidFill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A1497E3-D1CA-41BE-8097-093B0AD4D8A6}"/>
              </a:ext>
            </a:extLst>
          </p:cNvPr>
          <p:cNvGrpSpPr/>
          <p:nvPr/>
        </p:nvGrpSpPr>
        <p:grpSpPr>
          <a:xfrm>
            <a:off x="4609514" y="2676293"/>
            <a:ext cx="2236206" cy="3204926"/>
            <a:chOff x="8449987" y="2676293"/>
            <a:chExt cx="2236206" cy="320492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B790C2C-729B-4660-8155-A1EAD9FEDCB9}"/>
                </a:ext>
              </a:extLst>
            </p:cNvPr>
            <p:cNvGrpSpPr/>
            <p:nvPr/>
          </p:nvGrpSpPr>
          <p:grpSpPr>
            <a:xfrm>
              <a:off x="8600115" y="3632242"/>
              <a:ext cx="1943477" cy="2109132"/>
              <a:chOff x="8600115" y="3638698"/>
              <a:chExt cx="1943477" cy="2109132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3D4D668-7D69-4827-B7C9-DFCC4566A5E6}"/>
                  </a:ext>
                </a:extLst>
              </p:cNvPr>
              <p:cNvSpPr/>
              <p:nvPr/>
            </p:nvSpPr>
            <p:spPr>
              <a:xfrm>
                <a:off x="8600115" y="3638698"/>
                <a:ext cx="1943477" cy="2109132"/>
              </a:xfrm>
              <a:prstGeom prst="roundRect">
                <a:avLst>
                  <a:gd name="adj" fmla="val 11497"/>
                </a:avLst>
              </a:prstGeom>
              <a:noFill/>
              <a:ln w="38100">
                <a:solidFill>
                  <a:srgbClr val="FF8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8EE8F25-256D-4EE1-BEB6-52ABDFF4989C}"/>
                  </a:ext>
                </a:extLst>
              </p:cNvPr>
              <p:cNvSpPr txBox="1"/>
              <p:nvPr/>
            </p:nvSpPr>
            <p:spPr>
              <a:xfrm>
                <a:off x="8946842" y="3677780"/>
                <a:ext cx="1250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FF8C8C"/>
                    </a:solidFill>
                  </a:rPr>
                  <a:t>FRONTEND</a:t>
                </a:r>
                <a:endParaRPr lang="fr-FR" b="1" dirty="0">
                  <a:solidFill>
                    <a:srgbClr val="FF8C8C"/>
                  </a:solidFill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A1ED28B3-C366-4E89-9E42-33F96813AD52}"/>
                  </a:ext>
                </a:extLst>
              </p:cNvPr>
              <p:cNvGrpSpPr/>
              <p:nvPr/>
            </p:nvGrpSpPr>
            <p:grpSpPr>
              <a:xfrm>
                <a:off x="8704196" y="4416795"/>
                <a:ext cx="1735313" cy="834226"/>
                <a:chOff x="8704196" y="4416795"/>
                <a:chExt cx="1735313" cy="834226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6A2BE277-E2C4-48BE-B13B-F4D687F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337" t="23233" r="34678" b="47269"/>
                <a:stretch/>
              </p:blipFill>
              <p:spPr>
                <a:xfrm>
                  <a:off x="9216427" y="4844081"/>
                  <a:ext cx="715225" cy="406940"/>
                </a:xfrm>
                <a:prstGeom prst="rect">
                  <a:avLst/>
                </a:prstGeom>
              </p:spPr>
            </p:pic>
            <p:pic>
              <p:nvPicPr>
                <p:cNvPr id="27" name="Image 26">
                  <a:extLst>
                    <a:ext uri="{FF2B5EF4-FFF2-40B4-BE49-F238E27FC236}">
                      <a16:creationId xmlns:a16="http://schemas.microsoft.com/office/drawing/2014/main" id="{FF889F73-1041-47D7-919F-733453602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25" t="53779" r="11697" b="18191"/>
                <a:stretch/>
              </p:blipFill>
              <p:spPr>
                <a:xfrm>
                  <a:off x="8704196" y="4416795"/>
                  <a:ext cx="1735313" cy="38667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9A50989-4989-4893-8EA0-0C3C4244E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9297579" y="2833123"/>
              <a:ext cx="1031117" cy="315022"/>
            </a:xfrm>
            <a:prstGeom prst="rect">
              <a:avLst/>
            </a:prstGeom>
          </p:spPr>
        </p:pic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11931B2-DB69-46E4-8B1A-B427DF7F7C41}"/>
                </a:ext>
              </a:extLst>
            </p:cNvPr>
            <p:cNvSpPr/>
            <p:nvPr/>
          </p:nvSpPr>
          <p:spPr>
            <a:xfrm>
              <a:off x="8449987" y="2676293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94E218B-36DB-4938-AF16-4FC23BFA0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8733748" y="2801268"/>
              <a:ext cx="563831" cy="378731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799AB30-6E38-4AD5-BBBE-1D120E0A6894}"/>
                </a:ext>
              </a:extLst>
            </p:cNvPr>
            <p:cNvSpPr txBox="1"/>
            <p:nvPr/>
          </p:nvSpPr>
          <p:spPr>
            <a:xfrm>
              <a:off x="9104661" y="3284092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8C8C"/>
                  </a:solidFill>
                </a:rPr>
                <a:t>0.0.0.0:80</a:t>
              </a:r>
              <a:endParaRPr lang="fr-FR" sz="1400" b="1" dirty="0">
                <a:solidFill>
                  <a:srgbClr val="FF8C8C"/>
                </a:solidFill>
              </a:endParaRP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B568C6-BC9B-4283-BDE7-E448A6371701}"/>
              </a:ext>
            </a:extLst>
          </p:cNvPr>
          <p:cNvSpPr/>
          <p:nvPr/>
        </p:nvSpPr>
        <p:spPr>
          <a:xfrm>
            <a:off x="4371032" y="1480700"/>
            <a:ext cx="6172560" cy="4568104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2F63D592-F913-4080-A804-F4577AB5F519}"/>
              </a:ext>
            </a:extLst>
          </p:cNvPr>
          <p:cNvGrpSpPr/>
          <p:nvPr/>
        </p:nvGrpSpPr>
        <p:grpSpPr>
          <a:xfrm>
            <a:off x="5818341" y="1644041"/>
            <a:ext cx="2721519" cy="875365"/>
            <a:chOff x="5775417" y="1644041"/>
            <a:chExt cx="2721519" cy="875365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5B8EFE3E-DA39-4BC4-872E-053332E12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8" t="8764" r="7705" b="8295"/>
            <a:stretch/>
          </p:blipFill>
          <p:spPr>
            <a:xfrm>
              <a:off x="5775417" y="1650582"/>
              <a:ext cx="1815564" cy="862282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694FB1B5-216D-4407-8613-3C47236C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8" t="6045" r="5642" b="8588"/>
            <a:stretch/>
          </p:blipFill>
          <p:spPr>
            <a:xfrm>
              <a:off x="7694118" y="1644041"/>
              <a:ext cx="802818" cy="875365"/>
            </a:xfrm>
            <a:prstGeom prst="rect">
              <a:avLst/>
            </a:prstGeom>
          </p:spPr>
        </p:pic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5FD3BF5-F2E5-4BEA-A8A5-0834B29D0EE3}"/>
              </a:ext>
            </a:extLst>
          </p:cNvPr>
          <p:cNvSpPr/>
          <p:nvPr/>
        </p:nvSpPr>
        <p:spPr>
          <a:xfrm>
            <a:off x="4230355" y="432794"/>
            <a:ext cx="6629119" cy="5768410"/>
          </a:xfrm>
          <a:prstGeom prst="roundRect">
            <a:avLst>
              <a:gd name="adj" fmla="val 9381"/>
            </a:avLst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86A6FCC0-A301-45B0-963C-3A0F2CCAD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71" y="522709"/>
            <a:ext cx="807389" cy="807389"/>
          </a:xfrm>
          <a:prstGeom prst="rect">
            <a:avLst/>
          </a:prstGeom>
        </p:spPr>
      </p:pic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3E00B5E-BF72-4D95-90D1-0AB71E12494D}"/>
              </a:ext>
            </a:extLst>
          </p:cNvPr>
          <p:cNvSpPr/>
          <p:nvPr/>
        </p:nvSpPr>
        <p:spPr>
          <a:xfrm>
            <a:off x="959988" y="3671324"/>
            <a:ext cx="1702882" cy="1617925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758A5BF-AD4B-400F-A24B-B16F43C11E05}"/>
              </a:ext>
            </a:extLst>
          </p:cNvPr>
          <p:cNvSpPr txBox="1"/>
          <p:nvPr/>
        </p:nvSpPr>
        <p:spPr>
          <a:xfrm>
            <a:off x="1389679" y="36907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F7F7F"/>
                </a:solidFill>
              </a:rPr>
              <a:t>CLIENT</a:t>
            </a:r>
            <a:endParaRPr lang="fr-FR" b="1" dirty="0">
              <a:solidFill>
                <a:srgbClr val="7F7F7F"/>
              </a:solidFill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D259D461-B1AA-4FC5-AE43-B496C218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5" y="4142862"/>
            <a:ext cx="957809" cy="957809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7BC5982-110F-4C8E-B45B-1513EC557107}"/>
              </a:ext>
            </a:extLst>
          </p:cNvPr>
          <p:cNvCxnSpPr/>
          <p:nvPr/>
        </p:nvCxnSpPr>
        <p:spPr>
          <a:xfrm>
            <a:off x="2678172" y="4326144"/>
            <a:ext cx="1552184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A75B7C4-5978-4C8A-B1A7-C36ECC7ABE53}"/>
              </a:ext>
            </a:extLst>
          </p:cNvPr>
          <p:cNvCxnSpPr>
            <a:cxnSpLocks/>
          </p:cNvCxnSpPr>
          <p:nvPr/>
        </p:nvCxnSpPr>
        <p:spPr>
          <a:xfrm flipH="1">
            <a:off x="2662870" y="4777016"/>
            <a:ext cx="1536937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6B5C098-02C1-4B96-BD36-8266B822A0E6}"/>
              </a:ext>
            </a:extLst>
          </p:cNvPr>
          <p:cNvSpPr txBox="1"/>
          <p:nvPr/>
        </p:nvSpPr>
        <p:spPr>
          <a:xfrm>
            <a:off x="2983184" y="403354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AB2BE8-197E-4D0C-BBF1-49048DE1F7C5}"/>
              </a:ext>
            </a:extLst>
          </p:cNvPr>
          <p:cNvSpPr txBox="1"/>
          <p:nvPr/>
        </p:nvSpPr>
        <p:spPr>
          <a:xfrm>
            <a:off x="2990836" y="449174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449935E-0D71-4B59-848F-AECE4BAE5318}"/>
              </a:ext>
            </a:extLst>
          </p:cNvPr>
          <p:cNvSpPr txBox="1"/>
          <p:nvPr/>
        </p:nvSpPr>
        <p:spPr>
          <a:xfrm>
            <a:off x="6884576" y="404434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F422471-803F-4A43-874F-4E0AB871C87F}"/>
              </a:ext>
            </a:extLst>
          </p:cNvPr>
          <p:cNvCxnSpPr>
            <a:cxnSpLocks/>
          </p:cNvCxnSpPr>
          <p:nvPr/>
        </p:nvCxnSpPr>
        <p:spPr>
          <a:xfrm>
            <a:off x="6857855" y="4331278"/>
            <a:ext cx="1166178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96D69D8-A557-4949-A047-32936419890A}"/>
              </a:ext>
            </a:extLst>
          </p:cNvPr>
          <p:cNvCxnSpPr>
            <a:cxnSpLocks/>
          </p:cNvCxnSpPr>
          <p:nvPr/>
        </p:nvCxnSpPr>
        <p:spPr>
          <a:xfrm flipH="1">
            <a:off x="6855573" y="4777016"/>
            <a:ext cx="1154723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12D7E22-B087-4A60-BB6E-D4E15AC0256D}"/>
              </a:ext>
            </a:extLst>
          </p:cNvPr>
          <p:cNvSpPr txBox="1"/>
          <p:nvPr/>
        </p:nvSpPr>
        <p:spPr>
          <a:xfrm>
            <a:off x="6907341" y="448011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EndPoints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API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D876D7-51F5-46BE-AC29-C9B825092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3910" r="11814" b="1935"/>
          <a:stretch/>
        </p:blipFill>
        <p:spPr>
          <a:xfrm>
            <a:off x="377906" y="1129232"/>
            <a:ext cx="8153652" cy="4789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9472AE5-A3E8-4949-86F3-49ED55A6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94" y="6015804"/>
            <a:ext cx="288000" cy="2880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4B6CE23-020D-46C0-9F9A-DA41210608F4}"/>
              </a:ext>
            </a:extLst>
          </p:cNvPr>
          <p:cNvSpPr txBox="1"/>
          <p:nvPr/>
        </p:nvSpPr>
        <p:spPr>
          <a:xfrm>
            <a:off x="6742444" y="5993277"/>
            <a:ext cx="493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 err="1">
                <a:solidFill>
                  <a:schemeClr val="bg1">
                    <a:lumMod val="75000"/>
                  </a:schemeClr>
                </a:solidFill>
              </a:rPr>
              <a:t>Swagger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http://home-credit.samirhinojosa.com:8008/docs</a:t>
            </a:r>
          </a:p>
        </p:txBody>
      </p:sp>
    </p:spTree>
    <p:extLst>
      <p:ext uri="{BB962C8B-B14F-4D97-AF65-F5344CB8AC3E}">
        <p14:creationId xmlns:p14="http://schemas.microsoft.com/office/powerpoint/2010/main" val="772322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7C8F010-0264-41F8-A7F2-98F8DBFDEECA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accepté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BCDDA3-B501-4CB0-AAC8-4BA8B2D9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204205"/>
            <a:ext cx="5426203" cy="3102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819D2C-220C-4CA5-A0D1-100BA0A7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33" y="2894532"/>
            <a:ext cx="5426203" cy="304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46367D-345D-475E-9DEF-C7E66DFB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2B6571-D09E-4355-9CF2-F1B0D52CC4B3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8D337F2-6752-41B5-9F73-1C9BFE35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185217"/>
            <a:ext cx="5426203" cy="315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DD4913-EEA5-46EF-B850-FD3384DDD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B39D197-1842-4474-B677-B710FA93CDD9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26D2A3-67DF-4E19-967E-BEF2670D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84" y="2894533"/>
            <a:ext cx="4765766" cy="314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F7FC929-0187-44C2-9CE9-35724139E5EC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rejeté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85523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82C570-6898-4C1A-A1F2-CEDFC2D74A4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D5CCE677-FF61-4303-908E-AF3F3B52C6A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3906C-7BAA-436A-B071-F3FAC6023334}"/>
              </a:ext>
            </a:extLst>
          </p:cNvPr>
          <p:cNvSpPr txBox="1"/>
          <p:nvPr/>
        </p:nvSpPr>
        <p:spPr>
          <a:xfrm>
            <a:off x="844895" y="1336608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</a:t>
            </a:r>
            <a:endParaRPr lang="fr-FR" sz="2000" baseline="30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2C67758-17E9-42D1-B5F2-B3E671B2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27816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835632" y="1755088"/>
            <a:ext cx="94869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Il faut faire une analyse exploratoire au début pour bien comprendre les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Il est nécessaire de faire un réduction de données pour éviter le </a:t>
            </a:r>
            <a:r>
              <a:rPr lang="fr-FR" sz="1800" i="1" dirty="0">
                <a:latin typeface="Google Sans"/>
              </a:rPr>
              <a:t>« </a:t>
            </a:r>
            <a:r>
              <a:rPr lang="fr-FR" sz="1800" i="1" dirty="0" err="1">
                <a:latin typeface="Google Sans"/>
              </a:rPr>
              <a:t>Curse</a:t>
            </a:r>
            <a:r>
              <a:rPr lang="fr-FR" sz="1800" i="1" dirty="0">
                <a:latin typeface="Google Sans"/>
              </a:rPr>
              <a:t> of </a:t>
            </a:r>
            <a:r>
              <a:rPr lang="fr-FR" sz="1800" i="1" dirty="0" err="1">
                <a:latin typeface="Google Sans"/>
              </a:rPr>
              <a:t>Dimensionality</a:t>
            </a:r>
            <a:r>
              <a:rPr lang="fr-FR" sz="1800" i="1" dirty="0">
                <a:latin typeface="Google Sans"/>
              </a:rPr>
              <a:t> »</a:t>
            </a:r>
            <a:br>
              <a:rPr lang="fr-FR" sz="1800" i="1" dirty="0">
                <a:latin typeface="Google Sans"/>
              </a:rPr>
            </a:b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Il faut prendre en compte une méthode comme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Feature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Selection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par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Scikit-Learn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Aller plus loin dans l'</a:t>
            </a:r>
            <a:r>
              <a:rPr lang="fr-FR" dirty="0" err="1">
                <a:latin typeface="Google Sans"/>
              </a:rPr>
              <a:t>hyperparametrisation</a:t>
            </a:r>
            <a:r>
              <a:rPr lang="fr-FR" dirty="0">
                <a:latin typeface="Google Sans"/>
              </a:rPr>
              <a:t> du modèle </a:t>
            </a:r>
            <a:endParaRPr lang="fr-FR" dirty="0">
              <a:latin typeface="docs-Robot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EC23D2-B979-4783-A9A2-6A42E6DAA21A}"/>
              </a:ext>
            </a:extLst>
          </p:cNvPr>
          <p:cNvSpPr txBox="1"/>
          <p:nvPr/>
        </p:nvSpPr>
        <p:spPr>
          <a:xfrm>
            <a:off x="942884" y="4197232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Tableau du bord</a:t>
            </a:r>
            <a:endParaRPr lang="fr-FR" sz="2000" baseline="300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05B86E-2FAA-47D7-9118-657DD6B8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418844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ABB0B8B-4F59-465B-9ABB-32A908EB2A19}"/>
              </a:ext>
            </a:extLst>
          </p:cNvPr>
          <p:cNvSpPr txBox="1"/>
          <p:nvPr/>
        </p:nvSpPr>
        <p:spPr>
          <a:xfrm>
            <a:off x="844895" y="4764657"/>
            <a:ext cx="9486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Permettre la sélection de diverses variables au moment de la réalisation du graphique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Ajouter des informations sur les variables sélectionnées</a:t>
            </a:r>
            <a:endParaRPr lang="fr-FR" dirty="0"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D9F01A-EFF0-47A5-8946-69860A0CECFD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1BF863A3-B26B-4426-8718-A764A0A5B895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D624A73-DE16-480C-8638-C171BA58BF8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E679A85D-11CE-4CE7-8149-8157C0FF063E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6B42F69-F76C-4C14-B519-2828706130D5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ED5DB18-EC3E-4F0A-B984-92FF6E997CF4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56B7ED32-8A44-4142-9846-7A92DC0C4A45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00B1E51D-FE0E-4E6C-BE7D-ED42E019CFCD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6">
              <a:extLst>
                <a:ext uri="{FF2B5EF4-FFF2-40B4-BE49-F238E27FC236}">
                  <a16:creationId xmlns:a16="http://schemas.microsoft.com/office/drawing/2014/main" id="{8B5DC16B-07A4-43FB-8828-D7766CD4FCA8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443799B-B912-4E68-BB9A-F3C491C59138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962AA327-0A13-405A-8463-312F0D3338BE}"/>
                </a:ext>
              </a:extLst>
            </p:cNvPr>
            <p:cNvCxnSpPr>
              <a:endCxn id="39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2064A2F7-F9C5-44D9-A0C0-540EF3A36093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16">
              <a:extLst>
                <a:ext uri="{FF2B5EF4-FFF2-40B4-BE49-F238E27FC236}">
                  <a16:creationId xmlns:a16="http://schemas.microsoft.com/office/drawing/2014/main" id="{B2658685-4F98-4125-924C-67F868717C18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CAABC-021A-43A2-892C-883492DF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84" y="1211743"/>
            <a:ext cx="6422032" cy="4434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B5E374-03CF-4D3F-8E53-FFD522A8DD45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2022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6D4FECF-D4BE-49FA-9B16-246DE19332C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Prêt à dépenser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souhaite mettre en œuvre un outil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« </a:t>
            </a:r>
            <a:r>
              <a:rPr lang="fr-FR" sz="24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scoring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 crédit »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calculer la probabilité qu’un client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rembourse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son crédit d’après diverses données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71466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Sélectionner un kernel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Kaggle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pour faciliter la préparation des données nécessaires à l’élaboration du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Déployer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comme une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Construire un tableau de bord interactif à destination des gestionnaires de la relation client permettant d'interpréter les prédictions faites par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Développer un algorithme de classification qui classifie la demande en crédit accepté ou rejeté.</a:t>
            </a:r>
            <a:endParaRPr lang="fr-FR" sz="2000" b="1" u="none" strike="noStrike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/>
              <a:latin typeface="Google Sans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7F3D8713-90F6-460E-91B7-D2D7323A194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24A82C-8469-417A-B2DE-37E486FB2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8866"/>
          <a:stretch/>
        </p:blipFill>
        <p:spPr>
          <a:xfrm>
            <a:off x="8340248" y="3957964"/>
            <a:ext cx="3203759" cy="15570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EAB24B-EB46-4506-9B10-B1A8A434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8" y="522910"/>
            <a:ext cx="2677758" cy="26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98A48E-ECA1-430E-9B8C-148CD462A5D4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https://www.kaggle.com/c/home-credit-default-risk/data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FE834997-98AD-4915-A358-7E831BB5359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7F0680-9FAB-4FE4-BCB9-B193AEC9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7" y="1306842"/>
            <a:ext cx="7236174" cy="464537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05862DB-4297-4F9C-AB9B-3DF05CE13D74}"/>
              </a:ext>
            </a:extLst>
          </p:cNvPr>
          <p:cNvSpPr txBox="1"/>
          <p:nvPr/>
        </p:nvSpPr>
        <p:spPr>
          <a:xfrm>
            <a:off x="6427836" y="5992624"/>
            <a:ext cx="153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Home </a:t>
            </a:r>
            <a:r>
              <a:rPr lang="fr-FR" sz="2000" b="1" dirty="0" err="1">
                <a:solidFill>
                  <a:srgbClr val="C00000"/>
                </a:solidFill>
              </a:rPr>
              <a:t>Credit</a:t>
            </a:r>
            <a:endParaRPr lang="fr-FR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23EC6-B5E7-48AF-8E98-EEDC069222EF}"/>
              </a:ext>
            </a:extLst>
          </p:cNvPr>
          <p:cNvSpPr/>
          <p:nvPr/>
        </p:nvSpPr>
        <p:spPr>
          <a:xfrm>
            <a:off x="451191" y="2712027"/>
            <a:ext cx="2026865" cy="3240186"/>
          </a:xfrm>
          <a:prstGeom prst="rect">
            <a:avLst/>
          </a:prstGeom>
          <a:noFill/>
          <a:ln w="28575">
            <a:solidFill>
              <a:srgbClr val="AB25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79481-7C8F-4D91-82E6-0A249C51B6B8}"/>
              </a:ext>
            </a:extLst>
          </p:cNvPr>
          <p:cNvSpPr/>
          <p:nvPr/>
        </p:nvSpPr>
        <p:spPr>
          <a:xfrm>
            <a:off x="2993513" y="2702502"/>
            <a:ext cx="4880424" cy="3294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17E9DB-4FB2-4454-8437-59EE739906E7}"/>
              </a:ext>
            </a:extLst>
          </p:cNvPr>
          <p:cNvSpPr txBox="1"/>
          <p:nvPr/>
        </p:nvSpPr>
        <p:spPr>
          <a:xfrm>
            <a:off x="377906" y="5944087"/>
            <a:ext cx="217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AB25A1"/>
                </a:solidFill>
              </a:rPr>
              <a:t>Autres institutions</a:t>
            </a:r>
            <a:endParaRPr lang="fr-FR" sz="2000" b="1" baseline="30000" dirty="0">
              <a:solidFill>
                <a:srgbClr val="AB25A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8F75BB-9875-4723-87B4-B2B996D344C4}"/>
              </a:ext>
            </a:extLst>
          </p:cNvPr>
          <p:cNvSpPr txBox="1"/>
          <p:nvPr/>
        </p:nvSpPr>
        <p:spPr>
          <a:xfrm>
            <a:off x="8542234" y="1872886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65F269B-CA39-46DD-9E78-884FF454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5" y="1864094"/>
            <a:ext cx="457727" cy="42727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1CDBA59-DBAA-4898-B50D-A5EEF2106DB9}"/>
              </a:ext>
            </a:extLst>
          </p:cNvPr>
          <p:cNvSpPr txBox="1"/>
          <p:nvPr/>
        </p:nvSpPr>
        <p:spPr>
          <a:xfrm>
            <a:off x="8436878" y="2262027"/>
            <a:ext cx="3488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7 sources de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121 </a:t>
            </a:r>
            <a:r>
              <a:rPr lang="fr-FR" dirty="0" err="1">
                <a:latin typeface="docs-Roboto"/>
              </a:rPr>
              <a:t>features</a:t>
            </a:r>
            <a:br>
              <a:rPr lang="fr-FR" dirty="0">
                <a:latin typeface="docs-Roboto"/>
              </a:rPr>
            </a:br>
            <a:r>
              <a:rPr lang="fr-FR" dirty="0">
                <a:latin typeface="docs-Roboto"/>
              </a:rPr>
              <a:t>âge, sexe, emplois, revenus, crédits précédents,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24%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Kernel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Kaggle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478C8AA-C503-4113-8141-41709AEFCA8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D1F118-C7ED-4A42-8AA5-DE48E05B9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"/>
          <a:stretch/>
        </p:blipFill>
        <p:spPr>
          <a:xfrm>
            <a:off x="6448926" y="378794"/>
            <a:ext cx="5162550" cy="576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99234-30A5-4609-A5E0-BA726C373982}"/>
              </a:ext>
            </a:extLst>
          </p:cNvPr>
          <p:cNvSpPr/>
          <p:nvPr/>
        </p:nvSpPr>
        <p:spPr>
          <a:xfrm>
            <a:off x="6325506" y="4087643"/>
            <a:ext cx="5409389" cy="612843"/>
          </a:xfrm>
          <a:prstGeom prst="rect">
            <a:avLst/>
          </a:prstGeom>
          <a:noFill/>
          <a:ln w="38100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DE6F46-60B9-4183-9246-55F0FFD94A41}"/>
              </a:ext>
            </a:extLst>
          </p:cNvPr>
          <p:cNvSpPr txBox="1"/>
          <p:nvPr/>
        </p:nvSpPr>
        <p:spPr>
          <a:xfrm>
            <a:off x="819300" y="2194983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Basé sur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911ACB5-AF19-4EBD-B2DB-9D7D701732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4983"/>
            <a:ext cx="457727" cy="4272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68B5B6B4-AF86-40F1-AEF8-8624CA40AC08}"/>
              </a:ext>
            </a:extLst>
          </p:cNvPr>
          <p:cNvSpPr txBox="1"/>
          <p:nvPr/>
        </p:nvSpPr>
        <p:spPr>
          <a:xfrm>
            <a:off x="835633" y="2670067"/>
            <a:ext cx="4635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Un bon score dans la compétition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Un Feature Engineering performant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L’opportunité d'utiliser un Framework basé sur le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Le kernel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recommandé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dans le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projet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204CFC-1B82-486F-834D-D33E47AB2240}"/>
              </a:ext>
            </a:extLst>
          </p:cNvPr>
          <p:cNvSpPr txBox="1"/>
          <p:nvPr/>
        </p:nvSpPr>
        <p:spPr>
          <a:xfrm>
            <a:off x="2" y="1185724"/>
            <a:ext cx="3940627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utilisé pour le projet est </a:t>
            </a:r>
          </a:p>
          <a:p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LightGBM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with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Simple Features</a:t>
            </a:r>
            <a:r>
              <a:rPr lang="fr-FR" sz="2000" strike="noStrike" baseline="3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57EE68-171D-4E3E-9387-1C50601BA21D}"/>
              </a:ext>
            </a:extLst>
          </p:cNvPr>
          <p:cNvSpPr txBox="1"/>
          <p:nvPr/>
        </p:nvSpPr>
        <p:spPr>
          <a:xfrm>
            <a:off x="1" y="6138661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https://www.kaggle.com/jsaguiar/lightgbm-with-simple-features</a:t>
            </a: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LightGBM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with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Simple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B7139E-40A7-422A-B77E-B86F0FF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15882"/>
            <a:ext cx="6572806" cy="42195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369A96A-5FB5-49B5-97F8-6F272D96841C}"/>
              </a:ext>
            </a:extLst>
          </p:cNvPr>
          <p:cNvSpPr txBox="1"/>
          <p:nvPr/>
        </p:nvSpPr>
        <p:spPr>
          <a:xfrm>
            <a:off x="7533129" y="2071713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Qu’est-ce qu’il fait ?</a:t>
            </a:r>
            <a:endParaRPr lang="fr-FR" sz="2000" baseline="30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54082-46B8-4733-BA32-D41E468C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062921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283408-8F7A-4251-BA4A-C6217BB001EB}"/>
              </a:ext>
            </a:extLst>
          </p:cNvPr>
          <p:cNvSpPr txBox="1"/>
          <p:nvPr/>
        </p:nvSpPr>
        <p:spPr>
          <a:xfrm>
            <a:off x="7427772" y="2549937"/>
            <a:ext cx="43863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Identification et traitement des variables catégorielles  </a:t>
            </a:r>
          </a:p>
          <a:p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Création de nouvelles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DAYS_EMP_% = DAYS_EMP / DAYS_BIRTH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Min, Max, </a:t>
            </a:r>
            <a:r>
              <a:rPr lang="fr-FR" sz="1400" dirty="0" err="1">
                <a:latin typeface="docs-Roboto"/>
              </a:rPr>
              <a:t>Mean</a:t>
            </a:r>
            <a:r>
              <a:rPr lang="fr-FR" sz="1400" dirty="0">
                <a:latin typeface="docs-Roboto"/>
              </a:rPr>
              <a:t>, </a:t>
            </a:r>
            <a:r>
              <a:rPr lang="fr-FR" sz="1400" dirty="0" err="1">
                <a:latin typeface="docs-Roboto"/>
              </a:rPr>
              <a:t>Sum</a:t>
            </a:r>
            <a:r>
              <a:rPr lang="fr-FR" sz="1400" dirty="0">
                <a:latin typeface="docs-Roboto"/>
              </a:rPr>
              <a:t>, 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Unification de jeux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+700 variables en 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Modélisation avec </a:t>
            </a:r>
            <a:r>
              <a:rPr lang="fr-FR" dirty="0" err="1">
                <a:latin typeface="docs-Roboto"/>
              </a:rPr>
              <a:t>LGBMClassifier</a:t>
            </a:r>
            <a:endParaRPr lang="fr-FR" dirty="0">
              <a:latin typeface="docs-Roboto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6E3B3-9D15-4843-A968-43F3ABC8AE0D}"/>
              </a:ext>
            </a:extLst>
          </p:cNvPr>
          <p:cNvSpPr txBox="1"/>
          <p:nvPr/>
        </p:nvSpPr>
        <p:spPr>
          <a:xfrm>
            <a:off x="7260021" y="1010638"/>
            <a:ext cx="493198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des traitements sont faits pour obtenir des nouvelles données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C8202CA0-CDEA-447A-BCD6-0A3C2CE19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3638" y="5791027"/>
            <a:ext cx="1841566" cy="4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35619</TotalTime>
  <Words>1803</Words>
  <Application>Microsoft Office PowerPoint</Application>
  <PresentationFormat>Grand écran</PresentationFormat>
  <Paragraphs>376</Paragraphs>
  <Slides>32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5" baseType="lpstr">
      <vt:lpstr>arial</vt:lpstr>
      <vt:lpstr>arial</vt:lpstr>
      <vt:lpstr>Arial Black</vt:lpstr>
      <vt:lpstr>Calibri</vt:lpstr>
      <vt:lpstr>Calibri Light</vt:lpstr>
      <vt:lpstr>Calibri Light (En-têtes)</vt:lpstr>
      <vt:lpstr>CIDFont+F2</vt:lpstr>
      <vt:lpstr>docs-Roboto</vt:lpstr>
      <vt:lpstr>Fira Sans Condensed Medium</vt:lpstr>
      <vt:lpstr>Google Sans</vt:lpstr>
      <vt:lpstr>Lato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752</cp:revision>
  <cp:lastPrinted>2021-09-06T10:04:02Z</cp:lastPrinted>
  <dcterms:created xsi:type="dcterms:W3CDTF">2019-08-03T17:49:11Z</dcterms:created>
  <dcterms:modified xsi:type="dcterms:W3CDTF">2022-02-07T12:09:29Z</dcterms:modified>
</cp:coreProperties>
</file>