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5" r:id="rId15"/>
    <p:sldId id="700" r:id="rId16"/>
    <p:sldId id="659" r:id="rId17"/>
    <p:sldId id="711" r:id="rId18"/>
    <p:sldId id="712" r:id="rId19"/>
    <p:sldId id="721" r:id="rId20"/>
    <p:sldId id="679" r:id="rId21"/>
    <p:sldId id="709" r:id="rId22"/>
    <p:sldId id="717" r:id="rId23"/>
    <p:sldId id="718" r:id="rId24"/>
    <p:sldId id="714" r:id="rId25"/>
    <p:sldId id="710" r:id="rId26"/>
    <p:sldId id="610" r:id="rId27"/>
    <p:sldId id="716" r:id="rId28"/>
    <p:sldId id="534" r:id="rId29"/>
    <p:sldId id="53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3F3F3"/>
    <a:srgbClr val="7451EB"/>
    <a:srgbClr val="FF8C8C"/>
    <a:srgbClr val="47B3AA"/>
    <a:srgbClr val="7F7F7F"/>
    <a:srgbClr val="129FDB"/>
    <a:srgbClr val="0070B7"/>
    <a:srgbClr val="FF4B4B"/>
    <a:srgbClr val="009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76959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déséquilibrées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err="1"/>
              <a:t>déséquilibrée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 err="1"/>
              <a:t>Hyperopt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faire une </a:t>
            </a:r>
            <a:r>
              <a:rPr lang="es-ES" dirty="0" err="1"/>
              <a:t>hyperparamétrisation</a:t>
            </a:r>
            <a:r>
              <a:rPr lang="es-ES" dirty="0"/>
              <a:t> sur le </a:t>
            </a:r>
            <a:r>
              <a:rPr lang="es-ES" dirty="0" err="1"/>
              <a:t>modèle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0" dirty="0" err="1"/>
              <a:t>Il</a:t>
            </a:r>
            <a:r>
              <a:rPr lang="es-ES" b="0" dirty="0"/>
              <a:t> </a:t>
            </a:r>
            <a:r>
              <a:rPr lang="es-ES" b="0" dirty="0" err="1"/>
              <a:t>faut</a:t>
            </a:r>
            <a:r>
              <a:rPr lang="es-ES" b="0" dirty="0"/>
              <a:t> </a:t>
            </a:r>
            <a:r>
              <a:rPr lang="es-ES" b="0" dirty="0" err="1"/>
              <a:t>dire</a:t>
            </a:r>
            <a:r>
              <a:rPr lang="es-ES" b="0" dirty="0"/>
              <a:t> </a:t>
            </a:r>
            <a:r>
              <a:rPr lang="es-ES" b="0" dirty="0" err="1"/>
              <a:t>qu’on</a:t>
            </a:r>
            <a:r>
              <a:rPr lang="es-ES" b="0" dirty="0"/>
              <a:t> a </a:t>
            </a:r>
            <a:r>
              <a:rPr lang="es-ES" b="0" dirty="0" err="1"/>
              <a:t>pris</a:t>
            </a:r>
            <a:r>
              <a:rPr lang="es-ES" b="0" dirty="0"/>
              <a:t> en </a:t>
            </a:r>
            <a:r>
              <a:rPr lang="es-ES" b="0" dirty="0" err="1"/>
              <a:t>compte</a:t>
            </a:r>
            <a:r>
              <a:rPr lang="es-ES" b="0" dirty="0"/>
              <a:t> 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Engineering déjà fait dans le kernel choisi.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noProof="0" dirty="0"/>
              <a:t>Optimisation de la mémoire en faisant une réduction de types de colonnes: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Int 64 à int8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float64 à float32</a:t>
            </a:r>
          </a:p>
          <a:p>
            <a:pPr marL="171450" lvl="0" indent="-171450">
              <a:buFontTx/>
              <a:buChar char="-"/>
            </a:pPr>
            <a:r>
              <a:rPr lang="fr-FR" noProof="0" dirty="0"/>
              <a:t>Pour faire ca, on a pris en compte quelques conditions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a 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peut noter ça là 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on a besoin de faire attention sur la classe minoritaire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Alors, on a utilisé la technique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Mais, dans ce cas, qu’est-ce qu’un faux négatif?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incorrecte.</a:t>
            </a:r>
            <a:r>
              <a:rPr lang="fr-FR" sz="1800" b="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ça veut dire qu'ils ont été prédits comme s'ils n'étaient pas en défaut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5B9BD5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C’est pour cela qu’on a décidé d’assigner 10 fois moins aux faux négatifs par rapport aux autres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du taux 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Pour la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hyperparametrisation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 a utilisé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Hyperopt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On 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definí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des paramètres basés sur les paramètres déjà existants dans le kernel choisi 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En faisant l'augmentation de seuil de chaque côté pour chaque paramètre.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Pour dire au moment de la modélisation d’utiliser 80% de données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 ou 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la </a:t>
            </a:r>
            <a:r>
              <a:rPr lang="fr-FR" sz="1800" b="0" i="0" u="none" strike="noStrike" baseline="0" dirty="0" err="1">
                <a:solidFill>
                  <a:srgbClr val="142D6E"/>
                </a:solidFill>
                <a:latin typeface="CIDFont+F2"/>
              </a:rPr>
              <a:t>curve</a:t>
            </a:r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 est éloignée du milieu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Voici les outils utilisé pour développer le tableau du bord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Github</a:t>
            </a: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logiciel de version de code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Docker : le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déploiement</a:t>
            </a: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Uvicorn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Serveur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local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Système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d’explotation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Ubuntu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déploiement</a:t>
            </a: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AMI basé sur Ubuntu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Nombre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d’ane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travailler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Qu’étaint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remboursé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Données</a:t>
            </a:r>
            <a:r>
              <a:rPr lang="fr-FR" sz="1200" b="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déséquilibrés : prédiction pauvre principalement dans la clase minoritaire</a:t>
            </a:r>
            <a:endParaRPr lang="fr-FR" sz="1200" b="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SMOTE (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Synthetic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Minority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Technique) : Consiste à synthétiser des éléments pour la classe minoritaire, à partir de ceux qui existent déjà en choisissant aléatoirement un point de la classe minoritaire et à calculer les k plus proches voisins de ce point.</a:t>
            </a:r>
          </a:p>
          <a:p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un gradient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C'est rapide au moment de la modélisation.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a une utilisation plus efficace de la mémoire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peut utiliser des données à grande échelle</a:t>
            </a:r>
          </a:p>
          <a:p>
            <a:pPr marL="171450" indent="-171450">
              <a:buFontTx/>
              <a:buChar char="-"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HyperOpt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la recherche d'une configuration optimale d'hyperparamètres basée sur l'optimisation bayésienne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Il y a 7 sous ensemble des données qui ont des relations entre 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s-ES" dirty="0"/>
              <a:t>À </a:t>
            </a:r>
            <a:r>
              <a:rPr lang="es-ES" dirty="0" err="1"/>
              <a:t>droite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noter</a:t>
            </a:r>
            <a:r>
              <a:rPr lang="es-ES" dirty="0"/>
              <a:t> </a:t>
            </a:r>
            <a:r>
              <a:rPr lang="fr-FR" dirty="0"/>
              <a:t>les ensembles des données qui sont propres de Home </a:t>
            </a:r>
            <a:r>
              <a:rPr lang="fr-FR" dirty="0" err="1"/>
              <a:t>Credit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À gauche, ceux qui viennent d'autres institutions</a:t>
            </a:r>
          </a:p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</a:t>
            </a:r>
            <a:r>
              <a:rPr lang="es-ES" dirty="0" err="1"/>
              <a:t>d’autres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Après avoir analyse en façon général plusieurs kernels. On a décidé d’utiliser le kernel qui s’appelle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with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Simple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Features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Voici les justifications de pourquoi ce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jamais lui utilisé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Mais, il faut bien comprendre ce qu'il fait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il fait des traitements pour obtenir des nouvelles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catégorielles 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sym typeface="Wingdings" panose="05000000000000000000" pitchFamily="2" charset="2"/>
              </a:rPr>
              <a:t> </a:t>
            </a:r>
            <a:r>
              <a:rPr lang="fr-FR" dirty="0" err="1">
                <a:effectLst/>
              </a:rPr>
              <a:t>get_dummies</a:t>
            </a:r>
            <a:endParaRPr lang="fr-F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numeriques</a:t>
            </a: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il fait l'unification de tous les variables obtenue dans un seul </a:t>
            </a:r>
            <a:r>
              <a:rPr lang="fr-FR" sz="1200" u="none" strike="noStrike" kern="1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dataset</a:t>
            </a:r>
            <a:endParaRPr lang="fr-FR" sz="1200" u="none" strike="noStrike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A3D9EA-398D-4808-A1C3-ED551DF0632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BCC8C572-186B-4491-88FE-8D14565FB59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Espace réservé du numéro de diapositive 1">
            <a:extLst>
              <a:ext uri="{FF2B5EF4-FFF2-40B4-BE49-F238E27FC236}">
                <a16:creationId xmlns:a16="http://schemas.microsoft.com/office/drawing/2014/main" id="{01FE3A26-ED48-4BD4-800B-CFB6ECC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11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582AD3-B7C9-44CD-B153-25535456940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B65DA333-2B92-4B84-81BE-7659D8CA73F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Espace réservé du numéro de diapositive 1">
            <a:extLst>
              <a:ext uri="{FF2B5EF4-FFF2-40B4-BE49-F238E27FC236}">
                <a16:creationId xmlns:a16="http://schemas.microsoft.com/office/drawing/2014/main" id="{BA09C0CB-58F5-4E60-B966-B6C1D202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12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 err="1">
                <a:latin typeface="docs-Roboto"/>
              </a:rPr>
              <a:t>Oversampling</a:t>
            </a:r>
            <a:r>
              <a:rPr lang="fr-FR" sz="2000" b="1" u="sng" dirty="0">
                <a:latin typeface="docs-Roboto"/>
              </a:rPr>
              <a:t> -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13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48035-F321-4340-B50C-EFF54E5FD99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D0D3F79-D83B-4FBC-8E18-D815B771ABA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Espace réservé du numéro de diapositive 1">
            <a:extLst>
              <a:ext uri="{FF2B5EF4-FFF2-40B4-BE49-F238E27FC236}">
                <a16:creationId xmlns:a16="http://schemas.microsoft.com/office/drawing/2014/main" id="{39896942-8771-4B1C-8566-2A5BD74F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14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F5A10-F288-40A3-ADCC-EDF4D45AE3F3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84A2F36C-3FC6-472A-A32C-53538912CD4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8FE3F586-062E-4C2C-B9BA-9A27198E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15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E457C2-D58F-4AED-BC21-62BC820ECCCD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F5CA9835-403C-46C4-85E6-BD444C991DEB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space réservé du numéro de diapositive 1">
            <a:extLst>
              <a:ext uri="{FF2B5EF4-FFF2-40B4-BE49-F238E27FC236}">
                <a16:creationId xmlns:a16="http://schemas.microsoft.com/office/drawing/2014/main" id="{AA16223E-833D-4E45-BC1E-243D1D02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17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F65C6-6962-4997-A8A1-77FB6C1A18B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3AB661A-238B-4560-AE7B-34FB6E04C1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B789B453-37EB-47FC-B33C-EB9B8319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18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359827" y="1183232"/>
            <a:ext cx="2101433" cy="2750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6452F-2990-484A-8643-5CC8A6ADAC3E}"/>
              </a:ext>
            </a:extLst>
          </p:cNvPr>
          <p:cNvSpPr/>
          <p:nvPr/>
        </p:nvSpPr>
        <p:spPr>
          <a:xfrm>
            <a:off x="359826" y="3283716"/>
            <a:ext cx="2101434" cy="12051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359827" y="1459454"/>
            <a:ext cx="2101434" cy="12051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1C350-23E0-4F37-B3F9-865AA8A86819}"/>
              </a:ext>
            </a:extLst>
          </p:cNvPr>
          <p:cNvSpPr/>
          <p:nvPr/>
        </p:nvSpPr>
        <p:spPr>
          <a:xfrm>
            <a:off x="359827" y="2053558"/>
            <a:ext cx="2101434" cy="1477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AFE5B3-9137-43BD-9FF0-FC8474463E26}"/>
              </a:ext>
            </a:extLst>
          </p:cNvPr>
          <p:cNvSpPr/>
          <p:nvPr/>
        </p:nvSpPr>
        <p:spPr>
          <a:xfrm>
            <a:off x="359827" y="2421691"/>
            <a:ext cx="2101433" cy="2484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C609FD-6298-43B3-A5F4-5AE8FDA752DC}"/>
              </a:ext>
            </a:extLst>
          </p:cNvPr>
          <p:cNvSpPr/>
          <p:nvPr/>
        </p:nvSpPr>
        <p:spPr>
          <a:xfrm>
            <a:off x="359827" y="2807016"/>
            <a:ext cx="2101433" cy="1008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91CF-CB08-4F4D-BF95-6151A36CE4F7}"/>
              </a:ext>
            </a:extLst>
          </p:cNvPr>
          <p:cNvSpPr/>
          <p:nvPr/>
        </p:nvSpPr>
        <p:spPr>
          <a:xfrm>
            <a:off x="359827" y="3151925"/>
            <a:ext cx="2101434" cy="1233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E4B0D-88A5-4E50-AB7A-096D48114DD0}"/>
              </a:ext>
            </a:extLst>
          </p:cNvPr>
          <p:cNvSpPr/>
          <p:nvPr/>
        </p:nvSpPr>
        <p:spPr>
          <a:xfrm>
            <a:off x="359827" y="3785217"/>
            <a:ext cx="2101434" cy="1122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E4001-419D-422F-AFDD-222362024AEC}"/>
              </a:ext>
            </a:extLst>
          </p:cNvPr>
          <p:cNvSpPr/>
          <p:nvPr/>
        </p:nvSpPr>
        <p:spPr>
          <a:xfrm>
            <a:off x="359827" y="1595204"/>
            <a:ext cx="2101434" cy="46264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DAE8B2-1036-4D46-944B-A90B0F1D8B54}"/>
              </a:ext>
            </a:extLst>
          </p:cNvPr>
          <p:cNvSpPr/>
          <p:nvPr/>
        </p:nvSpPr>
        <p:spPr>
          <a:xfrm>
            <a:off x="359826" y="2193680"/>
            <a:ext cx="2101434" cy="222848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43652-4F5D-4B03-88D3-1DA7FDAFEE04}"/>
              </a:ext>
            </a:extLst>
          </p:cNvPr>
          <p:cNvSpPr/>
          <p:nvPr/>
        </p:nvSpPr>
        <p:spPr>
          <a:xfrm>
            <a:off x="359826" y="2678098"/>
            <a:ext cx="2101434" cy="12277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5C7AF-4B64-457E-9B56-0F5E8D78846D}"/>
              </a:ext>
            </a:extLst>
          </p:cNvPr>
          <p:cNvSpPr/>
          <p:nvPr/>
        </p:nvSpPr>
        <p:spPr>
          <a:xfrm>
            <a:off x="359826" y="2922159"/>
            <a:ext cx="2101434" cy="2246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F7723-EE91-40F7-9F0C-C9C3CB280304}"/>
              </a:ext>
            </a:extLst>
          </p:cNvPr>
          <p:cNvSpPr/>
          <p:nvPr/>
        </p:nvSpPr>
        <p:spPr>
          <a:xfrm>
            <a:off x="359826" y="3409353"/>
            <a:ext cx="2101434" cy="36824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56F81F-C22A-45E9-9D4C-3012C84E0B9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C47481F-028B-436D-A809-CAD8C013200E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Espace réservé du numéro de diapositive 1">
            <a:extLst>
              <a:ext uri="{FF2B5EF4-FFF2-40B4-BE49-F238E27FC236}">
                <a16:creationId xmlns:a16="http://schemas.microsoft.com/office/drawing/2014/main" id="{D11FFC32-0EB1-4E4A-8B3E-CB6D1BF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19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2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8BA89-AD54-4B8D-82B2-8CBD00D3DA8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CC1A57C-7097-4703-B736-12CEB458E7A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12C0227-1E3D-4478-AE85-4ECFC9B4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815281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E27F4-C7AE-4B33-AA09-B1AA6CB60CA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B5E3A5D-4CF6-4867-B1EA-78F156B58B0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space réservé du numéro de diapositive 1">
            <a:extLst>
              <a:ext uri="{FF2B5EF4-FFF2-40B4-BE49-F238E27FC236}">
                <a16:creationId xmlns:a16="http://schemas.microsoft.com/office/drawing/2014/main" id="{0376A779-2718-48C6-A000-E7423413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21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72DB45-6EE3-4835-BC56-871F70C9429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C62A6845-2C3D-4A1B-AAF0-FA99972EDB4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Espace réservé du numéro de diapositive 1">
            <a:extLst>
              <a:ext uri="{FF2B5EF4-FFF2-40B4-BE49-F238E27FC236}">
                <a16:creationId xmlns:a16="http://schemas.microsoft.com/office/drawing/2014/main" id="{48D6DDC2-12B2-42D0-A8D7-D11596F3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22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5F9E2-4412-46CC-AB2D-D37A5CBC4A1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B379D3F-134F-4F63-962A-0257C435C792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442E9542-EB03-4386-A685-5EE77380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23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B15F3-930D-4D61-827A-79DA7259BDD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E56140F-4ACA-40E6-BFF2-AC806257EAC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Espace réservé du numéro de diapositive 1">
            <a:extLst>
              <a:ext uri="{FF2B5EF4-FFF2-40B4-BE49-F238E27FC236}">
                <a16:creationId xmlns:a16="http://schemas.microsoft.com/office/drawing/2014/main" id="{BF627F24-5C08-47EC-8FB7-490A64C9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24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17464-3419-4D4E-91BC-7D5DE5EA98D1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D2B755E-3EF3-48CB-AABC-FC6CF615BAE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09A3A95D-75C2-42D3-AA07-75C74544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25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C4C8B-9E19-4E2B-B3EB-86B44C5AF14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0DE7BD0-F19B-4201-9E1C-6D2C9C3B3DFF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B4AF090F-3FAC-40A6-B402-A6065A8B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27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EF2665-48C5-4583-BDFD-BA19DFD9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28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3">
            <a:extLst>
              <a:ext uri="{FF2B5EF4-FFF2-40B4-BE49-F238E27FC236}">
                <a16:creationId xmlns:a16="http://schemas.microsoft.com/office/drawing/2014/main" id="{7D3DC2C2-C9AC-4F84-9A0C-4E06C5846284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81B4740E-6C17-48F1-8E98-DF1A939C39D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9E42F1-E354-4F41-A7B1-095A4BFE781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9B53706-0890-4F57-9CB3-C731AC707D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F7E7D0FD-6BF2-4D39-931B-88B2203B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4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52D0DBB6-6121-4DDA-9C3B-7138BD4153E8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CE4FAFC0-5E4D-4770-B9A9-ADC70017B760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8B3E3-3DC3-44ED-86BF-C7925FD5840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DF4C569-3B5C-42D3-A4AF-B829FD79EA6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C702C2AA-5AD9-43A6-ACBC-1D2D5061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6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-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A362B5E-FC56-47FB-A610-08F06C89996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Espace réservé du numéro de diapositive 1">
            <a:extLst>
              <a:ext uri="{FF2B5EF4-FFF2-40B4-BE49-F238E27FC236}">
                <a16:creationId xmlns:a16="http://schemas.microsoft.com/office/drawing/2014/main" id="{3EBFFC56-1048-42EA-9FC4-AC0B212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8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B0F802-D465-4553-8F81-78654803DED6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9A081E4-5E0D-48C8-8E11-29767814334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4AEDF2B3-8B7E-4070-A1AD-396A486D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9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36732</TotalTime>
  <Words>2049</Words>
  <Application>Microsoft Office PowerPoint</Application>
  <PresentationFormat>Grand écran</PresentationFormat>
  <Paragraphs>399</Paragraphs>
  <Slides>29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2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765</cp:revision>
  <cp:lastPrinted>2021-09-06T10:04:02Z</cp:lastPrinted>
  <dcterms:created xsi:type="dcterms:W3CDTF">2019-08-03T17:49:11Z</dcterms:created>
  <dcterms:modified xsi:type="dcterms:W3CDTF">2022-02-10T09:39:08Z</dcterms:modified>
</cp:coreProperties>
</file>