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694" r:id="rId12"/>
    <p:sldId id="696" r:id="rId13"/>
    <p:sldId id="697" r:id="rId14"/>
    <p:sldId id="715" r:id="rId15"/>
    <p:sldId id="700" r:id="rId16"/>
    <p:sldId id="659" r:id="rId17"/>
    <p:sldId id="711" r:id="rId18"/>
    <p:sldId id="712" r:id="rId19"/>
    <p:sldId id="713" r:id="rId20"/>
    <p:sldId id="679" r:id="rId21"/>
    <p:sldId id="709" r:id="rId22"/>
    <p:sldId id="717" r:id="rId23"/>
    <p:sldId id="718" r:id="rId24"/>
    <p:sldId id="714" r:id="rId25"/>
    <p:sldId id="710" r:id="rId26"/>
    <p:sldId id="610" r:id="rId27"/>
    <p:sldId id="716" r:id="rId28"/>
    <p:sldId id="534" r:id="rId29"/>
    <p:sldId id="535" r:id="rId30"/>
    <p:sldId id="6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8C"/>
    <a:srgbClr val="47B3AA"/>
    <a:srgbClr val="7F7F7F"/>
    <a:srgbClr val="129FDB"/>
    <a:srgbClr val="0070B7"/>
    <a:srgbClr val="FF4B4B"/>
    <a:srgbClr val="009789"/>
    <a:srgbClr val="5B9BD5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81" autoAdjust="0"/>
  </p:normalViewPr>
  <p:slideViewPr>
    <p:cSldViewPr snapToGrid="0">
      <p:cViewPr varScale="1">
        <p:scale>
          <a:sx n="95" d="100"/>
          <a:sy n="95" d="100"/>
        </p:scale>
        <p:origin x="3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avant de démarrer les traitements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Pour obtenir les </a:t>
            </a:r>
            <a:r>
              <a:rPr lang="fr-FR" dirty="0" err="1"/>
              <a:t>BoW</a:t>
            </a:r>
            <a:r>
              <a:rPr lang="fr-FR" dirty="0"/>
              <a:t> et aussi </a:t>
            </a:r>
            <a:r>
              <a:rPr lang="fr-FR" dirty="0" err="1"/>
              <a:t>BoVW</a:t>
            </a:r>
            <a:endParaRPr lang="fr-FR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exploration pour connaître le potentiel de cette approche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maximisé.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0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L’entreprise </a:t>
            </a: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dirty="0"/>
              <a:t>propose des crédits à la consommation pour des personnes ayant peu ou pas du tout d'historique de prêt.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Données basées sur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(</a:t>
            </a:r>
            <a:r>
              <a:rPr lang="es-ES" dirty="0" err="1"/>
              <a:t>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Bureau_balance</a:t>
            </a:r>
            <a:r>
              <a:rPr lang="fr-FR" dirty="0"/>
              <a:t>: Soldes </a:t>
            </a:r>
            <a:r>
              <a:rPr lang="fr-FR" dirty="0" err="1"/>
              <a:t>mensueles</a:t>
            </a:r>
            <a:r>
              <a:rPr lang="fr-FR" dirty="0"/>
              <a:t> de crédits précédents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Pos_cash_balance</a:t>
            </a:r>
            <a:r>
              <a:rPr lang="fr-FR" dirty="0"/>
              <a:t>: Des bilans mensuels des anciens points de vente et des prêts cash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Credit_card_balance</a:t>
            </a:r>
            <a:r>
              <a:rPr lang="fr-FR" dirty="0"/>
              <a:t>: Solde mensuel des cartes de crédit antérieures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pas utilisé encore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'DAYS_EMPLOYED_PERC'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/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'DAYS_BIRTH'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2990626" y="32792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477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</a:t>
            </a:r>
            <a:r>
              <a:rPr lang="fr-FR" sz="1400" dirty="0" err="1">
                <a:latin typeface="docs-Roboto"/>
              </a:rPr>
              <a:t>moyennee</a:t>
            </a:r>
            <a:r>
              <a:rPr lang="fr-FR" sz="1400" dirty="0">
                <a:latin typeface="docs-Roboto"/>
              </a:rPr>
              <a:t>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2" y="1638800"/>
            <a:ext cx="5359724" cy="3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latin typeface="docs-Roboto"/>
              </a:rPr>
              <a:t>Oversampling </a:t>
            </a: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Classe</a:t>
            </a:r>
            <a:r>
              <a:rPr lang="es-ES" sz="1400" dirty="0"/>
              <a:t> </a:t>
            </a:r>
            <a:r>
              <a:rPr lang="es-ES" sz="1400" dirty="0" err="1"/>
              <a:t>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Matrice</a:t>
            </a:r>
            <a:r>
              <a:rPr lang="es-ES" b="1" dirty="0"/>
              <a:t> de </a:t>
            </a:r>
            <a:r>
              <a:rPr lang="es-ES" b="1" dirty="0" err="1"/>
              <a:t>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 err="1"/>
                        <a:t>Taux</a:t>
                      </a:r>
                      <a:endParaRPr lang="es-E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vrais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négatifs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vrais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faux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faux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négatifs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 err="1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 plus important provient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les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Variables personnelles, Variables bancaires, Variables externes</a:t>
            </a:r>
            <a:endParaRPr lang="fr-FR" sz="2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690234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262464"/>
            <a:ext cx="7561677" cy="444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D5CCE677-FF61-4303-908E-AF3F3B52C6A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hyperpamaretrisation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6D4FECF-D4BE-49FA-9B16-246DE19332C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de classification qui classifie la demande en crédit accordé ou refusé.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7F3D8713-90F6-460E-91B7-D2D7323A194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98A48E-ECA1-430E-9B8C-148CD462A5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FE834997-98AD-4915-A358-7E831BB5359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394062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projet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Features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6572806" cy="42195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071713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062921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2549937"/>
            <a:ext cx="4386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Modélisation avec </a:t>
            </a:r>
            <a:r>
              <a:rPr lang="fr-FR" dirty="0" err="1">
                <a:latin typeface="docs-Roboto"/>
              </a:rPr>
              <a:t>LGBMClassifier</a:t>
            </a:r>
            <a:endParaRPr lang="fr-FR" dirty="0">
              <a:latin typeface="docs-Robot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7260021" y="1010638"/>
            <a:ext cx="493198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202CA0-CDEA-447A-BCD6-0A3C2CE1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638" y="5791027"/>
            <a:ext cx="1841566" cy="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35238</TotalTime>
  <Words>1599</Words>
  <Application>Microsoft Office PowerPoint</Application>
  <PresentationFormat>Grand écran</PresentationFormat>
  <Paragraphs>329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3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747</cp:revision>
  <cp:lastPrinted>2021-09-06T10:04:02Z</cp:lastPrinted>
  <dcterms:created xsi:type="dcterms:W3CDTF">2019-08-03T17:49:11Z</dcterms:created>
  <dcterms:modified xsi:type="dcterms:W3CDTF">2022-02-05T14:06:22Z</dcterms:modified>
</cp:coreProperties>
</file>