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68" r:id="rId2"/>
    <p:sldId id="635" r:id="rId3"/>
    <p:sldId id="520" r:id="rId4"/>
    <p:sldId id="521" r:id="rId5"/>
    <p:sldId id="522" r:id="rId6"/>
    <p:sldId id="636" r:id="rId7"/>
    <p:sldId id="525" r:id="rId8"/>
    <p:sldId id="640" r:id="rId9"/>
    <p:sldId id="689" r:id="rId10"/>
    <p:sldId id="594" r:id="rId11"/>
    <p:sldId id="694" r:id="rId12"/>
    <p:sldId id="696" r:id="rId13"/>
    <p:sldId id="697" r:id="rId14"/>
    <p:sldId id="715" r:id="rId15"/>
    <p:sldId id="700" r:id="rId16"/>
    <p:sldId id="659" r:id="rId17"/>
    <p:sldId id="711" r:id="rId18"/>
    <p:sldId id="712" r:id="rId19"/>
    <p:sldId id="713" r:id="rId20"/>
    <p:sldId id="679" r:id="rId21"/>
    <p:sldId id="709" r:id="rId22"/>
    <p:sldId id="717" r:id="rId23"/>
    <p:sldId id="718" r:id="rId24"/>
    <p:sldId id="714" r:id="rId25"/>
    <p:sldId id="710" r:id="rId26"/>
    <p:sldId id="610" r:id="rId27"/>
    <p:sldId id="716" r:id="rId28"/>
    <p:sldId id="534" r:id="rId29"/>
    <p:sldId id="535" r:id="rId30"/>
    <p:sldId id="63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5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7451EB"/>
    <a:srgbClr val="FF8C8C"/>
    <a:srgbClr val="47B3AA"/>
    <a:srgbClr val="7F7F7F"/>
    <a:srgbClr val="129FDB"/>
    <a:srgbClr val="0070B7"/>
    <a:srgbClr val="FF4B4B"/>
    <a:srgbClr val="009789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9942" autoAdjust="0"/>
  </p:normalViewPr>
  <p:slideViewPr>
    <p:cSldViewPr snapToGrid="0">
      <p:cViewPr varScale="1">
        <p:scale>
          <a:sx n="76" d="100"/>
          <a:sy n="76" d="100"/>
        </p:scale>
        <p:origin x="187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/>
              <a:t>quels sont les objectifs de ce projet</a:t>
            </a:r>
          </a:p>
          <a:p>
            <a:pPr marL="228600" indent="-228600">
              <a:buAutoNum type="arabicPeriod"/>
            </a:pPr>
            <a:r>
              <a:rPr lang="fr-FR" dirty="0"/>
              <a:t>Connaitre plus en détails le </a:t>
            </a:r>
            <a:r>
              <a:rPr lang="fr-FR" dirty="0" err="1"/>
              <a:t>dataset</a:t>
            </a:r>
            <a:r>
              <a:rPr lang="fr-FR" dirty="0"/>
              <a:t> / l’ensemble de données ou des images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Une petite analyse avant de démarrer les traitements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Pour obtenir les </a:t>
            </a:r>
            <a:r>
              <a:rPr lang="fr-FR" dirty="0" err="1"/>
              <a:t>BoW</a:t>
            </a:r>
            <a:r>
              <a:rPr lang="fr-FR" dirty="0"/>
              <a:t> et aussi </a:t>
            </a:r>
            <a:r>
              <a:rPr lang="fr-FR" dirty="0" err="1"/>
              <a:t>BoVW</a:t>
            </a:r>
            <a:endParaRPr lang="fr-FR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modélisation effectuées selon tout ce que j’ai défini pour travailler la mission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Une petite exploration pour connaître le potentiel de cette approche</a:t>
            </a:r>
          </a:p>
          <a:p>
            <a:pPr marL="228600" indent="-228600">
              <a:buAutoNum type="arabicPeriod"/>
            </a:pPr>
            <a:r>
              <a:rPr lang="fr-FR" dirty="0"/>
              <a:t>La conclusion sur les traitements, les modélisations et aussi le jeu de données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3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27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43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19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TN: 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des prêts qui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ne sont pas en défaut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 et ont été prédits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correctement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TP</a:t>
            </a:r>
            <a:r>
              <a:rPr lang="es-ES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des prêts qui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sont en défaut 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et ont été prédits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correctement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FP: 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des prêts qui </a:t>
            </a:r>
            <a:r>
              <a:rPr lang="fr-FR" sz="1800" b="1" i="0" u="sng" strike="noStrike" kern="1200" dirty="0">
                <a:solidFill>
                  <a:srgbClr val="5B9BD5"/>
                </a:solidFill>
                <a:effectLst/>
                <a:latin typeface="Calibri" panose="020F0502020204030204" pitchFamily="34" charset="0"/>
              </a:rPr>
              <a:t>ne sont pas en défaut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 et ont été prédites de manière </a:t>
            </a:r>
            <a:r>
              <a:rPr lang="fr-FR" sz="1800" b="1" i="0" u="sng" strike="noStrike" kern="1200" dirty="0">
                <a:solidFill>
                  <a:srgbClr val="5B9BD5"/>
                </a:solidFill>
                <a:effectLst/>
                <a:latin typeface="Calibri" panose="020F0502020204030204" pitchFamily="34" charset="0"/>
              </a:rPr>
              <a:t>incorrecte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FN: 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des prêts qui </a:t>
            </a:r>
            <a:r>
              <a:rPr lang="fr-FR" sz="1800" b="1" i="0" u="sng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sont en défaut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 et ont été prédites de manière </a:t>
            </a:r>
            <a:r>
              <a:rPr lang="fr-FR" sz="1800" b="1" i="0" u="sng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incorrecte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93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subsample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</a:t>
            </a:r>
            <a:r>
              <a:rPr lang="fr-FR" b="0" i="1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float</a:t>
            </a:r>
            <a:r>
              <a:rPr lang="fr-FR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fr-FR" b="0" i="1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optional</a:t>
            </a:r>
            <a:r>
              <a:rPr lang="fr-FR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(default=1.)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) –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Subsample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ratio of the training instance.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colsample_bytree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</a:t>
            </a:r>
            <a:r>
              <a:rPr lang="fr-FR" b="0" i="1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float</a:t>
            </a:r>
            <a:r>
              <a:rPr lang="fr-FR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fr-FR" b="0" i="1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optional</a:t>
            </a:r>
            <a:r>
              <a:rPr lang="fr-FR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(default=1.)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) –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Subsample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ratio of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columns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when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constructing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each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tree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57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69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200" dirty="0" err="1"/>
              <a:t>learning_rate</a:t>
            </a:r>
            <a:r>
              <a:rPr lang="fr-FR" sz="1200" dirty="0"/>
              <a:t> : </a:t>
            </a:r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Le taux d'apprentissage.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800" dirty="0" err="1"/>
              <a:t>max_depth</a:t>
            </a:r>
            <a:r>
              <a:rPr lang="fr-FR" sz="1800" dirty="0"/>
              <a:t> : </a:t>
            </a:r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Profondeur de l'arbre.</a:t>
            </a: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800" dirty="0" err="1"/>
              <a:t>min_child_weight</a:t>
            </a:r>
            <a:r>
              <a:rPr lang="fr-FR" sz="1800" dirty="0"/>
              <a:t> 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800" dirty="0" err="1"/>
              <a:t>min_split_gain</a:t>
            </a: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800" dirty="0" err="1"/>
              <a:t>n_estimators</a:t>
            </a:r>
            <a:r>
              <a:rPr lang="fr-FR" sz="1800" dirty="0"/>
              <a:t> : </a:t>
            </a:r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Le nombre maximum d'arbres qui peuvent être construits lors de</a:t>
            </a:r>
          </a:p>
          <a:p>
            <a:pPr algn="l"/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la résolution de problèmes d'apprentissage automatique.</a:t>
            </a: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800" b="0" i="0" u="none" strike="noStrike" baseline="0" dirty="0">
              <a:solidFill>
                <a:srgbClr val="1C3C70"/>
              </a:solidFill>
              <a:latin typeface="CIDFont+F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200" dirty="0"/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79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sz="1800" b="0" i="0" u="none" strike="noStrike" baseline="0" dirty="0">
                <a:solidFill>
                  <a:srgbClr val="142D6E"/>
                </a:solidFill>
                <a:latin typeface="CIDFont+F2"/>
              </a:rPr>
              <a:t>Plus le modèle est performant, plus l’aire sous la courbe est maximisé.</a:t>
            </a:r>
          </a:p>
          <a:p>
            <a:pPr algn="l"/>
            <a:endParaRPr lang="fr-FR" sz="1800" b="0" i="0" u="none" strike="noStrike" baseline="0" dirty="0">
              <a:solidFill>
                <a:srgbClr val="142D6E"/>
              </a:solidFill>
              <a:effectLst/>
              <a:latin typeface="CIDFont+F2"/>
            </a:endParaRPr>
          </a:p>
          <a:p>
            <a:pPr algn="l"/>
            <a:r>
              <a:rPr lang="fr-FR" sz="1800" b="0" i="0" u="none" strike="noStrike" baseline="0" dirty="0">
                <a:solidFill>
                  <a:srgbClr val="142D6E"/>
                </a:solidFill>
                <a:effectLst/>
                <a:latin typeface="CIDFont+F2"/>
              </a:rPr>
              <a:t>TN, FP, FN, TP</a:t>
            </a: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056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Ext_source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: </a:t>
            </a:r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Score normalisé provenant d'une source de données externe</a:t>
            </a: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407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25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80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38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19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086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695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197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9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457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863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80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L’entreprise </a:t>
            </a:r>
            <a:r>
              <a:rPr lang="fr-FR" b="1" dirty="0">
                <a:solidFill>
                  <a:srgbClr val="FCB414"/>
                </a:solidFill>
              </a:rPr>
              <a:t>Prêt à dépenser </a:t>
            </a:r>
            <a:r>
              <a:rPr lang="fr-FR" dirty="0"/>
              <a:t>propose des crédits à la consommation pour des personnes ayant peu ou pas du tout d'historique de prêt.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Données basées sur compétition dans </a:t>
            </a:r>
            <a:r>
              <a:rPr lang="fr-FR" dirty="0" err="1"/>
              <a:t>Kaggle’s</a:t>
            </a:r>
            <a:r>
              <a:rPr lang="fr-FR" dirty="0"/>
              <a:t> fait par Home </a:t>
            </a:r>
            <a:r>
              <a:rPr lang="fr-FR" dirty="0" err="1"/>
              <a:t>Credit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31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On</a:t>
            </a:r>
            <a:r>
              <a:rPr lang="es-ES" dirty="0"/>
              <a:t> continue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4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Bureau: </a:t>
            </a:r>
            <a:r>
              <a:rPr lang="es-ES" dirty="0" err="1"/>
              <a:t>Antécénts</a:t>
            </a:r>
            <a:r>
              <a:rPr lang="es-ES" dirty="0"/>
              <a:t> de </a:t>
            </a:r>
            <a:r>
              <a:rPr lang="es-ES" dirty="0" err="1"/>
              <a:t>crédit</a:t>
            </a:r>
            <a:r>
              <a:rPr lang="es-ES" dirty="0"/>
              <a:t> du </a:t>
            </a:r>
            <a:r>
              <a:rPr lang="es-ES" dirty="0" err="1"/>
              <a:t>client</a:t>
            </a:r>
            <a:r>
              <a:rPr lang="es-ES" dirty="0"/>
              <a:t> (</a:t>
            </a:r>
            <a:r>
              <a:rPr lang="es-ES" dirty="0" err="1"/>
              <a:t>autres</a:t>
            </a:r>
            <a:r>
              <a:rPr lang="es-ES" dirty="0"/>
              <a:t> </a:t>
            </a:r>
            <a:r>
              <a:rPr lang="es-ES" dirty="0" err="1"/>
              <a:t>institutions</a:t>
            </a:r>
            <a:r>
              <a:rPr lang="es-ES" dirty="0"/>
              <a:t> </a:t>
            </a:r>
            <a:r>
              <a:rPr lang="es-ES" dirty="0" err="1"/>
              <a:t>financières</a:t>
            </a:r>
            <a:r>
              <a:rPr lang="es-ES" dirty="0"/>
              <a:t>)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Bureau_balance</a:t>
            </a:r>
            <a:r>
              <a:rPr lang="fr-FR" dirty="0"/>
              <a:t>: Soldes </a:t>
            </a:r>
            <a:r>
              <a:rPr lang="fr-FR" dirty="0" err="1"/>
              <a:t>mensueles</a:t>
            </a:r>
            <a:r>
              <a:rPr lang="fr-FR" dirty="0"/>
              <a:t> de crédits précédents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 err="1"/>
              <a:t>Previos_application</a:t>
            </a:r>
            <a:r>
              <a:rPr lang="fr-FR" dirty="0"/>
              <a:t>: Demandes de crédit antérieures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Pos_cash_balance</a:t>
            </a:r>
            <a:r>
              <a:rPr lang="fr-FR" dirty="0"/>
              <a:t>: Des bilans mensuels des anciens points de vente et des prêts cash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Installements_payments</a:t>
            </a:r>
            <a:r>
              <a:rPr lang="fr-FR" dirty="0"/>
              <a:t>: Historique de remboursement des crédits précédemment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Credit_card_balance</a:t>
            </a:r>
            <a:r>
              <a:rPr lang="fr-FR" dirty="0"/>
              <a:t>: Solde mensuel des cartes de crédit antérieures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18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7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Opportunité d'utiliser un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framework</a:t>
            </a:r>
            <a:r>
              <a:rPr lang="fr-FR" dirty="0">
                <a:solidFill>
                  <a:srgbClr val="000000"/>
                </a:solidFill>
                <a:latin typeface="docs-Roboto"/>
              </a:rPr>
              <a:t> base sur Gradient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Boosting</a:t>
            </a:r>
            <a:r>
              <a:rPr lang="fr-FR" dirty="0">
                <a:solidFill>
                  <a:srgbClr val="000000"/>
                </a:solidFill>
                <a:latin typeface="docs-Roboto"/>
              </a:rPr>
              <a:t> que je n'avais pas utilisé encore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Finalement ce le kernel recommandé pour faire le projet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82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df</a:t>
            </a:r>
            <a:r>
              <a:rPr lang="en-US" dirty="0">
                <a:solidFill>
                  <a:srgbClr val="F8F8F2"/>
                </a:solidFill>
                <a:effectLst/>
              </a:rPr>
              <a:t>[</a:t>
            </a:r>
            <a:r>
              <a:rPr lang="en-US" dirty="0">
                <a:solidFill>
                  <a:srgbClr val="E6DB74"/>
                </a:solidFill>
                <a:effectLst/>
              </a:rPr>
              <a:t>'DAYS_EMPLOYED_PERC'</a:t>
            </a:r>
            <a:r>
              <a:rPr lang="en-US" dirty="0">
                <a:solidFill>
                  <a:srgbClr val="F8F8F2"/>
                </a:solidFill>
                <a:effectLst/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rgbClr val="F8F8F2"/>
                </a:solidFill>
                <a:effectLst/>
              </a:rPr>
              <a:t>=</a:t>
            </a:r>
            <a:r>
              <a:rPr lang="en-US" dirty="0"/>
              <a:t> df</a:t>
            </a:r>
            <a:r>
              <a:rPr lang="en-US" dirty="0">
                <a:solidFill>
                  <a:srgbClr val="F8F8F2"/>
                </a:solidFill>
                <a:effectLst/>
              </a:rPr>
              <a:t>[</a:t>
            </a:r>
            <a:r>
              <a:rPr lang="en-US" dirty="0">
                <a:solidFill>
                  <a:srgbClr val="E6DB74"/>
                </a:solidFill>
                <a:effectLst/>
              </a:rPr>
              <a:t>'DAYS_EMPLOYED'</a:t>
            </a:r>
            <a:r>
              <a:rPr lang="en-US" dirty="0">
                <a:solidFill>
                  <a:srgbClr val="F8F8F2"/>
                </a:solidFill>
                <a:effectLst/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rgbClr val="F8F8F2"/>
                </a:solidFill>
                <a:effectLst/>
              </a:rPr>
              <a:t>/</a:t>
            </a:r>
            <a:r>
              <a:rPr lang="en-US" dirty="0"/>
              <a:t> df</a:t>
            </a:r>
            <a:r>
              <a:rPr lang="en-US" dirty="0">
                <a:solidFill>
                  <a:srgbClr val="F8F8F2"/>
                </a:solidFill>
                <a:effectLst/>
              </a:rPr>
              <a:t>[</a:t>
            </a:r>
            <a:r>
              <a:rPr lang="en-US" dirty="0">
                <a:solidFill>
                  <a:srgbClr val="E6DB74"/>
                </a:solidFill>
                <a:effectLst/>
              </a:rPr>
              <a:t>'DAYS_BIRTH'</a:t>
            </a:r>
            <a:r>
              <a:rPr lang="en-US" dirty="0">
                <a:solidFill>
                  <a:srgbClr val="F8F8F2"/>
                </a:solidFill>
                <a:effectLst/>
              </a:rPr>
              <a:t>]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70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75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8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7.png"/><Relationship Id="rId10" Type="http://schemas.openxmlformats.org/officeDocument/2006/relationships/image" Target="../media/image38.png"/><Relationship Id="rId4" Type="http://schemas.openxmlformats.org/officeDocument/2006/relationships/image" Target="../media/image29.png"/><Relationship Id="rId9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561266" y="1870344"/>
            <a:ext cx="659269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7</a:t>
            </a:r>
          </a:p>
          <a:p>
            <a:r>
              <a:rPr lang="fr-F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Implémentez un modèle de </a:t>
            </a:r>
            <a:r>
              <a:rPr lang="fr-FR" sz="40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scoring</a:t>
            </a:r>
            <a:r>
              <a:rPr lang="fr-F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»</a:t>
            </a:r>
          </a:p>
        </p:txBody>
      </p:sp>
      <p:cxnSp>
        <p:nvCxnSpPr>
          <p:cNvPr id="9" name="Google Shape;2466;p51">
            <a:extLst>
              <a:ext uri="{FF2B5EF4-FFF2-40B4-BE49-F238E27FC236}">
                <a16:creationId xmlns:a16="http://schemas.microsoft.com/office/drawing/2014/main" id="{4836EC1E-2FCF-42BD-A825-D9C2D14DBF82}"/>
              </a:ext>
            </a:extLst>
          </p:cNvPr>
          <p:cNvCxnSpPr/>
          <p:nvPr/>
        </p:nvCxnSpPr>
        <p:spPr>
          <a:xfrm>
            <a:off x="301094" y="1680039"/>
            <a:ext cx="4169488" cy="0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467;p51">
            <a:extLst>
              <a:ext uri="{FF2B5EF4-FFF2-40B4-BE49-F238E27FC236}">
                <a16:creationId xmlns:a16="http://schemas.microsoft.com/office/drawing/2014/main" id="{A391C5C2-FB9D-450E-A219-D2B18AE453D9}"/>
              </a:ext>
            </a:extLst>
          </p:cNvPr>
          <p:cNvCxnSpPr>
            <a:cxnSpLocks/>
          </p:cNvCxnSpPr>
          <p:nvPr/>
        </p:nvCxnSpPr>
        <p:spPr>
          <a:xfrm>
            <a:off x="335072" y="1653091"/>
            <a:ext cx="0" cy="2244877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2468;p51">
            <a:extLst>
              <a:ext uri="{FF2B5EF4-FFF2-40B4-BE49-F238E27FC236}">
                <a16:creationId xmlns:a16="http://schemas.microsoft.com/office/drawing/2014/main" id="{DE9901FA-B3FC-402B-9271-4E78E0761449}"/>
              </a:ext>
            </a:extLst>
          </p:cNvPr>
          <p:cNvCxnSpPr/>
          <p:nvPr/>
        </p:nvCxnSpPr>
        <p:spPr>
          <a:xfrm>
            <a:off x="300199" y="3872892"/>
            <a:ext cx="4239527" cy="0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469;p51">
            <a:extLst>
              <a:ext uri="{FF2B5EF4-FFF2-40B4-BE49-F238E27FC236}">
                <a16:creationId xmlns:a16="http://schemas.microsoft.com/office/drawing/2014/main" id="{9591926F-FF01-4387-94EC-F02CCE4DE26B}"/>
              </a:ext>
            </a:extLst>
          </p:cNvPr>
          <p:cNvCxnSpPr/>
          <p:nvPr/>
        </p:nvCxnSpPr>
        <p:spPr>
          <a:xfrm flipH="1">
            <a:off x="4510940" y="3556233"/>
            <a:ext cx="5253" cy="341735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10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février</a:t>
            </a:r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2021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FBF008E-6BA5-44EC-B716-3D10E98470B5}"/>
              </a:ext>
            </a:extLst>
          </p:cNvPr>
          <p:cNvSpPr txBox="1"/>
          <p:nvPr/>
        </p:nvSpPr>
        <p:spPr>
          <a:xfrm>
            <a:off x="5400451" y="3934396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800" dirty="0">
                <a:solidFill>
                  <a:srgbClr val="F3F3F3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</a:t>
            </a:r>
            <a:r>
              <a: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 initiaux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E1B1E7-2331-4B62-B9B0-378AD2562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116" y="405794"/>
            <a:ext cx="3215240" cy="3202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Optimisation du modèle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309681D6-5FD6-4122-B91E-89A6BBE15AB2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00EC9EDF-00F3-4714-8FF5-5D2E6A192B7C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D2A986E9-58E6-40F8-A448-EDBC308708E2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24A3F532-E278-405F-B7B4-7C22A6AEB1EC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F113119D-787F-419D-988B-5F2C6F33E4C9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AF50B615-6C52-4B47-86F0-1D3DE841E824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E4119E3D-2E2C-4939-9702-43F6FCF9D08D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233E4A64-59DF-4B06-822A-740E48D433E3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27348ABB-B83B-422A-85C1-1C4A78F57F2A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0C6D4948-DEA0-407E-A5DB-62AFFEC8B715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20E980FE-D31B-4F72-8739-12C0D6AF0FCA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80BE7D2A-78C3-4C79-AFAB-8B8D92098CF1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4E97DF68-B68C-4648-A702-9D456A8DCC2E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D43B2E29-D0CC-4D03-B846-4EFDC804607A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865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Optimisation du modèle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F7792D-08DD-4596-9A22-E3680829E9C5}"/>
              </a:ext>
            </a:extLst>
          </p:cNvPr>
          <p:cNvSpPr/>
          <p:nvPr/>
        </p:nvSpPr>
        <p:spPr>
          <a:xfrm>
            <a:off x="1866317" y="2264047"/>
            <a:ext cx="8677275" cy="23678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Google Shape;189;p19">
            <a:extLst>
              <a:ext uri="{FF2B5EF4-FFF2-40B4-BE49-F238E27FC236}">
                <a16:creationId xmlns:a16="http://schemas.microsoft.com/office/drawing/2014/main" id="{7ACE2724-EC1F-4CFC-8500-BA34426CD54D}"/>
              </a:ext>
            </a:extLst>
          </p:cNvPr>
          <p:cNvSpPr/>
          <p:nvPr/>
        </p:nvSpPr>
        <p:spPr>
          <a:xfrm>
            <a:off x="2110261" y="2844692"/>
            <a:ext cx="2227800" cy="856800"/>
          </a:xfrm>
          <a:prstGeom prst="chevron">
            <a:avLst>
              <a:gd name="adj" fmla="val 50000"/>
            </a:avLst>
          </a:prstGeom>
          <a:solidFill>
            <a:srgbClr val="548235"/>
          </a:solidFill>
          <a:ln>
            <a:solidFill>
              <a:srgbClr val="5482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Google Shape;193;p19">
            <a:extLst>
              <a:ext uri="{FF2B5EF4-FFF2-40B4-BE49-F238E27FC236}">
                <a16:creationId xmlns:a16="http://schemas.microsoft.com/office/drawing/2014/main" id="{6D7FE823-9C5B-40A0-9387-92296A368776}"/>
              </a:ext>
            </a:extLst>
          </p:cNvPr>
          <p:cNvSpPr txBox="1"/>
          <p:nvPr/>
        </p:nvSpPr>
        <p:spPr>
          <a:xfrm>
            <a:off x="2352253" y="3042154"/>
            <a:ext cx="1439096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 initiaux</a:t>
            </a:r>
          </a:p>
        </p:txBody>
      </p:sp>
      <p:sp>
        <p:nvSpPr>
          <p:cNvPr id="33" name="Google Shape;197;p19">
            <a:extLst>
              <a:ext uri="{FF2B5EF4-FFF2-40B4-BE49-F238E27FC236}">
                <a16:creationId xmlns:a16="http://schemas.microsoft.com/office/drawing/2014/main" id="{DF55990B-D5C9-46F0-B7D9-A84FFE2D70D5}"/>
              </a:ext>
            </a:extLst>
          </p:cNvPr>
          <p:cNvSpPr/>
          <p:nvPr/>
        </p:nvSpPr>
        <p:spPr>
          <a:xfrm>
            <a:off x="3736172" y="3074787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4" name="Google Shape;204;p19">
            <a:extLst>
              <a:ext uri="{FF2B5EF4-FFF2-40B4-BE49-F238E27FC236}">
                <a16:creationId xmlns:a16="http://schemas.microsoft.com/office/drawing/2014/main" id="{193C1341-8306-46B9-B581-A9657AD165E7}"/>
              </a:ext>
            </a:extLst>
          </p:cNvPr>
          <p:cNvSpPr txBox="1"/>
          <p:nvPr/>
        </p:nvSpPr>
        <p:spPr>
          <a:xfrm>
            <a:off x="3736673" y="3074656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6" name="Google Shape;189;p19">
            <a:extLst>
              <a:ext uri="{FF2B5EF4-FFF2-40B4-BE49-F238E27FC236}">
                <a16:creationId xmlns:a16="http://schemas.microsoft.com/office/drawing/2014/main" id="{F7D60FBC-E0B0-4724-9ADE-31FEB003620B}"/>
              </a:ext>
            </a:extLst>
          </p:cNvPr>
          <p:cNvSpPr/>
          <p:nvPr/>
        </p:nvSpPr>
        <p:spPr>
          <a:xfrm>
            <a:off x="6131086" y="2862139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93;p19">
            <a:extLst>
              <a:ext uri="{FF2B5EF4-FFF2-40B4-BE49-F238E27FC236}">
                <a16:creationId xmlns:a16="http://schemas.microsoft.com/office/drawing/2014/main" id="{84ABBA3F-452B-405F-9BEE-CBA01FF0AF39}"/>
              </a:ext>
            </a:extLst>
          </p:cNvPr>
          <p:cNvSpPr txBox="1"/>
          <p:nvPr/>
        </p:nvSpPr>
        <p:spPr>
          <a:xfrm>
            <a:off x="6414270" y="3050985"/>
            <a:ext cx="1293117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Fonction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coût</a:t>
            </a:r>
          </a:p>
        </p:txBody>
      </p:sp>
      <p:sp>
        <p:nvSpPr>
          <p:cNvPr id="38" name="Google Shape;197;p19">
            <a:extLst>
              <a:ext uri="{FF2B5EF4-FFF2-40B4-BE49-F238E27FC236}">
                <a16:creationId xmlns:a16="http://schemas.microsoft.com/office/drawing/2014/main" id="{16CC1D12-C52A-47A6-9330-5132B674D37F}"/>
              </a:ext>
            </a:extLst>
          </p:cNvPr>
          <p:cNvSpPr/>
          <p:nvPr/>
        </p:nvSpPr>
        <p:spPr>
          <a:xfrm>
            <a:off x="7652211" y="3092234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9" name="Google Shape;204;p19">
            <a:extLst>
              <a:ext uri="{FF2B5EF4-FFF2-40B4-BE49-F238E27FC236}">
                <a16:creationId xmlns:a16="http://schemas.microsoft.com/office/drawing/2014/main" id="{298A5EDC-F3D7-4508-89CF-A5262A78FBC4}"/>
              </a:ext>
            </a:extLst>
          </p:cNvPr>
          <p:cNvSpPr txBox="1"/>
          <p:nvPr/>
        </p:nvSpPr>
        <p:spPr>
          <a:xfrm>
            <a:off x="7652712" y="3092103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cxnSp>
        <p:nvCxnSpPr>
          <p:cNvPr id="40" name="Google Shape;87;p14">
            <a:extLst>
              <a:ext uri="{FF2B5EF4-FFF2-40B4-BE49-F238E27FC236}">
                <a16:creationId xmlns:a16="http://schemas.microsoft.com/office/drawing/2014/main" id="{A3540961-1CD8-4B8D-B0D1-E4780F53CDBD}"/>
              </a:ext>
            </a:extLst>
          </p:cNvPr>
          <p:cNvCxnSpPr>
            <a:cxnSpLocks/>
            <a:stCxn id="36" idx="2"/>
            <a:endCxn id="49" idx="0"/>
          </p:cNvCxnSpPr>
          <p:nvPr/>
        </p:nvCxnSpPr>
        <p:spPr>
          <a:xfrm>
            <a:off x="7030786" y="3718939"/>
            <a:ext cx="2027" cy="102774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189;p19">
            <a:extLst>
              <a:ext uri="{FF2B5EF4-FFF2-40B4-BE49-F238E27FC236}">
                <a16:creationId xmlns:a16="http://schemas.microsoft.com/office/drawing/2014/main" id="{7F122B43-4F1E-4612-BF83-E2B396DBC746}"/>
              </a:ext>
            </a:extLst>
          </p:cNvPr>
          <p:cNvSpPr/>
          <p:nvPr/>
        </p:nvSpPr>
        <p:spPr>
          <a:xfrm>
            <a:off x="8116894" y="2858716"/>
            <a:ext cx="2227800" cy="856800"/>
          </a:xfrm>
          <a:prstGeom prst="chevron">
            <a:avLst>
              <a:gd name="adj" fmla="val 50000"/>
            </a:avLst>
          </a:prstGeom>
          <a:solidFill>
            <a:srgbClr val="7451EB"/>
          </a:solidFill>
          <a:ln>
            <a:solidFill>
              <a:srgbClr val="7451E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193;p19">
            <a:extLst>
              <a:ext uri="{FF2B5EF4-FFF2-40B4-BE49-F238E27FC236}">
                <a16:creationId xmlns:a16="http://schemas.microsoft.com/office/drawing/2014/main" id="{45F395F9-8108-4539-B00A-C7EC41EC6C25}"/>
              </a:ext>
            </a:extLst>
          </p:cNvPr>
          <p:cNvSpPr txBox="1"/>
          <p:nvPr/>
        </p:nvSpPr>
        <p:spPr>
          <a:xfrm>
            <a:off x="8344075" y="3056178"/>
            <a:ext cx="1409614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Hyperopt</a:t>
            </a:r>
            <a:endParaRPr sz="20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5" name="Google Shape;197;p19">
            <a:extLst>
              <a:ext uri="{FF2B5EF4-FFF2-40B4-BE49-F238E27FC236}">
                <a16:creationId xmlns:a16="http://schemas.microsoft.com/office/drawing/2014/main" id="{4F0AFC44-EFDB-49CE-9D6A-DE60D7BF95CE}"/>
              </a:ext>
            </a:extLst>
          </p:cNvPr>
          <p:cNvSpPr/>
          <p:nvPr/>
        </p:nvSpPr>
        <p:spPr>
          <a:xfrm>
            <a:off x="9742805" y="3088811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6" name="Google Shape;204;p19">
            <a:extLst>
              <a:ext uri="{FF2B5EF4-FFF2-40B4-BE49-F238E27FC236}">
                <a16:creationId xmlns:a16="http://schemas.microsoft.com/office/drawing/2014/main" id="{B223974D-31AB-4E08-AC91-DF6832EF49D6}"/>
              </a:ext>
            </a:extLst>
          </p:cNvPr>
          <p:cNvSpPr txBox="1"/>
          <p:nvPr/>
        </p:nvSpPr>
        <p:spPr>
          <a:xfrm>
            <a:off x="9743306" y="3088680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4A0292EA-5C70-4001-AE0A-75DD95453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990" y="3129451"/>
            <a:ext cx="304762" cy="304762"/>
          </a:xfrm>
          <a:prstGeom prst="rect">
            <a:avLst/>
          </a:prstGeom>
        </p:spPr>
      </p:pic>
      <p:sp>
        <p:nvSpPr>
          <p:cNvPr id="49" name="Google Shape;89;p14">
            <a:extLst>
              <a:ext uri="{FF2B5EF4-FFF2-40B4-BE49-F238E27FC236}">
                <a16:creationId xmlns:a16="http://schemas.microsoft.com/office/drawing/2014/main" id="{AEADD735-8C99-44B7-89DC-FC00AF8DD241}"/>
              </a:ext>
            </a:extLst>
          </p:cNvPr>
          <p:cNvSpPr txBox="1"/>
          <p:nvPr/>
        </p:nvSpPr>
        <p:spPr>
          <a:xfrm>
            <a:off x="6333541" y="3821713"/>
            <a:ext cx="1398543" cy="600807"/>
          </a:xfrm>
          <a:prstGeom prst="rect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Pénaliser le Faux Négatif</a:t>
            </a:r>
          </a:p>
        </p:txBody>
      </p:sp>
      <p:pic>
        <p:nvPicPr>
          <p:cNvPr id="56" name="Image 55">
            <a:extLst>
              <a:ext uri="{FF2B5EF4-FFF2-40B4-BE49-F238E27FC236}">
                <a16:creationId xmlns:a16="http://schemas.microsoft.com/office/drawing/2014/main" id="{D870B025-3A37-4354-AEDE-5CFAA9EC8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066" y="3155832"/>
            <a:ext cx="252000" cy="252000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C473E228-B3C1-475F-9E10-4950B50368B7}"/>
              </a:ext>
            </a:extLst>
          </p:cNvPr>
          <p:cNvGrpSpPr/>
          <p:nvPr/>
        </p:nvGrpSpPr>
        <p:grpSpPr>
          <a:xfrm>
            <a:off x="844001" y="1841252"/>
            <a:ext cx="2227800" cy="856800"/>
            <a:chOff x="1577969" y="4413841"/>
            <a:chExt cx="2227800" cy="856800"/>
          </a:xfrm>
        </p:grpSpPr>
        <p:sp>
          <p:nvSpPr>
            <p:cNvPr id="50" name="Google Shape;189;p19">
              <a:extLst>
                <a:ext uri="{FF2B5EF4-FFF2-40B4-BE49-F238E27FC236}">
                  <a16:creationId xmlns:a16="http://schemas.microsoft.com/office/drawing/2014/main" id="{05163F28-4305-45CE-AE6E-094CC9836613}"/>
                </a:ext>
              </a:extLst>
            </p:cNvPr>
            <p:cNvSpPr/>
            <p:nvPr/>
          </p:nvSpPr>
          <p:spPr>
            <a:xfrm>
              <a:off x="1577969" y="4413841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3;p19">
              <a:extLst>
                <a:ext uri="{FF2B5EF4-FFF2-40B4-BE49-F238E27FC236}">
                  <a16:creationId xmlns:a16="http://schemas.microsoft.com/office/drawing/2014/main" id="{A392DAF9-9466-488E-8E9A-F77C08BC7CB1}"/>
                </a:ext>
              </a:extLst>
            </p:cNvPr>
            <p:cNvSpPr txBox="1"/>
            <p:nvPr/>
          </p:nvSpPr>
          <p:spPr>
            <a:xfrm>
              <a:off x="1816960" y="4586962"/>
              <a:ext cx="1317602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fr-FR" sz="1600" dirty="0">
                  <a:solidFill>
                    <a:schemeClr val="lt1"/>
                  </a:solidFill>
                  <a:latin typeface="Google Sans"/>
                  <a:sym typeface="Fira Sans Condensed Medium"/>
                </a:rPr>
                <a:t>Comprendre</a:t>
              </a:r>
              <a:r>
                <a:rPr lang="fr-FR" sz="1600" dirty="0">
                  <a:solidFill>
                    <a:srgbClr val="FFFFFF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 </a:t>
              </a:r>
              <a:r>
                <a:rPr lang="fr-FR" sz="1600" dirty="0">
                  <a:solidFill>
                    <a:schemeClr val="lt1"/>
                  </a:solidFill>
                  <a:latin typeface="Google Sans"/>
                  <a:sym typeface="Fira Sans Condensed Medium"/>
                </a:rPr>
                <a:t>le</a:t>
              </a:r>
              <a:r>
                <a:rPr lang="fr-FR" sz="1600" dirty="0">
                  <a:solidFill>
                    <a:srgbClr val="FFFFFF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 </a:t>
              </a:r>
              <a:r>
                <a:rPr lang="fr-FR" sz="16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kernel</a:t>
              </a:r>
              <a:endParaRPr lang="fr-FR" sz="1600" dirty="0">
                <a:solidFill>
                  <a:schemeClr val="lt1"/>
                </a:solidFill>
                <a:latin typeface="Google Sans"/>
                <a:sym typeface="Fira Sans Condensed Medium"/>
              </a:endParaRPr>
            </a:p>
          </p:txBody>
        </p:sp>
        <p:sp>
          <p:nvSpPr>
            <p:cNvPr id="52" name="Google Shape;197;p19">
              <a:extLst>
                <a:ext uri="{FF2B5EF4-FFF2-40B4-BE49-F238E27FC236}">
                  <a16:creationId xmlns:a16="http://schemas.microsoft.com/office/drawing/2014/main" id="{BD4BDE37-9BFE-4985-8C59-F589C54EAAFF}"/>
                </a:ext>
              </a:extLst>
            </p:cNvPr>
            <p:cNvSpPr/>
            <p:nvPr/>
          </p:nvSpPr>
          <p:spPr>
            <a:xfrm>
              <a:off x="3099094" y="4643936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53" name="Google Shape;204;p19">
              <a:extLst>
                <a:ext uri="{FF2B5EF4-FFF2-40B4-BE49-F238E27FC236}">
                  <a16:creationId xmlns:a16="http://schemas.microsoft.com/office/drawing/2014/main" id="{01FE4E80-E1C1-4835-B801-98C3525C218C}"/>
                </a:ext>
              </a:extLst>
            </p:cNvPr>
            <p:cNvSpPr txBox="1"/>
            <p:nvPr/>
          </p:nvSpPr>
          <p:spPr>
            <a:xfrm>
              <a:off x="3099595" y="4643805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C8BB38E9-CC6A-43AC-8930-98E839A27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888" y="4689724"/>
              <a:ext cx="304762" cy="304762"/>
            </a:xfrm>
            <a:prstGeom prst="rect">
              <a:avLst/>
            </a:prstGeom>
          </p:spPr>
        </p:pic>
      </p:grpSp>
      <p:sp>
        <p:nvSpPr>
          <p:cNvPr id="57" name="Google Shape;189;p19">
            <a:extLst>
              <a:ext uri="{FF2B5EF4-FFF2-40B4-BE49-F238E27FC236}">
                <a16:creationId xmlns:a16="http://schemas.microsoft.com/office/drawing/2014/main" id="{2AA5352C-2B3F-4EA3-ACA7-A7A446361443}"/>
              </a:ext>
            </a:extLst>
          </p:cNvPr>
          <p:cNvSpPr/>
          <p:nvPr/>
        </p:nvSpPr>
        <p:spPr>
          <a:xfrm>
            <a:off x="4108575" y="2855355"/>
            <a:ext cx="2227800" cy="856800"/>
          </a:xfrm>
          <a:prstGeom prst="chevron">
            <a:avLst>
              <a:gd name="adj" fmla="val 50000"/>
            </a:avLst>
          </a:pr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93;p19">
            <a:extLst>
              <a:ext uri="{FF2B5EF4-FFF2-40B4-BE49-F238E27FC236}">
                <a16:creationId xmlns:a16="http://schemas.microsoft.com/office/drawing/2014/main" id="{AF8A0DF9-CBB5-4503-B874-18A925B85E7E}"/>
              </a:ext>
            </a:extLst>
          </p:cNvPr>
          <p:cNvSpPr txBox="1"/>
          <p:nvPr/>
        </p:nvSpPr>
        <p:spPr>
          <a:xfrm>
            <a:off x="4391759" y="3044201"/>
            <a:ext cx="1293117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données </a:t>
            </a:r>
            <a:r>
              <a:rPr lang="fr-FR" sz="1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déséquilibrées</a:t>
            </a:r>
            <a:endParaRPr lang="fr-FR" sz="18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9" name="Google Shape;197;p19">
            <a:extLst>
              <a:ext uri="{FF2B5EF4-FFF2-40B4-BE49-F238E27FC236}">
                <a16:creationId xmlns:a16="http://schemas.microsoft.com/office/drawing/2014/main" id="{35250172-5BD8-422A-9151-E3F46B8A6259}"/>
              </a:ext>
            </a:extLst>
          </p:cNvPr>
          <p:cNvSpPr/>
          <p:nvPr/>
        </p:nvSpPr>
        <p:spPr>
          <a:xfrm>
            <a:off x="5629700" y="3085450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0" name="Google Shape;204;p19">
            <a:extLst>
              <a:ext uri="{FF2B5EF4-FFF2-40B4-BE49-F238E27FC236}">
                <a16:creationId xmlns:a16="http://schemas.microsoft.com/office/drawing/2014/main" id="{8A1715A6-DDA3-4EC5-9321-563B3FE18E12}"/>
              </a:ext>
            </a:extLst>
          </p:cNvPr>
          <p:cNvSpPr txBox="1"/>
          <p:nvPr/>
        </p:nvSpPr>
        <p:spPr>
          <a:xfrm>
            <a:off x="5630201" y="3085319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8C58AEE8-814C-4329-B3C3-31B776573BF2}"/>
              </a:ext>
            </a:extLst>
          </p:cNvPr>
          <p:cNvGrpSpPr/>
          <p:nvPr/>
        </p:nvGrpSpPr>
        <p:grpSpPr>
          <a:xfrm>
            <a:off x="5728153" y="3160594"/>
            <a:ext cx="226866" cy="219294"/>
            <a:chOff x="3104506" y="2753958"/>
            <a:chExt cx="740426" cy="1737359"/>
          </a:xfrm>
        </p:grpSpPr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29057A87-5C6F-4132-ABF2-EFBB2005DF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95" r="60097"/>
            <a:stretch/>
          </p:blipFill>
          <p:spPr>
            <a:xfrm>
              <a:off x="3104506" y="2753958"/>
              <a:ext cx="370213" cy="1737359"/>
            </a:xfrm>
            <a:prstGeom prst="rect">
              <a:avLst/>
            </a:prstGeom>
          </p:spPr>
        </p:pic>
        <p:pic>
          <p:nvPicPr>
            <p:cNvPr id="65" name="Image 64">
              <a:extLst>
                <a:ext uri="{FF2B5EF4-FFF2-40B4-BE49-F238E27FC236}">
                  <a16:creationId xmlns:a16="http://schemas.microsoft.com/office/drawing/2014/main" id="{75DB7D72-F86B-4F31-A0BF-DE3EDC6079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097" r="18594"/>
            <a:stretch/>
          </p:blipFill>
          <p:spPr>
            <a:xfrm>
              <a:off x="3474719" y="2753958"/>
              <a:ext cx="370213" cy="1737359"/>
            </a:xfrm>
            <a:prstGeom prst="rect">
              <a:avLst/>
            </a:prstGeom>
          </p:spPr>
        </p:pic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D4D3DD6E-156C-4A05-815C-6725F10179CF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91" y="3119556"/>
            <a:ext cx="328517" cy="328517"/>
          </a:xfrm>
          <a:prstGeom prst="rect">
            <a:avLst/>
          </a:prstGeom>
        </p:spPr>
      </p:pic>
      <p:cxnSp>
        <p:nvCxnSpPr>
          <p:cNvPr id="70" name="Google Shape;87;p14">
            <a:extLst>
              <a:ext uri="{FF2B5EF4-FFF2-40B4-BE49-F238E27FC236}">
                <a16:creationId xmlns:a16="http://schemas.microsoft.com/office/drawing/2014/main" id="{DD6CC8A4-9EFD-43B6-9B64-9011A756DED1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3010729" y="3712155"/>
            <a:ext cx="0" cy="114578"/>
          </a:xfrm>
          <a:prstGeom prst="straightConnector1">
            <a:avLst/>
          </a:prstGeom>
          <a:noFill/>
          <a:ln w="28575" cap="flat" cmpd="sng">
            <a:solidFill>
              <a:srgbClr val="5482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89;p14">
            <a:extLst>
              <a:ext uri="{FF2B5EF4-FFF2-40B4-BE49-F238E27FC236}">
                <a16:creationId xmlns:a16="http://schemas.microsoft.com/office/drawing/2014/main" id="{D7BDD00F-8A91-44E9-8113-4EC3C6607DD7}"/>
              </a:ext>
            </a:extLst>
          </p:cNvPr>
          <p:cNvSpPr txBox="1"/>
          <p:nvPr/>
        </p:nvSpPr>
        <p:spPr>
          <a:xfrm>
            <a:off x="2098092" y="3826733"/>
            <a:ext cx="1825274" cy="600807"/>
          </a:xfrm>
          <a:prstGeom prst="rect">
            <a:avLst/>
          </a:prstGeom>
          <a:noFill/>
          <a:ln w="28575" cap="flat" cmpd="sng">
            <a:solidFill>
              <a:srgbClr val="5482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Optimisation de la mémoire.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Des valeurs manquantes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D3C9287-9A40-4F59-A5EB-B9D668BC2095}"/>
              </a:ext>
            </a:extLst>
          </p:cNvPr>
          <p:cNvSpPr txBox="1"/>
          <p:nvPr/>
        </p:nvSpPr>
        <p:spPr>
          <a:xfrm>
            <a:off x="0" y="5349892"/>
            <a:ext cx="5029201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Sera pris en compte le </a:t>
            </a:r>
            <a:r>
              <a:rPr 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Feature Engineering</a:t>
            </a:r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 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déjà fait dans le kernel choisi</a:t>
            </a:r>
            <a:endParaRPr lang="fr-FR" sz="2000" b="1" u="sng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3780520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Traitements initiaux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78" name="Google Shape;189;p19">
            <a:extLst>
              <a:ext uri="{FF2B5EF4-FFF2-40B4-BE49-F238E27FC236}">
                <a16:creationId xmlns:a16="http://schemas.microsoft.com/office/drawing/2014/main" id="{140DFCB3-5D0E-4008-A48B-8DAC3409F03E}"/>
              </a:ext>
            </a:extLst>
          </p:cNvPr>
          <p:cNvSpPr/>
          <p:nvPr/>
        </p:nvSpPr>
        <p:spPr>
          <a:xfrm>
            <a:off x="9831895" y="210686"/>
            <a:ext cx="2227800" cy="856800"/>
          </a:xfrm>
          <a:prstGeom prst="chevron">
            <a:avLst>
              <a:gd name="adj" fmla="val 50000"/>
            </a:avLst>
          </a:prstGeom>
          <a:solidFill>
            <a:srgbClr val="548235"/>
          </a:solidFill>
          <a:ln>
            <a:solidFill>
              <a:srgbClr val="5482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193;p19">
            <a:extLst>
              <a:ext uri="{FF2B5EF4-FFF2-40B4-BE49-F238E27FC236}">
                <a16:creationId xmlns:a16="http://schemas.microsoft.com/office/drawing/2014/main" id="{32E28BC7-6D85-484F-84C8-F989E36F515B}"/>
              </a:ext>
            </a:extLst>
          </p:cNvPr>
          <p:cNvSpPr txBox="1"/>
          <p:nvPr/>
        </p:nvSpPr>
        <p:spPr>
          <a:xfrm>
            <a:off x="10073887" y="408148"/>
            <a:ext cx="1439096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 initiaux</a:t>
            </a:r>
          </a:p>
        </p:txBody>
      </p:sp>
      <p:sp>
        <p:nvSpPr>
          <p:cNvPr id="80" name="Google Shape;197;p19">
            <a:extLst>
              <a:ext uri="{FF2B5EF4-FFF2-40B4-BE49-F238E27FC236}">
                <a16:creationId xmlns:a16="http://schemas.microsoft.com/office/drawing/2014/main" id="{244A5C8F-89A6-463B-A720-349F4E1CF406}"/>
              </a:ext>
            </a:extLst>
          </p:cNvPr>
          <p:cNvSpPr/>
          <p:nvPr/>
        </p:nvSpPr>
        <p:spPr>
          <a:xfrm>
            <a:off x="11457806" y="440781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83" name="Image 82">
            <a:extLst>
              <a:ext uri="{FF2B5EF4-FFF2-40B4-BE49-F238E27FC236}">
                <a16:creationId xmlns:a16="http://schemas.microsoft.com/office/drawing/2014/main" id="{9048ACD7-5454-4D73-A1EA-5F6F54DBD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700" y="521826"/>
            <a:ext cx="252000" cy="252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0408B98-0AB0-4464-AF97-55D19A8A39F4}"/>
              </a:ext>
            </a:extLst>
          </p:cNvPr>
          <p:cNvSpPr txBox="1"/>
          <p:nvPr/>
        </p:nvSpPr>
        <p:spPr>
          <a:xfrm>
            <a:off x="979989" y="1649421"/>
            <a:ext cx="36852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Optimisation de la mémoire</a:t>
            </a:r>
            <a:endParaRPr lang="fr-FR" sz="2000" baseline="30000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3E23615-1181-4695-A230-90DBC1BD236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00" y="1640629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F5E74AE4-099B-4845-A1E0-DD5222EEC700}"/>
              </a:ext>
            </a:extLst>
          </p:cNvPr>
          <p:cNvSpPr txBox="1"/>
          <p:nvPr/>
        </p:nvSpPr>
        <p:spPr>
          <a:xfrm>
            <a:off x="970727" y="2067901"/>
            <a:ext cx="487828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Reduction de types de colonnes (</a:t>
            </a:r>
            <a:r>
              <a:rPr lang="fr-FR" sz="1400" dirty="0">
                <a:latin typeface="docs-Roboto"/>
              </a:rPr>
              <a:t>Float64 à float32)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Utilisation de la mémoire :</a:t>
            </a:r>
            <a:br>
              <a:rPr lang="fr-FR" sz="1400" dirty="0">
                <a:latin typeface="docs-Roboto"/>
              </a:rPr>
            </a:br>
            <a:r>
              <a:rPr lang="fr-FR" sz="1400" dirty="0">
                <a:latin typeface="docs-Roboto"/>
              </a:rPr>
              <a:t>2,1 GB à 941 MB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FA31A29-C1B8-4455-932F-06244C5B8A46}"/>
              </a:ext>
            </a:extLst>
          </p:cNvPr>
          <p:cNvSpPr txBox="1"/>
          <p:nvPr/>
        </p:nvSpPr>
        <p:spPr>
          <a:xfrm>
            <a:off x="1077978" y="3172844"/>
            <a:ext cx="40390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Traitements de valeurs manquantes</a:t>
            </a:r>
            <a:endParaRPr lang="fr-FR" sz="2000" baseline="30000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4ACFC076-8959-4475-A11A-DED9060CEB4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9" y="3164052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045BF1E5-F3C2-43E0-8C3F-2E88371311E8}"/>
              </a:ext>
            </a:extLst>
          </p:cNvPr>
          <p:cNvSpPr txBox="1"/>
          <p:nvPr/>
        </p:nvSpPr>
        <p:spPr>
          <a:xfrm>
            <a:off x="1077978" y="3591324"/>
            <a:ext cx="477103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Traitements des valeurs infinies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Imputation de valeur manquante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Traitements des valeurs manquantes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Imputation de la moyennée basée sur la colonne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547E4DC-F9B3-4D5F-A749-C85BD9154C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082" y="1638800"/>
            <a:ext cx="5359724" cy="35731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866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C9A7C1E-C783-475F-B294-3B6A24B235CD}"/>
              </a:ext>
            </a:extLst>
          </p:cNvPr>
          <p:cNvGrpSpPr/>
          <p:nvPr/>
        </p:nvGrpSpPr>
        <p:grpSpPr>
          <a:xfrm>
            <a:off x="9831895" y="210686"/>
            <a:ext cx="2227800" cy="856800"/>
            <a:chOff x="9831895" y="210686"/>
            <a:chExt cx="2227800" cy="856800"/>
          </a:xfrm>
        </p:grpSpPr>
        <p:sp>
          <p:nvSpPr>
            <p:cNvPr id="30" name="Google Shape;189;p19">
              <a:extLst>
                <a:ext uri="{FF2B5EF4-FFF2-40B4-BE49-F238E27FC236}">
                  <a16:creationId xmlns:a16="http://schemas.microsoft.com/office/drawing/2014/main" id="{A82D989A-05A2-41DE-92CD-A964EEA10F53}"/>
                </a:ext>
              </a:extLst>
            </p:cNvPr>
            <p:cNvSpPr/>
            <p:nvPr/>
          </p:nvSpPr>
          <p:spPr>
            <a:xfrm>
              <a:off x="9831895" y="210686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3;p19">
              <a:extLst>
                <a:ext uri="{FF2B5EF4-FFF2-40B4-BE49-F238E27FC236}">
                  <a16:creationId xmlns:a16="http://schemas.microsoft.com/office/drawing/2014/main" id="{9AC04BB4-E0BF-46A9-91F7-34BC0A8FFE58}"/>
                </a:ext>
              </a:extLst>
            </p:cNvPr>
            <p:cNvSpPr txBox="1"/>
            <p:nvPr/>
          </p:nvSpPr>
          <p:spPr>
            <a:xfrm>
              <a:off x="10115079" y="399532"/>
              <a:ext cx="1293117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données </a:t>
              </a:r>
              <a:r>
                <a:rPr lang="fr-FR" sz="14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déséquilibrées</a:t>
              </a:r>
              <a:endPara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32" name="Google Shape;197;p19">
              <a:extLst>
                <a:ext uri="{FF2B5EF4-FFF2-40B4-BE49-F238E27FC236}">
                  <a16:creationId xmlns:a16="http://schemas.microsoft.com/office/drawing/2014/main" id="{D35505C4-7840-4B1B-B920-8D4DDB6418BD}"/>
                </a:ext>
              </a:extLst>
            </p:cNvPr>
            <p:cNvSpPr/>
            <p:nvPr/>
          </p:nvSpPr>
          <p:spPr>
            <a:xfrm>
              <a:off x="11353020" y="440781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33" name="Google Shape;204;p19">
              <a:extLst>
                <a:ext uri="{FF2B5EF4-FFF2-40B4-BE49-F238E27FC236}">
                  <a16:creationId xmlns:a16="http://schemas.microsoft.com/office/drawing/2014/main" id="{035252C5-FA93-4030-A7BD-225A7CE772DC}"/>
                </a:ext>
              </a:extLst>
            </p:cNvPr>
            <p:cNvSpPr txBox="1"/>
            <p:nvPr/>
          </p:nvSpPr>
          <p:spPr>
            <a:xfrm>
              <a:off x="11353521" y="440650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127F257C-F065-4651-9A92-0C197D485FEA}"/>
                </a:ext>
              </a:extLst>
            </p:cNvPr>
            <p:cNvGrpSpPr/>
            <p:nvPr/>
          </p:nvGrpSpPr>
          <p:grpSpPr>
            <a:xfrm>
              <a:off x="11451473" y="515925"/>
              <a:ext cx="226866" cy="219294"/>
              <a:chOff x="3104506" y="2753958"/>
              <a:chExt cx="740426" cy="1737359"/>
            </a:xfrm>
          </p:grpSpPr>
          <p:pic>
            <p:nvPicPr>
              <p:cNvPr id="35" name="Image 34">
                <a:extLst>
                  <a:ext uri="{FF2B5EF4-FFF2-40B4-BE49-F238E27FC236}">
                    <a16:creationId xmlns:a16="http://schemas.microsoft.com/office/drawing/2014/main" id="{2EA1E6F4-A5C1-4753-AB1B-75E365174B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595" r="60097"/>
              <a:stretch/>
            </p:blipFill>
            <p:spPr>
              <a:xfrm>
                <a:off x="3104506" y="2753958"/>
                <a:ext cx="370213" cy="1737359"/>
              </a:xfrm>
              <a:prstGeom prst="rect">
                <a:avLst/>
              </a:prstGeom>
            </p:spPr>
          </p:pic>
          <p:pic>
            <p:nvPicPr>
              <p:cNvPr id="36" name="Image 35">
                <a:extLst>
                  <a:ext uri="{FF2B5EF4-FFF2-40B4-BE49-F238E27FC236}">
                    <a16:creationId xmlns:a16="http://schemas.microsoft.com/office/drawing/2014/main" id="{76C3705A-64D8-4C09-9774-7D9A63347B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097" r="18594"/>
              <a:stretch/>
            </p:blipFill>
            <p:spPr>
              <a:xfrm>
                <a:off x="3474719" y="2753958"/>
                <a:ext cx="370213" cy="1737359"/>
              </a:xfrm>
              <a:prstGeom prst="rect">
                <a:avLst/>
              </a:prstGeom>
            </p:spPr>
          </p:pic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773684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jeu de données est déséquilibré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A1E8ACD-A6CE-44B3-9E1E-A51A4BE33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10" y="1528005"/>
            <a:ext cx="6052327" cy="3320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F9FAC46F-50DD-4275-B54F-D659122B6097}"/>
              </a:ext>
            </a:extLst>
          </p:cNvPr>
          <p:cNvSpPr txBox="1"/>
          <p:nvPr/>
        </p:nvSpPr>
        <p:spPr>
          <a:xfrm>
            <a:off x="7667775" y="1846316"/>
            <a:ext cx="36852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Utilisation du </a:t>
            </a:r>
            <a:r>
              <a:rPr lang="fr-FR" sz="2000" b="1" u="sng" dirty="0"/>
              <a:t>SMOTE</a:t>
            </a:r>
            <a:endParaRPr lang="fr-FR" sz="2000" b="1" u="sng" baseline="30000" dirty="0"/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6E39D6B9-367B-49E2-BE49-490A54294E0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786" y="1837524"/>
            <a:ext cx="457727" cy="427272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5C38FDFC-2903-4044-999A-A79AFFB44F1D}"/>
              </a:ext>
            </a:extLst>
          </p:cNvPr>
          <p:cNvSpPr txBox="1"/>
          <p:nvPr/>
        </p:nvSpPr>
        <p:spPr>
          <a:xfrm>
            <a:off x="7658512" y="2264796"/>
            <a:ext cx="33955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u="sng" dirty="0">
                <a:latin typeface="docs-Roboto"/>
              </a:rPr>
              <a:t>Oversampling </a:t>
            </a:r>
            <a:r>
              <a:rPr lang="fr-FR" dirty="0">
                <a:latin typeface="docs-Roboto"/>
              </a:rPr>
              <a:t>pour augmenter les données dans la classe minoritaire</a:t>
            </a:r>
            <a:endParaRPr lang="fr-FR" sz="1400" dirty="0">
              <a:latin typeface="docs-Roboto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3E9BB31-D4E8-4FA1-9BA7-2F23E2F5CC83}"/>
              </a:ext>
            </a:extLst>
          </p:cNvPr>
          <p:cNvSpPr txBox="1"/>
          <p:nvPr/>
        </p:nvSpPr>
        <p:spPr>
          <a:xfrm>
            <a:off x="-1" y="5300957"/>
            <a:ext cx="5637008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(0) Ce sont des prêts qui ont été remboursés.</a:t>
            </a:r>
          </a:p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(1) Ce sont des prêts qui n'ont pas été remboursés</a:t>
            </a:r>
            <a:endParaRPr lang="fr-FR" sz="2000" b="1" u="sng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6D72FA3-ED7A-42FD-9212-E64F76089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649" y="3526156"/>
            <a:ext cx="3534343" cy="195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88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761707E3-EF37-4987-B510-7CC8DE10544D}"/>
              </a:ext>
            </a:extLst>
          </p:cNvPr>
          <p:cNvGrpSpPr/>
          <p:nvPr/>
        </p:nvGrpSpPr>
        <p:grpSpPr>
          <a:xfrm>
            <a:off x="9831895" y="218688"/>
            <a:ext cx="2227800" cy="856800"/>
            <a:chOff x="9125220" y="3912979"/>
            <a:chExt cx="2227800" cy="856800"/>
          </a:xfrm>
        </p:grpSpPr>
        <p:sp>
          <p:nvSpPr>
            <p:cNvPr id="20" name="Google Shape;189;p19">
              <a:extLst>
                <a:ext uri="{FF2B5EF4-FFF2-40B4-BE49-F238E27FC236}">
                  <a16:creationId xmlns:a16="http://schemas.microsoft.com/office/drawing/2014/main" id="{A3C64A36-7558-4F11-ACEB-698FED6FC3BF}"/>
                </a:ext>
              </a:extLst>
            </p:cNvPr>
            <p:cNvSpPr/>
            <p:nvPr/>
          </p:nvSpPr>
          <p:spPr>
            <a:xfrm>
              <a:off x="9125220" y="3912979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3;p19">
              <a:extLst>
                <a:ext uri="{FF2B5EF4-FFF2-40B4-BE49-F238E27FC236}">
                  <a16:creationId xmlns:a16="http://schemas.microsoft.com/office/drawing/2014/main" id="{FC9C5BBF-BA22-4A2C-B6D6-5173AD061213}"/>
                </a:ext>
              </a:extLst>
            </p:cNvPr>
            <p:cNvSpPr txBox="1"/>
            <p:nvPr/>
          </p:nvSpPr>
          <p:spPr>
            <a:xfrm>
              <a:off x="9408404" y="4101825"/>
              <a:ext cx="1293117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Fonction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coût</a:t>
              </a:r>
            </a:p>
          </p:txBody>
        </p:sp>
        <p:sp>
          <p:nvSpPr>
            <p:cNvPr id="23" name="Google Shape;197;p19">
              <a:extLst>
                <a:ext uri="{FF2B5EF4-FFF2-40B4-BE49-F238E27FC236}">
                  <a16:creationId xmlns:a16="http://schemas.microsoft.com/office/drawing/2014/main" id="{48300448-65FF-4745-BC21-D3DF9CA8CD83}"/>
                </a:ext>
              </a:extLst>
            </p:cNvPr>
            <p:cNvSpPr/>
            <p:nvPr/>
          </p:nvSpPr>
          <p:spPr>
            <a:xfrm>
              <a:off x="10646345" y="4143074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4" name="Google Shape;204;p19">
              <a:extLst>
                <a:ext uri="{FF2B5EF4-FFF2-40B4-BE49-F238E27FC236}">
                  <a16:creationId xmlns:a16="http://schemas.microsoft.com/office/drawing/2014/main" id="{01025077-5D12-4F6A-845F-CB6997BB419D}"/>
                </a:ext>
              </a:extLst>
            </p:cNvPr>
            <p:cNvSpPr txBox="1"/>
            <p:nvPr/>
          </p:nvSpPr>
          <p:spPr>
            <a:xfrm>
              <a:off x="10646846" y="4142943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860D9C94-066B-4100-814D-64DA770BC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7725" y="4170396"/>
              <a:ext cx="328517" cy="328517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Pénaliser des Faux Négatifs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4" name="Tableau 15">
            <a:extLst>
              <a:ext uri="{FF2B5EF4-FFF2-40B4-BE49-F238E27FC236}">
                <a16:creationId xmlns:a16="http://schemas.microsoft.com/office/drawing/2014/main" id="{F69B1DF1-D648-4C6D-9E4F-2117BE7F7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38671"/>
              </p:ext>
            </p:extLst>
          </p:nvPr>
        </p:nvGraphicFramePr>
        <p:xfrm>
          <a:off x="562524" y="1946374"/>
          <a:ext cx="2947544" cy="28546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189">
                  <a:extLst>
                    <a:ext uri="{9D8B030D-6E8A-4147-A177-3AD203B41FA5}">
                      <a16:colId xmlns:a16="http://schemas.microsoft.com/office/drawing/2014/main" val="3418241343"/>
                    </a:ext>
                  </a:extLst>
                </a:gridCol>
                <a:gridCol w="1234224">
                  <a:extLst>
                    <a:ext uri="{9D8B030D-6E8A-4147-A177-3AD203B41FA5}">
                      <a16:colId xmlns:a16="http://schemas.microsoft.com/office/drawing/2014/main" val="1405748009"/>
                    </a:ext>
                  </a:extLst>
                </a:gridCol>
                <a:gridCol w="1213131">
                  <a:extLst>
                    <a:ext uri="{9D8B030D-6E8A-4147-A177-3AD203B41FA5}">
                      <a16:colId xmlns:a16="http://schemas.microsoft.com/office/drawing/2014/main" val="2507800927"/>
                    </a:ext>
                  </a:extLst>
                </a:gridCol>
              </a:tblGrid>
              <a:tr h="1077218">
                <a:tc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0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TN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FP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65666"/>
                  </a:ext>
                </a:extLst>
              </a:tr>
              <a:tr h="1174594">
                <a:tc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1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FN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85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TP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344158"/>
                  </a:ext>
                </a:extLst>
              </a:tr>
              <a:tr h="602847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</a:t>
                      </a:r>
                      <a:endParaRPr lang="fr-FR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</a:t>
                      </a:r>
                      <a:endParaRPr lang="fr-FR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1946666"/>
                  </a:ext>
                </a:extLst>
              </a:tr>
            </a:tbl>
          </a:graphicData>
        </a:graphic>
      </p:graphicFrame>
      <p:sp>
        <p:nvSpPr>
          <p:cNvPr id="43" name="ZoneTexte 42">
            <a:extLst>
              <a:ext uri="{FF2B5EF4-FFF2-40B4-BE49-F238E27FC236}">
                <a16:creationId xmlns:a16="http://schemas.microsoft.com/office/drawing/2014/main" id="{BFBE55AF-C178-45A9-A30C-C8B552BE9171}"/>
              </a:ext>
            </a:extLst>
          </p:cNvPr>
          <p:cNvSpPr txBox="1"/>
          <p:nvPr/>
        </p:nvSpPr>
        <p:spPr>
          <a:xfrm>
            <a:off x="1659944" y="4568230"/>
            <a:ext cx="1209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/>
              <a:t>Classe prédite</a:t>
            </a:r>
            <a:endParaRPr lang="fr-FR" sz="1400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3418CBAE-6DCA-4D70-93D5-412CAF07C5E7}"/>
              </a:ext>
            </a:extLst>
          </p:cNvPr>
          <p:cNvSpPr txBox="1"/>
          <p:nvPr/>
        </p:nvSpPr>
        <p:spPr>
          <a:xfrm rot="16200000">
            <a:off x="16124" y="2978064"/>
            <a:ext cx="109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Classe</a:t>
            </a:r>
            <a:r>
              <a:rPr lang="es-ES" sz="1400" dirty="0"/>
              <a:t> </a:t>
            </a:r>
            <a:r>
              <a:rPr lang="es-ES" sz="1400" dirty="0" err="1"/>
              <a:t>réelle</a:t>
            </a:r>
            <a:endParaRPr lang="fr-FR" sz="14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D45B9C6-760B-477B-A4A6-F64F75F22E6F}"/>
              </a:ext>
            </a:extLst>
          </p:cNvPr>
          <p:cNvSpPr txBox="1"/>
          <p:nvPr/>
        </p:nvSpPr>
        <p:spPr>
          <a:xfrm>
            <a:off x="1141002" y="1547082"/>
            <a:ext cx="224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/>
              <a:t>Matrice</a:t>
            </a:r>
            <a:r>
              <a:rPr lang="es-ES" b="1" dirty="0"/>
              <a:t> de </a:t>
            </a:r>
            <a:r>
              <a:rPr lang="es-ES" b="1" dirty="0" err="1"/>
              <a:t>confusion</a:t>
            </a:r>
            <a:endParaRPr lang="fr-FR" b="1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5F6DE93-5E4C-49D7-9C40-AE659751146F}"/>
              </a:ext>
            </a:extLst>
          </p:cNvPr>
          <p:cNvSpPr txBox="1"/>
          <p:nvPr/>
        </p:nvSpPr>
        <p:spPr>
          <a:xfrm>
            <a:off x="4558444" y="1558121"/>
            <a:ext cx="45661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Fonction coût</a:t>
            </a:r>
            <a:endParaRPr lang="fr-FR" sz="2000" baseline="30000" dirty="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30DFC66-0A97-4760-91FD-DE8FE14D188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454" y="1549329"/>
            <a:ext cx="457727" cy="427272"/>
          </a:xfrm>
          <a:prstGeom prst="rect">
            <a:avLst/>
          </a:prstGeom>
        </p:spPr>
      </p:pic>
      <p:graphicFrame>
        <p:nvGraphicFramePr>
          <p:cNvPr id="28" name="Tableau 3">
            <a:extLst>
              <a:ext uri="{FF2B5EF4-FFF2-40B4-BE49-F238E27FC236}">
                <a16:creationId xmlns:a16="http://schemas.microsoft.com/office/drawing/2014/main" id="{D9E693DA-9139-4D8C-BB39-D8EB5A4EB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631803"/>
              </p:ext>
            </p:extLst>
          </p:nvPr>
        </p:nvGraphicFramePr>
        <p:xfrm>
          <a:off x="4721432" y="2033205"/>
          <a:ext cx="1945576" cy="151980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8005">
                  <a:extLst>
                    <a:ext uri="{9D8B030D-6E8A-4147-A177-3AD203B41FA5}">
                      <a16:colId xmlns:a16="http://schemas.microsoft.com/office/drawing/2014/main" val="2691836734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3713735240"/>
                    </a:ext>
                  </a:extLst>
                </a:gridCol>
              </a:tblGrid>
              <a:tr h="3006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 err="1"/>
                        <a:t>Taux</a:t>
                      </a:r>
                      <a:endParaRPr lang="es-E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Valeur</a:t>
                      </a:r>
                      <a:endParaRPr lang="fr-F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291659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TN</a:t>
                      </a:r>
                      <a:r>
                        <a:rPr lang="es-ES" sz="1400" dirty="0"/>
                        <a:t>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s-ES" sz="11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vrais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ES" sz="11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négatifs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s-ES" sz="11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973378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TP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s-ES" sz="11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vrais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ES" sz="11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positifs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 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308931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FP</a:t>
                      </a:r>
                      <a:r>
                        <a:rPr lang="es-ES" sz="1400" dirty="0"/>
                        <a:t>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s-ES" sz="11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faux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ES" sz="11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positifs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200" kern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445578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FN</a:t>
                      </a:r>
                      <a:r>
                        <a:rPr lang="es-ES" sz="1400" dirty="0"/>
                        <a:t>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s-ES" sz="11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faux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ES" sz="11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négatifs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127899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B95DBC4A-F683-47A9-A1F5-0CD83B3EE1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123"/>
          <a:stretch/>
        </p:blipFill>
        <p:spPr>
          <a:xfrm>
            <a:off x="4742871" y="3793505"/>
            <a:ext cx="6126024" cy="208143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173349F0-BA1A-449B-AE0E-C6DA387DB66A}"/>
              </a:ext>
            </a:extLst>
          </p:cNvPr>
          <p:cNvSpPr txBox="1"/>
          <p:nvPr/>
        </p:nvSpPr>
        <p:spPr>
          <a:xfrm>
            <a:off x="7267903" y="1543515"/>
            <a:ext cx="4924097" cy="1323439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U</a:t>
            </a:r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 </a:t>
            </a:r>
            <a:r>
              <a:rPr lang="fr-FR" sz="2000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faux positif </a:t>
            </a:r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(FP) constitue </a:t>
            </a:r>
            <a:r>
              <a:rPr lang="fr-FR" sz="2000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une perte d'opportunité</a:t>
            </a:r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pour la banque, à la différence d'un </a:t>
            </a:r>
            <a:r>
              <a:rPr lang="fr-FR" sz="2000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faux négatif (FN)</a:t>
            </a:r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qui constitue une </a:t>
            </a:r>
            <a:r>
              <a:rPr lang="fr-FR" sz="2000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perte pour créance irrécouvrable.</a:t>
            </a:r>
          </a:p>
        </p:txBody>
      </p:sp>
    </p:spTree>
    <p:extLst>
      <p:ext uri="{BB962C8B-B14F-4D97-AF65-F5344CB8AC3E}">
        <p14:creationId xmlns:p14="http://schemas.microsoft.com/office/powerpoint/2010/main" val="2577675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976FFCC-1B5E-405F-9356-4652FA0F7693}"/>
              </a:ext>
            </a:extLst>
          </p:cNvPr>
          <p:cNvGrpSpPr/>
          <p:nvPr/>
        </p:nvGrpSpPr>
        <p:grpSpPr>
          <a:xfrm>
            <a:off x="9831895" y="217482"/>
            <a:ext cx="2227800" cy="856800"/>
            <a:chOff x="8519097" y="3565933"/>
            <a:chExt cx="2227800" cy="856800"/>
          </a:xfrm>
        </p:grpSpPr>
        <p:sp>
          <p:nvSpPr>
            <p:cNvPr id="18" name="Google Shape;189;p19">
              <a:extLst>
                <a:ext uri="{FF2B5EF4-FFF2-40B4-BE49-F238E27FC236}">
                  <a16:creationId xmlns:a16="http://schemas.microsoft.com/office/drawing/2014/main" id="{CC18A325-A9E3-47A6-9C4D-8D3C4F053200}"/>
                </a:ext>
              </a:extLst>
            </p:cNvPr>
            <p:cNvSpPr/>
            <p:nvPr/>
          </p:nvSpPr>
          <p:spPr>
            <a:xfrm>
              <a:off x="8519097" y="3565933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7451EB"/>
            </a:solidFill>
            <a:ln>
              <a:solidFill>
                <a:srgbClr val="7451E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3;p19">
              <a:extLst>
                <a:ext uri="{FF2B5EF4-FFF2-40B4-BE49-F238E27FC236}">
                  <a16:creationId xmlns:a16="http://schemas.microsoft.com/office/drawing/2014/main" id="{E10F0CB0-6212-484A-A33F-7475E8325343}"/>
                </a:ext>
              </a:extLst>
            </p:cNvPr>
            <p:cNvSpPr txBox="1"/>
            <p:nvPr/>
          </p:nvSpPr>
          <p:spPr>
            <a:xfrm>
              <a:off x="8746278" y="3763395"/>
              <a:ext cx="1409614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 err="1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Hyperopt</a:t>
              </a:r>
              <a:endParaRPr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5" name="Google Shape;197;p19">
              <a:extLst>
                <a:ext uri="{FF2B5EF4-FFF2-40B4-BE49-F238E27FC236}">
                  <a16:creationId xmlns:a16="http://schemas.microsoft.com/office/drawing/2014/main" id="{CC4F9EE9-BA3C-4E41-AA88-186F44FBA3C4}"/>
                </a:ext>
              </a:extLst>
            </p:cNvPr>
            <p:cNvSpPr/>
            <p:nvPr/>
          </p:nvSpPr>
          <p:spPr>
            <a:xfrm>
              <a:off x="10145008" y="3796028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6" name="Google Shape;204;p19">
              <a:extLst>
                <a:ext uri="{FF2B5EF4-FFF2-40B4-BE49-F238E27FC236}">
                  <a16:creationId xmlns:a16="http://schemas.microsoft.com/office/drawing/2014/main" id="{D817CCB1-28A8-4EA7-904A-A313B125AE3F}"/>
                </a:ext>
              </a:extLst>
            </p:cNvPr>
            <p:cNvSpPr txBox="1"/>
            <p:nvPr/>
          </p:nvSpPr>
          <p:spPr>
            <a:xfrm>
              <a:off x="10145509" y="3795897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06535061-F15D-48DB-8FDC-9D9AAECD3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3193" y="3836668"/>
              <a:ext cx="304762" cy="304762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Optimisation des hyperparamètres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61C1E27-BA3E-4758-8018-AC86D17E64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9"/>
          <a:stretch/>
        </p:blipFill>
        <p:spPr>
          <a:xfrm>
            <a:off x="377906" y="2283581"/>
            <a:ext cx="5868404" cy="2962343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B77DBE95-E5B6-4B5F-9620-BB1FD34ED07E}"/>
              </a:ext>
            </a:extLst>
          </p:cNvPr>
          <p:cNvSpPr txBox="1"/>
          <p:nvPr/>
        </p:nvSpPr>
        <p:spPr>
          <a:xfrm>
            <a:off x="-1" y="1358742"/>
            <a:ext cx="5637008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Paramètres basés sur les paramètres déjà existants dans le kernel choisi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1597A2D-7799-4E6B-8410-A56CB4837B98}"/>
              </a:ext>
            </a:extLst>
          </p:cNvPr>
          <p:cNvSpPr txBox="1"/>
          <p:nvPr/>
        </p:nvSpPr>
        <p:spPr>
          <a:xfrm>
            <a:off x="7254588" y="2602191"/>
            <a:ext cx="45661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Pour optimiser la performance et le temps</a:t>
            </a:r>
            <a:endParaRPr lang="fr-FR" sz="2000" baseline="30000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FB51AD97-7DC4-41C9-89AF-F63F4FCAB4E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598" y="2593399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83EA7AC-C824-48BF-939D-4D4291117F83}"/>
              </a:ext>
            </a:extLst>
          </p:cNvPr>
          <p:cNvSpPr txBox="1"/>
          <p:nvPr/>
        </p:nvSpPr>
        <p:spPr>
          <a:xfrm>
            <a:off x="7245325" y="3077275"/>
            <a:ext cx="33718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 err="1"/>
              <a:t>StandardScaler</a:t>
            </a:r>
            <a:r>
              <a:rPr lang="fr-FR" sz="1800" dirty="0"/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err="1"/>
              <a:t>LGBMClassifier</a:t>
            </a: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colsample_bytree</a:t>
            </a:r>
            <a:r>
              <a:rPr lang="en-US" sz="1600" dirty="0"/>
              <a:t>=0.8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subsample=0.8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Is_unbalance</a:t>
            </a:r>
            <a:r>
              <a:rPr lang="en-US" sz="1600" dirty="0"/>
              <a:t>=False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fr-FR" sz="1200" dirty="0">
              <a:latin typeface="docs-Roboto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EF260DA-2862-4E24-A302-BFFB3B6DA8F0}"/>
              </a:ext>
            </a:extLst>
          </p:cNvPr>
          <p:cNvSpPr txBox="1"/>
          <p:nvPr/>
        </p:nvSpPr>
        <p:spPr>
          <a:xfrm>
            <a:off x="6787598" y="5801284"/>
            <a:ext cx="5404402" cy="400110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 kernel a déjà un cross-validation mis en œuvre</a:t>
            </a:r>
          </a:p>
        </p:txBody>
      </p:sp>
    </p:spTree>
    <p:extLst>
      <p:ext uri="{BB962C8B-B14F-4D97-AF65-F5344CB8AC3E}">
        <p14:creationId xmlns:p14="http://schemas.microsoft.com/office/powerpoint/2010/main" val="287877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122854" y="3109237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Résultats d’optimisation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4.a.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427DB4C0-EB30-4B50-A325-827DD137CA3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4B384DE-DEC6-41ED-9E6D-0C3C70043E5E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6964813B-2FDA-4550-88B0-D768CEDBA24D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C7FF309E-9D22-4DA7-A33A-FA708C6BEC41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D3E65CF5-FB64-450F-9E08-A01E412F5459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F9D57FE2-3CA1-4D98-83D1-A2A998169EFB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C3ED0228-C11C-4B4F-A413-A4BD954859A3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781F235E-8471-4980-92F5-3945D4D4FAE6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FF4B603C-57B3-4AF6-A592-2E2F6AFCF4E8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F4C74A09-C481-41F2-A14B-7B810C2C3457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2CA440EA-ABA4-4BBC-A988-BEED7236526B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8660AEE7-6620-4111-B540-D4D66FD0CD17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740BCEB2-202E-4956-BF3C-DB52D4F7AA87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2E3C0C53-DF11-4C4C-BF26-61B5902016CB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7923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 37">
            <a:extLst>
              <a:ext uri="{FF2B5EF4-FFF2-40B4-BE49-F238E27FC236}">
                <a16:creationId xmlns:a16="http://schemas.microsoft.com/office/drawing/2014/main" id="{6C0D5310-60C6-4EE6-98C7-C5D1859E9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97" y="2124456"/>
            <a:ext cx="5470803" cy="3484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Optimisation des hyperparamètres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EB1DFF5E-A9AB-4D8E-8BD9-1F982962E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510508"/>
              </p:ext>
            </p:extLst>
          </p:nvPr>
        </p:nvGraphicFramePr>
        <p:xfrm>
          <a:off x="7559276" y="2052164"/>
          <a:ext cx="3260785" cy="27536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8216">
                  <a:extLst>
                    <a:ext uri="{9D8B030D-6E8A-4147-A177-3AD203B41FA5}">
                      <a16:colId xmlns:a16="http://schemas.microsoft.com/office/drawing/2014/main" val="4140760574"/>
                    </a:ext>
                  </a:extLst>
                </a:gridCol>
                <a:gridCol w="1802569">
                  <a:extLst>
                    <a:ext uri="{9D8B030D-6E8A-4147-A177-3AD203B41FA5}">
                      <a16:colId xmlns:a16="http://schemas.microsoft.com/office/drawing/2014/main" val="29684501"/>
                    </a:ext>
                  </a:extLst>
                </a:gridCol>
              </a:tblGrid>
              <a:tr h="229255">
                <a:tc>
                  <a:txBody>
                    <a:bodyPr/>
                    <a:lstStyle/>
                    <a:p>
                      <a:r>
                        <a:rPr lang="es-ES" sz="1200" dirty="0" err="1"/>
                        <a:t>Paramètres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Meilleur résultat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607268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learning_rate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0.002021947556803579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254292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max_depth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9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637982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min_child_weight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44.68618422455195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243514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min_split_gain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0.030970825122649367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002863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n_estimators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8000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323900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num_leaves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36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06503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reg_alpha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0.045341569610647205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713903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reg_lambda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0.08049459639521307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6978"/>
                  </a:ext>
                </a:extLst>
              </a:tr>
            </a:tbl>
          </a:graphicData>
        </a:graphic>
      </p:graphicFrame>
      <p:sp>
        <p:nvSpPr>
          <p:cNvPr id="23" name="ZoneTexte 22">
            <a:extLst>
              <a:ext uri="{FF2B5EF4-FFF2-40B4-BE49-F238E27FC236}">
                <a16:creationId xmlns:a16="http://schemas.microsoft.com/office/drawing/2014/main" id="{7B12BDCE-2A0C-4BBA-A5CC-4EE173765D52}"/>
              </a:ext>
            </a:extLst>
          </p:cNvPr>
          <p:cNvSpPr txBox="1"/>
          <p:nvPr/>
        </p:nvSpPr>
        <p:spPr>
          <a:xfrm>
            <a:off x="8542798" y="5185680"/>
            <a:ext cx="3649201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Paramètres basés sur ceux déjà existants dans le kernel choisi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C06310-7FED-4B65-9E60-1FDB98CACFBE}"/>
              </a:ext>
            </a:extLst>
          </p:cNvPr>
          <p:cNvSpPr/>
          <p:nvPr/>
        </p:nvSpPr>
        <p:spPr>
          <a:xfrm>
            <a:off x="0" y="1213958"/>
            <a:ext cx="6331789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BA951AE-7893-4894-B68B-8E5114785A86}"/>
              </a:ext>
            </a:extLst>
          </p:cNvPr>
          <p:cNvSpPr txBox="1"/>
          <p:nvPr/>
        </p:nvSpPr>
        <p:spPr>
          <a:xfrm>
            <a:off x="18015" y="1250031"/>
            <a:ext cx="64863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Les résultats obtenus après avoir fait l’optimisation sont meilleurs que ceux du précèdent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936E3A4-F9BD-4EFB-BB39-86E39134AAD1}"/>
              </a:ext>
            </a:extLst>
          </p:cNvPr>
          <p:cNvSpPr txBox="1"/>
          <p:nvPr/>
        </p:nvSpPr>
        <p:spPr>
          <a:xfrm>
            <a:off x="7461622" y="1516452"/>
            <a:ext cx="36492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Meilleur résultat avec </a:t>
            </a:r>
            <a:r>
              <a:rPr lang="fr-FR" sz="2000" dirty="0" err="1"/>
              <a:t>Hyperopt</a:t>
            </a:r>
            <a:endParaRPr lang="fr-FR" sz="2000" baseline="30000" dirty="0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4F4A598E-BE19-4CF7-B75D-5359BD0B569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32" y="1507660"/>
            <a:ext cx="457727" cy="42727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60BA940-CB06-4AF7-B7C5-32911BE0A4F2}"/>
              </a:ext>
            </a:extLst>
          </p:cNvPr>
          <p:cNvSpPr/>
          <p:nvPr/>
        </p:nvSpPr>
        <p:spPr>
          <a:xfrm>
            <a:off x="2587926" y="2575560"/>
            <a:ext cx="1570008" cy="2807938"/>
          </a:xfrm>
          <a:prstGeom prst="rect">
            <a:avLst/>
          </a:prstGeom>
          <a:noFill/>
          <a:ln w="38100">
            <a:solidFill>
              <a:srgbClr val="70AD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69AD510B-E263-4841-8551-21234BBB6FFD}"/>
              </a:ext>
            </a:extLst>
          </p:cNvPr>
          <p:cNvGrpSpPr/>
          <p:nvPr/>
        </p:nvGrpSpPr>
        <p:grpSpPr>
          <a:xfrm>
            <a:off x="9831895" y="217482"/>
            <a:ext cx="2227800" cy="856800"/>
            <a:chOff x="8519097" y="3565933"/>
            <a:chExt cx="2227800" cy="856800"/>
          </a:xfrm>
        </p:grpSpPr>
        <p:sp>
          <p:nvSpPr>
            <p:cNvPr id="17" name="Google Shape;189;p19">
              <a:extLst>
                <a:ext uri="{FF2B5EF4-FFF2-40B4-BE49-F238E27FC236}">
                  <a16:creationId xmlns:a16="http://schemas.microsoft.com/office/drawing/2014/main" id="{B85D3819-5882-44FF-93FF-D30FFA6413E3}"/>
                </a:ext>
              </a:extLst>
            </p:cNvPr>
            <p:cNvSpPr/>
            <p:nvPr/>
          </p:nvSpPr>
          <p:spPr>
            <a:xfrm>
              <a:off x="8519097" y="3565933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7451EB"/>
            </a:solidFill>
            <a:ln>
              <a:solidFill>
                <a:srgbClr val="7451E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93;p19">
              <a:extLst>
                <a:ext uri="{FF2B5EF4-FFF2-40B4-BE49-F238E27FC236}">
                  <a16:creationId xmlns:a16="http://schemas.microsoft.com/office/drawing/2014/main" id="{F1C7A6C5-B358-4D86-997B-F6AB7026F0C0}"/>
                </a:ext>
              </a:extLst>
            </p:cNvPr>
            <p:cNvSpPr txBox="1"/>
            <p:nvPr/>
          </p:nvSpPr>
          <p:spPr>
            <a:xfrm>
              <a:off x="8746278" y="3763395"/>
              <a:ext cx="1409614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 err="1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Hyperopt</a:t>
              </a:r>
              <a:endParaRPr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19" name="Google Shape;197;p19">
              <a:extLst>
                <a:ext uri="{FF2B5EF4-FFF2-40B4-BE49-F238E27FC236}">
                  <a16:creationId xmlns:a16="http://schemas.microsoft.com/office/drawing/2014/main" id="{9F31023B-2EAD-468B-9B36-816A9E989422}"/>
                </a:ext>
              </a:extLst>
            </p:cNvPr>
            <p:cNvSpPr/>
            <p:nvPr/>
          </p:nvSpPr>
          <p:spPr>
            <a:xfrm>
              <a:off x="10145008" y="3796028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0" name="Google Shape;204;p19">
              <a:extLst>
                <a:ext uri="{FF2B5EF4-FFF2-40B4-BE49-F238E27FC236}">
                  <a16:creationId xmlns:a16="http://schemas.microsoft.com/office/drawing/2014/main" id="{4FC41F6D-6A52-4303-8AD9-C7497EA6F5A1}"/>
                </a:ext>
              </a:extLst>
            </p:cNvPr>
            <p:cNvSpPr txBox="1"/>
            <p:nvPr/>
          </p:nvSpPr>
          <p:spPr>
            <a:xfrm>
              <a:off x="10145509" y="3795897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B6FE5411-EA07-4D7F-A447-3A5E2F757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3193" y="3836668"/>
              <a:ext cx="304762" cy="304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6760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modèle est performant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2E4ED4-106F-4EC1-9916-C20BE8BDFB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561"/>
          <a:stretch/>
        </p:blipFill>
        <p:spPr>
          <a:xfrm>
            <a:off x="1577902" y="2121581"/>
            <a:ext cx="4198144" cy="3978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3B9A610-7F63-45AD-8060-A2BDEFAF3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390" y="2121581"/>
            <a:ext cx="5028490" cy="407601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CFE6D2A-2356-496B-BC12-5C0D6682AFA9}"/>
              </a:ext>
            </a:extLst>
          </p:cNvPr>
          <p:cNvSpPr/>
          <p:nvPr/>
        </p:nvSpPr>
        <p:spPr>
          <a:xfrm>
            <a:off x="1" y="1213958"/>
            <a:ext cx="5524500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2F98588-D342-4C51-82FF-475327119DE0}"/>
              </a:ext>
            </a:extLst>
          </p:cNvPr>
          <p:cNvSpPr txBox="1"/>
          <p:nvPr/>
        </p:nvSpPr>
        <p:spPr>
          <a:xfrm>
            <a:off x="18015" y="1250031"/>
            <a:ext cx="5335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Parce qu'il s'agit d'un ensemble de données équilibré, </a:t>
            </a:r>
          </a:p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ROC-AUC sera pris en compte. </a:t>
            </a:r>
            <a:r>
              <a:rPr lang="fr-FR" i="1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ROC-AUC est 0,907633</a:t>
            </a:r>
            <a:endParaRPr lang="fr-FR" sz="1100" b="1" i="1" u="sng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0CFDBEC-2A8F-441F-AD56-4AF3A8F7EA99}"/>
              </a:ext>
            </a:extLst>
          </p:cNvPr>
          <p:cNvSpPr txBox="1"/>
          <p:nvPr/>
        </p:nvSpPr>
        <p:spPr>
          <a:xfrm>
            <a:off x="7148573" y="402572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Arial Black" panose="020B0A04020102020204" pitchFamily="34" charset="0"/>
              </a:rPr>
              <a:t>FN</a:t>
            </a:r>
            <a:endParaRPr lang="fr-FR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625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976FFCC-1B5E-405F-9356-4652FA0F7693}"/>
              </a:ext>
            </a:extLst>
          </p:cNvPr>
          <p:cNvGrpSpPr/>
          <p:nvPr/>
        </p:nvGrpSpPr>
        <p:grpSpPr>
          <a:xfrm>
            <a:off x="9831895" y="217482"/>
            <a:ext cx="2227800" cy="856800"/>
            <a:chOff x="8519097" y="3565933"/>
            <a:chExt cx="2227800" cy="856800"/>
          </a:xfrm>
        </p:grpSpPr>
        <p:sp>
          <p:nvSpPr>
            <p:cNvPr id="18" name="Google Shape;189;p19">
              <a:extLst>
                <a:ext uri="{FF2B5EF4-FFF2-40B4-BE49-F238E27FC236}">
                  <a16:creationId xmlns:a16="http://schemas.microsoft.com/office/drawing/2014/main" id="{CC18A325-A9E3-47A6-9C4D-8D3C4F053200}"/>
                </a:ext>
              </a:extLst>
            </p:cNvPr>
            <p:cNvSpPr/>
            <p:nvPr/>
          </p:nvSpPr>
          <p:spPr>
            <a:xfrm>
              <a:off x="8519097" y="3565933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7451EB"/>
            </a:solidFill>
            <a:ln>
              <a:solidFill>
                <a:srgbClr val="7451E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3;p19">
              <a:extLst>
                <a:ext uri="{FF2B5EF4-FFF2-40B4-BE49-F238E27FC236}">
                  <a16:creationId xmlns:a16="http://schemas.microsoft.com/office/drawing/2014/main" id="{E10F0CB0-6212-484A-A33F-7475E8325343}"/>
                </a:ext>
              </a:extLst>
            </p:cNvPr>
            <p:cNvSpPr txBox="1"/>
            <p:nvPr/>
          </p:nvSpPr>
          <p:spPr>
            <a:xfrm>
              <a:off x="8746278" y="3763395"/>
              <a:ext cx="1409614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 err="1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Hyperopt</a:t>
              </a:r>
              <a:endParaRPr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5" name="Google Shape;197;p19">
              <a:extLst>
                <a:ext uri="{FF2B5EF4-FFF2-40B4-BE49-F238E27FC236}">
                  <a16:creationId xmlns:a16="http://schemas.microsoft.com/office/drawing/2014/main" id="{CC4F9EE9-BA3C-4E41-AA88-186F44FBA3C4}"/>
                </a:ext>
              </a:extLst>
            </p:cNvPr>
            <p:cNvSpPr/>
            <p:nvPr/>
          </p:nvSpPr>
          <p:spPr>
            <a:xfrm>
              <a:off x="10145008" y="3796028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6" name="Google Shape;204;p19">
              <a:extLst>
                <a:ext uri="{FF2B5EF4-FFF2-40B4-BE49-F238E27FC236}">
                  <a16:creationId xmlns:a16="http://schemas.microsoft.com/office/drawing/2014/main" id="{D817CCB1-28A8-4EA7-904A-A313B125AE3F}"/>
                </a:ext>
              </a:extLst>
            </p:cNvPr>
            <p:cNvSpPr txBox="1"/>
            <p:nvPr/>
          </p:nvSpPr>
          <p:spPr>
            <a:xfrm>
              <a:off x="10145509" y="3795897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06535061-F15D-48DB-8FDC-9D9AAECD3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3193" y="3836668"/>
              <a:ext cx="304762" cy="304762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Interprétation du modèle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2A9E62-94E8-44DA-8581-6837AE628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90" y="1046508"/>
            <a:ext cx="6405585" cy="521684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E8E5794E-4F67-41CF-83BA-7E2DC0C7743F}"/>
              </a:ext>
            </a:extLst>
          </p:cNvPr>
          <p:cNvSpPr txBox="1"/>
          <p:nvPr/>
        </p:nvSpPr>
        <p:spPr>
          <a:xfrm>
            <a:off x="7625780" y="1467074"/>
            <a:ext cx="37363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Les variables les plus importantes proviennent d'une source externe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23C32976-815B-41D3-80CC-40205E3C76E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790" y="1458282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C8B062FB-028E-4012-96A7-48E8D5E0BA9E}"/>
              </a:ext>
            </a:extLst>
          </p:cNvPr>
          <p:cNvSpPr txBox="1"/>
          <p:nvPr/>
        </p:nvSpPr>
        <p:spPr>
          <a:xfrm>
            <a:off x="7635043" y="2589003"/>
            <a:ext cx="38227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docs-Roboto"/>
              </a:rPr>
              <a:t>Le Feature Engineering </a:t>
            </a:r>
            <a:r>
              <a:rPr lang="fr-FR" sz="2000" dirty="0">
                <a:solidFill>
                  <a:srgbClr val="000000"/>
                </a:solidFill>
                <a:latin typeface="docs-Roboto"/>
              </a:rPr>
              <a:t>a ajouté la valeur au moment de la modélisation</a:t>
            </a:r>
            <a:endParaRPr lang="fr-FR" sz="2000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25A1231-502C-423E-B47A-F5AE8330B53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053" y="2580211"/>
            <a:ext cx="457727" cy="42727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6CAA2EFD-403F-4020-98F5-21A1BAA4CD4F}"/>
              </a:ext>
            </a:extLst>
          </p:cNvPr>
          <p:cNvSpPr txBox="1"/>
          <p:nvPr/>
        </p:nvSpPr>
        <p:spPr>
          <a:xfrm>
            <a:off x="7625780" y="3941222"/>
            <a:ext cx="3832026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docs-Roboto"/>
              </a:rPr>
              <a:t>Pris en compte des différentes variables.</a:t>
            </a:r>
            <a:br>
              <a:rPr lang="fr-FR" sz="2000" dirty="0">
                <a:solidFill>
                  <a:srgbClr val="000000"/>
                </a:solidFill>
                <a:latin typeface="docs-Roboto"/>
              </a:rPr>
            </a:b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Variables personnelles, Variables bancaires, Variables externes</a:t>
            </a:r>
            <a:endParaRPr lang="fr-FR" sz="2000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6A70C77B-7AF8-4DA5-A5C6-3D2168B63E6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790" y="3932430"/>
            <a:ext cx="457727" cy="4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8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1510259"/>
            <a:ext cx="718985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Kernel </a:t>
            </a:r>
            <a:r>
              <a:rPr lang="fr-FR" sz="28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Kaggle</a:t>
            </a: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Optimisation du modèle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Tableau de bord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138690" y="1510259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0755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Tableau de bord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9D6566FE-F4A7-4785-9006-5D78EE95B2B2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A8BBC64-157D-4B87-88D3-DA5D059FB296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D6B9D625-265D-447D-A204-4AEBFB643687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6CC8D051-7AF7-4F09-8D13-9A15CB08E9B7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1627195C-7D84-4E5A-AA7F-FD99BE5381AC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CB5AA29E-BE00-4FBF-A742-5AE068C28C9B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FA624243-E0D6-48D0-8BC8-0A6D5E57618B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F011EF16-95DA-4831-8EE7-2838BFFDCBF6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92E8CCDA-15D2-46B3-B694-3DF89C52A1A4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F5B11283-605B-4752-85F1-DCDBB4DEC01B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C64F24F2-A547-43A6-BB70-19AD8995C006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32C35C70-05F8-40F6-AD06-BD9278B2E8B0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90CB2902-F669-41F0-B2CE-244C69EADBC6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A5460D45-4FA1-4115-A19C-365D8713F38E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0012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Outils utilisés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2307F341-346D-42CA-AC45-566FB3AA721C}"/>
              </a:ext>
            </a:extLst>
          </p:cNvPr>
          <p:cNvGrpSpPr/>
          <p:nvPr/>
        </p:nvGrpSpPr>
        <p:grpSpPr>
          <a:xfrm>
            <a:off x="2429912" y="1690234"/>
            <a:ext cx="7332176" cy="3104855"/>
            <a:chOff x="2618531" y="1918605"/>
            <a:chExt cx="7332176" cy="3104855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2B561AE1-3BB9-4080-87A6-2C05789510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40" t="22451" r="7765" b="24349"/>
            <a:stretch/>
          </p:blipFill>
          <p:spPr>
            <a:xfrm>
              <a:off x="5169194" y="2115350"/>
              <a:ext cx="2709516" cy="634884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1B1E81A2-65D3-4CC7-997F-14F54C9DB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8849" y="2016906"/>
              <a:ext cx="1386288" cy="831773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E52F2798-1D21-4E87-B813-DB8E3CA542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43" r="24170"/>
            <a:stretch/>
          </p:blipFill>
          <p:spPr>
            <a:xfrm>
              <a:off x="5676333" y="3397352"/>
              <a:ext cx="1695238" cy="1534023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52E4E020-C843-423A-95BC-59A9CEA75F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26" r="19874"/>
            <a:stretch/>
          </p:blipFill>
          <p:spPr>
            <a:xfrm>
              <a:off x="3017468" y="3579121"/>
              <a:ext cx="1322649" cy="1170486"/>
            </a:xfrm>
            <a:prstGeom prst="rect">
              <a:avLst/>
            </a:prstGeom>
          </p:spPr>
        </p:pic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8115683B-8B7C-444D-AF77-8BAD75D9EC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25" t="20806" r="11697" b="18192"/>
            <a:stretch/>
          </p:blipFill>
          <p:spPr>
            <a:xfrm>
              <a:off x="2618531" y="1918605"/>
              <a:ext cx="2120525" cy="1028374"/>
            </a:xfrm>
            <a:prstGeom prst="rect">
              <a:avLst/>
            </a:prstGeom>
          </p:spPr>
        </p:pic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2C1630DA-5D8C-4CA4-A4BD-A190AAC8B488}"/>
                </a:ext>
              </a:extLst>
            </p:cNvPr>
            <p:cNvGrpSpPr/>
            <p:nvPr/>
          </p:nvGrpSpPr>
          <p:grpSpPr>
            <a:xfrm>
              <a:off x="8053279" y="3305265"/>
              <a:ext cx="1897428" cy="1718195"/>
              <a:chOff x="8331199" y="3053796"/>
              <a:chExt cx="2886635" cy="2650884"/>
            </a:xfrm>
          </p:grpSpPr>
          <p:pic>
            <p:nvPicPr>
              <p:cNvPr id="4" name="Image 3">
                <a:extLst>
                  <a:ext uri="{FF2B5EF4-FFF2-40B4-BE49-F238E27FC236}">
                    <a16:creationId xmlns:a16="http://schemas.microsoft.com/office/drawing/2014/main" id="{D1008D9C-9F7F-4B43-9D50-5B2E2928EE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312" r="33964" b="32000"/>
              <a:stretch/>
            </p:blipFill>
            <p:spPr>
              <a:xfrm>
                <a:off x="9072180" y="3053796"/>
                <a:ext cx="1404669" cy="1554480"/>
              </a:xfrm>
              <a:prstGeom prst="rect">
                <a:avLst/>
              </a:prstGeom>
            </p:spPr>
          </p:pic>
          <p:grpSp>
            <p:nvGrpSpPr>
              <p:cNvPr id="24" name="Groupe 23">
                <a:extLst>
                  <a:ext uri="{FF2B5EF4-FFF2-40B4-BE49-F238E27FC236}">
                    <a16:creationId xmlns:a16="http://schemas.microsoft.com/office/drawing/2014/main" id="{EACCD798-3961-4D0E-981B-BD11A72E2DE0}"/>
                  </a:ext>
                </a:extLst>
              </p:cNvPr>
              <p:cNvGrpSpPr/>
              <p:nvPr/>
            </p:nvGrpSpPr>
            <p:grpSpPr>
              <a:xfrm>
                <a:off x="8331199" y="4632246"/>
                <a:ext cx="2886635" cy="1072434"/>
                <a:chOff x="8331199" y="4632246"/>
                <a:chExt cx="2886635" cy="1072434"/>
              </a:xfrm>
            </p:grpSpPr>
            <p:pic>
              <p:nvPicPr>
                <p:cNvPr id="33" name="Image 32">
                  <a:extLst>
                    <a:ext uri="{FF2B5EF4-FFF2-40B4-BE49-F238E27FC236}">
                      <a16:creationId xmlns:a16="http://schemas.microsoft.com/office/drawing/2014/main" id="{BBC90AB0-CE7D-481A-BD2D-B04C052B8E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7508" t="70629" r="5686" b="6263"/>
                <a:stretch/>
              </p:blipFill>
              <p:spPr>
                <a:xfrm>
                  <a:off x="9161727" y="5176441"/>
                  <a:ext cx="1225577" cy="528239"/>
                </a:xfrm>
                <a:prstGeom prst="rect">
                  <a:avLst/>
                </a:prstGeom>
              </p:spPr>
            </p:pic>
            <p:pic>
              <p:nvPicPr>
                <p:cNvPr id="34" name="Image 33">
                  <a:extLst>
                    <a:ext uri="{FF2B5EF4-FFF2-40B4-BE49-F238E27FC236}">
                      <a16:creationId xmlns:a16="http://schemas.microsoft.com/office/drawing/2014/main" id="{446E2B4C-A0F2-45AC-9AB9-2A8AF8410D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397" t="68072" r="32466" b="3936"/>
                <a:stretch/>
              </p:blipFill>
              <p:spPr>
                <a:xfrm>
                  <a:off x="8331199" y="4632246"/>
                  <a:ext cx="2886635" cy="639906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6FBA52C9-2687-4FE9-93CD-AFDC7B44BA31}"/>
              </a:ext>
            </a:extLst>
          </p:cNvPr>
          <p:cNvSpPr txBox="1"/>
          <p:nvPr/>
        </p:nvSpPr>
        <p:spPr>
          <a:xfrm>
            <a:off x="5417389" y="5963482"/>
            <a:ext cx="62599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Repository: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https://github.com/samirhinojosa/OC-P7-implement-a-scoring-model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1B468070-3680-462C-9056-39F24268FC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355" y="5970759"/>
            <a:ext cx="324000" cy="324000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4AF3B14F-8368-485D-AD4D-5AA53B03F7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355" y="5631462"/>
            <a:ext cx="288000" cy="288000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BC922878-24D2-41D2-B0E8-8F31B31B2A4C}"/>
              </a:ext>
            </a:extLst>
          </p:cNvPr>
          <p:cNvSpPr txBox="1"/>
          <p:nvPr/>
        </p:nvSpPr>
        <p:spPr>
          <a:xfrm>
            <a:off x="7712014" y="5606185"/>
            <a:ext cx="3963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Dashboard: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http://home-credit.samirhinojosa.com</a:t>
            </a:r>
          </a:p>
        </p:txBody>
      </p:sp>
    </p:spTree>
    <p:extLst>
      <p:ext uri="{BB962C8B-B14F-4D97-AF65-F5344CB8AC3E}">
        <p14:creationId xmlns:p14="http://schemas.microsoft.com/office/powerpoint/2010/main" val="4015555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L'architecture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F899E41-6FE8-4B64-B8B1-B0A9BD188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511" y="561429"/>
            <a:ext cx="1216579" cy="729948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16677A3A-8795-40DF-A1D5-AD6E7427F539}"/>
              </a:ext>
            </a:extLst>
          </p:cNvPr>
          <p:cNvGrpSpPr/>
          <p:nvPr/>
        </p:nvGrpSpPr>
        <p:grpSpPr>
          <a:xfrm>
            <a:off x="8033031" y="2676293"/>
            <a:ext cx="2236206" cy="3204926"/>
            <a:chOff x="5948127" y="2691478"/>
            <a:chExt cx="2236206" cy="3204926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2DAD6811-C785-4B10-8D64-5092F835F7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02" t="61303" r="26581" b="7712"/>
            <a:stretch/>
          </p:blipFill>
          <p:spPr>
            <a:xfrm>
              <a:off x="6795719" y="2848308"/>
              <a:ext cx="1031117" cy="315022"/>
            </a:xfrm>
            <a:prstGeom prst="rect">
              <a:avLst/>
            </a:prstGeom>
          </p:spPr>
        </p:pic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0FFF398F-6F35-4E42-8B20-5A8B8C4A6CB1}"/>
                </a:ext>
              </a:extLst>
            </p:cNvPr>
            <p:cNvGrpSpPr/>
            <p:nvPr/>
          </p:nvGrpSpPr>
          <p:grpSpPr>
            <a:xfrm>
              <a:off x="6096000" y="3632242"/>
              <a:ext cx="1943477" cy="2109132"/>
              <a:chOff x="6096000" y="3638698"/>
              <a:chExt cx="1943477" cy="2109132"/>
            </a:xfrm>
          </p:grpSpPr>
          <p:sp>
            <p:nvSpPr>
              <p:cNvPr id="2" name="Rectangle : coins arrondis 1">
                <a:extLst>
                  <a:ext uri="{FF2B5EF4-FFF2-40B4-BE49-F238E27FC236}">
                    <a16:creationId xmlns:a16="http://schemas.microsoft.com/office/drawing/2014/main" id="{3639BE1C-05EF-471E-9943-DE8DE8240B04}"/>
                  </a:ext>
                </a:extLst>
              </p:cNvPr>
              <p:cNvSpPr/>
              <p:nvPr/>
            </p:nvSpPr>
            <p:spPr>
              <a:xfrm>
                <a:off x="6096000" y="3638698"/>
                <a:ext cx="1943477" cy="2109132"/>
              </a:xfrm>
              <a:prstGeom prst="roundRect">
                <a:avLst>
                  <a:gd name="adj" fmla="val 12531"/>
                </a:avLst>
              </a:prstGeom>
              <a:noFill/>
              <a:ln w="38100">
                <a:solidFill>
                  <a:srgbClr val="47B3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9A6C6D4-9BEA-489F-AFDF-120B52EC36E5}"/>
                  </a:ext>
                </a:extLst>
              </p:cNvPr>
              <p:cNvSpPr txBox="1"/>
              <p:nvPr/>
            </p:nvSpPr>
            <p:spPr>
              <a:xfrm>
                <a:off x="6513804" y="3677780"/>
                <a:ext cx="1107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>
                    <a:solidFill>
                      <a:srgbClr val="009789"/>
                    </a:solidFill>
                  </a:rPr>
                  <a:t>BACKEND</a:t>
                </a:r>
                <a:endParaRPr lang="fr-FR" b="1" dirty="0">
                  <a:solidFill>
                    <a:srgbClr val="009789"/>
                  </a:solidFill>
                </a:endParaRPr>
              </a:p>
            </p:txBody>
          </p:sp>
          <p:grpSp>
            <p:nvGrpSpPr>
              <p:cNvPr id="4" name="Groupe 3">
                <a:extLst>
                  <a:ext uri="{FF2B5EF4-FFF2-40B4-BE49-F238E27FC236}">
                    <a16:creationId xmlns:a16="http://schemas.microsoft.com/office/drawing/2014/main" id="{36CFC448-77CB-4EA2-BFAB-649626B7E0E7}"/>
                  </a:ext>
                </a:extLst>
              </p:cNvPr>
              <p:cNvGrpSpPr/>
              <p:nvPr/>
            </p:nvGrpSpPr>
            <p:grpSpPr>
              <a:xfrm>
                <a:off x="6267221" y="4369648"/>
                <a:ext cx="1601031" cy="847888"/>
                <a:chOff x="6267221" y="4369648"/>
                <a:chExt cx="1601031" cy="847888"/>
              </a:xfrm>
            </p:grpSpPr>
            <p:pic>
              <p:nvPicPr>
                <p:cNvPr id="9" name="Image 8">
                  <a:extLst>
                    <a:ext uri="{FF2B5EF4-FFF2-40B4-BE49-F238E27FC236}">
                      <a16:creationId xmlns:a16="http://schemas.microsoft.com/office/drawing/2014/main" id="{EC5A623F-BF98-4AD0-8039-589571F43E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606" t="24198" r="7764" b="24349"/>
                <a:stretch/>
              </p:blipFill>
              <p:spPr>
                <a:xfrm>
                  <a:off x="6267221" y="4369648"/>
                  <a:ext cx="1601031" cy="474433"/>
                </a:xfrm>
                <a:prstGeom prst="rect">
                  <a:avLst/>
                </a:prstGeom>
              </p:spPr>
            </p:pic>
            <p:pic>
              <p:nvPicPr>
                <p:cNvPr id="26" name="Image 25">
                  <a:extLst>
                    <a:ext uri="{FF2B5EF4-FFF2-40B4-BE49-F238E27FC236}">
                      <a16:creationId xmlns:a16="http://schemas.microsoft.com/office/drawing/2014/main" id="{4830F035-485D-47D6-BA28-BF06E2A884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340" t="22451" r="71904" b="25522"/>
                <a:stretch/>
              </p:blipFill>
              <p:spPr>
                <a:xfrm>
                  <a:off x="6891061" y="4844081"/>
                  <a:ext cx="353352" cy="373455"/>
                </a:xfrm>
                <a:prstGeom prst="rect">
                  <a:avLst/>
                </a:prstGeom>
              </p:spPr>
            </p:pic>
          </p:grpSp>
        </p:grpSp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C08300F5-EBB5-414E-A142-76DFE7A9BA46}"/>
                </a:ext>
              </a:extLst>
            </p:cNvPr>
            <p:cNvSpPr/>
            <p:nvPr/>
          </p:nvSpPr>
          <p:spPr>
            <a:xfrm>
              <a:off x="5948127" y="2691478"/>
              <a:ext cx="2236206" cy="3204926"/>
            </a:xfrm>
            <a:prstGeom prst="roundRect">
              <a:avLst>
                <a:gd name="adj" fmla="val 12623"/>
              </a:avLst>
            </a:prstGeom>
            <a:noFill/>
            <a:ln w="38100">
              <a:solidFill>
                <a:srgbClr val="129F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618988E2-2E49-40DE-8803-DFDEF8AE99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39" t="8014" r="29529" b="38864"/>
            <a:stretch/>
          </p:blipFill>
          <p:spPr>
            <a:xfrm>
              <a:off x="6231888" y="2816453"/>
              <a:ext cx="563831" cy="378731"/>
            </a:xfrm>
            <a:prstGeom prst="rect">
              <a:avLst/>
            </a:prstGeom>
          </p:spPr>
        </p:pic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ED17BD6C-B0CA-48DB-9BC6-E9D5859E72ED}"/>
                </a:ext>
              </a:extLst>
            </p:cNvPr>
            <p:cNvSpPr txBox="1"/>
            <p:nvPr/>
          </p:nvSpPr>
          <p:spPr>
            <a:xfrm>
              <a:off x="6454956" y="3299277"/>
              <a:ext cx="1109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rgbClr val="009789"/>
                  </a:solidFill>
                </a:rPr>
                <a:t>0.0.0.0:8008</a:t>
              </a:r>
              <a:endParaRPr lang="fr-FR" sz="1400" b="1" dirty="0">
                <a:solidFill>
                  <a:srgbClr val="009789"/>
                </a:solidFill>
              </a:endParaRPr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BA1497E3-D1CA-41BE-8097-093B0AD4D8A6}"/>
              </a:ext>
            </a:extLst>
          </p:cNvPr>
          <p:cNvGrpSpPr/>
          <p:nvPr/>
        </p:nvGrpSpPr>
        <p:grpSpPr>
          <a:xfrm>
            <a:off x="4609514" y="2676293"/>
            <a:ext cx="2236206" cy="3204926"/>
            <a:chOff x="8449987" y="2676293"/>
            <a:chExt cx="2236206" cy="3204926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3B790C2C-729B-4660-8155-A1EAD9FEDCB9}"/>
                </a:ext>
              </a:extLst>
            </p:cNvPr>
            <p:cNvGrpSpPr/>
            <p:nvPr/>
          </p:nvGrpSpPr>
          <p:grpSpPr>
            <a:xfrm>
              <a:off x="8600115" y="3632242"/>
              <a:ext cx="1943477" cy="2109132"/>
              <a:chOff x="8600115" y="3638698"/>
              <a:chExt cx="1943477" cy="2109132"/>
            </a:xfrm>
          </p:grpSpPr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33D4D668-7D69-4827-B7C9-DFCC4566A5E6}"/>
                  </a:ext>
                </a:extLst>
              </p:cNvPr>
              <p:cNvSpPr/>
              <p:nvPr/>
            </p:nvSpPr>
            <p:spPr>
              <a:xfrm>
                <a:off x="8600115" y="3638698"/>
                <a:ext cx="1943477" cy="2109132"/>
              </a:xfrm>
              <a:prstGeom prst="roundRect">
                <a:avLst>
                  <a:gd name="adj" fmla="val 11497"/>
                </a:avLst>
              </a:prstGeom>
              <a:noFill/>
              <a:ln w="38100">
                <a:solidFill>
                  <a:srgbClr val="FF8C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48EE8F25-256D-4EE1-BEB6-52ABDFF4989C}"/>
                  </a:ext>
                </a:extLst>
              </p:cNvPr>
              <p:cNvSpPr txBox="1"/>
              <p:nvPr/>
            </p:nvSpPr>
            <p:spPr>
              <a:xfrm>
                <a:off x="8946842" y="3677780"/>
                <a:ext cx="1250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>
                    <a:solidFill>
                      <a:srgbClr val="FF8C8C"/>
                    </a:solidFill>
                  </a:rPr>
                  <a:t>FRONTEND</a:t>
                </a:r>
                <a:endParaRPr lang="fr-FR" b="1" dirty="0">
                  <a:solidFill>
                    <a:srgbClr val="FF8C8C"/>
                  </a:solidFill>
                </a:endParaRPr>
              </a:p>
            </p:txBody>
          </p: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A1ED28B3-C366-4E89-9E42-33F96813AD52}"/>
                  </a:ext>
                </a:extLst>
              </p:cNvPr>
              <p:cNvGrpSpPr/>
              <p:nvPr/>
            </p:nvGrpSpPr>
            <p:grpSpPr>
              <a:xfrm>
                <a:off x="8704196" y="4416795"/>
                <a:ext cx="1735313" cy="834226"/>
                <a:chOff x="8704196" y="4416795"/>
                <a:chExt cx="1735313" cy="834226"/>
              </a:xfrm>
            </p:grpSpPr>
            <p:pic>
              <p:nvPicPr>
                <p:cNvPr id="16" name="Image 15">
                  <a:extLst>
                    <a:ext uri="{FF2B5EF4-FFF2-40B4-BE49-F238E27FC236}">
                      <a16:creationId xmlns:a16="http://schemas.microsoft.com/office/drawing/2014/main" id="{6A2BE277-E2C4-48BE-B13B-F4D687F4F4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337" t="23233" r="34678" b="47269"/>
                <a:stretch/>
              </p:blipFill>
              <p:spPr>
                <a:xfrm>
                  <a:off x="9216427" y="4844081"/>
                  <a:ext cx="715225" cy="406940"/>
                </a:xfrm>
                <a:prstGeom prst="rect">
                  <a:avLst/>
                </a:prstGeom>
              </p:spPr>
            </p:pic>
            <p:pic>
              <p:nvPicPr>
                <p:cNvPr id="27" name="Image 26">
                  <a:extLst>
                    <a:ext uri="{FF2B5EF4-FFF2-40B4-BE49-F238E27FC236}">
                      <a16:creationId xmlns:a16="http://schemas.microsoft.com/office/drawing/2014/main" id="{FF889F73-1041-47D7-919F-733453602D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25" t="53779" r="11697" b="18191"/>
                <a:stretch/>
              </p:blipFill>
              <p:spPr>
                <a:xfrm>
                  <a:off x="8704196" y="4416795"/>
                  <a:ext cx="1735313" cy="386672"/>
                </a:xfrm>
                <a:prstGeom prst="rect">
                  <a:avLst/>
                </a:prstGeom>
              </p:spPr>
            </p:pic>
          </p:grpSp>
        </p:grp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F9A50989-4989-4893-8EA0-0C3C4244EC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02" t="61303" r="26581" b="7712"/>
            <a:stretch/>
          </p:blipFill>
          <p:spPr>
            <a:xfrm>
              <a:off x="9297579" y="2833123"/>
              <a:ext cx="1031117" cy="315022"/>
            </a:xfrm>
            <a:prstGeom prst="rect">
              <a:avLst/>
            </a:prstGeom>
          </p:spPr>
        </p:pic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411931B2-DB69-46E4-8B1A-B427DF7F7C41}"/>
                </a:ext>
              </a:extLst>
            </p:cNvPr>
            <p:cNvSpPr/>
            <p:nvPr/>
          </p:nvSpPr>
          <p:spPr>
            <a:xfrm>
              <a:off x="8449987" y="2676293"/>
              <a:ext cx="2236206" cy="3204926"/>
            </a:xfrm>
            <a:prstGeom prst="roundRect">
              <a:avLst>
                <a:gd name="adj" fmla="val 12623"/>
              </a:avLst>
            </a:prstGeom>
            <a:noFill/>
            <a:ln w="38100">
              <a:solidFill>
                <a:srgbClr val="129F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D94E218B-36DB-4938-AF16-4FC23BFA03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39" t="8014" r="29529" b="38864"/>
            <a:stretch/>
          </p:blipFill>
          <p:spPr>
            <a:xfrm>
              <a:off x="8733748" y="2801268"/>
              <a:ext cx="563831" cy="378731"/>
            </a:xfrm>
            <a:prstGeom prst="rect">
              <a:avLst/>
            </a:prstGeom>
          </p:spPr>
        </p:pic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1799AB30-6E38-4AD5-BBBE-1D120E0A6894}"/>
                </a:ext>
              </a:extLst>
            </p:cNvPr>
            <p:cNvSpPr txBox="1"/>
            <p:nvPr/>
          </p:nvSpPr>
          <p:spPr>
            <a:xfrm>
              <a:off x="9104661" y="3284092"/>
              <a:ext cx="926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rgbClr val="FF8C8C"/>
                  </a:solidFill>
                </a:rPr>
                <a:t>0.0.0.0:80</a:t>
              </a:r>
              <a:endParaRPr lang="fr-FR" sz="1400" b="1" dirty="0">
                <a:solidFill>
                  <a:srgbClr val="FF8C8C"/>
                </a:solidFill>
              </a:endParaRPr>
            </a:p>
          </p:txBody>
        </p:sp>
      </p:grp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45B568C6-BC9B-4283-BDE7-E448A6371701}"/>
              </a:ext>
            </a:extLst>
          </p:cNvPr>
          <p:cNvSpPr/>
          <p:nvPr/>
        </p:nvSpPr>
        <p:spPr>
          <a:xfrm>
            <a:off x="4371032" y="1480700"/>
            <a:ext cx="6172560" cy="4568104"/>
          </a:xfrm>
          <a:prstGeom prst="roundRect">
            <a:avLst>
              <a:gd name="adj" fmla="val 9628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2F63D592-F913-4080-A804-F4577AB5F519}"/>
              </a:ext>
            </a:extLst>
          </p:cNvPr>
          <p:cNvGrpSpPr/>
          <p:nvPr/>
        </p:nvGrpSpPr>
        <p:grpSpPr>
          <a:xfrm>
            <a:off x="5818341" y="1644041"/>
            <a:ext cx="2721519" cy="875365"/>
            <a:chOff x="5775417" y="1644041"/>
            <a:chExt cx="2721519" cy="875365"/>
          </a:xfrm>
        </p:grpSpPr>
        <p:pic>
          <p:nvPicPr>
            <p:cNvPr id="50" name="Image 49">
              <a:extLst>
                <a:ext uri="{FF2B5EF4-FFF2-40B4-BE49-F238E27FC236}">
                  <a16:creationId xmlns:a16="http://schemas.microsoft.com/office/drawing/2014/main" id="{5B8EFE3E-DA39-4BC4-872E-053332E126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88" t="8764" r="7705" b="8295"/>
            <a:stretch/>
          </p:blipFill>
          <p:spPr>
            <a:xfrm>
              <a:off x="5775417" y="1650582"/>
              <a:ext cx="1815564" cy="862282"/>
            </a:xfrm>
            <a:prstGeom prst="rect">
              <a:avLst/>
            </a:prstGeom>
          </p:spPr>
        </p:pic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694FB1B5-216D-4407-8613-3C47236CE3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08" t="6045" r="5642" b="8588"/>
            <a:stretch/>
          </p:blipFill>
          <p:spPr>
            <a:xfrm>
              <a:off x="7694118" y="1644041"/>
              <a:ext cx="802818" cy="875365"/>
            </a:xfrm>
            <a:prstGeom prst="rect">
              <a:avLst/>
            </a:prstGeom>
          </p:spPr>
        </p:pic>
      </p:grp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35FD3BF5-F2E5-4BEA-A8A5-0834B29D0EE3}"/>
              </a:ext>
            </a:extLst>
          </p:cNvPr>
          <p:cNvSpPr/>
          <p:nvPr/>
        </p:nvSpPr>
        <p:spPr>
          <a:xfrm>
            <a:off x="4230355" y="432794"/>
            <a:ext cx="6629119" cy="5768410"/>
          </a:xfrm>
          <a:prstGeom prst="roundRect">
            <a:avLst>
              <a:gd name="adj" fmla="val 9381"/>
            </a:avLst>
          </a:prstGeom>
          <a:noFill/>
          <a:ln w="381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86A6FCC0-A301-45B0-963C-3A0F2CCAD8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471" y="522709"/>
            <a:ext cx="807389" cy="807389"/>
          </a:xfrm>
          <a:prstGeom prst="rect">
            <a:avLst/>
          </a:prstGeom>
        </p:spPr>
      </p:pic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53E00B5E-BF72-4D95-90D1-0AB71E12494D}"/>
              </a:ext>
            </a:extLst>
          </p:cNvPr>
          <p:cNvSpPr/>
          <p:nvPr/>
        </p:nvSpPr>
        <p:spPr>
          <a:xfrm>
            <a:off x="959988" y="3671324"/>
            <a:ext cx="1702882" cy="1617925"/>
          </a:xfrm>
          <a:prstGeom prst="roundRect">
            <a:avLst>
              <a:gd name="adj" fmla="val 9628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6758A5BF-AD4B-400F-A24B-B16F43C11E05}"/>
              </a:ext>
            </a:extLst>
          </p:cNvPr>
          <p:cNvSpPr txBox="1"/>
          <p:nvPr/>
        </p:nvSpPr>
        <p:spPr>
          <a:xfrm>
            <a:off x="1389679" y="369073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7F7F7F"/>
                </a:solidFill>
              </a:rPr>
              <a:t>CLIENT</a:t>
            </a:r>
            <a:endParaRPr lang="fr-FR" b="1" dirty="0">
              <a:solidFill>
                <a:srgbClr val="7F7F7F"/>
              </a:solidFill>
            </a:endParaRPr>
          </a:p>
        </p:txBody>
      </p:sp>
      <p:pic>
        <p:nvPicPr>
          <p:cNvPr id="63" name="Image 62">
            <a:extLst>
              <a:ext uri="{FF2B5EF4-FFF2-40B4-BE49-F238E27FC236}">
                <a16:creationId xmlns:a16="http://schemas.microsoft.com/office/drawing/2014/main" id="{D259D461-B1AA-4FC5-AE43-B496C21838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525" y="4142862"/>
            <a:ext cx="957809" cy="957809"/>
          </a:xfrm>
          <a:prstGeom prst="rect">
            <a:avLst/>
          </a:prstGeom>
        </p:spPr>
      </p:pic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C7BC5982-110F-4C8E-B45B-1513EC557107}"/>
              </a:ext>
            </a:extLst>
          </p:cNvPr>
          <p:cNvCxnSpPr/>
          <p:nvPr/>
        </p:nvCxnSpPr>
        <p:spPr>
          <a:xfrm>
            <a:off x="2678172" y="4326144"/>
            <a:ext cx="1552184" cy="0"/>
          </a:xfrm>
          <a:prstGeom prst="straightConnector1">
            <a:avLst/>
          </a:prstGeom>
          <a:ln w="28575">
            <a:solidFill>
              <a:srgbClr val="FF8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DA75B7C4-5978-4C8A-B1A7-C36ECC7ABE53}"/>
              </a:ext>
            </a:extLst>
          </p:cNvPr>
          <p:cNvCxnSpPr>
            <a:cxnSpLocks/>
          </p:cNvCxnSpPr>
          <p:nvPr/>
        </p:nvCxnSpPr>
        <p:spPr>
          <a:xfrm flipH="1">
            <a:off x="2662870" y="4777016"/>
            <a:ext cx="1536937" cy="0"/>
          </a:xfrm>
          <a:prstGeom prst="straightConnector1">
            <a:avLst/>
          </a:prstGeom>
          <a:ln w="28575">
            <a:solidFill>
              <a:srgbClr val="FF8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46B5C098-02C1-4B96-BD36-8266B822A0E6}"/>
              </a:ext>
            </a:extLst>
          </p:cNvPr>
          <p:cNvSpPr txBox="1"/>
          <p:nvPr/>
        </p:nvSpPr>
        <p:spPr>
          <a:xfrm>
            <a:off x="2983184" y="4033549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8C8C"/>
                </a:solidFill>
              </a:rPr>
              <a:t>0.0.0.0:80</a:t>
            </a:r>
            <a:endParaRPr lang="fr-FR" sz="1400" b="1" dirty="0">
              <a:solidFill>
                <a:srgbClr val="FF8C8C"/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F5AB2BE8-197E-4D0C-BBF1-49048DE1F7C5}"/>
              </a:ext>
            </a:extLst>
          </p:cNvPr>
          <p:cNvSpPr txBox="1"/>
          <p:nvPr/>
        </p:nvSpPr>
        <p:spPr>
          <a:xfrm>
            <a:off x="2990836" y="4491746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8C8C"/>
                </a:solidFill>
              </a:rPr>
              <a:t>0.0.0.0:80</a:t>
            </a:r>
            <a:endParaRPr lang="fr-FR" sz="1400" b="1" dirty="0">
              <a:solidFill>
                <a:srgbClr val="FF8C8C"/>
              </a:solidFill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4449935E-0D71-4B59-848F-AECE4BAE5318}"/>
              </a:ext>
            </a:extLst>
          </p:cNvPr>
          <p:cNvSpPr txBox="1"/>
          <p:nvPr/>
        </p:nvSpPr>
        <p:spPr>
          <a:xfrm>
            <a:off x="6884576" y="404434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009789"/>
                </a:solidFill>
              </a:rPr>
              <a:t>0.0.0.0:8008</a:t>
            </a:r>
            <a:endParaRPr lang="fr-FR" sz="1400" b="1" dirty="0">
              <a:solidFill>
                <a:srgbClr val="009789"/>
              </a:solidFill>
            </a:endParaRPr>
          </a:p>
        </p:txBody>
      </p: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2F422471-803F-4A43-874F-4E0AB871C87F}"/>
              </a:ext>
            </a:extLst>
          </p:cNvPr>
          <p:cNvCxnSpPr>
            <a:cxnSpLocks/>
          </p:cNvCxnSpPr>
          <p:nvPr/>
        </p:nvCxnSpPr>
        <p:spPr>
          <a:xfrm>
            <a:off x="6857855" y="4331278"/>
            <a:ext cx="1166178" cy="0"/>
          </a:xfrm>
          <a:prstGeom prst="straightConnector1">
            <a:avLst/>
          </a:prstGeom>
          <a:ln w="28575">
            <a:solidFill>
              <a:srgbClr val="47B3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296D69D8-A557-4949-A047-32936419890A}"/>
              </a:ext>
            </a:extLst>
          </p:cNvPr>
          <p:cNvCxnSpPr>
            <a:cxnSpLocks/>
          </p:cNvCxnSpPr>
          <p:nvPr/>
        </p:nvCxnSpPr>
        <p:spPr>
          <a:xfrm flipH="1">
            <a:off x="6855573" y="4777016"/>
            <a:ext cx="1154723" cy="0"/>
          </a:xfrm>
          <a:prstGeom prst="straightConnector1">
            <a:avLst/>
          </a:prstGeom>
          <a:ln w="28575">
            <a:solidFill>
              <a:srgbClr val="47B3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>
            <a:extLst>
              <a:ext uri="{FF2B5EF4-FFF2-40B4-BE49-F238E27FC236}">
                <a16:creationId xmlns:a16="http://schemas.microsoft.com/office/drawing/2014/main" id="{D12D7E22-B087-4A60-BB6E-D4E15AC0256D}"/>
              </a:ext>
            </a:extLst>
          </p:cNvPr>
          <p:cNvSpPr txBox="1"/>
          <p:nvPr/>
        </p:nvSpPr>
        <p:spPr>
          <a:xfrm>
            <a:off x="6907341" y="4480116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009789"/>
                </a:solidFill>
              </a:rPr>
              <a:t>0.0.0.0:8008</a:t>
            </a:r>
            <a:endParaRPr lang="fr-FR" sz="1400" b="1" dirty="0">
              <a:solidFill>
                <a:srgbClr val="0097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889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EndPoints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- API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BD876D7-51F5-46BE-AC29-C9B825092F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1" t="3910" r="11814" b="1935"/>
          <a:stretch/>
        </p:blipFill>
        <p:spPr>
          <a:xfrm>
            <a:off x="377906" y="1129232"/>
            <a:ext cx="8153652" cy="4789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B9472AE5-A3E8-4949-86F3-49ED55A67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094" y="6015804"/>
            <a:ext cx="288000" cy="288000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54B6CE23-020D-46C0-9F9A-DA41210608F4}"/>
              </a:ext>
            </a:extLst>
          </p:cNvPr>
          <p:cNvSpPr txBox="1"/>
          <p:nvPr/>
        </p:nvSpPr>
        <p:spPr>
          <a:xfrm>
            <a:off x="6742444" y="5993277"/>
            <a:ext cx="49330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b="1" dirty="0" err="1">
                <a:solidFill>
                  <a:schemeClr val="bg1">
                    <a:lumMod val="75000"/>
                  </a:schemeClr>
                </a:solidFill>
              </a:rPr>
              <a:t>Swagger</a:t>
            </a:r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 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http://home-credit.samirhinojosa.com:8008/docs</a:t>
            </a:r>
          </a:p>
        </p:txBody>
      </p:sp>
    </p:spTree>
    <p:extLst>
      <p:ext uri="{BB962C8B-B14F-4D97-AF65-F5344CB8AC3E}">
        <p14:creationId xmlns:p14="http://schemas.microsoft.com/office/powerpoint/2010/main" val="772322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D7C8F010-0264-41F8-A7F2-98F8DBFDEECA}"/>
              </a:ext>
            </a:extLst>
          </p:cNvPr>
          <p:cNvSpPr txBox="1"/>
          <p:nvPr/>
        </p:nvSpPr>
        <p:spPr>
          <a:xfrm>
            <a:off x="8853544" y="1110241"/>
            <a:ext cx="3338455" cy="4001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Client avec crédit accepté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Tableau de bord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CBCDDA3-B501-4CB0-AAC8-4BA8B2D90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96" y="1204205"/>
            <a:ext cx="5426203" cy="3102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9819D2C-220C-4CA5-A0D1-100BA0A7F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533" y="2894532"/>
            <a:ext cx="5426203" cy="3041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946367D-345D-475E-9DEF-C7E66DFBFB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6042797"/>
            <a:ext cx="288000" cy="2880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32B6571-D09E-4355-9CF2-F1B0D52CC4B3}"/>
              </a:ext>
            </a:extLst>
          </p:cNvPr>
          <p:cNvSpPr txBox="1"/>
          <p:nvPr/>
        </p:nvSpPr>
        <p:spPr>
          <a:xfrm>
            <a:off x="561266" y="6032908"/>
            <a:ext cx="3963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Dashboard: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http://home-credit.samirhinojosa.com</a:t>
            </a:r>
          </a:p>
        </p:txBody>
      </p:sp>
    </p:spTree>
    <p:extLst>
      <p:ext uri="{BB962C8B-B14F-4D97-AF65-F5344CB8AC3E}">
        <p14:creationId xmlns:p14="http://schemas.microsoft.com/office/powerpoint/2010/main" val="940881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18D337F2-6752-41B5-9F73-1C9BFE352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96" y="1185217"/>
            <a:ext cx="5426203" cy="3154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Tableau de bord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2DD4913-EEA5-46EF-B850-FD3384DDD0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6042797"/>
            <a:ext cx="288000" cy="288000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AB39D197-1842-4474-B677-B710FA93CDD9}"/>
              </a:ext>
            </a:extLst>
          </p:cNvPr>
          <p:cNvSpPr txBox="1"/>
          <p:nvPr/>
        </p:nvSpPr>
        <p:spPr>
          <a:xfrm>
            <a:off x="561266" y="6032908"/>
            <a:ext cx="3963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Dashboard: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http://home-credit.samirhinojosa.com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3426D2A3-67DF-4E19-967E-BEF2670D7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0884" y="2894533"/>
            <a:ext cx="4765766" cy="3142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AF7FC929-0187-44C2-9CE9-35724139E5EC}"/>
              </a:ext>
            </a:extLst>
          </p:cNvPr>
          <p:cNvSpPr txBox="1"/>
          <p:nvPr/>
        </p:nvSpPr>
        <p:spPr>
          <a:xfrm>
            <a:off x="8853544" y="1110241"/>
            <a:ext cx="3338455" cy="400110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Client avec crédit rejeté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785523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Conclusion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1E82C570-6898-4C1A-A1F2-CEDFC2D74A48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D1CD3A6-2D46-4257-8B4B-5540748EF9D2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226EB1A3-410E-41E3-9AF7-9896CD27A0A0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2A1A2BC8-2125-469A-94BE-B7553E3787B6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99B22367-2CF3-43BE-BDBD-36A164C0EDE6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CA5CBA53-1C74-4D54-9379-5417B3ED47DB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44D14F74-F687-4E45-9B90-40A334ABA470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B58CC7A8-1DB9-45E4-A307-5B645BA23B63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B9DF6FE0-CC80-4D55-BACA-FD1BDDAE3D76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3186C0E4-2171-497F-B117-24A51FB02EB7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78AD7FDA-01C9-4C4E-865B-491B45E86785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24">
              <a:extLst>
                <a:ext uri="{FF2B5EF4-FFF2-40B4-BE49-F238E27FC236}">
                  <a16:creationId xmlns:a16="http://schemas.microsoft.com/office/drawing/2014/main" id="{DDBAADF8-3B45-437B-9E91-01C40FF7D37C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2ED86098-4EDC-4DCF-8086-0074DBC2A42E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Connector 16">
              <a:extLst>
                <a:ext uri="{FF2B5EF4-FFF2-40B4-BE49-F238E27FC236}">
                  <a16:creationId xmlns:a16="http://schemas.microsoft.com/office/drawing/2014/main" id="{0CED7144-5EC6-49CA-9286-81E9CA745A3F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4227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de la mission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D5CCE677-FF61-4303-908E-AF3F3B52C6A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023906C-7BAA-436A-B071-F3FAC6023334}"/>
              </a:ext>
            </a:extLst>
          </p:cNvPr>
          <p:cNvSpPr txBox="1"/>
          <p:nvPr/>
        </p:nvSpPr>
        <p:spPr>
          <a:xfrm>
            <a:off x="844895" y="1336608"/>
            <a:ext cx="36852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Le modèle</a:t>
            </a:r>
            <a:endParaRPr lang="fr-FR" sz="2000" baseline="30000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B2C67758-17E9-42D1-B5F2-B3E671B2A8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327816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6F75D1CD-8F31-439B-A2B6-64DAC9178710}"/>
              </a:ext>
            </a:extLst>
          </p:cNvPr>
          <p:cNvSpPr txBox="1"/>
          <p:nvPr/>
        </p:nvSpPr>
        <p:spPr>
          <a:xfrm>
            <a:off x="835632" y="1755088"/>
            <a:ext cx="948692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Il faut faire une analyse exploratoire au début pour bien comprendre les données.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1800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>
                <a:latin typeface="Google Sans"/>
              </a:rPr>
              <a:t>Il est nécessaire de faire un réduction de données pour éviter le </a:t>
            </a:r>
            <a:r>
              <a:rPr lang="fr-FR" sz="1800" i="1" dirty="0">
                <a:latin typeface="Google Sans"/>
              </a:rPr>
              <a:t>« </a:t>
            </a:r>
            <a:r>
              <a:rPr lang="fr-FR" sz="1800" i="1" dirty="0" err="1">
                <a:latin typeface="Google Sans"/>
              </a:rPr>
              <a:t>Curse</a:t>
            </a:r>
            <a:r>
              <a:rPr lang="fr-FR" sz="1800" i="1" dirty="0">
                <a:latin typeface="Google Sans"/>
              </a:rPr>
              <a:t> of </a:t>
            </a:r>
            <a:r>
              <a:rPr lang="fr-FR" sz="1800" i="1" dirty="0" err="1">
                <a:latin typeface="Google Sans"/>
              </a:rPr>
              <a:t>Dimensionality</a:t>
            </a:r>
            <a:r>
              <a:rPr lang="fr-FR" sz="1800" i="1" dirty="0">
                <a:latin typeface="Google Sans"/>
              </a:rPr>
              <a:t> »</a:t>
            </a:r>
            <a:br>
              <a:rPr lang="fr-FR" sz="1800" i="1" dirty="0">
                <a:latin typeface="Google Sans"/>
              </a:rPr>
            </a:b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Il faut prendre en compte une méthode comme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Feature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Selection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 par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Scikit-Learn</a:t>
            </a:r>
            <a:endParaRPr lang="fr-FR" sz="12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12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Une analyse du composant principal « PCA » peut apporter des avantages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Aller plus loin dans l'</a:t>
            </a:r>
            <a:r>
              <a:rPr lang="fr-FR" dirty="0" err="1">
                <a:latin typeface="Google Sans"/>
              </a:rPr>
              <a:t>hyperparametrisation</a:t>
            </a:r>
            <a:r>
              <a:rPr lang="fr-FR" dirty="0">
                <a:latin typeface="Google Sans"/>
              </a:rPr>
              <a:t> du modèle </a:t>
            </a:r>
            <a:endParaRPr lang="fr-FR" dirty="0">
              <a:latin typeface="docs-Roboto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4EC23D2-B979-4783-A9A2-6A42E6DAA21A}"/>
              </a:ext>
            </a:extLst>
          </p:cNvPr>
          <p:cNvSpPr txBox="1"/>
          <p:nvPr/>
        </p:nvSpPr>
        <p:spPr>
          <a:xfrm>
            <a:off x="942884" y="4197232"/>
            <a:ext cx="40390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Tableau du bord</a:t>
            </a:r>
            <a:endParaRPr lang="fr-FR" sz="2000" baseline="30000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C705B86E-2FAA-47D7-9118-657DD6B8D08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95" y="4188440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DABB0B8B-4F59-465B-9ABB-32A908EB2A19}"/>
              </a:ext>
            </a:extLst>
          </p:cNvPr>
          <p:cNvSpPr txBox="1"/>
          <p:nvPr/>
        </p:nvSpPr>
        <p:spPr>
          <a:xfrm>
            <a:off x="844895" y="4764657"/>
            <a:ext cx="94869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Permettre la sélection de diverses variables au moment de la réalisation du graphique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>
                <a:latin typeface="Google Sans"/>
              </a:rPr>
              <a:t>Ajouter des informations sur les variables sélectionnées</a:t>
            </a:r>
            <a:endParaRPr lang="fr-FR" dirty="0"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2703420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88CAABC-021A-43A2-892C-883492DFF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984" y="1211743"/>
            <a:ext cx="6422032" cy="44345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89B5E374-03CF-4D3F-8E53-FFD522A8DD45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2935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10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février</a:t>
            </a:r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2022</a:t>
            </a:r>
          </a:p>
        </p:txBody>
      </p:sp>
      <p:pic>
        <p:nvPicPr>
          <p:cNvPr id="8" name="Picture 2" descr="OpenClassrooms — Wikipédia">
            <a:extLst>
              <a:ext uri="{FF2B5EF4-FFF2-40B4-BE49-F238E27FC236}">
                <a16:creationId xmlns:a16="http://schemas.microsoft.com/office/drawing/2014/main" id="{18FA7543-C255-47CA-9E0D-0DB0A858B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D8D22BE0-298E-44EE-A4A3-A03C472D0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03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CAD4C5DC-5A45-4E80-881C-3766D4D1DDB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4D9F01A-EFF0-47A5-8946-69860A0CECFD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3" name="Straight Connector 21">
              <a:extLst>
                <a:ext uri="{FF2B5EF4-FFF2-40B4-BE49-F238E27FC236}">
                  <a16:creationId xmlns:a16="http://schemas.microsoft.com/office/drawing/2014/main" id="{1BF863A3-B26B-4426-8718-A764A0A5B895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19">
              <a:extLst>
                <a:ext uri="{FF2B5EF4-FFF2-40B4-BE49-F238E27FC236}">
                  <a16:creationId xmlns:a16="http://schemas.microsoft.com/office/drawing/2014/main" id="{4D624A73-DE16-480C-8638-C171BA58BF87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0">
              <a:extLst>
                <a:ext uri="{FF2B5EF4-FFF2-40B4-BE49-F238E27FC236}">
                  <a16:creationId xmlns:a16="http://schemas.microsoft.com/office/drawing/2014/main" id="{E679A85D-11CE-4CE7-8149-8157C0FF063E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2">
              <a:extLst>
                <a:ext uri="{FF2B5EF4-FFF2-40B4-BE49-F238E27FC236}">
                  <a16:creationId xmlns:a16="http://schemas.microsoft.com/office/drawing/2014/main" id="{76B42F69-F76C-4C14-B519-2828706130D5}"/>
                </a:ext>
              </a:extLst>
            </p:cNvPr>
            <p:cNvCxnSpPr>
              <a:stCxn id="24" idx="6"/>
              <a:endCxn id="25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3">
              <a:extLst>
                <a:ext uri="{FF2B5EF4-FFF2-40B4-BE49-F238E27FC236}">
                  <a16:creationId xmlns:a16="http://schemas.microsoft.com/office/drawing/2014/main" id="{8ED5DB18-EC3E-4F0A-B984-92FF6E997CF4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24">
              <a:extLst>
                <a:ext uri="{FF2B5EF4-FFF2-40B4-BE49-F238E27FC236}">
                  <a16:creationId xmlns:a16="http://schemas.microsoft.com/office/drawing/2014/main" id="{56B7ED32-8A44-4142-9846-7A92DC0C4A45}"/>
                </a:ext>
              </a:extLst>
            </p:cNvPr>
            <p:cNvCxnSpPr>
              <a:endCxn id="28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00B1E51D-FE0E-4E6C-BE7D-ED42E019CFCD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16">
              <a:extLst>
                <a:ext uri="{FF2B5EF4-FFF2-40B4-BE49-F238E27FC236}">
                  <a16:creationId xmlns:a16="http://schemas.microsoft.com/office/drawing/2014/main" id="{8B5DC16B-07A4-43FB-8828-D7766CD4FCA8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23">
              <a:extLst>
                <a:ext uri="{FF2B5EF4-FFF2-40B4-BE49-F238E27FC236}">
                  <a16:creationId xmlns:a16="http://schemas.microsoft.com/office/drawing/2014/main" id="{D443799B-B912-4E68-BB9A-F3C491C59138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24">
              <a:extLst>
                <a:ext uri="{FF2B5EF4-FFF2-40B4-BE49-F238E27FC236}">
                  <a16:creationId xmlns:a16="http://schemas.microsoft.com/office/drawing/2014/main" id="{962AA327-0A13-405A-8463-312F0D3338BE}"/>
                </a:ext>
              </a:extLst>
            </p:cNvPr>
            <p:cNvCxnSpPr>
              <a:endCxn id="39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11">
              <a:extLst>
                <a:ext uri="{FF2B5EF4-FFF2-40B4-BE49-F238E27FC236}">
                  <a16:creationId xmlns:a16="http://schemas.microsoft.com/office/drawing/2014/main" id="{2064A2F7-F9C5-44D9-A0C0-540EF3A36093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16">
              <a:extLst>
                <a:ext uri="{FF2B5EF4-FFF2-40B4-BE49-F238E27FC236}">
                  <a16:creationId xmlns:a16="http://schemas.microsoft.com/office/drawing/2014/main" id="{B2658685-4F98-4125-924C-67F868717C18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4338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Annexes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C6D4FECF-D4BE-49FA-9B16-246DE19332C2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27338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7" y="1208056"/>
            <a:ext cx="68466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Prêt à dépenser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souhaite mettre en œuvre un outil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« </a:t>
            </a:r>
            <a:r>
              <a:rPr lang="fr-FR" sz="2400" b="1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scoring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 crédit »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pour calculer la probabilité qu’un client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rembourse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son crédit d’après diverses données</a:t>
            </a:r>
            <a:endParaRPr lang="fr-FR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Google San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554A95C-198F-4D25-BB93-3862BE22E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189783"/>
            <a:ext cx="340377" cy="36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719297" y="3798700"/>
            <a:ext cx="714662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202124"/>
                </a:solidFill>
                <a:latin typeface="Google Sans"/>
              </a:rPr>
              <a:t>Prendre en compte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Sélectionner un kernel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Kaggle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pour faciliter la préparation des données nécessaires à l’élaboration du modèle de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scoring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Déployer le modèle de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scoring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comme une API.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Construire un tableau de bord interactif à destination des gestionnaires de la relation client permettant d'interpréter les prédictions faites par le modèle de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scoring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5883F-5A31-48FF-A41D-178CC91EEB75}"/>
              </a:ext>
            </a:extLst>
          </p:cNvPr>
          <p:cNvSpPr txBox="1"/>
          <p:nvPr/>
        </p:nvSpPr>
        <p:spPr>
          <a:xfrm>
            <a:off x="697220" y="3015840"/>
            <a:ext cx="68466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Développer un algorithme de classification qui classifie la demande en crédit accepté ou rejeté.</a:t>
            </a:r>
            <a:endParaRPr lang="fr-FR" sz="2000" b="1" u="none" strike="noStrike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/>
              <a:latin typeface="Google Sans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7F3D8713-90F6-460E-91B7-D2D7323A194C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24A82C-8469-417A-B2DE-37E486FB24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8" b="8866"/>
          <a:stretch/>
        </p:blipFill>
        <p:spPr>
          <a:xfrm>
            <a:off x="8340248" y="3957964"/>
            <a:ext cx="3203759" cy="155701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8EAB24B-EB46-4506-9B10-B1A8A43485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248" y="522910"/>
            <a:ext cx="2677758" cy="2666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874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1E98A48E-ECA1-430E-9B8C-148CD462A5D4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800D381-E4F3-4891-9002-D62C3138EC4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8A4DED93-0D2B-484C-9989-10FA0FA972C8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4BB1C1AC-0E36-4470-8D62-9175D14D575A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42575267-87AA-4F93-B68C-4145F3698DC1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0D824CEA-7EA6-4A90-B9AD-1432E7155B40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0CA7138E-C15E-4BD2-9650-CFE20AB8A3A9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C4FFA386-08A7-4C40-84BF-3717C05D8CA1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0A0251D9-5D01-4360-A67A-19A22C64F1F9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1AFB74B9-58EC-44FB-B43E-8242A808251E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24FE8D34-D93C-466A-9C31-901EAFF28205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24">
              <a:extLst>
                <a:ext uri="{FF2B5EF4-FFF2-40B4-BE49-F238E27FC236}">
                  <a16:creationId xmlns:a16="http://schemas.microsoft.com/office/drawing/2014/main" id="{F20FF687-9EFE-4021-8871-209C302092D2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11">
              <a:extLst>
                <a:ext uri="{FF2B5EF4-FFF2-40B4-BE49-F238E27FC236}">
                  <a16:creationId xmlns:a16="http://schemas.microsoft.com/office/drawing/2014/main" id="{1A9E1E5B-22A1-484A-8159-0CC1C98FC65A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D8382C66-470B-44B3-87D7-21ECDF6A1E72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246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8327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r>
              <a:rPr lang="fr-FR" sz="4000" b="1" baseline="300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1</a:t>
            </a:r>
            <a:endParaRPr lang="es-419" sz="4000" b="1" u="sng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D0B8368-F239-47A3-9AB9-57553936D58F}"/>
              </a:ext>
            </a:extLst>
          </p:cNvPr>
          <p:cNvSpPr txBox="1"/>
          <p:nvPr/>
        </p:nvSpPr>
        <p:spPr>
          <a:xfrm>
            <a:off x="66675" y="6138661"/>
            <a:ext cx="121253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https://www.kaggle.com/c/home-credit-default-risk/data</a:t>
            </a:r>
          </a:p>
        </p:txBody>
      </p:sp>
      <p:sp>
        <p:nvSpPr>
          <p:cNvPr id="34" name="TextBox 3">
            <a:extLst>
              <a:ext uri="{FF2B5EF4-FFF2-40B4-BE49-F238E27FC236}">
                <a16:creationId xmlns:a16="http://schemas.microsoft.com/office/drawing/2014/main" id="{FE834997-98AD-4915-A358-7E831BB5359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D7F0680-9FAB-4FE4-BCB9-B193AEC95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77" y="1306842"/>
            <a:ext cx="7236174" cy="4645371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205862DB-4297-4F9C-AB9B-3DF05CE13D74}"/>
              </a:ext>
            </a:extLst>
          </p:cNvPr>
          <p:cNvSpPr txBox="1"/>
          <p:nvPr/>
        </p:nvSpPr>
        <p:spPr>
          <a:xfrm>
            <a:off x="6427836" y="5992624"/>
            <a:ext cx="1530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b="1" dirty="0">
                <a:solidFill>
                  <a:srgbClr val="C00000"/>
                </a:solidFill>
              </a:rPr>
              <a:t>Home </a:t>
            </a:r>
            <a:r>
              <a:rPr lang="fr-FR" sz="2000" b="1" dirty="0" err="1">
                <a:solidFill>
                  <a:srgbClr val="C00000"/>
                </a:solidFill>
              </a:rPr>
              <a:t>Credit</a:t>
            </a:r>
            <a:endParaRPr lang="fr-FR" sz="2000" b="1" baseline="30000" dirty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23EC6-B5E7-48AF-8E98-EEDC069222EF}"/>
              </a:ext>
            </a:extLst>
          </p:cNvPr>
          <p:cNvSpPr/>
          <p:nvPr/>
        </p:nvSpPr>
        <p:spPr>
          <a:xfrm>
            <a:off x="451191" y="2712027"/>
            <a:ext cx="2026865" cy="3240186"/>
          </a:xfrm>
          <a:prstGeom prst="rect">
            <a:avLst/>
          </a:prstGeom>
          <a:noFill/>
          <a:ln w="28575">
            <a:solidFill>
              <a:srgbClr val="AB25A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C79481-7C8F-4D91-82E6-0A249C51B6B8}"/>
              </a:ext>
            </a:extLst>
          </p:cNvPr>
          <p:cNvSpPr/>
          <p:nvPr/>
        </p:nvSpPr>
        <p:spPr>
          <a:xfrm>
            <a:off x="2993513" y="2702502"/>
            <a:ext cx="4880424" cy="3294185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017E9DB-4FB2-4454-8437-59EE739906E7}"/>
              </a:ext>
            </a:extLst>
          </p:cNvPr>
          <p:cNvSpPr txBox="1"/>
          <p:nvPr/>
        </p:nvSpPr>
        <p:spPr>
          <a:xfrm>
            <a:off x="377906" y="5944087"/>
            <a:ext cx="21734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b="1" dirty="0">
                <a:solidFill>
                  <a:srgbClr val="AB25A1"/>
                </a:solidFill>
              </a:rPr>
              <a:t>Autres institutions</a:t>
            </a:r>
            <a:endParaRPr lang="fr-FR" sz="2000" b="1" baseline="30000" dirty="0">
              <a:solidFill>
                <a:srgbClr val="AB25A1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C8F75BB-9875-4723-87B4-B2B996D344C4}"/>
              </a:ext>
            </a:extLst>
          </p:cNvPr>
          <p:cNvSpPr txBox="1"/>
          <p:nvPr/>
        </p:nvSpPr>
        <p:spPr>
          <a:xfrm>
            <a:off x="8542234" y="1872886"/>
            <a:ext cx="28990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Généralités</a:t>
            </a:r>
            <a:endParaRPr lang="fr-FR" sz="2000" baseline="30000" dirty="0"/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765F269B-CA39-46DD-9E78-884FF454944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245" y="1864094"/>
            <a:ext cx="457727" cy="427272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E1CDBA59-DBAA-4898-B50D-A5EEF2106DB9}"/>
              </a:ext>
            </a:extLst>
          </p:cNvPr>
          <p:cNvSpPr txBox="1"/>
          <p:nvPr/>
        </p:nvSpPr>
        <p:spPr>
          <a:xfrm>
            <a:off x="8436878" y="2262027"/>
            <a:ext cx="34884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7 sources de données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307511 clients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121 </a:t>
            </a:r>
            <a:r>
              <a:rPr lang="fr-FR" dirty="0" err="1">
                <a:latin typeface="docs-Roboto"/>
              </a:rPr>
              <a:t>features</a:t>
            </a:r>
            <a:br>
              <a:rPr lang="fr-FR" dirty="0">
                <a:latin typeface="docs-Roboto"/>
              </a:rPr>
            </a:br>
            <a:r>
              <a:rPr lang="fr-FR" dirty="0">
                <a:latin typeface="docs-Roboto"/>
              </a:rPr>
              <a:t>âge, sexe, emplois, revenus, crédits précédents, etc.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24% valeurs manquantes</a:t>
            </a:r>
          </a:p>
        </p:txBody>
      </p:sp>
    </p:spTree>
    <p:extLst>
      <p:ext uri="{BB962C8B-B14F-4D97-AF65-F5344CB8AC3E}">
        <p14:creationId xmlns:p14="http://schemas.microsoft.com/office/powerpoint/2010/main" val="218720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Kernel </a:t>
            </a:r>
            <a:r>
              <a:rPr lang="fr-FR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Kaggle</a:t>
            </a:r>
            <a:endParaRPr lang="fr-FR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2478C8AA-C503-4113-8141-41709AEFCA86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DFD7C432-C49B-458F-9DD3-261D0F016767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E50722CE-7EDD-4015-A4F2-0BD20A16190B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8A5DA8C1-ECD6-4965-A349-0F64C036DF49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1579C555-08B1-4300-A8CB-6E16D7C1853D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12B4E588-46ED-43AE-A529-099E191EEA88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C8BCE8FC-D3AA-4453-A7BB-35A4CF0582D0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D2F3A9A1-7C8D-41CD-B083-F78F4B1BDB70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B95B8731-7A71-452B-BE68-0534590DAC50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798175CC-80B0-420D-8CBB-A8415A2BA45C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62AF5D60-6903-4F4E-8767-7FFC91BA4993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9D80E51A-6FD0-4300-98A6-78FEC5CD134C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7F5E552D-85F7-414B-A600-4EC71A977CFA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223560E9-D8EA-4F70-8B6E-7C6F0E0DAC7D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308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5D1F118-C7ED-4A42-8AA5-DE48E05B93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2"/>
          <a:stretch/>
        </p:blipFill>
        <p:spPr>
          <a:xfrm>
            <a:off x="6448926" y="378794"/>
            <a:ext cx="5162550" cy="5762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Kernel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Kaggle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499234-30A5-4609-A5E0-BA726C373982}"/>
              </a:ext>
            </a:extLst>
          </p:cNvPr>
          <p:cNvSpPr/>
          <p:nvPr/>
        </p:nvSpPr>
        <p:spPr>
          <a:xfrm>
            <a:off x="6325506" y="4087643"/>
            <a:ext cx="5409389" cy="612843"/>
          </a:xfrm>
          <a:prstGeom prst="rect">
            <a:avLst/>
          </a:prstGeom>
          <a:noFill/>
          <a:ln w="38100">
            <a:solidFill>
              <a:srgbClr val="33CC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3DE6F46-60B9-4183-9246-55F0FFD94A41}"/>
              </a:ext>
            </a:extLst>
          </p:cNvPr>
          <p:cNvSpPr txBox="1"/>
          <p:nvPr/>
        </p:nvSpPr>
        <p:spPr>
          <a:xfrm>
            <a:off x="819300" y="2194983"/>
            <a:ext cx="3669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Basé sur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4911ACB5-AF19-4EBD-B2DB-9D7D701732D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94983"/>
            <a:ext cx="457727" cy="427272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68B5B6B4-AF86-40F1-AEF8-8624CA40AC08}"/>
              </a:ext>
            </a:extLst>
          </p:cNvPr>
          <p:cNvSpPr txBox="1"/>
          <p:nvPr/>
        </p:nvSpPr>
        <p:spPr>
          <a:xfrm>
            <a:off x="835633" y="2670067"/>
            <a:ext cx="46350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Un bon score dans la compétition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docs-Roboto"/>
              </a:rPr>
              <a:t>Un Feature Engineering performant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L’opportunité d'utiliser un Framework basé sur le Gradient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Boosting</a:t>
            </a:r>
            <a:endParaRPr lang="fr-FR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Le kernel </a:t>
            </a:r>
            <a:r>
              <a:rPr lang="fr-FR" u="none" strike="noStrike" dirty="0">
                <a:solidFill>
                  <a:srgbClr val="000000"/>
                </a:solidFill>
                <a:effectLst/>
                <a:latin typeface="docs-Roboto"/>
              </a:rPr>
              <a:t>recommandé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 dans le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projet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F204CFC-1B82-486F-834D-D33E47AB2240}"/>
              </a:ext>
            </a:extLst>
          </p:cNvPr>
          <p:cNvSpPr txBox="1"/>
          <p:nvPr/>
        </p:nvSpPr>
        <p:spPr>
          <a:xfrm>
            <a:off x="2" y="1185724"/>
            <a:ext cx="3940627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 kernel utilisé pour le projet est </a:t>
            </a:r>
          </a:p>
          <a:p>
            <a:r>
              <a:rPr lang="fr-FR" sz="2000" b="1" u="sng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LightGBM</a:t>
            </a:r>
            <a:r>
              <a:rPr lang="fr-FR" sz="2000" b="1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</a:t>
            </a:r>
            <a:r>
              <a:rPr lang="fr-FR" sz="2000" b="1" u="sng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with</a:t>
            </a:r>
            <a:r>
              <a:rPr lang="fr-FR" sz="2000" b="1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Simple Features</a:t>
            </a:r>
            <a:r>
              <a:rPr lang="fr-FR" sz="2000" strike="noStrike" baseline="30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357EE68-171D-4E3E-9387-1C50601BA21D}"/>
              </a:ext>
            </a:extLst>
          </p:cNvPr>
          <p:cNvSpPr txBox="1"/>
          <p:nvPr/>
        </p:nvSpPr>
        <p:spPr>
          <a:xfrm>
            <a:off x="1" y="6138661"/>
            <a:ext cx="1219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https://www.kaggle.com/jsaguiar/lightgbm-with-simple-features</a:t>
            </a:r>
          </a:p>
        </p:txBody>
      </p:sp>
    </p:spTree>
    <p:extLst>
      <p:ext uri="{BB962C8B-B14F-4D97-AF65-F5344CB8AC3E}">
        <p14:creationId xmlns:p14="http://schemas.microsoft.com/office/powerpoint/2010/main" val="6544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LightGBM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with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Simple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6B7139E-40A7-422A-B77E-B86F0FFA7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15882"/>
            <a:ext cx="6572806" cy="421951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5369A96A-5FB5-49B5-97F8-6F272D96841C}"/>
              </a:ext>
            </a:extLst>
          </p:cNvPr>
          <p:cNvSpPr txBox="1"/>
          <p:nvPr/>
        </p:nvSpPr>
        <p:spPr>
          <a:xfrm>
            <a:off x="7533129" y="2071713"/>
            <a:ext cx="28990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Qu’est-ce qu’il fait ?</a:t>
            </a:r>
            <a:endParaRPr lang="fr-FR" sz="2000" baseline="30000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19854082-46B8-4733-BA32-D41E468C879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40" y="2062921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0283408-8F7A-4251-BA4A-C6217BB001EB}"/>
              </a:ext>
            </a:extLst>
          </p:cNvPr>
          <p:cNvSpPr txBox="1"/>
          <p:nvPr/>
        </p:nvSpPr>
        <p:spPr>
          <a:xfrm>
            <a:off x="7427772" y="2549937"/>
            <a:ext cx="438632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Identification et traitement des variables catégorielles  </a:t>
            </a:r>
          </a:p>
          <a:p>
            <a:endParaRPr lang="fr-FR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Création de nouvelles variables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DAYS_EMP_% = DAYS_EMP / DAYS_BIRTH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Min, Max, </a:t>
            </a:r>
            <a:r>
              <a:rPr lang="fr-FR" sz="1400" dirty="0" err="1">
                <a:latin typeface="docs-Roboto"/>
              </a:rPr>
              <a:t>Mean</a:t>
            </a:r>
            <a:r>
              <a:rPr lang="fr-FR" sz="1400" dirty="0">
                <a:latin typeface="docs-Roboto"/>
              </a:rPr>
              <a:t>, </a:t>
            </a:r>
            <a:r>
              <a:rPr lang="fr-FR" sz="1400" dirty="0" err="1">
                <a:latin typeface="docs-Roboto"/>
              </a:rPr>
              <a:t>Sum</a:t>
            </a:r>
            <a:r>
              <a:rPr lang="fr-FR" sz="1400" dirty="0">
                <a:latin typeface="docs-Roboto"/>
              </a:rPr>
              <a:t>, Var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fr-FR" sz="1400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Unification de jeux des données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+700 variables en total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2400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Modélisation avec </a:t>
            </a:r>
            <a:r>
              <a:rPr lang="fr-FR" dirty="0" err="1">
                <a:latin typeface="docs-Roboto"/>
              </a:rPr>
              <a:t>LGBMClassifier</a:t>
            </a:r>
            <a:endParaRPr lang="fr-FR" dirty="0">
              <a:latin typeface="docs-Roboto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C36E3B3-9D15-4843-A968-43F3ABC8AE0D}"/>
              </a:ext>
            </a:extLst>
          </p:cNvPr>
          <p:cNvSpPr txBox="1"/>
          <p:nvPr/>
        </p:nvSpPr>
        <p:spPr>
          <a:xfrm>
            <a:off x="7260021" y="1010638"/>
            <a:ext cx="4931980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Tout au long du kernel, des traitements sont faits pour obtenir des nouvelles données</a:t>
            </a:r>
            <a:endParaRPr lang="fr-FR" sz="2000" b="1" u="sng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C8202CA0-CDEA-447A-BCD6-0A3C2CE19B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43638" y="5791027"/>
            <a:ext cx="1841566" cy="41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9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35479</TotalTime>
  <Words>1621</Words>
  <Application>Microsoft Office PowerPoint</Application>
  <PresentationFormat>Grand écran</PresentationFormat>
  <Paragraphs>331</Paragraphs>
  <Slides>30</Slides>
  <Notes>28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43" baseType="lpstr">
      <vt:lpstr>Arial</vt:lpstr>
      <vt:lpstr>Arial</vt:lpstr>
      <vt:lpstr>Arial Black</vt:lpstr>
      <vt:lpstr>Calibri</vt:lpstr>
      <vt:lpstr>Calibri Light</vt:lpstr>
      <vt:lpstr>Calibri Light (En-têtes)</vt:lpstr>
      <vt:lpstr>CIDFont+F2</vt:lpstr>
      <vt:lpstr>docs-Roboto</vt:lpstr>
      <vt:lpstr>Fira Sans Condensed Medium</vt:lpstr>
      <vt:lpstr>Google Sans</vt:lpstr>
      <vt:lpstr>Lato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751</cp:revision>
  <cp:lastPrinted>2021-09-06T10:04:02Z</cp:lastPrinted>
  <dcterms:created xsi:type="dcterms:W3CDTF">2019-08-03T17:49:11Z</dcterms:created>
  <dcterms:modified xsi:type="dcterms:W3CDTF">2022-02-07T09:44:22Z</dcterms:modified>
</cp:coreProperties>
</file>