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746" r:id="rId2"/>
    <p:sldId id="635" r:id="rId3"/>
    <p:sldId id="521" r:id="rId4"/>
    <p:sldId id="522" r:id="rId5"/>
    <p:sldId id="752" r:id="rId6"/>
    <p:sldId id="525" r:id="rId7"/>
    <p:sldId id="753" r:id="rId8"/>
    <p:sldId id="754" r:id="rId9"/>
    <p:sldId id="756" r:id="rId10"/>
    <p:sldId id="757" r:id="rId11"/>
    <p:sldId id="758" r:id="rId12"/>
    <p:sldId id="759" r:id="rId13"/>
    <p:sldId id="760" r:id="rId14"/>
    <p:sldId id="761" r:id="rId15"/>
    <p:sldId id="762" r:id="rId16"/>
    <p:sldId id="594" r:id="rId17"/>
    <p:sldId id="732" r:id="rId18"/>
    <p:sldId id="763" r:id="rId19"/>
    <p:sldId id="737" r:id="rId20"/>
    <p:sldId id="736" r:id="rId21"/>
    <p:sldId id="740" r:id="rId22"/>
    <p:sldId id="741" r:id="rId23"/>
    <p:sldId id="743" r:id="rId24"/>
    <p:sldId id="744" r:id="rId25"/>
    <p:sldId id="679" r:id="rId26"/>
    <p:sldId id="717" r:id="rId27"/>
    <p:sldId id="714" r:id="rId28"/>
    <p:sldId id="610" r:id="rId29"/>
    <p:sldId id="71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5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5672"/>
    <a:srgbClr val="3A3749"/>
    <a:srgbClr val="7D4494"/>
    <a:srgbClr val="7451EB"/>
    <a:srgbClr val="CC00CC"/>
    <a:srgbClr val="4472C4"/>
    <a:srgbClr val="ED7D31"/>
    <a:srgbClr val="FFFFFF"/>
    <a:srgbClr val="5B9BD5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6730" autoAdjust="0"/>
  </p:normalViewPr>
  <p:slideViewPr>
    <p:cSldViewPr snapToGrid="0">
      <p:cViewPr varScale="1">
        <p:scale>
          <a:sx n="111" d="100"/>
          <a:sy n="111" d="100"/>
        </p:scale>
        <p:origin x="52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88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 err="1"/>
              <a:t>Tout</a:t>
            </a:r>
            <a:r>
              <a:rPr lang="es-ES" dirty="0"/>
              <a:t> </a:t>
            </a:r>
            <a:r>
              <a:rPr lang="es-ES" dirty="0" err="1"/>
              <a:t>d’abord</a:t>
            </a:r>
            <a:r>
              <a:rPr lang="es-ES" dirty="0"/>
              <a:t> </a:t>
            </a: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dire</a:t>
            </a:r>
            <a:r>
              <a:rPr lang="es-ES" dirty="0"/>
              <a:t> ce </a:t>
            </a:r>
            <a:r>
              <a:rPr lang="es-ES" dirty="0" err="1"/>
              <a:t>qu’est</a:t>
            </a:r>
            <a:r>
              <a:rPr lang="es-ES" dirty="0"/>
              <a:t> </a:t>
            </a:r>
            <a:r>
              <a:rPr lang="es-ES" dirty="0" err="1"/>
              <a:t>Prêt</a:t>
            </a:r>
            <a:r>
              <a:rPr lang="es-ES" dirty="0"/>
              <a:t> à </a:t>
            </a:r>
            <a:r>
              <a:rPr lang="es-ES" dirty="0" err="1"/>
              <a:t>depénser</a:t>
            </a:r>
            <a:r>
              <a:rPr lang="es-ES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b="1" dirty="0">
                <a:solidFill>
                  <a:srgbClr val="FCB414"/>
                </a:solidFill>
              </a:rPr>
              <a:t>Prêt à dépenser </a:t>
            </a:r>
            <a:r>
              <a:rPr lang="fr-FR" b="0" dirty="0">
                <a:solidFill>
                  <a:srgbClr val="FCB414"/>
                </a:solidFill>
              </a:rPr>
              <a:t>est un société qui </a:t>
            </a:r>
            <a:r>
              <a:rPr lang="fr-FR" dirty="0"/>
              <a:t>propose des crédits à la consommation pour des personnes ayant peu ou aucune historique de prêt.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Les données sont basées sur la compétition dans </a:t>
            </a:r>
            <a:r>
              <a:rPr lang="fr-FR" dirty="0" err="1"/>
              <a:t>Kaggle’s</a:t>
            </a:r>
            <a:r>
              <a:rPr lang="fr-FR" dirty="0"/>
              <a:t> fait par Home </a:t>
            </a:r>
            <a:r>
              <a:rPr lang="fr-FR" dirty="0" err="1"/>
              <a:t>Credit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5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 err="1"/>
              <a:t>Tout</a:t>
            </a:r>
            <a:r>
              <a:rPr lang="es-ES" dirty="0"/>
              <a:t> </a:t>
            </a:r>
            <a:r>
              <a:rPr lang="es-ES" dirty="0" err="1"/>
              <a:t>d’abord</a:t>
            </a:r>
            <a:r>
              <a:rPr lang="es-ES" dirty="0"/>
              <a:t> </a:t>
            </a: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dire</a:t>
            </a:r>
            <a:r>
              <a:rPr lang="es-ES" dirty="0"/>
              <a:t> ce </a:t>
            </a:r>
            <a:r>
              <a:rPr lang="es-ES" dirty="0" err="1"/>
              <a:t>qu’est</a:t>
            </a:r>
            <a:r>
              <a:rPr lang="es-ES" dirty="0"/>
              <a:t> </a:t>
            </a:r>
            <a:r>
              <a:rPr lang="es-ES" dirty="0" err="1"/>
              <a:t>Prêt</a:t>
            </a:r>
            <a:r>
              <a:rPr lang="es-ES" dirty="0"/>
              <a:t> à </a:t>
            </a:r>
            <a:r>
              <a:rPr lang="es-ES" dirty="0" err="1"/>
              <a:t>depénser</a:t>
            </a:r>
            <a:r>
              <a:rPr lang="es-ES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b="1" dirty="0">
                <a:solidFill>
                  <a:srgbClr val="FCB414"/>
                </a:solidFill>
              </a:rPr>
              <a:t>Prêt à dépenser </a:t>
            </a:r>
            <a:r>
              <a:rPr lang="fr-FR" b="0" dirty="0">
                <a:solidFill>
                  <a:srgbClr val="FCB414"/>
                </a:solidFill>
              </a:rPr>
              <a:t>est un société qui </a:t>
            </a:r>
            <a:r>
              <a:rPr lang="fr-FR" dirty="0"/>
              <a:t>propose des crédits à la consommation pour des personnes ayant peu ou aucune historique de prêt.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Les données sont basées sur la compétition dans </a:t>
            </a:r>
            <a:r>
              <a:rPr lang="fr-FR" dirty="0" err="1"/>
              <a:t>Kaggle’s</a:t>
            </a:r>
            <a:r>
              <a:rPr lang="fr-FR" dirty="0"/>
              <a:t> fait par Home </a:t>
            </a:r>
            <a:r>
              <a:rPr lang="fr-FR" dirty="0" err="1"/>
              <a:t>Credit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79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 err="1"/>
              <a:t>Tout</a:t>
            </a:r>
            <a:r>
              <a:rPr lang="es-ES" dirty="0"/>
              <a:t> </a:t>
            </a:r>
            <a:r>
              <a:rPr lang="es-ES" dirty="0" err="1"/>
              <a:t>d’abord</a:t>
            </a:r>
            <a:r>
              <a:rPr lang="es-ES" dirty="0"/>
              <a:t> </a:t>
            </a: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dire</a:t>
            </a:r>
            <a:r>
              <a:rPr lang="es-ES" dirty="0"/>
              <a:t> ce </a:t>
            </a:r>
            <a:r>
              <a:rPr lang="es-ES" dirty="0" err="1"/>
              <a:t>qu’est</a:t>
            </a:r>
            <a:r>
              <a:rPr lang="es-ES" dirty="0"/>
              <a:t> </a:t>
            </a:r>
            <a:r>
              <a:rPr lang="es-ES" dirty="0" err="1"/>
              <a:t>Prêt</a:t>
            </a:r>
            <a:r>
              <a:rPr lang="es-ES" dirty="0"/>
              <a:t> à </a:t>
            </a:r>
            <a:r>
              <a:rPr lang="es-ES" dirty="0" err="1"/>
              <a:t>depénser</a:t>
            </a:r>
            <a:r>
              <a:rPr lang="es-ES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b="1" dirty="0">
                <a:solidFill>
                  <a:srgbClr val="FCB414"/>
                </a:solidFill>
              </a:rPr>
              <a:t>Prêt à dépenser </a:t>
            </a:r>
            <a:r>
              <a:rPr lang="fr-FR" b="0" dirty="0">
                <a:solidFill>
                  <a:srgbClr val="FCB414"/>
                </a:solidFill>
              </a:rPr>
              <a:t>est un société qui </a:t>
            </a:r>
            <a:r>
              <a:rPr lang="fr-FR" dirty="0"/>
              <a:t>propose des crédits à la consommation pour des personnes ayant peu ou aucune historique de prêt.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Les données sont basées sur la compétition dans </a:t>
            </a:r>
            <a:r>
              <a:rPr lang="fr-FR" dirty="0" err="1"/>
              <a:t>Kaggle’s</a:t>
            </a:r>
            <a:r>
              <a:rPr lang="fr-FR" dirty="0"/>
              <a:t> fait par Home </a:t>
            </a:r>
            <a:r>
              <a:rPr lang="fr-FR" dirty="0" err="1"/>
              <a:t>Credit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33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 err="1"/>
              <a:t>Tout</a:t>
            </a:r>
            <a:r>
              <a:rPr lang="es-ES" dirty="0"/>
              <a:t> </a:t>
            </a:r>
            <a:r>
              <a:rPr lang="es-ES" dirty="0" err="1"/>
              <a:t>d’abord</a:t>
            </a:r>
            <a:r>
              <a:rPr lang="es-ES" dirty="0"/>
              <a:t> </a:t>
            </a: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dire</a:t>
            </a:r>
            <a:r>
              <a:rPr lang="es-ES" dirty="0"/>
              <a:t> ce </a:t>
            </a:r>
            <a:r>
              <a:rPr lang="es-ES" dirty="0" err="1"/>
              <a:t>qu’est</a:t>
            </a:r>
            <a:r>
              <a:rPr lang="es-ES" dirty="0"/>
              <a:t> </a:t>
            </a:r>
            <a:r>
              <a:rPr lang="es-ES" dirty="0" err="1"/>
              <a:t>Prêt</a:t>
            </a:r>
            <a:r>
              <a:rPr lang="es-ES" dirty="0"/>
              <a:t> à </a:t>
            </a:r>
            <a:r>
              <a:rPr lang="es-ES" dirty="0" err="1"/>
              <a:t>depénser</a:t>
            </a:r>
            <a:r>
              <a:rPr lang="es-ES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b="1" dirty="0">
                <a:solidFill>
                  <a:srgbClr val="FCB414"/>
                </a:solidFill>
              </a:rPr>
              <a:t>Prêt à dépenser </a:t>
            </a:r>
            <a:r>
              <a:rPr lang="fr-FR" b="0" dirty="0">
                <a:solidFill>
                  <a:srgbClr val="FCB414"/>
                </a:solidFill>
              </a:rPr>
              <a:t>est un société qui </a:t>
            </a:r>
            <a:r>
              <a:rPr lang="fr-FR" dirty="0"/>
              <a:t>propose des crédits à la consommation pour des personnes ayant peu ou aucune historique de prêt.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Les données sont basées sur la compétition dans </a:t>
            </a:r>
            <a:r>
              <a:rPr lang="fr-FR" dirty="0" err="1"/>
              <a:t>Kaggle’s</a:t>
            </a:r>
            <a:r>
              <a:rPr lang="fr-FR" dirty="0"/>
              <a:t> fait par Home </a:t>
            </a:r>
            <a:r>
              <a:rPr lang="fr-FR" dirty="0" err="1"/>
              <a:t>Credit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76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 err="1"/>
              <a:t>Tout</a:t>
            </a:r>
            <a:r>
              <a:rPr lang="es-ES" dirty="0"/>
              <a:t> </a:t>
            </a:r>
            <a:r>
              <a:rPr lang="es-ES" dirty="0" err="1"/>
              <a:t>d’abord</a:t>
            </a:r>
            <a:r>
              <a:rPr lang="es-ES" dirty="0"/>
              <a:t> </a:t>
            </a: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dire</a:t>
            </a:r>
            <a:r>
              <a:rPr lang="es-ES" dirty="0"/>
              <a:t> ce </a:t>
            </a:r>
            <a:r>
              <a:rPr lang="es-ES" dirty="0" err="1"/>
              <a:t>qu’est</a:t>
            </a:r>
            <a:r>
              <a:rPr lang="es-ES" dirty="0"/>
              <a:t> </a:t>
            </a:r>
            <a:r>
              <a:rPr lang="es-ES" dirty="0" err="1"/>
              <a:t>Prêt</a:t>
            </a:r>
            <a:r>
              <a:rPr lang="es-ES" dirty="0"/>
              <a:t> à </a:t>
            </a:r>
            <a:r>
              <a:rPr lang="es-ES" dirty="0" err="1"/>
              <a:t>depénser</a:t>
            </a:r>
            <a:r>
              <a:rPr lang="es-ES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b="1" dirty="0">
                <a:solidFill>
                  <a:srgbClr val="FCB414"/>
                </a:solidFill>
              </a:rPr>
              <a:t>Prêt à dépenser </a:t>
            </a:r>
            <a:r>
              <a:rPr lang="fr-FR" b="0" dirty="0">
                <a:solidFill>
                  <a:srgbClr val="FCB414"/>
                </a:solidFill>
              </a:rPr>
              <a:t>est un société qui </a:t>
            </a:r>
            <a:r>
              <a:rPr lang="fr-FR" dirty="0"/>
              <a:t>propose des crédits à la consommation pour des personnes ayant peu ou aucune historique de prêt.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Les données sont basées sur la compétition dans </a:t>
            </a:r>
            <a:r>
              <a:rPr lang="fr-FR" dirty="0" err="1"/>
              <a:t>Kaggle’s</a:t>
            </a:r>
            <a:r>
              <a:rPr lang="fr-FR" dirty="0"/>
              <a:t> fait par Home </a:t>
            </a:r>
            <a:r>
              <a:rPr lang="fr-FR" dirty="0" err="1"/>
              <a:t>Credit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25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 err="1"/>
              <a:t>Tout</a:t>
            </a:r>
            <a:r>
              <a:rPr lang="es-ES" dirty="0"/>
              <a:t> </a:t>
            </a:r>
            <a:r>
              <a:rPr lang="es-ES" dirty="0" err="1"/>
              <a:t>d’abord</a:t>
            </a:r>
            <a:r>
              <a:rPr lang="es-ES" dirty="0"/>
              <a:t> </a:t>
            </a: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dire</a:t>
            </a:r>
            <a:r>
              <a:rPr lang="es-ES" dirty="0"/>
              <a:t> ce </a:t>
            </a:r>
            <a:r>
              <a:rPr lang="es-ES" dirty="0" err="1"/>
              <a:t>qu’est</a:t>
            </a:r>
            <a:r>
              <a:rPr lang="es-ES" dirty="0"/>
              <a:t> </a:t>
            </a:r>
            <a:r>
              <a:rPr lang="es-ES" dirty="0" err="1"/>
              <a:t>Prêt</a:t>
            </a:r>
            <a:r>
              <a:rPr lang="es-ES" dirty="0"/>
              <a:t> à </a:t>
            </a:r>
            <a:r>
              <a:rPr lang="es-ES" dirty="0" err="1"/>
              <a:t>depénser</a:t>
            </a:r>
            <a:r>
              <a:rPr lang="es-ES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b="1" dirty="0">
                <a:solidFill>
                  <a:srgbClr val="FCB414"/>
                </a:solidFill>
              </a:rPr>
              <a:t>Prêt à dépenser </a:t>
            </a:r>
            <a:r>
              <a:rPr lang="fr-FR" b="0" dirty="0">
                <a:solidFill>
                  <a:srgbClr val="FCB414"/>
                </a:solidFill>
              </a:rPr>
              <a:t>est un société qui </a:t>
            </a:r>
            <a:r>
              <a:rPr lang="fr-FR" dirty="0"/>
              <a:t>propose des crédits à la consommation pour des personnes ayant peu ou aucune historique de prêt.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Les données sont basées sur la compétition dans </a:t>
            </a:r>
            <a:r>
              <a:rPr lang="fr-FR" dirty="0" err="1"/>
              <a:t>Kaggle’s</a:t>
            </a:r>
            <a:r>
              <a:rPr lang="fr-FR" dirty="0"/>
              <a:t> fait par Home </a:t>
            </a:r>
            <a:r>
              <a:rPr lang="fr-FR" dirty="0" err="1"/>
              <a:t>Credit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7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751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67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 err="1"/>
              <a:t>Tout</a:t>
            </a:r>
            <a:r>
              <a:rPr lang="es-ES" dirty="0"/>
              <a:t> </a:t>
            </a:r>
            <a:r>
              <a:rPr lang="es-ES" dirty="0" err="1"/>
              <a:t>d’abord</a:t>
            </a:r>
            <a:r>
              <a:rPr lang="es-ES" dirty="0"/>
              <a:t> </a:t>
            </a: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dire</a:t>
            </a:r>
            <a:r>
              <a:rPr lang="es-ES" dirty="0"/>
              <a:t> ce </a:t>
            </a:r>
            <a:r>
              <a:rPr lang="es-ES" dirty="0" err="1"/>
              <a:t>qu’est</a:t>
            </a:r>
            <a:r>
              <a:rPr lang="es-ES" dirty="0"/>
              <a:t> </a:t>
            </a:r>
            <a:r>
              <a:rPr lang="es-ES" dirty="0" err="1"/>
              <a:t>Prêt</a:t>
            </a:r>
            <a:r>
              <a:rPr lang="es-ES" dirty="0"/>
              <a:t> à </a:t>
            </a:r>
            <a:r>
              <a:rPr lang="es-ES" dirty="0" err="1"/>
              <a:t>depénser</a:t>
            </a:r>
            <a:r>
              <a:rPr lang="es-ES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b="1" dirty="0">
                <a:solidFill>
                  <a:srgbClr val="FCB414"/>
                </a:solidFill>
              </a:rPr>
              <a:t>Prêt à dépenser </a:t>
            </a:r>
            <a:r>
              <a:rPr lang="fr-FR" b="0" dirty="0">
                <a:solidFill>
                  <a:srgbClr val="FCB414"/>
                </a:solidFill>
              </a:rPr>
              <a:t>est un société qui </a:t>
            </a:r>
            <a:r>
              <a:rPr lang="fr-FR" dirty="0"/>
              <a:t>propose des crédits à la consommation pour des personnes ayant peu ou aucune historique de prêt.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Les données sont basées sur la compétition dans </a:t>
            </a:r>
            <a:r>
              <a:rPr lang="fr-FR" dirty="0" err="1"/>
              <a:t>Kaggle’s</a:t>
            </a:r>
            <a:r>
              <a:rPr lang="fr-FR" dirty="0"/>
              <a:t> fait par Home </a:t>
            </a:r>
            <a:r>
              <a:rPr lang="fr-FR" dirty="0" err="1"/>
              <a:t>Credit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712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Pour ce projet, une fonction coût a été développée dans l’objectif de pénaliser des Faux Négatifs. </a:t>
            </a: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fr-FR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Mais, dans ce cas, qu’est-ce qu’un faux négatif?</a:t>
            </a: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ES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FN: 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des prêts qui </a:t>
            </a:r>
            <a:r>
              <a:rPr lang="fr-FR" sz="1800" b="1" i="0" u="sng" strike="noStrike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sont en défaut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 et ont été prédites de manière </a:t>
            </a:r>
            <a:r>
              <a:rPr lang="fr-FR" sz="1800" b="1" i="0" u="sng" strike="noStrike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incorrecte.</a:t>
            </a:r>
            <a:r>
              <a:rPr lang="fr-FR" sz="1800" b="0" i="0" u="none" strike="noStrike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ça veut dire qu'ils ont été prédits comme s'ils n'étaient pas en défaut</a:t>
            </a:r>
          </a:p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TN: </a:t>
            </a:r>
            <a:r>
              <a:rPr lang="fr-FR" sz="1800" b="1" i="0" u="sng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Ne sont pas en défaut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. Prédits </a:t>
            </a:r>
            <a:r>
              <a:rPr lang="fr-FR" sz="1800" b="1" i="0" u="sng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correctement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TP</a:t>
            </a:r>
            <a:r>
              <a:rPr lang="es-ES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: </a:t>
            </a:r>
            <a:r>
              <a:rPr lang="fr-FR" sz="1800" b="1" i="0" u="sng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Sont en défaut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. Prédits </a:t>
            </a:r>
            <a:r>
              <a:rPr lang="fr-FR" sz="1800" b="1" i="0" u="sng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correctement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FP: </a:t>
            </a:r>
            <a:r>
              <a:rPr lang="fr-FR" sz="1800" b="1" i="0" u="sng" strike="noStrike" kern="1200" dirty="0">
                <a:solidFill>
                  <a:srgbClr val="5B9BD5"/>
                </a:solidFill>
                <a:effectLst/>
                <a:latin typeface="Calibri" panose="020F0502020204030204" pitchFamily="34" charset="0"/>
              </a:rPr>
              <a:t>Ne sont pas en défaut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. Prédits </a:t>
            </a:r>
            <a:r>
              <a:rPr lang="fr-FR" sz="1800" b="1" i="0" u="sng" strike="noStrike" kern="1200" dirty="0">
                <a:solidFill>
                  <a:srgbClr val="5B9BD5"/>
                </a:solidFill>
                <a:effectLst/>
                <a:latin typeface="Calibri" panose="020F0502020204030204" pitchFamily="34" charset="0"/>
              </a:rPr>
              <a:t>incorrecte</a:t>
            </a:r>
          </a:p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800" b="1" i="0" u="sng" strike="noStrike" kern="1200" dirty="0">
              <a:solidFill>
                <a:srgbClr val="5B9BD5"/>
              </a:solidFill>
              <a:effectLst/>
              <a:latin typeface="Calibri" panose="020F050202020403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b="0" i="0" u="none" strike="noStrike" kern="1200" dirty="0">
                <a:solidFill>
                  <a:srgbClr val="5B9BD5"/>
                </a:solidFill>
                <a:effectLst/>
                <a:latin typeface="Calibri" panose="020F0502020204030204" pitchFamily="34" charset="0"/>
              </a:rPr>
              <a:t>C’est pour cela qu’on a décidé d’assigner 10 fois moins aux faux négatifs par rapport aux autres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800" b="1" i="0" u="sng" strike="noStrike" kern="1200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  <a:p>
            <a:pPr marL="0" marR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i="1" kern="1200" dirty="0">
                <a:solidFill>
                  <a:srgbClr val="212121"/>
                </a:solidFill>
                <a:effectLst/>
                <a:latin typeface="+mn-lt"/>
                <a:ea typeface="+mn-ea"/>
                <a:cs typeface="+mn-cs"/>
              </a:rPr>
              <a:t># Total des cas en défaut et non en défaut</a:t>
            </a:r>
          </a:p>
          <a:p>
            <a:pPr marL="0" marR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i="1" kern="1200" dirty="0">
                <a:solidFill>
                  <a:srgbClr val="212121"/>
                </a:solidFill>
                <a:effectLst/>
                <a:latin typeface="+mn-lt"/>
                <a:ea typeface="+mn-ea"/>
                <a:cs typeface="+mn-cs"/>
              </a:rPr>
              <a:t># Calcul des gains en fonction du taux / valeurs</a:t>
            </a: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CA" i="1" dirty="0">
                <a:solidFill>
                  <a:srgbClr val="212121"/>
                </a:solidFill>
                <a:effectLst/>
              </a:rPr>
              <a:t>#</a:t>
            </a:r>
            <a:r>
              <a:rPr lang="fr-FR" i="1" dirty="0">
                <a:solidFill>
                  <a:srgbClr val="212121"/>
                </a:solidFill>
                <a:effectLst/>
              </a:rPr>
              <a:t> Normaliser pour obtenir le score entre 0 (base de référence) et 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89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dirty="0"/>
              <a:t>quels sont les objectifs de ce projet</a:t>
            </a:r>
          </a:p>
          <a:p>
            <a:pPr marL="228600" indent="-228600">
              <a:buAutoNum type="arabicPeriod"/>
            </a:pPr>
            <a:r>
              <a:rPr lang="fr-FR" dirty="0"/>
              <a:t>Connaitre plus en détails le </a:t>
            </a:r>
            <a:r>
              <a:rPr lang="fr-FR" dirty="0" err="1"/>
              <a:t>dataset</a:t>
            </a:r>
            <a:r>
              <a:rPr lang="fr-FR" dirty="0"/>
              <a:t> / l’ensemble de données ou des images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Qu’on a choisi pour travailler la mission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Le processus effectué pour optimiser du modèle.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Le tableau de bord réalisé sur la basé des spécifications demandé </a:t>
            </a:r>
          </a:p>
          <a:p>
            <a:pPr marL="228600" indent="-228600">
              <a:buAutoNum type="arabicPeriod"/>
            </a:pPr>
            <a:r>
              <a:rPr lang="fr-FR" dirty="0"/>
              <a:t>La conclusion sur les traitements, les modélisations et aussi le jeu de données</a:t>
            </a: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36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À gauche ceux sont de modèles avec Class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weight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À droite ce sont de modèles avec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OverSampling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Basé sur la métrique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recall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- 1, on a choisi…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344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le seuil est bas, ça veut juste dire que le modèle a tendance à prédire trop de faux négatifs et positifs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la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curve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est pas très éloignée du milieu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446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06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Ext_source</a:t>
            </a: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: </a:t>
            </a:r>
            <a:r>
              <a:rPr lang="fr-FR" sz="1800" b="0" i="0" u="none" strike="noStrike" baseline="0" dirty="0">
                <a:solidFill>
                  <a:srgbClr val="1C3C70"/>
                </a:solidFill>
                <a:latin typeface="CIDFont+F2"/>
              </a:rPr>
              <a:t>Score normalisé provenant d'une source de données externe</a:t>
            </a: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829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Nous pouvons remarquer que ext_source_2, ext_source_3 et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amt_goods_price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ont une forte influence dans le résultat pour cette observation poussant la prédiction à droite</a:t>
            </a:r>
          </a:p>
          <a:p>
            <a:pPr marL="171450" indent="-171450" algn="l">
              <a:buFont typeface="Wingdings" panose="05000000000000000000" pitchFamily="2" charset="2"/>
              <a:buChar char="§"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Dans ce cas, ext_source_3 appuie la prédiction à gauche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419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251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Uvicorn</a:t>
            </a: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: </a:t>
            </a: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Serveur</a:t>
            </a: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local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Système</a:t>
            </a: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d’explotation</a:t>
            </a: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Ubuntu</a:t>
            </a:r>
          </a:p>
          <a:p>
            <a:pPr algn="l">
              <a:buFont typeface="Arial" panose="020B0604020202020204" pitchFamily="34" charset="0"/>
              <a:buNone/>
            </a:pPr>
            <a:endParaRPr lang="es-E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déploiement</a:t>
            </a:r>
            <a:endParaRPr lang="es-E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AMI basé sur Ubuntu</a:t>
            </a:r>
          </a:p>
          <a:p>
            <a:pPr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19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695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492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dirty="0">
                <a:latin typeface="Google Sans"/>
              </a:rPr>
              <a:t>Une analyse du composant principal « PCA » peut apporter des avantages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dirty="0" err="1">
                <a:latin typeface="Google Sans"/>
              </a:rPr>
              <a:t>Features</a:t>
            </a:r>
            <a:r>
              <a:rPr lang="fr-FR" dirty="0">
                <a:latin typeface="Google Sans"/>
              </a:rPr>
              <a:t> </a:t>
            </a:r>
            <a:r>
              <a:rPr lang="fr-FR" dirty="0" err="1">
                <a:latin typeface="Google Sans"/>
              </a:rPr>
              <a:t>selection</a:t>
            </a:r>
            <a:endParaRPr lang="fr-FR" dirty="0">
              <a:latin typeface="Google Sans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45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 err="1"/>
              <a:t>Tout</a:t>
            </a:r>
            <a:r>
              <a:rPr lang="es-ES" dirty="0"/>
              <a:t> </a:t>
            </a:r>
            <a:r>
              <a:rPr lang="es-ES" dirty="0" err="1"/>
              <a:t>d’abord</a:t>
            </a:r>
            <a:r>
              <a:rPr lang="es-ES" dirty="0"/>
              <a:t> </a:t>
            </a: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dire</a:t>
            </a:r>
            <a:r>
              <a:rPr lang="es-ES" dirty="0"/>
              <a:t> ce </a:t>
            </a:r>
            <a:r>
              <a:rPr lang="es-ES" dirty="0" err="1"/>
              <a:t>qu’est</a:t>
            </a:r>
            <a:r>
              <a:rPr lang="es-ES" dirty="0"/>
              <a:t> </a:t>
            </a:r>
            <a:r>
              <a:rPr lang="es-ES" dirty="0" err="1"/>
              <a:t>Prêt</a:t>
            </a:r>
            <a:r>
              <a:rPr lang="es-ES" dirty="0"/>
              <a:t> à </a:t>
            </a:r>
            <a:r>
              <a:rPr lang="es-ES" dirty="0" err="1"/>
              <a:t>depénser</a:t>
            </a:r>
            <a:r>
              <a:rPr lang="es-ES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b="1" dirty="0">
                <a:solidFill>
                  <a:srgbClr val="FCB414"/>
                </a:solidFill>
              </a:rPr>
              <a:t>Prêt à dépenser </a:t>
            </a:r>
            <a:r>
              <a:rPr lang="fr-FR" b="0" dirty="0">
                <a:solidFill>
                  <a:srgbClr val="FCB414"/>
                </a:solidFill>
              </a:rPr>
              <a:t>est un société qui </a:t>
            </a:r>
            <a:r>
              <a:rPr lang="fr-FR" dirty="0"/>
              <a:t>propose des crédits à la consommation pour des personnes ayant peu ou aucune historique de prêt.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Les données sont basées sur la compétition dans </a:t>
            </a:r>
            <a:r>
              <a:rPr lang="fr-FR" dirty="0" err="1"/>
              <a:t>Kaggle’s</a:t>
            </a:r>
            <a:r>
              <a:rPr lang="fr-FR" dirty="0"/>
              <a:t> fait par Home </a:t>
            </a:r>
            <a:r>
              <a:rPr lang="fr-FR" dirty="0" err="1"/>
              <a:t>Credit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31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On</a:t>
            </a:r>
            <a:r>
              <a:rPr lang="es-ES" dirty="0"/>
              <a:t> continue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4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 err="1"/>
              <a:t>Tout</a:t>
            </a:r>
            <a:r>
              <a:rPr lang="es-ES" dirty="0"/>
              <a:t> </a:t>
            </a:r>
            <a:r>
              <a:rPr lang="es-ES" dirty="0" err="1"/>
              <a:t>d’abord</a:t>
            </a:r>
            <a:r>
              <a:rPr lang="es-ES" dirty="0"/>
              <a:t> </a:t>
            </a: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dire</a:t>
            </a:r>
            <a:r>
              <a:rPr lang="es-ES" dirty="0"/>
              <a:t> ce </a:t>
            </a:r>
            <a:r>
              <a:rPr lang="es-ES" dirty="0" err="1"/>
              <a:t>qu’est</a:t>
            </a:r>
            <a:r>
              <a:rPr lang="es-ES" dirty="0"/>
              <a:t> </a:t>
            </a:r>
            <a:r>
              <a:rPr lang="es-ES" dirty="0" err="1"/>
              <a:t>Prêt</a:t>
            </a:r>
            <a:r>
              <a:rPr lang="es-ES" dirty="0"/>
              <a:t> à </a:t>
            </a:r>
            <a:r>
              <a:rPr lang="es-ES" dirty="0" err="1"/>
              <a:t>depénser</a:t>
            </a:r>
            <a:r>
              <a:rPr lang="es-ES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b="1" dirty="0">
                <a:solidFill>
                  <a:srgbClr val="FCB414"/>
                </a:solidFill>
              </a:rPr>
              <a:t>Prêt à dépenser </a:t>
            </a:r>
            <a:r>
              <a:rPr lang="fr-FR" b="0" dirty="0">
                <a:solidFill>
                  <a:srgbClr val="FCB414"/>
                </a:solidFill>
              </a:rPr>
              <a:t>est un société qui </a:t>
            </a:r>
            <a:r>
              <a:rPr lang="fr-FR" dirty="0"/>
              <a:t>propose des crédits à la consommation pour des personnes ayant peu ou aucune historique de prêt.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Les données sont basées sur la compétition dans </a:t>
            </a:r>
            <a:r>
              <a:rPr lang="fr-FR" dirty="0" err="1"/>
              <a:t>Kaggle’s</a:t>
            </a:r>
            <a:r>
              <a:rPr lang="fr-FR" dirty="0"/>
              <a:t> fait par Home </a:t>
            </a:r>
            <a:r>
              <a:rPr lang="fr-FR" dirty="0" err="1"/>
              <a:t>Credit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09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kernel </a:t>
            </a:r>
            <a:r>
              <a:rPr lang="fr-FR" dirty="0" err="1"/>
              <a:t>kaggle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87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 err="1"/>
              <a:t>Tout</a:t>
            </a:r>
            <a:r>
              <a:rPr lang="es-ES" dirty="0"/>
              <a:t> </a:t>
            </a:r>
            <a:r>
              <a:rPr lang="es-ES" dirty="0" err="1"/>
              <a:t>d’abord</a:t>
            </a:r>
            <a:r>
              <a:rPr lang="es-ES" dirty="0"/>
              <a:t> </a:t>
            </a: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dire</a:t>
            </a:r>
            <a:r>
              <a:rPr lang="es-ES" dirty="0"/>
              <a:t> ce </a:t>
            </a:r>
            <a:r>
              <a:rPr lang="es-ES" dirty="0" err="1"/>
              <a:t>qu’est</a:t>
            </a:r>
            <a:r>
              <a:rPr lang="es-ES" dirty="0"/>
              <a:t> </a:t>
            </a:r>
            <a:r>
              <a:rPr lang="es-ES" dirty="0" err="1"/>
              <a:t>Prêt</a:t>
            </a:r>
            <a:r>
              <a:rPr lang="es-ES" dirty="0"/>
              <a:t> à </a:t>
            </a:r>
            <a:r>
              <a:rPr lang="es-ES" dirty="0" err="1"/>
              <a:t>depénser</a:t>
            </a:r>
            <a:r>
              <a:rPr lang="es-ES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b="1" dirty="0">
                <a:solidFill>
                  <a:srgbClr val="FCB414"/>
                </a:solidFill>
              </a:rPr>
              <a:t>Prêt à dépenser </a:t>
            </a:r>
            <a:r>
              <a:rPr lang="fr-FR" b="0" dirty="0">
                <a:solidFill>
                  <a:srgbClr val="FCB414"/>
                </a:solidFill>
              </a:rPr>
              <a:t>est un société qui </a:t>
            </a:r>
            <a:r>
              <a:rPr lang="fr-FR" dirty="0"/>
              <a:t>propose des crédits à la consommation pour des personnes ayant peu ou aucune historique de prêt.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Les données sont basées sur la compétition dans </a:t>
            </a:r>
            <a:r>
              <a:rPr lang="fr-FR" dirty="0" err="1"/>
              <a:t>Kaggle’s</a:t>
            </a:r>
            <a:r>
              <a:rPr lang="fr-FR" dirty="0"/>
              <a:t> fait par Home </a:t>
            </a:r>
            <a:r>
              <a:rPr lang="fr-FR" dirty="0" err="1"/>
              <a:t>Credit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37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 err="1"/>
              <a:t>Tout</a:t>
            </a:r>
            <a:r>
              <a:rPr lang="es-ES" dirty="0"/>
              <a:t> </a:t>
            </a:r>
            <a:r>
              <a:rPr lang="es-ES" dirty="0" err="1"/>
              <a:t>d’abord</a:t>
            </a:r>
            <a:r>
              <a:rPr lang="es-ES" dirty="0"/>
              <a:t> </a:t>
            </a: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dire</a:t>
            </a:r>
            <a:r>
              <a:rPr lang="es-ES" dirty="0"/>
              <a:t> ce </a:t>
            </a:r>
            <a:r>
              <a:rPr lang="es-ES" dirty="0" err="1"/>
              <a:t>qu’est</a:t>
            </a:r>
            <a:r>
              <a:rPr lang="es-ES" dirty="0"/>
              <a:t> </a:t>
            </a:r>
            <a:r>
              <a:rPr lang="es-ES" dirty="0" err="1"/>
              <a:t>Prêt</a:t>
            </a:r>
            <a:r>
              <a:rPr lang="es-ES" dirty="0"/>
              <a:t> à </a:t>
            </a:r>
            <a:r>
              <a:rPr lang="es-ES" dirty="0" err="1"/>
              <a:t>depénser</a:t>
            </a:r>
            <a:r>
              <a:rPr lang="es-ES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b="1" dirty="0">
                <a:solidFill>
                  <a:srgbClr val="FCB414"/>
                </a:solidFill>
              </a:rPr>
              <a:t>Prêt à dépenser </a:t>
            </a:r>
            <a:r>
              <a:rPr lang="fr-FR" b="0" dirty="0">
                <a:solidFill>
                  <a:srgbClr val="FCB414"/>
                </a:solidFill>
              </a:rPr>
              <a:t>est un société qui </a:t>
            </a:r>
            <a:r>
              <a:rPr lang="fr-FR" dirty="0"/>
              <a:t>propose des crédits à la consommation pour des personnes ayant peu ou aucune historique de prêt.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Les données sont basées sur la compétition dans </a:t>
            </a:r>
            <a:r>
              <a:rPr lang="fr-FR" dirty="0" err="1"/>
              <a:t>Kaggle’s</a:t>
            </a:r>
            <a:r>
              <a:rPr lang="fr-FR" dirty="0"/>
              <a:t> fait par Home </a:t>
            </a:r>
            <a:r>
              <a:rPr lang="fr-FR" dirty="0" err="1"/>
              <a:t>Credit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85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 err="1"/>
              <a:t>Tout</a:t>
            </a:r>
            <a:r>
              <a:rPr lang="es-ES" dirty="0"/>
              <a:t> </a:t>
            </a:r>
            <a:r>
              <a:rPr lang="es-ES" dirty="0" err="1"/>
              <a:t>d’abord</a:t>
            </a:r>
            <a:r>
              <a:rPr lang="es-ES" dirty="0"/>
              <a:t> </a:t>
            </a: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dire</a:t>
            </a:r>
            <a:r>
              <a:rPr lang="es-ES" dirty="0"/>
              <a:t> ce </a:t>
            </a:r>
            <a:r>
              <a:rPr lang="es-ES" dirty="0" err="1"/>
              <a:t>qu’est</a:t>
            </a:r>
            <a:r>
              <a:rPr lang="es-ES" dirty="0"/>
              <a:t> </a:t>
            </a:r>
            <a:r>
              <a:rPr lang="es-ES" dirty="0" err="1"/>
              <a:t>Prêt</a:t>
            </a:r>
            <a:r>
              <a:rPr lang="es-ES" dirty="0"/>
              <a:t> à </a:t>
            </a:r>
            <a:r>
              <a:rPr lang="es-ES" dirty="0" err="1"/>
              <a:t>depénser</a:t>
            </a:r>
            <a:r>
              <a:rPr lang="es-ES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b="1" dirty="0">
                <a:solidFill>
                  <a:srgbClr val="FCB414"/>
                </a:solidFill>
              </a:rPr>
              <a:t>Prêt à dépenser </a:t>
            </a:r>
            <a:r>
              <a:rPr lang="fr-FR" b="0" dirty="0">
                <a:solidFill>
                  <a:srgbClr val="FCB414"/>
                </a:solidFill>
              </a:rPr>
              <a:t>est un société qui </a:t>
            </a:r>
            <a:r>
              <a:rPr lang="fr-FR" dirty="0"/>
              <a:t>propose des crédits à la consommation pour des personnes ayant peu ou aucune historique de prêt.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Les données sont basées sur la compétition dans </a:t>
            </a:r>
            <a:r>
              <a:rPr lang="fr-FR" dirty="0" err="1"/>
              <a:t>Kaggle’s</a:t>
            </a:r>
            <a:r>
              <a:rPr lang="fr-FR" dirty="0"/>
              <a:t> fait par Home </a:t>
            </a:r>
            <a:r>
              <a:rPr lang="fr-FR" dirty="0" err="1"/>
              <a:t>Credit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36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5B5672"/>
          </a:solidFill>
          <a:ln>
            <a:solidFill>
              <a:srgbClr val="3A3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es-ES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Data </a:t>
            </a:r>
            <a:r>
              <a:rPr lang="es-ES" b="1" noProof="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Science</a:t>
            </a:r>
            <a:r>
              <a:rPr lang="es-ES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</a:t>
            </a:r>
            <a:r>
              <a:rPr lang="es-ES" b="1" noProof="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for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All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– DS4A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561266" y="2112503"/>
            <a:ext cx="659269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Proyecto</a:t>
            </a:r>
            <a:endParaRPr lang="fr-F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« </a:t>
            </a:r>
            <a:r>
              <a:rPr lang="fr-FR" sz="40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Deserción</a:t>
            </a:r>
            <a:r>
              <a:rPr lang="fr-FR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</a:t>
            </a:r>
            <a:r>
              <a:rPr lang="fr-FR" sz="40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Escolar</a:t>
            </a:r>
            <a:r>
              <a:rPr lang="fr-FR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en </a:t>
            </a:r>
            <a:r>
              <a:rPr lang="fr-FR" sz="40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Sogamoso</a:t>
            </a:r>
            <a:r>
              <a:rPr lang="fr-FR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»</a:t>
            </a:r>
          </a:p>
        </p:txBody>
      </p:sp>
      <p:cxnSp>
        <p:nvCxnSpPr>
          <p:cNvPr id="9" name="Google Shape;2466;p51">
            <a:extLst>
              <a:ext uri="{FF2B5EF4-FFF2-40B4-BE49-F238E27FC236}">
                <a16:creationId xmlns:a16="http://schemas.microsoft.com/office/drawing/2014/main" id="{4836EC1E-2FCF-42BD-A825-D9C2D14DBF82}"/>
              </a:ext>
            </a:extLst>
          </p:cNvPr>
          <p:cNvCxnSpPr/>
          <p:nvPr/>
        </p:nvCxnSpPr>
        <p:spPr>
          <a:xfrm>
            <a:off x="301094" y="1922198"/>
            <a:ext cx="4169488" cy="0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2467;p51">
            <a:extLst>
              <a:ext uri="{FF2B5EF4-FFF2-40B4-BE49-F238E27FC236}">
                <a16:creationId xmlns:a16="http://schemas.microsoft.com/office/drawing/2014/main" id="{A391C5C2-FB9D-450E-A219-D2B18AE453D9}"/>
              </a:ext>
            </a:extLst>
          </p:cNvPr>
          <p:cNvCxnSpPr>
            <a:cxnSpLocks/>
          </p:cNvCxnSpPr>
          <p:nvPr/>
        </p:nvCxnSpPr>
        <p:spPr>
          <a:xfrm>
            <a:off x="335072" y="1895250"/>
            <a:ext cx="0" cy="2244877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2468;p51">
            <a:extLst>
              <a:ext uri="{FF2B5EF4-FFF2-40B4-BE49-F238E27FC236}">
                <a16:creationId xmlns:a16="http://schemas.microsoft.com/office/drawing/2014/main" id="{DE9901FA-B3FC-402B-9271-4E78E0761449}"/>
              </a:ext>
            </a:extLst>
          </p:cNvPr>
          <p:cNvCxnSpPr/>
          <p:nvPr/>
        </p:nvCxnSpPr>
        <p:spPr>
          <a:xfrm>
            <a:off x="300199" y="4115051"/>
            <a:ext cx="4239527" cy="0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469;p51">
            <a:extLst>
              <a:ext uri="{FF2B5EF4-FFF2-40B4-BE49-F238E27FC236}">
                <a16:creationId xmlns:a16="http://schemas.microsoft.com/office/drawing/2014/main" id="{9591926F-FF01-4387-94EC-F02CCE4DE26B}"/>
              </a:ext>
            </a:extLst>
          </p:cNvPr>
          <p:cNvCxnSpPr/>
          <p:nvPr/>
        </p:nvCxnSpPr>
        <p:spPr>
          <a:xfrm flipH="1">
            <a:off x="4510940" y="3798392"/>
            <a:ext cx="5253" cy="341735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19 de agosto de 2022</a:t>
            </a:r>
            <a:endParaRPr lang="fr-FR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94078-C9A4-3421-DDDA-82D3D44A8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628" y="902664"/>
            <a:ext cx="1215915" cy="14596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010BEB-F98E-6A45-4F9D-99A5E90E2C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23"/>
          <a:stretch/>
        </p:blipFill>
        <p:spPr>
          <a:xfrm>
            <a:off x="7596739" y="4535528"/>
            <a:ext cx="933691" cy="1559359"/>
          </a:xfrm>
          <a:prstGeom prst="rect">
            <a:avLst/>
          </a:prstGeom>
        </p:spPr>
      </p:pic>
      <p:sp>
        <p:nvSpPr>
          <p:cNvPr id="22" name="Titre 1">
            <a:extLst>
              <a:ext uri="{FF2B5EF4-FFF2-40B4-BE49-F238E27FC236}">
                <a16:creationId xmlns:a16="http://schemas.microsoft.com/office/drawing/2014/main" id="{DE11DCA0-AD98-F460-77DC-525F8EBEFF39}"/>
              </a:ext>
            </a:extLst>
          </p:cNvPr>
          <p:cNvSpPr txBox="1">
            <a:spLocks/>
          </p:cNvSpPr>
          <p:nvPr/>
        </p:nvSpPr>
        <p:spPr>
          <a:xfrm>
            <a:off x="8880421" y="918797"/>
            <a:ext cx="2737901" cy="1443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Alcaldía de Sogamoso Boyacá</a:t>
            </a:r>
            <a:endParaRPr lang="es-419" sz="5400" b="1" u="sng" dirty="0">
              <a:ln>
                <a:solidFill>
                  <a:srgbClr val="5B5672"/>
                </a:solidFill>
              </a:ln>
              <a:solidFill>
                <a:srgbClr val="5B567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5" name="ZoneTexte 14">
            <a:extLst>
              <a:ext uri="{FF2B5EF4-FFF2-40B4-BE49-F238E27FC236}">
                <a16:creationId xmlns:a16="http://schemas.microsoft.com/office/drawing/2014/main" id="{A7284C35-C441-9CB0-B169-8C7ABF60C187}"/>
              </a:ext>
            </a:extLst>
          </p:cNvPr>
          <p:cNvSpPr txBox="1"/>
          <p:nvPr/>
        </p:nvSpPr>
        <p:spPr>
          <a:xfrm>
            <a:off x="279917" y="5893303"/>
            <a:ext cx="37641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Presentación</a:t>
            </a:r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a la </a:t>
            </a:r>
            <a:r>
              <a:rPr lang="fr-FR" sz="20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entidad</a:t>
            </a:r>
            <a:endParaRPr lang="fr-FR" sz="32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  <p:pic>
        <p:nvPicPr>
          <p:cNvPr id="1028" name="Picture 4" descr="MinTic declaró desierta la subasta del espectro - Valora Analitik 2019-11-08">
            <a:extLst>
              <a:ext uri="{FF2B5EF4-FFF2-40B4-BE49-F238E27FC236}">
                <a16:creationId xmlns:a16="http://schemas.microsoft.com/office/drawing/2014/main" id="{E4D9DA58-A056-32F3-23B5-A586A7E2C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463" y="2797809"/>
            <a:ext cx="1302241" cy="130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itre 1">
            <a:extLst>
              <a:ext uri="{FF2B5EF4-FFF2-40B4-BE49-F238E27FC236}">
                <a16:creationId xmlns:a16="http://schemas.microsoft.com/office/drawing/2014/main" id="{5640803A-22B0-6E0A-A1B3-68F7A4FEFF90}"/>
              </a:ext>
            </a:extLst>
          </p:cNvPr>
          <p:cNvSpPr txBox="1">
            <a:spLocks/>
          </p:cNvSpPr>
          <p:nvPr/>
        </p:nvSpPr>
        <p:spPr>
          <a:xfrm>
            <a:off x="8880421" y="2677338"/>
            <a:ext cx="3072973" cy="1543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rgbClr val="7D4494"/>
                  </a:solidFill>
                </a:ln>
                <a:solidFill>
                  <a:srgbClr val="7D44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Ministerio de las Tecnologías de la Información y las Comunicaciones</a:t>
            </a:r>
            <a:endParaRPr lang="es-419" sz="5400" b="1" u="sng" dirty="0">
              <a:ln>
                <a:solidFill>
                  <a:srgbClr val="7D4494"/>
                </a:solidFill>
              </a:ln>
              <a:solidFill>
                <a:srgbClr val="7D44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31" name="ZoneTexte 14">
            <a:extLst>
              <a:ext uri="{FF2B5EF4-FFF2-40B4-BE49-F238E27FC236}">
                <a16:creationId xmlns:a16="http://schemas.microsoft.com/office/drawing/2014/main" id="{4E5625DB-53A4-35BF-E60E-F7C95585B0FF}"/>
              </a:ext>
            </a:extLst>
          </p:cNvPr>
          <p:cNvSpPr txBox="1"/>
          <p:nvPr/>
        </p:nvSpPr>
        <p:spPr>
          <a:xfrm>
            <a:off x="279916" y="4900749"/>
            <a:ext cx="37641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Team-112</a:t>
            </a:r>
            <a:endParaRPr lang="fr-FR" sz="32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  <p:sp>
        <p:nvSpPr>
          <p:cNvPr id="32" name="Titre 1">
            <a:extLst>
              <a:ext uri="{FF2B5EF4-FFF2-40B4-BE49-F238E27FC236}">
                <a16:creationId xmlns:a16="http://schemas.microsoft.com/office/drawing/2014/main" id="{7F384477-DB0D-8946-157F-06F4DCF2FC5F}"/>
              </a:ext>
            </a:extLst>
          </p:cNvPr>
          <p:cNvSpPr txBox="1">
            <a:spLocks/>
          </p:cNvSpPr>
          <p:nvPr/>
        </p:nvSpPr>
        <p:spPr>
          <a:xfrm>
            <a:off x="8714704" y="4579093"/>
            <a:ext cx="3311580" cy="1443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Correlation-One</a:t>
            </a:r>
            <a:br>
              <a:rPr lang="es-ES" sz="32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</a:br>
            <a:r>
              <a:rPr lang="es-ES" sz="32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Data </a:t>
            </a:r>
            <a:r>
              <a:rPr lang="es-ES" sz="32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Science</a:t>
            </a:r>
            <a:r>
              <a:rPr lang="es-ES" sz="32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4 </a:t>
            </a:r>
            <a:r>
              <a:rPr lang="es-ES" sz="32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All</a:t>
            </a:r>
            <a:endParaRPr lang="es-419" sz="4000" b="1" u="sng" dirty="0">
              <a:ln>
                <a:solidFill>
                  <a:srgbClr val="5B5672"/>
                </a:solidFill>
              </a:ln>
              <a:solidFill>
                <a:srgbClr val="5B567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521025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8750960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Variable </a:t>
            </a:r>
            <a:r>
              <a:rPr lang="fr-FR" sz="40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objetivo</a:t>
            </a:r>
            <a:endParaRPr lang="es-419" sz="4000" b="1" u="sng" dirty="0">
              <a:ln>
                <a:solidFill>
                  <a:srgbClr val="5B5672"/>
                </a:solidFill>
              </a:ln>
              <a:solidFill>
                <a:srgbClr val="5B5672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5B5672"/>
          </a:solidFill>
          <a:ln>
            <a:solidFill>
              <a:srgbClr val="5B56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875E18-9E58-6FF1-BE25-0A3B9A88441E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5B5672"/>
          </a:solidFill>
          <a:ln>
            <a:solidFill>
              <a:srgbClr val="3A3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3F27235E-E36C-E887-68D4-9E17DE1D7876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Proyecto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-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Deserción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Escolar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Sogamoso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Espace réservé du numéro de diapositive 1">
            <a:extLst>
              <a:ext uri="{FF2B5EF4-FFF2-40B4-BE49-F238E27FC236}">
                <a16:creationId xmlns:a16="http://schemas.microsoft.com/office/drawing/2014/main" id="{2C00BE2A-56F1-139C-6D02-5D303539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10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ZoneTexte 18">
            <a:extLst>
              <a:ext uri="{FF2B5EF4-FFF2-40B4-BE49-F238E27FC236}">
                <a16:creationId xmlns:a16="http://schemas.microsoft.com/office/drawing/2014/main" id="{4F815406-F68F-A179-20D4-6CFED9896D93}"/>
              </a:ext>
            </a:extLst>
          </p:cNvPr>
          <p:cNvSpPr txBox="1"/>
          <p:nvPr/>
        </p:nvSpPr>
        <p:spPr>
          <a:xfrm>
            <a:off x="377906" y="1192924"/>
            <a:ext cx="99350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Algunos ejemplos del resultado</a:t>
            </a:r>
            <a:endParaRPr lang="fr-FR" sz="2000" u="none" strike="noStrike" dirty="0">
              <a:ln>
                <a:solidFill>
                  <a:srgbClr val="5B567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Google Sans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5D13C75-3C3B-5F06-6B47-598BFD259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27" y="1911568"/>
            <a:ext cx="8682107" cy="1822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85C065CA-D3E6-B5AD-8CD3-60679A684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804" y="4231226"/>
            <a:ext cx="8682106" cy="1850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343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8750960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Variable </a:t>
            </a:r>
            <a:r>
              <a:rPr lang="fr-FR" sz="40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objetivo</a:t>
            </a:r>
            <a:endParaRPr lang="es-419" sz="4000" b="1" u="sng" dirty="0">
              <a:ln>
                <a:solidFill>
                  <a:srgbClr val="5B5672"/>
                </a:solidFill>
              </a:ln>
              <a:solidFill>
                <a:srgbClr val="5B5672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5B5672"/>
          </a:solidFill>
          <a:ln>
            <a:solidFill>
              <a:srgbClr val="5B56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875E18-9E58-6FF1-BE25-0A3B9A88441E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5B5672"/>
          </a:solidFill>
          <a:ln>
            <a:solidFill>
              <a:srgbClr val="3A3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3F27235E-E36C-E887-68D4-9E17DE1D7876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Proyecto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-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Deserción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Escolar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Sogamoso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Espace réservé du numéro de diapositive 1">
            <a:extLst>
              <a:ext uri="{FF2B5EF4-FFF2-40B4-BE49-F238E27FC236}">
                <a16:creationId xmlns:a16="http://schemas.microsoft.com/office/drawing/2014/main" id="{2C00BE2A-56F1-139C-6D02-5D303539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11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ZoneTexte 18">
            <a:extLst>
              <a:ext uri="{FF2B5EF4-FFF2-40B4-BE49-F238E27FC236}">
                <a16:creationId xmlns:a16="http://schemas.microsoft.com/office/drawing/2014/main" id="{4F815406-F68F-A179-20D4-6CFED9896D93}"/>
              </a:ext>
            </a:extLst>
          </p:cNvPr>
          <p:cNvSpPr txBox="1"/>
          <p:nvPr/>
        </p:nvSpPr>
        <p:spPr>
          <a:xfrm>
            <a:off x="377906" y="1327815"/>
            <a:ext cx="37227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Después de transformar la variable objetivo, podemos notar fácilmente que hay </a:t>
            </a:r>
            <a:r>
              <a:rPr lang="es-ES" sz="2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más estudiantes que no han desertado </a:t>
            </a:r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(0) </a:t>
            </a:r>
            <a:r>
              <a:rPr lang="es-ES" sz="2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en comparación con los que han desertado </a:t>
            </a:r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(1). Claramente, nos enfrentamos a un problema de </a:t>
            </a:r>
            <a:r>
              <a:rPr lang="es-ES" sz="2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clasificación de clases desequilibrada</a:t>
            </a:r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.</a:t>
            </a:r>
            <a:endParaRPr lang="fr-FR" sz="2000" u="none" strike="noStrike" dirty="0">
              <a:ln>
                <a:solidFill>
                  <a:srgbClr val="5B567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Google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C43AAF-D4E8-C1D6-E4EC-84D618B61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797" y="1327816"/>
            <a:ext cx="6737567" cy="34831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7125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8750960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2020 con la tasa más baja de deserción</a:t>
            </a:r>
            <a:endParaRPr lang="es-419" sz="4000" b="1" dirty="0">
              <a:ln>
                <a:solidFill>
                  <a:srgbClr val="5B5672"/>
                </a:solidFill>
              </a:ln>
              <a:solidFill>
                <a:srgbClr val="5B5672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5B5672"/>
          </a:solidFill>
          <a:ln>
            <a:solidFill>
              <a:srgbClr val="5B56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875E18-9E58-6FF1-BE25-0A3B9A88441E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5B5672"/>
          </a:solidFill>
          <a:ln>
            <a:solidFill>
              <a:srgbClr val="3A3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3F27235E-E36C-E887-68D4-9E17DE1D7876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Proyecto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-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Deserción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Escolar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Sogamoso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Espace réservé du numéro de diapositive 1">
            <a:extLst>
              <a:ext uri="{FF2B5EF4-FFF2-40B4-BE49-F238E27FC236}">
                <a16:creationId xmlns:a16="http://schemas.microsoft.com/office/drawing/2014/main" id="{2C00BE2A-56F1-139C-6D02-5D303539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12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FEA3B6A-DDBC-B5BF-C4C0-2EED868F7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17" y="1327815"/>
            <a:ext cx="7440635" cy="388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8">
            <a:extLst>
              <a:ext uri="{FF2B5EF4-FFF2-40B4-BE49-F238E27FC236}">
                <a16:creationId xmlns:a16="http://schemas.microsoft.com/office/drawing/2014/main" id="{E0D602AB-5609-B8EB-4D88-9F5D04F97EF3}"/>
              </a:ext>
            </a:extLst>
          </p:cNvPr>
          <p:cNvSpPr txBox="1"/>
          <p:nvPr/>
        </p:nvSpPr>
        <p:spPr>
          <a:xfrm>
            <a:off x="7966484" y="1797784"/>
            <a:ext cx="372275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Para los años </a:t>
            </a:r>
            <a:r>
              <a:rPr lang="es-ES" sz="2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2013, 2015, y 2018 </a:t>
            </a:r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se evidencian las </a:t>
            </a:r>
            <a:r>
              <a:rPr lang="es-ES" sz="2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tasas más altas </a:t>
            </a:r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de deserción en promedio un </a:t>
            </a:r>
            <a:r>
              <a:rPr lang="es-ES" sz="2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8.5%, </a:t>
            </a:r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mientras en </a:t>
            </a:r>
            <a:r>
              <a:rPr lang="es-ES" sz="2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2020</a:t>
            </a:r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 la </a:t>
            </a:r>
            <a:r>
              <a:rPr lang="es-ES" sz="2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tasa más baja con un 4%.</a:t>
            </a:r>
            <a:endParaRPr lang="fr-FR" sz="2000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Google San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36F367-DE1A-0EFC-8E73-B0EEF74D54AC}"/>
              </a:ext>
            </a:extLst>
          </p:cNvPr>
          <p:cNvSpPr/>
          <p:nvPr/>
        </p:nvSpPr>
        <p:spPr>
          <a:xfrm>
            <a:off x="5528931" y="4224115"/>
            <a:ext cx="645845" cy="57244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916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8750960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Las edades dentro de rangos normales</a:t>
            </a:r>
            <a:endParaRPr lang="es-419" sz="4000" b="1" dirty="0">
              <a:ln>
                <a:solidFill>
                  <a:srgbClr val="5B5672"/>
                </a:solidFill>
              </a:ln>
              <a:solidFill>
                <a:srgbClr val="5B5672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5B5672"/>
          </a:solidFill>
          <a:ln>
            <a:solidFill>
              <a:srgbClr val="5B56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875E18-9E58-6FF1-BE25-0A3B9A88441E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5B5672"/>
          </a:solidFill>
          <a:ln>
            <a:solidFill>
              <a:srgbClr val="3A3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3F27235E-E36C-E887-68D4-9E17DE1D7876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Proyecto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-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Deserción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Escolar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Sogamoso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Espace réservé du numéro de diapositive 1">
            <a:extLst>
              <a:ext uri="{FF2B5EF4-FFF2-40B4-BE49-F238E27FC236}">
                <a16:creationId xmlns:a16="http://schemas.microsoft.com/office/drawing/2014/main" id="{2C00BE2A-56F1-139C-6D02-5D303539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13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ZoneTexte 18">
            <a:extLst>
              <a:ext uri="{FF2B5EF4-FFF2-40B4-BE49-F238E27FC236}">
                <a16:creationId xmlns:a16="http://schemas.microsoft.com/office/drawing/2014/main" id="{E0D602AB-5609-B8EB-4D88-9F5D04F97EF3}"/>
              </a:ext>
            </a:extLst>
          </p:cNvPr>
          <p:cNvSpPr txBox="1"/>
          <p:nvPr/>
        </p:nvSpPr>
        <p:spPr>
          <a:xfrm>
            <a:off x="279918" y="1502197"/>
            <a:ext cx="384902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Tenemos un </a:t>
            </a:r>
            <a:r>
              <a:rPr lang="es-ES" sz="2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gráfico sesgado a la derecha</a:t>
            </a:r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 que dice que la media, la mediana y la moda son todas diferentes, pero, lo que es </a:t>
            </a:r>
            <a:r>
              <a:rPr lang="es-ES" sz="2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normal</a:t>
            </a:r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 dentro de los </a:t>
            </a:r>
            <a:r>
              <a:rPr lang="es-ES" sz="2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rango de edades </a:t>
            </a:r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en la </a:t>
            </a:r>
            <a:r>
              <a:rPr lang="es-ES" sz="2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educación </a:t>
            </a:r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de un </a:t>
            </a:r>
            <a:r>
              <a:rPr lang="es-ES" sz="2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individuo</a:t>
            </a:r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. </a:t>
            </a:r>
          </a:p>
          <a:p>
            <a:endParaRPr lang="es-ES" sz="2000" dirty="0">
              <a:ln>
                <a:solidFill>
                  <a:srgbClr val="5B567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Google Sans"/>
            </a:endParaRPr>
          </a:p>
          <a:p>
            <a:endParaRPr lang="es-ES" sz="2000" dirty="0">
              <a:ln>
                <a:solidFill>
                  <a:srgbClr val="5B567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Google Sans"/>
            </a:endParaRPr>
          </a:p>
          <a:p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Además, podemos notar que hay </a:t>
            </a:r>
            <a:r>
              <a:rPr lang="es-ES" sz="2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valores</a:t>
            </a:r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 </a:t>
            </a:r>
            <a:r>
              <a:rPr lang="es-ES" sz="2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atípicos</a:t>
            </a:r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 en las características que deben </a:t>
            </a:r>
            <a:r>
              <a:rPr lang="es-ES" sz="2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tratarse</a:t>
            </a:r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.</a:t>
            </a:r>
            <a:endParaRPr lang="fr-FR" sz="2000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Google Sans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4B3B22EA-4270-848F-4A91-675E8EDA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829" y="1502197"/>
            <a:ext cx="7542953" cy="3105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A82EFC6-AFBE-BB6C-1746-5C835ACB73C1}"/>
              </a:ext>
            </a:extLst>
          </p:cNvPr>
          <p:cNvSpPr/>
          <p:nvPr/>
        </p:nvSpPr>
        <p:spPr>
          <a:xfrm>
            <a:off x="5778631" y="5428799"/>
            <a:ext cx="6408115" cy="685210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4" name="ZoneTexte 30">
            <a:extLst>
              <a:ext uri="{FF2B5EF4-FFF2-40B4-BE49-F238E27FC236}">
                <a16:creationId xmlns:a16="http://schemas.microsoft.com/office/drawing/2014/main" id="{21E15DD7-7431-8499-339E-B20DE3341F78}"/>
              </a:ext>
            </a:extLst>
          </p:cNvPr>
          <p:cNvSpPr txBox="1"/>
          <p:nvPr/>
        </p:nvSpPr>
        <p:spPr>
          <a:xfrm>
            <a:off x="5920033" y="5448824"/>
            <a:ext cx="62667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Para evitar valores atípicos, transformamos las edades en rangos</a:t>
            </a:r>
            <a:br>
              <a:rPr lang="es-E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</a:br>
            <a:r>
              <a:rPr lang="es-E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["0-5", "6-10", "11-15", "16-20", "21-25", "26+"]</a:t>
            </a:r>
            <a:endParaRPr lang="fr-FR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docs-Roboto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D05D347-46B2-F57A-4062-46E6C19A407D}"/>
              </a:ext>
            </a:extLst>
          </p:cNvPr>
          <p:cNvSpPr/>
          <p:nvPr/>
        </p:nvSpPr>
        <p:spPr>
          <a:xfrm>
            <a:off x="4883086" y="2256064"/>
            <a:ext cx="1093509" cy="238875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417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9373129" cy="1245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La tasa de abandono es mayor entre las edades más altas</a:t>
            </a:r>
            <a:endParaRPr lang="es-419" sz="4000" b="1" dirty="0">
              <a:ln>
                <a:solidFill>
                  <a:srgbClr val="5B5672"/>
                </a:solidFill>
              </a:ln>
              <a:solidFill>
                <a:srgbClr val="5B5672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5B5672"/>
          </a:solidFill>
          <a:ln>
            <a:solidFill>
              <a:srgbClr val="5B56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875E18-9E58-6FF1-BE25-0A3B9A88441E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5B5672"/>
          </a:solidFill>
          <a:ln>
            <a:solidFill>
              <a:srgbClr val="3A3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3F27235E-E36C-E887-68D4-9E17DE1D7876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Proyecto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-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Deserción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Escolar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Sogamoso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Espace réservé du numéro de diapositive 1">
            <a:extLst>
              <a:ext uri="{FF2B5EF4-FFF2-40B4-BE49-F238E27FC236}">
                <a16:creationId xmlns:a16="http://schemas.microsoft.com/office/drawing/2014/main" id="{2C00BE2A-56F1-139C-6D02-5D303539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14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4C4FB2-4F91-5D4C-0143-BDD61ADDA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486" y="1752944"/>
            <a:ext cx="8142021" cy="35516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ZoneTexte 15">
            <a:extLst>
              <a:ext uri="{FF2B5EF4-FFF2-40B4-BE49-F238E27FC236}">
                <a16:creationId xmlns:a16="http://schemas.microsoft.com/office/drawing/2014/main" id="{CE56A23C-AD66-FC4C-F797-F51CC4FED5BE}"/>
              </a:ext>
            </a:extLst>
          </p:cNvPr>
          <p:cNvSpPr txBox="1"/>
          <p:nvPr/>
        </p:nvSpPr>
        <p:spPr>
          <a:xfrm>
            <a:off x="377906" y="1824449"/>
            <a:ext cx="2221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>
                <a:solidFill>
                  <a:srgbClr val="202124"/>
                </a:solidFill>
                <a:latin typeface="Google Sans"/>
              </a:rPr>
              <a:t>0 = no abandonó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>
                <a:solidFill>
                  <a:srgbClr val="202124"/>
                </a:solidFill>
                <a:latin typeface="Google Sans"/>
              </a:rPr>
              <a:t>1 = abandonó</a:t>
            </a:r>
            <a:endParaRPr lang="en-US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2DF093E-DBD3-FAAE-A35D-8C3267AAAD66}"/>
              </a:ext>
            </a:extLst>
          </p:cNvPr>
          <p:cNvSpPr/>
          <p:nvPr/>
        </p:nvSpPr>
        <p:spPr>
          <a:xfrm>
            <a:off x="9719035" y="3332111"/>
            <a:ext cx="857839" cy="141402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6530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AFF77F-6C55-D947-AC81-BFEBBC516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058" y="1729113"/>
            <a:ext cx="8797312" cy="3591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9373129" cy="1245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Las jornadas de la noche y fines de semana tienen las más altas tasas de deserción</a:t>
            </a:r>
            <a:endParaRPr lang="es-419" sz="4000" b="1" dirty="0">
              <a:ln>
                <a:solidFill>
                  <a:srgbClr val="5B5672"/>
                </a:solidFill>
              </a:ln>
              <a:solidFill>
                <a:srgbClr val="5B5672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5B5672"/>
          </a:solidFill>
          <a:ln>
            <a:solidFill>
              <a:srgbClr val="5B56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875E18-9E58-6FF1-BE25-0A3B9A88441E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5B5672"/>
          </a:solidFill>
          <a:ln>
            <a:solidFill>
              <a:srgbClr val="3A3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3F27235E-E36C-E887-68D4-9E17DE1D7876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Proyecto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-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Deserción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Escolar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Sogamoso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Espace réservé du numéro de diapositive 1">
            <a:extLst>
              <a:ext uri="{FF2B5EF4-FFF2-40B4-BE49-F238E27FC236}">
                <a16:creationId xmlns:a16="http://schemas.microsoft.com/office/drawing/2014/main" id="{2C00BE2A-56F1-139C-6D02-5D303539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15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ZoneTexte 15">
            <a:extLst>
              <a:ext uri="{FF2B5EF4-FFF2-40B4-BE49-F238E27FC236}">
                <a16:creationId xmlns:a16="http://schemas.microsoft.com/office/drawing/2014/main" id="{CE56A23C-AD66-FC4C-F797-F51CC4FED5BE}"/>
              </a:ext>
            </a:extLst>
          </p:cNvPr>
          <p:cNvSpPr txBox="1"/>
          <p:nvPr/>
        </p:nvSpPr>
        <p:spPr>
          <a:xfrm>
            <a:off x="377906" y="1824449"/>
            <a:ext cx="2221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>
                <a:solidFill>
                  <a:srgbClr val="202124"/>
                </a:solidFill>
                <a:latin typeface="Google Sans"/>
              </a:rPr>
              <a:t>0 = no abandonó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>
                <a:solidFill>
                  <a:srgbClr val="202124"/>
                </a:solidFill>
                <a:latin typeface="Google Sans"/>
              </a:rPr>
              <a:t>1 = abandonó</a:t>
            </a:r>
            <a:endParaRPr lang="en-US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2DF093E-DBD3-FAAE-A35D-8C3267AAAD66}"/>
              </a:ext>
            </a:extLst>
          </p:cNvPr>
          <p:cNvSpPr/>
          <p:nvPr/>
        </p:nvSpPr>
        <p:spPr>
          <a:xfrm>
            <a:off x="8526103" y="2817908"/>
            <a:ext cx="857839" cy="1414021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3FE17A3-8D31-E3C7-16D3-370CB88C6408}"/>
              </a:ext>
            </a:extLst>
          </p:cNvPr>
          <p:cNvSpPr/>
          <p:nvPr/>
        </p:nvSpPr>
        <p:spPr>
          <a:xfrm>
            <a:off x="9448800" y="2817908"/>
            <a:ext cx="857839" cy="1414021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085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56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Modelización</a:t>
            </a:r>
            <a:r>
              <a:rPr lang="fr-FR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</a:t>
            </a:r>
            <a:r>
              <a:rPr lang="fr-FR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efectuada</a:t>
            </a:r>
            <a:endParaRPr lang="fr-FR" b="1" dirty="0">
              <a:ln>
                <a:solidFill>
                  <a:srgbClr val="5B5672"/>
                </a:solidFill>
              </a:ln>
              <a:solidFill>
                <a:srgbClr val="5B567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00EC9EDF-00F3-4714-8FF5-5D2E6A192B7C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D2A986E9-58E6-40F8-A448-EDBC308708E2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24A3F532-E278-405F-B7B4-7C22A6AEB1EC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F113119D-787F-419D-988B-5F2C6F33E4C9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AF50B615-6C52-4B47-86F0-1D3DE841E824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E4119E3D-2E2C-4939-9702-43F6FCF9D08D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233E4A64-59DF-4B06-822A-740E48D433E3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27348ABB-B83B-422A-85C1-1C4A78F57F2A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0C6D4948-DEA0-407E-A5DB-62AFFEC8B715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20E980FE-D31B-4F72-8739-12C0D6AF0FCA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24">
              <a:extLst>
                <a:ext uri="{FF2B5EF4-FFF2-40B4-BE49-F238E27FC236}">
                  <a16:creationId xmlns:a16="http://schemas.microsoft.com/office/drawing/2014/main" id="{80BE7D2A-78C3-4C79-AFAB-8B8D92098CF1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4E97DF68-B68C-4648-A702-9D456A8DCC2E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D43B2E29-D0CC-4D03-B846-4EFDC804607A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976E14D-87E0-50C6-7AF1-FBBDC0969BF8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02EF06-9F75-AA80-32A1-CBF143471DC6}"/>
              </a:ext>
            </a:extLst>
          </p:cNvPr>
          <p:cNvSpPr txBox="1"/>
          <p:nvPr/>
        </p:nvSpPr>
        <p:spPr>
          <a:xfrm>
            <a:off x="9200561" y="6475247"/>
            <a:ext cx="2991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Data </a:t>
            </a:r>
            <a:r>
              <a:rPr lang="es-CO" sz="14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Science</a:t>
            </a:r>
            <a:r>
              <a:rPr lang="es-CO" sz="14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</a:t>
            </a:r>
            <a:r>
              <a:rPr lang="es-CO" sz="14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for</a:t>
            </a:r>
            <a:r>
              <a:rPr lang="es-CO" sz="14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</a:t>
            </a:r>
            <a:r>
              <a:rPr lang="es-CO" sz="14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All</a:t>
            </a:r>
            <a:r>
              <a:rPr lang="es-CO" sz="14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– </a:t>
            </a:r>
            <a:r>
              <a:rPr lang="es-CO" sz="14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Correlation</a:t>
            </a:r>
            <a:r>
              <a:rPr lang="es-CO" sz="14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</a:t>
            </a:r>
            <a:r>
              <a:rPr lang="es-CO" sz="14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One</a:t>
            </a:r>
            <a:endParaRPr lang="en-US" sz="1400" b="1" dirty="0">
              <a:ln>
                <a:solidFill>
                  <a:srgbClr val="5B5672"/>
                </a:solidFill>
              </a:ln>
              <a:solidFill>
                <a:srgbClr val="5B5672"/>
              </a:solidFill>
              <a:latin typeface="+mj-lt"/>
            </a:endParaRPr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BCDA42C7-C600-78D8-F31D-C0CC351633CC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Proyecto</a:t>
            </a:r>
            <a:r>
              <a:rPr lang="fr-FR" sz="1400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- </a:t>
            </a:r>
            <a:r>
              <a:rPr lang="fr-FR" sz="1400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Deserción</a:t>
            </a:r>
            <a:r>
              <a:rPr lang="fr-FR" sz="1400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</a:t>
            </a:r>
            <a:r>
              <a:rPr lang="fr-FR" sz="1400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Escolar</a:t>
            </a:r>
            <a:r>
              <a:rPr lang="fr-FR" sz="1400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en </a:t>
            </a:r>
            <a:r>
              <a:rPr lang="fr-FR" sz="1400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Sogamoso</a:t>
            </a:r>
            <a:r>
              <a:rPr lang="es-CO" sz="1400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</a:t>
            </a:r>
            <a:endParaRPr lang="en-US" sz="1400" dirty="0">
              <a:ln>
                <a:solidFill>
                  <a:srgbClr val="5B5672"/>
                </a:solidFill>
              </a:ln>
              <a:solidFill>
                <a:srgbClr val="5B567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865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1A4A5D26-4A4B-45F3-ADA7-8FCDB675701B}"/>
              </a:ext>
            </a:extLst>
          </p:cNvPr>
          <p:cNvSpPr/>
          <p:nvPr/>
        </p:nvSpPr>
        <p:spPr>
          <a:xfrm>
            <a:off x="-18014" y="1348402"/>
            <a:ext cx="5546945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CB61E812-56AE-4F24-974B-F56A4377AEA2}"/>
              </a:ext>
            </a:extLst>
          </p:cNvPr>
          <p:cNvSpPr txBox="1"/>
          <p:nvPr/>
        </p:nvSpPr>
        <p:spPr>
          <a:xfrm>
            <a:off x="3" y="1387280"/>
            <a:ext cx="5410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Un problema de clasificación de clases desequilibradas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729F87BA-B324-48DF-8B89-AAC1B6479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46" y="2846733"/>
            <a:ext cx="1983357" cy="1983357"/>
          </a:xfrm>
          <a:prstGeom prst="rect">
            <a:avLst/>
          </a:prstGeom>
        </p:spPr>
      </p:pic>
      <p:sp>
        <p:nvSpPr>
          <p:cNvPr id="58" name="Google Shape;1268;p31">
            <a:extLst>
              <a:ext uri="{FF2B5EF4-FFF2-40B4-BE49-F238E27FC236}">
                <a16:creationId xmlns:a16="http://schemas.microsoft.com/office/drawing/2014/main" id="{47C5E08C-0BBD-410C-8D99-46A22375EDAB}"/>
              </a:ext>
            </a:extLst>
          </p:cNvPr>
          <p:cNvSpPr/>
          <p:nvPr/>
        </p:nvSpPr>
        <p:spPr>
          <a:xfrm>
            <a:off x="4258331" y="2550151"/>
            <a:ext cx="2592000" cy="46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 err="1">
                <a:solidFill>
                  <a:schemeClr val="lt1"/>
                </a:solidFill>
                <a:latin typeface="Google Sans"/>
                <a:ea typeface="Roboto"/>
                <a:cs typeface="Roboto"/>
                <a:sym typeface="Roboto"/>
              </a:rPr>
              <a:t>Logistic</a:t>
            </a:r>
            <a:r>
              <a:rPr lang="fr-FR" b="1" dirty="0">
                <a:solidFill>
                  <a:schemeClr val="lt1"/>
                </a:solidFill>
                <a:latin typeface="Google Sans"/>
                <a:ea typeface="Roboto"/>
                <a:cs typeface="Roboto"/>
                <a:sym typeface="Roboto"/>
              </a:rPr>
              <a:t> </a:t>
            </a:r>
            <a:r>
              <a:rPr lang="fr-FR" b="1" dirty="0" err="1">
                <a:solidFill>
                  <a:schemeClr val="lt1"/>
                </a:solidFill>
                <a:latin typeface="Google Sans"/>
                <a:ea typeface="Roboto"/>
                <a:cs typeface="Roboto"/>
                <a:sym typeface="Roboto"/>
              </a:rPr>
              <a:t>Regressions</a:t>
            </a:r>
            <a:endParaRPr b="1" dirty="0">
              <a:solidFill>
                <a:schemeClr val="lt1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1284;p31">
            <a:extLst>
              <a:ext uri="{FF2B5EF4-FFF2-40B4-BE49-F238E27FC236}">
                <a16:creationId xmlns:a16="http://schemas.microsoft.com/office/drawing/2014/main" id="{8CABD08D-773E-4358-B7F1-B52A4F9806BF}"/>
              </a:ext>
            </a:extLst>
          </p:cNvPr>
          <p:cNvSpPr/>
          <p:nvPr/>
        </p:nvSpPr>
        <p:spPr>
          <a:xfrm>
            <a:off x="4258331" y="4670060"/>
            <a:ext cx="2592000" cy="468000"/>
          </a:xfrm>
          <a:prstGeom prst="roundRect">
            <a:avLst>
              <a:gd name="adj" fmla="val 50000"/>
            </a:avLst>
          </a:prstGeom>
          <a:solidFill>
            <a:srgbClr val="CC00CC"/>
          </a:solidFill>
          <a:ln>
            <a:solidFill>
              <a:srgbClr val="CC00CC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 err="1">
                <a:solidFill>
                  <a:schemeClr val="lt1"/>
                </a:solidFill>
                <a:latin typeface="Google Sans"/>
                <a:ea typeface="Roboto"/>
                <a:cs typeface="Roboto"/>
                <a:sym typeface="Roboto"/>
              </a:rPr>
              <a:t>XGBoots</a:t>
            </a:r>
            <a:endParaRPr b="1" dirty="0">
              <a:solidFill>
                <a:schemeClr val="lt1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1292;p31">
            <a:extLst>
              <a:ext uri="{FF2B5EF4-FFF2-40B4-BE49-F238E27FC236}">
                <a16:creationId xmlns:a16="http://schemas.microsoft.com/office/drawing/2014/main" id="{FB87C8A0-D678-44BF-ABB3-42843AE6761B}"/>
              </a:ext>
            </a:extLst>
          </p:cNvPr>
          <p:cNvSpPr/>
          <p:nvPr/>
        </p:nvSpPr>
        <p:spPr>
          <a:xfrm>
            <a:off x="4267382" y="3136412"/>
            <a:ext cx="2592000" cy="468000"/>
          </a:xfrm>
          <a:prstGeom prst="roundRect">
            <a:avLst>
              <a:gd name="adj" fmla="val 50000"/>
            </a:avLst>
          </a:pr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Google Sans"/>
                <a:ea typeface="Roboto"/>
                <a:cs typeface="Roboto"/>
                <a:sym typeface="Roboto"/>
              </a:rPr>
              <a:t>Random Forest</a:t>
            </a:r>
            <a:endParaRPr b="1" dirty="0">
              <a:solidFill>
                <a:schemeClr val="lt1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cxnSp>
        <p:nvCxnSpPr>
          <p:cNvPr id="52" name="Google Shape;1027;p27">
            <a:extLst>
              <a:ext uri="{FF2B5EF4-FFF2-40B4-BE49-F238E27FC236}">
                <a16:creationId xmlns:a16="http://schemas.microsoft.com/office/drawing/2014/main" id="{8980225F-8229-4F3C-B4AD-A86EBD164BFE}"/>
              </a:ext>
            </a:extLst>
          </p:cNvPr>
          <p:cNvCxnSpPr>
            <a:cxnSpLocks/>
            <a:stCxn id="46" idx="3"/>
            <a:endCxn id="58" idx="1"/>
          </p:cNvCxnSpPr>
          <p:nvPr/>
        </p:nvCxnSpPr>
        <p:spPr>
          <a:xfrm flipV="1">
            <a:off x="2876003" y="2784151"/>
            <a:ext cx="1382328" cy="1054261"/>
          </a:xfrm>
          <a:prstGeom prst="straightConnector1">
            <a:avLst/>
          </a:prstGeom>
          <a:noFill/>
          <a:ln w="38100" cap="flat" cmpd="sng">
            <a:solidFill>
              <a:srgbClr val="4472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1027;p27">
            <a:extLst>
              <a:ext uri="{FF2B5EF4-FFF2-40B4-BE49-F238E27FC236}">
                <a16:creationId xmlns:a16="http://schemas.microsoft.com/office/drawing/2014/main" id="{6403A086-FC24-46E2-B83A-C760D625662D}"/>
              </a:ext>
            </a:extLst>
          </p:cNvPr>
          <p:cNvCxnSpPr>
            <a:cxnSpLocks/>
            <a:stCxn id="46" idx="3"/>
            <a:endCxn id="61" idx="1"/>
          </p:cNvCxnSpPr>
          <p:nvPr/>
        </p:nvCxnSpPr>
        <p:spPr>
          <a:xfrm flipV="1">
            <a:off x="2876003" y="3370412"/>
            <a:ext cx="1391379" cy="468000"/>
          </a:xfrm>
          <a:prstGeom prst="straightConnector1">
            <a:avLst/>
          </a:prstGeom>
          <a:noFill/>
          <a:ln w="38100" cap="flat" cmpd="sng">
            <a:solidFill>
              <a:srgbClr val="ED7D3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1027;p27">
            <a:extLst>
              <a:ext uri="{FF2B5EF4-FFF2-40B4-BE49-F238E27FC236}">
                <a16:creationId xmlns:a16="http://schemas.microsoft.com/office/drawing/2014/main" id="{A6F39740-DC8C-44B0-8F10-3AEA8785092F}"/>
              </a:ext>
            </a:extLst>
          </p:cNvPr>
          <p:cNvCxnSpPr>
            <a:cxnSpLocks/>
            <a:stCxn id="46" idx="3"/>
            <a:endCxn id="60" idx="1"/>
          </p:cNvCxnSpPr>
          <p:nvPr/>
        </p:nvCxnSpPr>
        <p:spPr>
          <a:xfrm>
            <a:off x="2876003" y="3838412"/>
            <a:ext cx="1382328" cy="1065648"/>
          </a:xfrm>
          <a:prstGeom prst="straightConnector1">
            <a:avLst/>
          </a:prstGeom>
          <a:noFill/>
          <a:ln w="38100" cap="flat" cmpd="sng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Image 63">
            <a:extLst>
              <a:ext uri="{FF2B5EF4-FFF2-40B4-BE49-F238E27FC236}">
                <a16:creationId xmlns:a16="http://schemas.microsoft.com/office/drawing/2014/main" id="{9B487F9C-3BEE-4339-A936-1AAC16B97A7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988" y="2898137"/>
            <a:ext cx="457727" cy="427272"/>
          </a:xfrm>
          <a:prstGeom prst="rect">
            <a:avLst/>
          </a:prstGeom>
        </p:spPr>
      </p:pic>
      <p:sp>
        <p:nvSpPr>
          <p:cNvPr id="65" name="ZoneTexte 64">
            <a:extLst>
              <a:ext uri="{FF2B5EF4-FFF2-40B4-BE49-F238E27FC236}">
                <a16:creationId xmlns:a16="http://schemas.microsoft.com/office/drawing/2014/main" id="{71421B01-1D1B-4AE8-9AB7-1F6BA8A0C6F3}"/>
              </a:ext>
            </a:extLst>
          </p:cNvPr>
          <p:cNvSpPr txBox="1"/>
          <p:nvPr/>
        </p:nvSpPr>
        <p:spPr>
          <a:xfrm>
            <a:off x="8070765" y="2911560"/>
            <a:ext cx="370425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Métricas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utilizadas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ROC-AUC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Recall</a:t>
            </a:r>
            <a:endParaRPr lang="fr-FR" sz="2000" u="none" strike="noStrike" dirty="0">
              <a:solidFill>
                <a:srgbClr val="000000"/>
              </a:solidFill>
              <a:effectLst/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F1</a:t>
            </a:r>
            <a:endParaRPr lang="fr-FR" sz="2000" i="1" dirty="0">
              <a:solidFill>
                <a:schemeClr val="tx1">
                  <a:lumMod val="50000"/>
                  <a:lumOff val="50000"/>
                </a:schemeClr>
              </a:solidFill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dirty="0" err="1">
                <a:solidFill>
                  <a:srgbClr val="000000"/>
                </a:solidFill>
                <a:latin typeface="Google Sans"/>
              </a:rPr>
              <a:t>Precision</a:t>
            </a:r>
            <a:endParaRPr lang="fr-FR" sz="2000" dirty="0">
              <a:solidFill>
                <a:srgbClr val="000000"/>
              </a:solidFill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000000"/>
                </a:solidFill>
                <a:latin typeface="Google Sans"/>
              </a:rPr>
              <a:t>Custom Score (fonction coût)</a:t>
            </a:r>
          </a:p>
        </p:txBody>
      </p:sp>
      <p:sp>
        <p:nvSpPr>
          <p:cNvPr id="26" name="Google Shape;1292;p31">
            <a:extLst>
              <a:ext uri="{FF2B5EF4-FFF2-40B4-BE49-F238E27FC236}">
                <a16:creationId xmlns:a16="http://schemas.microsoft.com/office/drawing/2014/main" id="{E4E9D190-4185-C6A0-5EE4-C4EF002FCA50}"/>
              </a:ext>
            </a:extLst>
          </p:cNvPr>
          <p:cNvSpPr/>
          <p:nvPr/>
        </p:nvSpPr>
        <p:spPr>
          <a:xfrm>
            <a:off x="4267382" y="3866251"/>
            <a:ext cx="2592000" cy="468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Google Sans"/>
                <a:ea typeface="Roboto"/>
                <a:cs typeface="Roboto"/>
                <a:sym typeface="Roboto"/>
              </a:rPr>
              <a:t>Gradient Boosting</a:t>
            </a:r>
            <a:endParaRPr b="1" dirty="0">
              <a:solidFill>
                <a:schemeClr val="lt1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cxnSp>
        <p:nvCxnSpPr>
          <p:cNvPr id="30" name="Google Shape;1027;p27">
            <a:extLst>
              <a:ext uri="{FF2B5EF4-FFF2-40B4-BE49-F238E27FC236}">
                <a16:creationId xmlns:a16="http://schemas.microsoft.com/office/drawing/2014/main" id="{51E2ECAA-B040-5823-A240-F6B2504611C8}"/>
              </a:ext>
            </a:extLst>
          </p:cNvPr>
          <p:cNvCxnSpPr>
            <a:cxnSpLocks/>
            <a:stCxn id="46" idx="3"/>
            <a:endCxn id="26" idx="1"/>
          </p:cNvCxnSpPr>
          <p:nvPr/>
        </p:nvCxnSpPr>
        <p:spPr>
          <a:xfrm>
            <a:off x="2876003" y="3838412"/>
            <a:ext cx="1391379" cy="261839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Titre 1">
            <a:extLst>
              <a:ext uri="{FF2B5EF4-FFF2-40B4-BE49-F238E27FC236}">
                <a16:creationId xmlns:a16="http://schemas.microsoft.com/office/drawing/2014/main" id="{F93AFC89-5973-D5E4-FFFD-7D35D738B089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9373129" cy="741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Modelos de Machine </a:t>
            </a:r>
            <a:r>
              <a:rPr lang="es-ES" sz="40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Learning</a:t>
            </a:r>
            <a:r>
              <a:rPr lang="es-ES" sz="40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 utilizados</a:t>
            </a:r>
            <a:endParaRPr lang="es-419" sz="4000" b="1" dirty="0">
              <a:ln>
                <a:solidFill>
                  <a:srgbClr val="5B5672"/>
                </a:solidFill>
              </a:ln>
              <a:solidFill>
                <a:srgbClr val="5B5672"/>
              </a:solidFill>
            </a:endParaRPr>
          </a:p>
        </p:txBody>
      </p:sp>
      <p:sp>
        <p:nvSpPr>
          <p:cNvPr id="32" name="Rectángulo 4">
            <a:extLst>
              <a:ext uri="{FF2B5EF4-FFF2-40B4-BE49-F238E27FC236}">
                <a16:creationId xmlns:a16="http://schemas.microsoft.com/office/drawing/2014/main" id="{79D264CE-A538-5039-38EE-94C6955C426D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5B5672"/>
          </a:solidFill>
          <a:ln>
            <a:solidFill>
              <a:srgbClr val="5B56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1F5D4D-E853-5BD6-2821-52E0AF7B4DBB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5B5672"/>
          </a:solidFill>
          <a:ln>
            <a:solidFill>
              <a:srgbClr val="3A3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">
            <a:extLst>
              <a:ext uri="{FF2B5EF4-FFF2-40B4-BE49-F238E27FC236}">
                <a16:creationId xmlns:a16="http://schemas.microsoft.com/office/drawing/2014/main" id="{5574674F-F424-1FFA-547E-C3BE37BA0532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Proyecto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-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Deserción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Escolar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Sogamoso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Espace réservé du numéro de diapositive 1">
            <a:extLst>
              <a:ext uri="{FF2B5EF4-FFF2-40B4-BE49-F238E27FC236}">
                <a16:creationId xmlns:a16="http://schemas.microsoft.com/office/drawing/2014/main" id="{3864A9F1-75AD-7E08-4D63-0DBDECC3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17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0019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9373129" cy="741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Pipeline para el tratamiento de datos</a:t>
            </a:r>
            <a:endParaRPr lang="es-419" sz="4000" b="1" dirty="0">
              <a:ln>
                <a:solidFill>
                  <a:srgbClr val="5B5672"/>
                </a:solidFill>
              </a:ln>
              <a:solidFill>
                <a:srgbClr val="5B5672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5B5672"/>
          </a:solidFill>
          <a:ln>
            <a:solidFill>
              <a:srgbClr val="5B56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875E18-9E58-6FF1-BE25-0A3B9A88441E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5B5672"/>
          </a:solidFill>
          <a:ln>
            <a:solidFill>
              <a:srgbClr val="3A3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3F27235E-E36C-E887-68D4-9E17DE1D7876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Proyecto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-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Deserción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Escolar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Sogamoso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Espace réservé du numéro de diapositive 1">
            <a:extLst>
              <a:ext uri="{FF2B5EF4-FFF2-40B4-BE49-F238E27FC236}">
                <a16:creationId xmlns:a16="http://schemas.microsoft.com/office/drawing/2014/main" id="{2C00BE2A-56F1-139C-6D02-5D303539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18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714A4F7F-9E11-1408-7A24-871206115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132" y="1841112"/>
            <a:ext cx="9157735" cy="2891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248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2220844-B739-40EE-98ED-8B2668B04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723" y="1747148"/>
            <a:ext cx="4315627" cy="15425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4" name="Tableau 15">
            <a:extLst>
              <a:ext uri="{FF2B5EF4-FFF2-40B4-BE49-F238E27FC236}">
                <a16:creationId xmlns:a16="http://schemas.microsoft.com/office/drawing/2014/main" id="{F69B1DF1-D648-4C6D-9E4F-2117BE7F7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998737"/>
              </p:ext>
            </p:extLst>
          </p:nvPr>
        </p:nvGraphicFramePr>
        <p:xfrm>
          <a:off x="169254" y="1941788"/>
          <a:ext cx="2947544" cy="28546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189">
                  <a:extLst>
                    <a:ext uri="{9D8B030D-6E8A-4147-A177-3AD203B41FA5}">
                      <a16:colId xmlns:a16="http://schemas.microsoft.com/office/drawing/2014/main" val="3418241343"/>
                    </a:ext>
                  </a:extLst>
                </a:gridCol>
                <a:gridCol w="1234224">
                  <a:extLst>
                    <a:ext uri="{9D8B030D-6E8A-4147-A177-3AD203B41FA5}">
                      <a16:colId xmlns:a16="http://schemas.microsoft.com/office/drawing/2014/main" val="1405748009"/>
                    </a:ext>
                  </a:extLst>
                </a:gridCol>
                <a:gridCol w="1213131">
                  <a:extLst>
                    <a:ext uri="{9D8B030D-6E8A-4147-A177-3AD203B41FA5}">
                      <a16:colId xmlns:a16="http://schemas.microsoft.com/office/drawing/2014/main" val="2507800927"/>
                    </a:ext>
                  </a:extLst>
                </a:gridCol>
              </a:tblGrid>
              <a:tr h="1077218">
                <a:tc>
                  <a:txBody>
                    <a:bodyPr/>
                    <a:lstStyle/>
                    <a:p>
                      <a:pPr algn="r"/>
                      <a:r>
                        <a:rPr lang="es-ES" sz="1400" dirty="0"/>
                        <a:t>0</a:t>
                      </a:r>
                      <a:endParaRPr lang="fr-FR" sz="1400" dirty="0"/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TN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FP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65666"/>
                  </a:ext>
                </a:extLst>
              </a:tr>
              <a:tr h="1174594">
                <a:tc>
                  <a:txBody>
                    <a:bodyPr/>
                    <a:lstStyle/>
                    <a:p>
                      <a:pPr algn="r"/>
                      <a:r>
                        <a:rPr lang="es-ES" sz="1400" dirty="0"/>
                        <a:t>1</a:t>
                      </a:r>
                      <a:endParaRPr lang="fr-FR" sz="1400" dirty="0"/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FN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85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TP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344158"/>
                  </a:ext>
                </a:extLst>
              </a:tr>
              <a:tr h="602847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</a:t>
                      </a:r>
                      <a:endParaRPr lang="fr-FR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</a:t>
                      </a:r>
                      <a:endParaRPr lang="fr-FR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1946666"/>
                  </a:ext>
                </a:extLst>
              </a:tr>
            </a:tbl>
          </a:graphicData>
        </a:graphic>
      </p:graphicFrame>
      <p:sp>
        <p:nvSpPr>
          <p:cNvPr id="43" name="ZoneTexte 42">
            <a:extLst>
              <a:ext uri="{FF2B5EF4-FFF2-40B4-BE49-F238E27FC236}">
                <a16:creationId xmlns:a16="http://schemas.microsoft.com/office/drawing/2014/main" id="{BFBE55AF-C178-45A9-A30C-C8B552BE9171}"/>
              </a:ext>
            </a:extLst>
          </p:cNvPr>
          <p:cNvSpPr txBox="1"/>
          <p:nvPr/>
        </p:nvSpPr>
        <p:spPr>
          <a:xfrm>
            <a:off x="1166154" y="4427964"/>
            <a:ext cx="1410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Predicted</a:t>
            </a:r>
            <a:r>
              <a:rPr lang="es-ES" sz="1400" dirty="0"/>
              <a:t> </a:t>
            </a:r>
            <a:r>
              <a:rPr lang="es-ES" sz="1400" dirty="0" err="1"/>
              <a:t>class</a:t>
            </a:r>
            <a:endParaRPr lang="fr-FR" sz="1400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3418CBAE-6DCA-4D70-93D5-412CAF07C5E7}"/>
              </a:ext>
            </a:extLst>
          </p:cNvPr>
          <p:cNvSpPr txBox="1"/>
          <p:nvPr/>
        </p:nvSpPr>
        <p:spPr>
          <a:xfrm rot="16200000">
            <a:off x="-168493" y="2804046"/>
            <a:ext cx="109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Real </a:t>
            </a:r>
            <a:r>
              <a:rPr lang="es-ES" sz="1400" dirty="0" err="1"/>
              <a:t>Class</a:t>
            </a:r>
            <a:endParaRPr lang="fr-FR" sz="1400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CD45B9C6-760B-477B-A4A6-F64F75F22E6F}"/>
              </a:ext>
            </a:extLst>
          </p:cNvPr>
          <p:cNvSpPr txBox="1"/>
          <p:nvPr/>
        </p:nvSpPr>
        <p:spPr>
          <a:xfrm>
            <a:off x="747732" y="1542496"/>
            <a:ext cx="224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Matriz de confusión</a:t>
            </a:r>
            <a:endParaRPr lang="fr-FR" b="1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5F6DE93-5E4C-49D7-9C40-AE659751146F}"/>
              </a:ext>
            </a:extLst>
          </p:cNvPr>
          <p:cNvSpPr txBox="1"/>
          <p:nvPr/>
        </p:nvSpPr>
        <p:spPr>
          <a:xfrm>
            <a:off x="4004610" y="1722949"/>
            <a:ext cx="21860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 err="1"/>
              <a:t>Función</a:t>
            </a:r>
            <a:r>
              <a:rPr lang="fr-FR" sz="2000" dirty="0"/>
              <a:t> de </a:t>
            </a:r>
            <a:r>
              <a:rPr lang="fr-FR" sz="2000" dirty="0" err="1"/>
              <a:t>coste</a:t>
            </a:r>
            <a:endParaRPr lang="fr-FR" sz="2000" baseline="30000" dirty="0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F30DFC66-0A97-4760-91FD-DE8FE14D188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620" y="1714157"/>
            <a:ext cx="457727" cy="427272"/>
          </a:xfrm>
          <a:prstGeom prst="rect">
            <a:avLst/>
          </a:prstGeom>
        </p:spPr>
      </p:pic>
      <p:graphicFrame>
        <p:nvGraphicFramePr>
          <p:cNvPr id="28" name="Tableau 3">
            <a:extLst>
              <a:ext uri="{FF2B5EF4-FFF2-40B4-BE49-F238E27FC236}">
                <a16:creationId xmlns:a16="http://schemas.microsoft.com/office/drawing/2014/main" id="{D9E693DA-9139-4D8C-BB39-D8EB5A4EB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787148"/>
              </p:ext>
            </p:extLst>
          </p:nvPr>
        </p:nvGraphicFramePr>
        <p:xfrm>
          <a:off x="4167598" y="2198033"/>
          <a:ext cx="2186068" cy="151980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91034">
                  <a:extLst>
                    <a:ext uri="{9D8B030D-6E8A-4147-A177-3AD203B41FA5}">
                      <a16:colId xmlns:a16="http://schemas.microsoft.com/office/drawing/2014/main" val="2691836734"/>
                    </a:ext>
                  </a:extLst>
                </a:gridCol>
                <a:gridCol w="795034">
                  <a:extLst>
                    <a:ext uri="{9D8B030D-6E8A-4147-A177-3AD203B41FA5}">
                      <a16:colId xmlns:a16="http://schemas.microsoft.com/office/drawing/2014/main" val="3713735240"/>
                    </a:ext>
                  </a:extLst>
                </a:gridCol>
              </a:tblGrid>
              <a:tr h="3006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dirty="0"/>
                        <a:t>Taux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Valeur</a:t>
                      </a:r>
                      <a:endParaRPr lang="fr-FR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291659"/>
                  </a:ext>
                </a:extLst>
              </a:tr>
              <a:tr h="300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TN</a:t>
                      </a:r>
                      <a:r>
                        <a:rPr lang="es-ES" sz="1400" dirty="0"/>
                        <a:t> 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(True Negative)</a:t>
                      </a:r>
                      <a:endParaRPr lang="es-ES" sz="11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973378"/>
                  </a:ext>
                </a:extLst>
              </a:tr>
              <a:tr h="300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TP 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(True positive) 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kern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308931"/>
                  </a:ext>
                </a:extLst>
              </a:tr>
              <a:tr h="300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FP</a:t>
                      </a:r>
                      <a:r>
                        <a:rPr lang="es-ES" sz="1400" dirty="0"/>
                        <a:t> 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(False positive)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200" kern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1445578"/>
                  </a:ext>
                </a:extLst>
              </a:tr>
              <a:tr h="300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FN</a:t>
                      </a:r>
                      <a:r>
                        <a:rPr lang="es-ES" sz="1400" dirty="0"/>
                        <a:t> 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(False negative)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kern="1200" dirty="0">
                          <a:solidFill>
                            <a:schemeClr val="tx1"/>
                          </a:solidFill>
                        </a:rPr>
                        <a:t>-10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4127899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63625019-C5F8-445A-A452-B2C4DAFDBA45}"/>
              </a:ext>
            </a:extLst>
          </p:cNvPr>
          <p:cNvSpPr/>
          <p:nvPr/>
        </p:nvSpPr>
        <p:spPr>
          <a:xfrm>
            <a:off x="7030528" y="5648613"/>
            <a:ext cx="5161472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82CF117-F691-4C35-A5A1-A0F1A31CFE49}"/>
              </a:ext>
            </a:extLst>
          </p:cNvPr>
          <p:cNvSpPr txBox="1"/>
          <p:nvPr/>
        </p:nvSpPr>
        <p:spPr>
          <a:xfrm>
            <a:off x="7151297" y="5692810"/>
            <a:ext cx="5058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La función de coste se utilizará al calcular el umbral.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D96493F-28D4-474C-85E4-848C875FD1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7723" y="3483322"/>
            <a:ext cx="3457575" cy="1266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9528A0B-8D70-ADEE-F97D-8629B98D7F7D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5B5672"/>
          </a:solidFill>
          <a:ln>
            <a:solidFill>
              <a:srgbClr val="3A3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6BDD5596-F4A6-9B26-473F-A9E91F7115B3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Proyecto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-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Deserción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Escolar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Sogamoso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Espace réservé du numéro de diapositive 1">
            <a:extLst>
              <a:ext uri="{FF2B5EF4-FFF2-40B4-BE49-F238E27FC236}">
                <a16:creationId xmlns:a16="http://schemas.microsoft.com/office/drawing/2014/main" id="{C5101107-6E4B-E478-1E7A-308D638C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19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Titre 1">
            <a:extLst>
              <a:ext uri="{FF2B5EF4-FFF2-40B4-BE49-F238E27FC236}">
                <a16:creationId xmlns:a16="http://schemas.microsoft.com/office/drawing/2014/main" id="{35131A81-35FF-CB51-0287-FE3D93513C2D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9373129" cy="741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Penalizando los falsos negativos</a:t>
            </a:r>
            <a:endParaRPr lang="es-419" sz="4000" b="1" dirty="0">
              <a:ln>
                <a:solidFill>
                  <a:srgbClr val="5B5672"/>
                </a:solidFill>
              </a:ln>
              <a:solidFill>
                <a:srgbClr val="5B5672"/>
              </a:solidFill>
            </a:endParaRPr>
          </a:p>
        </p:txBody>
      </p:sp>
      <p:sp>
        <p:nvSpPr>
          <p:cNvPr id="41" name="Rectángulo 4">
            <a:extLst>
              <a:ext uri="{FF2B5EF4-FFF2-40B4-BE49-F238E27FC236}">
                <a16:creationId xmlns:a16="http://schemas.microsoft.com/office/drawing/2014/main" id="{FF24D5CC-935F-B41A-C0FD-F18E660C962A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5B5672"/>
          </a:solidFill>
          <a:ln>
            <a:solidFill>
              <a:srgbClr val="5B56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005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1510259"/>
            <a:ext cx="727095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Problema</a:t>
            </a:r>
            <a:r>
              <a:rPr lang="fr-FR" sz="28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, </a:t>
            </a:r>
            <a:r>
              <a:rPr lang="fr-FR" sz="2800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oportunidad</a:t>
            </a:r>
            <a:r>
              <a:rPr lang="fr-FR" sz="28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 e </a:t>
            </a:r>
            <a:r>
              <a:rPr lang="fr-FR" sz="2800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impacto</a:t>
            </a:r>
            <a:endParaRPr lang="fr-FR" sz="2800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Google Sans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800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Presentación</a:t>
            </a:r>
            <a:r>
              <a:rPr lang="fr-FR" sz="28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 de </a:t>
            </a:r>
            <a:r>
              <a:rPr lang="fr-FR" sz="2800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datos</a:t>
            </a:r>
            <a:endParaRPr lang="fr-FR" sz="2800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Google Sans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800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Análisis</a:t>
            </a:r>
            <a:r>
              <a:rPr lang="fr-FR" sz="28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 </a:t>
            </a:r>
            <a:r>
              <a:rPr lang="fr-FR" sz="2800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Exploratorio</a:t>
            </a:r>
            <a:r>
              <a:rPr lang="fr-FR" sz="28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 y </a:t>
            </a:r>
            <a:r>
              <a:rPr lang="fr-FR" sz="2800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Feature</a:t>
            </a:r>
            <a:r>
              <a:rPr lang="fr-FR" sz="28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 Engineering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Modelización</a:t>
            </a:r>
            <a:r>
              <a:rPr lang="fr-FR" sz="28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 </a:t>
            </a:r>
            <a:r>
              <a:rPr lang="fr-FR" sz="2800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efectuada</a:t>
            </a:r>
            <a:endParaRPr lang="fr-FR" sz="2800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Google Sans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Dashboard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Conclusiones</a:t>
            </a:r>
            <a:endParaRPr lang="fr-FR" sz="2800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Google Sans"/>
            </a:endParaRP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Agenda</a:t>
            </a:r>
            <a:endParaRPr lang="es-419" sz="4000" b="1" u="sng" dirty="0">
              <a:ln>
                <a:solidFill>
                  <a:srgbClr val="5B5672"/>
                </a:solidFill>
              </a:ln>
              <a:solidFill>
                <a:srgbClr val="5B5672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5B5672"/>
          </a:solidFill>
          <a:ln>
            <a:solidFill>
              <a:srgbClr val="5B56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F8BA89-AD54-4B8D-82B2-8CBD00D3DA8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5B5672"/>
          </a:solidFill>
          <a:ln>
            <a:solidFill>
              <a:srgbClr val="3A3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5CC1A57C-7097-4703-B736-12CEB458E7A3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Proyecto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-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Deserción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Escolar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Sogamoso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Espace réservé du numéro de diapositive 1">
            <a:extLst>
              <a:ext uri="{FF2B5EF4-FFF2-40B4-BE49-F238E27FC236}">
                <a16:creationId xmlns:a16="http://schemas.microsoft.com/office/drawing/2014/main" id="{C12C0227-1E3D-4478-AE85-4ECFC9B4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2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7F5975-1D5C-D91B-E925-6A08464B9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812" y="1046189"/>
            <a:ext cx="3857015" cy="292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55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0AA0BF62-C736-467C-9B73-40960809B932}"/>
              </a:ext>
            </a:extLst>
          </p:cNvPr>
          <p:cNvSpPr/>
          <p:nvPr/>
        </p:nvSpPr>
        <p:spPr>
          <a:xfrm>
            <a:off x="-18014" y="1294989"/>
            <a:ext cx="3402237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68F0E4D-74B0-45B3-8039-3E2A86E51C60}"/>
              </a:ext>
            </a:extLst>
          </p:cNvPr>
          <p:cNvSpPr txBox="1"/>
          <p:nvPr/>
        </p:nvSpPr>
        <p:spPr>
          <a:xfrm>
            <a:off x="3" y="1333867"/>
            <a:ext cx="3384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XGBoost</a:t>
            </a:r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 </a:t>
            </a:r>
            <a:r>
              <a:rPr lang="fr-FR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tiene</a:t>
            </a:r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 el </a:t>
            </a:r>
            <a:r>
              <a:rPr lang="fr-FR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mejor</a:t>
            </a:r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 </a:t>
            </a:r>
            <a:r>
              <a:rPr lang="fr-FR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resultado</a:t>
            </a:r>
            <a:endParaRPr lang="fr-FR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docs-Roboto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5F6C464E-E04F-394D-5464-E5A1EB492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685" y="1561173"/>
            <a:ext cx="7819142" cy="42604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15">
            <a:extLst>
              <a:ext uri="{FF2B5EF4-FFF2-40B4-BE49-F238E27FC236}">
                <a16:creationId xmlns:a16="http://schemas.microsoft.com/office/drawing/2014/main" id="{2595B5D3-C75F-E093-BD91-A4C181FF2E67}"/>
              </a:ext>
            </a:extLst>
          </p:cNvPr>
          <p:cNvSpPr txBox="1"/>
          <p:nvPr/>
        </p:nvSpPr>
        <p:spPr>
          <a:xfrm>
            <a:off x="377905" y="2015992"/>
            <a:ext cx="33842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>
                <a:solidFill>
                  <a:srgbClr val="202124"/>
                </a:solidFill>
                <a:latin typeface="Google Sans"/>
              </a:rPr>
              <a:t>Se probaron diferentes enfoques como </a:t>
            </a:r>
            <a:r>
              <a:rPr lang="es-ES" dirty="0" err="1">
                <a:solidFill>
                  <a:srgbClr val="202124"/>
                </a:solidFill>
                <a:latin typeface="Google Sans"/>
              </a:rPr>
              <a:t>Oversampling</a:t>
            </a:r>
            <a:r>
              <a:rPr lang="es-ES" dirty="0">
                <a:solidFill>
                  <a:srgbClr val="202124"/>
                </a:solidFill>
                <a:latin typeface="Google Sans"/>
              </a:rPr>
              <a:t>, </a:t>
            </a:r>
            <a:r>
              <a:rPr lang="es-ES" dirty="0" err="1">
                <a:solidFill>
                  <a:srgbClr val="202124"/>
                </a:solidFill>
                <a:latin typeface="Google Sans"/>
              </a:rPr>
              <a:t>class_weigth</a:t>
            </a:r>
            <a:r>
              <a:rPr lang="es-ES" dirty="0">
                <a:solidFill>
                  <a:srgbClr val="202124"/>
                </a:solidFill>
                <a:latin typeface="Google Sans"/>
              </a:rPr>
              <a:t> y estimación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16F2DD-CA91-3827-B04E-A76606B19DD4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5B5672"/>
          </a:solidFill>
          <a:ln>
            <a:solidFill>
              <a:srgbClr val="3A3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3">
            <a:extLst>
              <a:ext uri="{FF2B5EF4-FFF2-40B4-BE49-F238E27FC236}">
                <a16:creationId xmlns:a16="http://schemas.microsoft.com/office/drawing/2014/main" id="{3C0F30FF-9B3C-DF3A-46D1-FEA368A5A148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Proyecto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-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Deserción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Escolar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Sogamoso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Espace réservé du numéro de diapositive 1">
            <a:extLst>
              <a:ext uri="{FF2B5EF4-FFF2-40B4-BE49-F238E27FC236}">
                <a16:creationId xmlns:a16="http://schemas.microsoft.com/office/drawing/2014/main" id="{D419DCF3-1736-FDC4-CF53-4DB71EBEE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20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Titre 1">
            <a:extLst>
              <a:ext uri="{FF2B5EF4-FFF2-40B4-BE49-F238E27FC236}">
                <a16:creationId xmlns:a16="http://schemas.microsoft.com/office/drawing/2014/main" id="{C123B1B0-6AFD-E5F5-B281-75FDED823EC2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9373129" cy="741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Los resultados son similares</a:t>
            </a:r>
            <a:endParaRPr lang="es-419" sz="4000" b="1" dirty="0">
              <a:ln>
                <a:solidFill>
                  <a:srgbClr val="5B5672"/>
                </a:solidFill>
              </a:ln>
              <a:solidFill>
                <a:srgbClr val="5B5672"/>
              </a:solidFill>
            </a:endParaRPr>
          </a:p>
        </p:txBody>
      </p:sp>
      <p:sp>
        <p:nvSpPr>
          <p:cNvPr id="32" name="Rectángulo 4">
            <a:extLst>
              <a:ext uri="{FF2B5EF4-FFF2-40B4-BE49-F238E27FC236}">
                <a16:creationId xmlns:a16="http://schemas.microsoft.com/office/drawing/2014/main" id="{FABB3D19-CAB3-8AF0-21D9-8CA313CBFF5C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5B5672"/>
          </a:solidFill>
          <a:ln>
            <a:solidFill>
              <a:srgbClr val="5B56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66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CFE6D2A-2356-496B-BC12-5C0D6682AFA9}"/>
              </a:ext>
            </a:extLst>
          </p:cNvPr>
          <p:cNvSpPr/>
          <p:nvPr/>
        </p:nvSpPr>
        <p:spPr>
          <a:xfrm>
            <a:off x="1" y="1213957"/>
            <a:ext cx="5335036" cy="67829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2F98588-D342-4C51-82FF-475327119DE0}"/>
              </a:ext>
            </a:extLst>
          </p:cNvPr>
          <p:cNvSpPr txBox="1"/>
          <p:nvPr/>
        </p:nvSpPr>
        <p:spPr>
          <a:xfrm>
            <a:off x="18015" y="1250031"/>
            <a:ext cx="53350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ROC-AUC est 757</a:t>
            </a:r>
          </a:p>
          <a:p>
            <a:r>
              <a:rPr lang="fr-FR" i="1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Recall-1 est 0,431</a:t>
            </a:r>
            <a:endParaRPr lang="fr-FR" sz="1100" b="1" i="1" u="sng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A347453-AE45-4A63-B9C7-444D1BD81B37}"/>
              </a:ext>
            </a:extLst>
          </p:cNvPr>
          <p:cNvSpPr txBox="1"/>
          <p:nvPr/>
        </p:nvSpPr>
        <p:spPr>
          <a:xfrm>
            <a:off x="4658005" y="421366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Arial Black" panose="020B0A04020102020204" pitchFamily="34" charset="0"/>
              </a:rPr>
              <a:t>FN</a:t>
            </a:r>
            <a:endParaRPr lang="fr-FR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1D9562-4DF4-E66A-E58B-0CB7AB42220B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5B5672"/>
          </a:solidFill>
          <a:ln>
            <a:solidFill>
              <a:srgbClr val="3A3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BFD1AB7C-565C-0B6B-451B-D5EF404E2B07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Proyecto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-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Deserción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Escolar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Sogamoso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Espace réservé du numéro de diapositive 1">
            <a:extLst>
              <a:ext uri="{FF2B5EF4-FFF2-40B4-BE49-F238E27FC236}">
                <a16:creationId xmlns:a16="http://schemas.microsoft.com/office/drawing/2014/main" id="{4B34FFE2-17ED-51ED-8129-85A99BA1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21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83D8035C-5647-601E-2D88-0C3D18FFE653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9373129" cy="741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EL </a:t>
            </a:r>
            <a:r>
              <a:rPr lang="es-ES" sz="40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XGBoot</a:t>
            </a:r>
            <a:r>
              <a:rPr lang="es-ES" sz="40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 tiene valores aceptables</a:t>
            </a:r>
            <a:endParaRPr lang="es-419" sz="4000" b="1" dirty="0">
              <a:ln>
                <a:solidFill>
                  <a:srgbClr val="5B5672"/>
                </a:solidFill>
              </a:ln>
              <a:solidFill>
                <a:srgbClr val="5B5672"/>
              </a:solidFill>
            </a:endParaRPr>
          </a:p>
        </p:txBody>
      </p:sp>
      <p:sp>
        <p:nvSpPr>
          <p:cNvPr id="19" name="Rectángulo 4">
            <a:extLst>
              <a:ext uri="{FF2B5EF4-FFF2-40B4-BE49-F238E27FC236}">
                <a16:creationId xmlns:a16="http://schemas.microsoft.com/office/drawing/2014/main" id="{AD3B5D91-CF7B-E8D2-72AC-CB0C6BF00FD8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5B5672"/>
          </a:solidFill>
          <a:ln>
            <a:solidFill>
              <a:srgbClr val="5B56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91335E17-B401-1617-E594-559D859E4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595" y="432792"/>
            <a:ext cx="2637672" cy="2181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8" name="Picture 8">
            <a:extLst>
              <a:ext uri="{FF2B5EF4-FFF2-40B4-BE49-F238E27FC236}">
                <a16:creationId xmlns:a16="http://schemas.microsoft.com/office/drawing/2014/main" id="{48482D59-7C17-171F-16EF-BE30A48AF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458" y="2132667"/>
            <a:ext cx="4077347" cy="2783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0" name="Picture 10">
            <a:extLst>
              <a:ext uri="{FF2B5EF4-FFF2-40B4-BE49-F238E27FC236}">
                <a16:creationId xmlns:a16="http://schemas.microsoft.com/office/drawing/2014/main" id="{F52640EC-6D74-40EF-A4E6-8CDBC7175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51" y="2903642"/>
            <a:ext cx="3098236" cy="3073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2" name="Picture 12">
            <a:extLst>
              <a:ext uri="{FF2B5EF4-FFF2-40B4-BE49-F238E27FC236}">
                <a16:creationId xmlns:a16="http://schemas.microsoft.com/office/drawing/2014/main" id="{C1FC243D-C858-0166-D341-D19F2636C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122" y="2931916"/>
            <a:ext cx="3659127" cy="2623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680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56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122854" y="3109237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Interpretación</a:t>
            </a:r>
            <a:r>
              <a:rPr lang="fr-FR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</a:t>
            </a:r>
            <a:r>
              <a:rPr lang="fr-FR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del</a:t>
            </a:r>
            <a:r>
              <a:rPr lang="fr-FR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</a:t>
            </a:r>
            <a:r>
              <a:rPr lang="fr-FR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modelo</a:t>
            </a:r>
            <a:r>
              <a:rPr lang="fr-FR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</a:t>
            </a:r>
            <a:r>
              <a:rPr lang="fr-FR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XGBoost</a:t>
            </a:r>
            <a:endParaRPr lang="fr-FR" b="1" dirty="0">
              <a:ln>
                <a:solidFill>
                  <a:srgbClr val="5B5672"/>
                </a:solidFill>
              </a:ln>
              <a:solidFill>
                <a:srgbClr val="5B567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4.b.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74B384DE-DEC6-41ED-9E6D-0C3C70043E5E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6964813B-2FDA-4550-88B0-D768CEDBA24D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C7FF309E-9D22-4DA7-A33A-FA708C6BEC41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D3E65CF5-FB64-450F-9E08-A01E412F5459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F9D57FE2-3CA1-4D98-83D1-A2A998169EFB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C3ED0228-C11C-4B4F-A413-A4BD954859A3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781F235E-8471-4980-92F5-3945D4D4FAE6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FF4B603C-57B3-4AF6-A592-2E2F6AFCF4E8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F4C74A09-C481-41F2-A14B-7B810C2C3457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2CA440EA-ABA4-4BBC-A988-BEED7236526B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24">
              <a:extLst>
                <a:ext uri="{FF2B5EF4-FFF2-40B4-BE49-F238E27FC236}">
                  <a16:creationId xmlns:a16="http://schemas.microsoft.com/office/drawing/2014/main" id="{8660AEE7-6620-4111-B540-D4D66FD0CD17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740BCEB2-202E-4956-BF3C-DB52D4F7AA87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2E3C0C53-DF11-4C4C-BF26-61B5902016CB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B08318E-D197-9C7B-4DD3-3D4E07795933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42BDF803-4524-8AE2-4CC5-4F335E28571A}"/>
              </a:ext>
            </a:extLst>
          </p:cNvPr>
          <p:cNvSpPr txBox="1"/>
          <p:nvPr/>
        </p:nvSpPr>
        <p:spPr>
          <a:xfrm>
            <a:off x="9200561" y="6475247"/>
            <a:ext cx="2991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Data </a:t>
            </a:r>
            <a:r>
              <a:rPr lang="es-CO" sz="14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Science</a:t>
            </a:r>
            <a:r>
              <a:rPr lang="es-CO" sz="14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</a:t>
            </a:r>
            <a:r>
              <a:rPr lang="es-CO" sz="14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for</a:t>
            </a:r>
            <a:r>
              <a:rPr lang="es-CO" sz="14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</a:t>
            </a:r>
            <a:r>
              <a:rPr lang="es-CO" sz="14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All</a:t>
            </a:r>
            <a:r>
              <a:rPr lang="es-CO" sz="14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– </a:t>
            </a:r>
            <a:r>
              <a:rPr lang="es-CO" sz="14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Correlation</a:t>
            </a:r>
            <a:r>
              <a:rPr lang="es-CO" sz="14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</a:t>
            </a:r>
            <a:r>
              <a:rPr lang="es-CO" sz="14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One</a:t>
            </a:r>
            <a:endParaRPr lang="en-US" sz="1400" b="1" dirty="0">
              <a:ln>
                <a:solidFill>
                  <a:srgbClr val="5B5672"/>
                </a:solidFill>
              </a:ln>
              <a:solidFill>
                <a:srgbClr val="5B5672"/>
              </a:solidFill>
              <a:latin typeface="+mj-lt"/>
            </a:endParaRPr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ECB71350-1FF4-FE4F-9FC4-7285E0A840B2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Proyecto</a:t>
            </a:r>
            <a:r>
              <a:rPr lang="fr-FR" sz="1400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- </a:t>
            </a:r>
            <a:r>
              <a:rPr lang="fr-FR" sz="1400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Deserción</a:t>
            </a:r>
            <a:r>
              <a:rPr lang="fr-FR" sz="1400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</a:t>
            </a:r>
            <a:r>
              <a:rPr lang="fr-FR" sz="1400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Escolar</a:t>
            </a:r>
            <a:r>
              <a:rPr lang="fr-FR" sz="1400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en </a:t>
            </a:r>
            <a:r>
              <a:rPr lang="fr-FR" sz="1400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Sogamoso</a:t>
            </a:r>
            <a:r>
              <a:rPr lang="es-CO" sz="1400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</a:t>
            </a:r>
            <a:endParaRPr lang="en-US" sz="1400" dirty="0">
              <a:ln>
                <a:solidFill>
                  <a:srgbClr val="5B5672"/>
                </a:solidFill>
              </a:ln>
              <a:solidFill>
                <a:srgbClr val="5B567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2007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>
            <a:extLst>
              <a:ext uri="{FF2B5EF4-FFF2-40B4-BE49-F238E27FC236}">
                <a16:creationId xmlns:a16="http://schemas.microsoft.com/office/drawing/2014/main" id="{E8E5794E-4F67-41CF-83BA-7E2DC0C7743F}"/>
              </a:ext>
            </a:extLst>
          </p:cNvPr>
          <p:cNvSpPr txBox="1"/>
          <p:nvPr/>
        </p:nvSpPr>
        <p:spPr>
          <a:xfrm>
            <a:off x="7625780" y="1467074"/>
            <a:ext cx="37363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La </a:t>
            </a:r>
            <a:r>
              <a:rPr lang="fr-FR" sz="2000" dirty="0" err="1"/>
              <a:t>mayoría</a:t>
            </a:r>
            <a:r>
              <a:rPr lang="fr-FR" sz="2000" dirty="0"/>
              <a:t> de las variables, no </a:t>
            </a:r>
            <a:r>
              <a:rPr lang="fr-FR" sz="2000" dirty="0" err="1"/>
              <a:t>agregan</a:t>
            </a:r>
            <a:r>
              <a:rPr lang="fr-FR" sz="2000" dirty="0"/>
              <a:t> </a:t>
            </a:r>
            <a:r>
              <a:rPr lang="fr-FR" sz="2000" dirty="0" err="1"/>
              <a:t>valor</a:t>
            </a:r>
            <a:r>
              <a:rPr lang="fr-FR" sz="2000" dirty="0"/>
              <a:t> al </a:t>
            </a:r>
            <a:r>
              <a:rPr lang="fr-FR" sz="2000" dirty="0" err="1"/>
              <a:t>modelo</a:t>
            </a:r>
            <a:endParaRPr lang="fr-FR" sz="2000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23C32976-815B-41D3-80CC-40205E3C76E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790" y="1458282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C8B062FB-028E-4012-96A7-48E8D5E0BA9E}"/>
              </a:ext>
            </a:extLst>
          </p:cNvPr>
          <p:cNvSpPr txBox="1"/>
          <p:nvPr/>
        </p:nvSpPr>
        <p:spPr>
          <a:xfrm>
            <a:off x="7635043" y="2589003"/>
            <a:ext cx="38227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000000"/>
                </a:solidFill>
                <a:latin typeface="docs-Roboto"/>
              </a:rPr>
              <a:t>Edad clasificación, es la variable más importante. Es una variable producto del </a:t>
            </a:r>
            <a:r>
              <a:rPr lang="es-ES" sz="2000" dirty="0" err="1">
                <a:solidFill>
                  <a:srgbClr val="000000"/>
                </a:solidFill>
                <a:latin typeface="docs-Roboto"/>
              </a:rPr>
              <a:t>Feature</a:t>
            </a:r>
            <a:r>
              <a:rPr lang="es-ES" sz="2000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dirty="0" err="1">
                <a:solidFill>
                  <a:srgbClr val="000000"/>
                </a:solidFill>
                <a:latin typeface="docs-Roboto"/>
              </a:rPr>
              <a:t>Engineering</a:t>
            </a:r>
            <a:endParaRPr lang="fr-FR" sz="2000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25A1231-502C-423E-B47A-F5AE8330B53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053" y="2580211"/>
            <a:ext cx="457727" cy="427272"/>
          </a:xfrm>
          <a:prstGeom prst="rect">
            <a:avLst/>
          </a:prstGeom>
        </p:spPr>
      </p:pic>
      <p:pic>
        <p:nvPicPr>
          <p:cNvPr id="21506" name="Picture 2">
            <a:extLst>
              <a:ext uri="{FF2B5EF4-FFF2-40B4-BE49-F238E27FC236}">
                <a16:creationId xmlns:a16="http://schemas.microsoft.com/office/drawing/2014/main" id="{274764FF-EB35-C450-8CFB-C568F2A96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06" y="1128342"/>
            <a:ext cx="6456527" cy="519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D2959ED-603F-37CA-DB5E-42B588F6E4FF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5B5672"/>
          </a:solidFill>
          <a:ln>
            <a:solidFill>
              <a:srgbClr val="3A3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82824F5A-849D-E5BF-69C0-618CD9FDCE3C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Proyecto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-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Deserción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Escolar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Sogamoso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Espace réservé du numéro de diapositive 1">
            <a:extLst>
              <a:ext uri="{FF2B5EF4-FFF2-40B4-BE49-F238E27FC236}">
                <a16:creationId xmlns:a16="http://schemas.microsoft.com/office/drawing/2014/main" id="{B2C07068-A2D4-E6B3-AA9F-0E3C9D6CE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23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Titre 1">
            <a:extLst>
              <a:ext uri="{FF2B5EF4-FFF2-40B4-BE49-F238E27FC236}">
                <a16:creationId xmlns:a16="http://schemas.microsoft.com/office/drawing/2014/main" id="{3B85CDDF-D710-C7DD-26F1-2D843E004641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9373129" cy="741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Interpretación </a:t>
            </a:r>
            <a:r>
              <a:rPr lang="es-ES" sz="40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goblal</a:t>
            </a:r>
            <a:endParaRPr lang="es-419" sz="4000" b="1" dirty="0">
              <a:ln>
                <a:solidFill>
                  <a:srgbClr val="5B5672"/>
                </a:solidFill>
              </a:ln>
              <a:solidFill>
                <a:srgbClr val="5B5672"/>
              </a:solidFill>
            </a:endParaRPr>
          </a:p>
        </p:txBody>
      </p:sp>
      <p:sp>
        <p:nvSpPr>
          <p:cNvPr id="32" name="Rectángulo 4">
            <a:extLst>
              <a:ext uri="{FF2B5EF4-FFF2-40B4-BE49-F238E27FC236}">
                <a16:creationId xmlns:a16="http://schemas.microsoft.com/office/drawing/2014/main" id="{D819E1C1-2238-8291-5E7B-94DB5DF25254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5B5672"/>
          </a:solidFill>
          <a:ln>
            <a:solidFill>
              <a:srgbClr val="5B56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856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Interpretación</a:t>
            </a:r>
            <a:r>
              <a:rPr lang="fr-FR" sz="40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 local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5B5672"/>
          </a:solidFill>
          <a:ln>
            <a:solidFill>
              <a:srgbClr val="5B56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E26BC6D-544C-4343-BA76-F3A526CA6B0D}"/>
              </a:ext>
            </a:extLst>
          </p:cNvPr>
          <p:cNvSpPr txBox="1"/>
          <p:nvPr/>
        </p:nvSpPr>
        <p:spPr>
          <a:xfrm>
            <a:off x="1136840" y="1343229"/>
            <a:ext cx="1086348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 err="1"/>
              <a:t>Observación</a:t>
            </a:r>
            <a:r>
              <a:rPr lang="fr-FR" sz="2000" dirty="0"/>
              <a:t> de un </a:t>
            </a:r>
            <a:r>
              <a:rPr lang="fr-FR" sz="2000" dirty="0" err="1"/>
              <a:t>estudiante</a:t>
            </a:r>
            <a:r>
              <a:rPr lang="fr-FR" sz="2000" dirty="0"/>
              <a:t> que </a:t>
            </a:r>
            <a:r>
              <a:rPr lang="fr-FR" sz="2000" dirty="0" err="1"/>
              <a:t>abandona</a:t>
            </a:r>
            <a:r>
              <a:rPr lang="fr-FR" sz="2000" dirty="0"/>
              <a:t> la </a:t>
            </a:r>
            <a:r>
              <a:rPr lang="fr-FR" sz="2000" dirty="0" err="1"/>
              <a:t>escuela</a:t>
            </a:r>
            <a:br>
              <a:rPr lang="fr-FR" sz="2000" dirty="0"/>
            </a:br>
            <a:r>
              <a:rPr lang="es-ES" sz="1600" dirty="0"/>
              <a:t>Podemos notar que EDAD_CLASIFICACION e INSTITUCION_MODELO_PROGRAMA PARA JÓVENES EN EXTRAEDAD Y ADULTOS tienen una fuerte influencia en el resultado de esta observación empujando la predicción hacia la derecha.</a:t>
            </a:r>
            <a:endParaRPr lang="fr-FR" sz="2000" dirty="0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C79D918-31D9-4A39-BF4E-323EE683204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50" y="1334437"/>
            <a:ext cx="457727" cy="427272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A2FB5CA2-BA3B-4BA6-83DD-7B0B18079A14}"/>
              </a:ext>
            </a:extLst>
          </p:cNvPr>
          <p:cNvSpPr txBox="1"/>
          <p:nvPr/>
        </p:nvSpPr>
        <p:spPr>
          <a:xfrm>
            <a:off x="1136840" y="4024630"/>
            <a:ext cx="1061498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 err="1"/>
              <a:t>Observación</a:t>
            </a:r>
            <a:r>
              <a:rPr lang="fr-FR" sz="2000" dirty="0"/>
              <a:t> de un </a:t>
            </a:r>
            <a:r>
              <a:rPr lang="fr-FR" sz="2000" dirty="0" err="1"/>
              <a:t>estudiante</a:t>
            </a:r>
            <a:r>
              <a:rPr lang="fr-FR" sz="2000" dirty="0"/>
              <a:t> que no </a:t>
            </a:r>
            <a:r>
              <a:rPr lang="fr-FR" sz="2000" dirty="0" err="1"/>
              <a:t>abandona</a:t>
            </a:r>
            <a:r>
              <a:rPr lang="fr-FR" sz="2000" dirty="0"/>
              <a:t> la </a:t>
            </a:r>
            <a:r>
              <a:rPr lang="fr-FR" sz="2000" dirty="0" err="1"/>
              <a:t>escuela</a:t>
            </a:r>
            <a:br>
              <a:rPr lang="fr-FR" sz="2000" dirty="0"/>
            </a:br>
            <a:r>
              <a:rPr lang="es-ES" sz="1600" dirty="0"/>
              <a:t>En este caso, INSTITUCION_INSTITUCION EDUCATIVA POLITECNICO ALVARO GONZALEZ SANTANA, INSTITUCION_MODELO_EDUCACIÓN_TRADICIONAL, ESTRATO empuja la predicción a la izquierda.</a:t>
            </a:r>
            <a:endParaRPr lang="fr-FR" sz="2000" dirty="0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FDB9C0F5-E5B1-4009-AA0E-813663031BC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50" y="4015838"/>
            <a:ext cx="457727" cy="42727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4D81ED2-26DB-7E1C-718B-46779FD7779B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5B5672"/>
          </a:solidFill>
          <a:ln>
            <a:solidFill>
              <a:srgbClr val="3A3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787EDBFC-BAA0-F28A-1D82-147FAC08E977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Proyecto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-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Deserción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Escolar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Sogamoso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Espace réservé du numéro de diapositive 1">
            <a:extLst>
              <a:ext uri="{FF2B5EF4-FFF2-40B4-BE49-F238E27FC236}">
                <a16:creationId xmlns:a16="http://schemas.microsoft.com/office/drawing/2014/main" id="{124C1E25-8301-5B54-6331-3F9875E25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24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55708B7D-F767-A236-18BF-DCF007027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36" y="2341999"/>
            <a:ext cx="11157388" cy="1001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>
            <a:extLst>
              <a:ext uri="{FF2B5EF4-FFF2-40B4-BE49-F238E27FC236}">
                <a16:creationId xmlns:a16="http://schemas.microsoft.com/office/drawing/2014/main" id="{2B809CEA-9B3F-03C3-E2ED-ADEF134BD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50" y="4958879"/>
            <a:ext cx="11157388" cy="76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680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56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Dashboard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5.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7A8BBC64-157D-4B87-88D3-DA5D059FB296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D6B9D625-265D-447D-A204-4AEBFB643687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6CC8D051-7AF7-4F09-8D13-9A15CB08E9B7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1627195C-7D84-4E5A-AA7F-FD99BE5381AC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CB5AA29E-BE00-4FBF-A742-5AE068C28C9B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FA624243-E0D6-48D0-8BC8-0A6D5E57618B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F011EF16-95DA-4831-8EE7-2838BFFDCBF6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92E8CCDA-15D2-46B3-B694-3DF89C52A1A4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F5B11283-605B-4752-85F1-DCDBB4DEC01B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C64F24F2-A547-43A6-BB70-19AD8995C006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24">
              <a:extLst>
                <a:ext uri="{FF2B5EF4-FFF2-40B4-BE49-F238E27FC236}">
                  <a16:creationId xmlns:a16="http://schemas.microsoft.com/office/drawing/2014/main" id="{32C35C70-05F8-40F6-AD06-BD9278B2E8B0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90CB2902-F669-41F0-B2CE-244C69EADBC6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A5460D45-4FA1-4115-A19C-365D8713F38E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E038655-7111-ED95-4E6B-D2A6EBF7830F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4D00B144-098E-8D22-18C8-02886233AA77}"/>
              </a:ext>
            </a:extLst>
          </p:cNvPr>
          <p:cNvSpPr txBox="1"/>
          <p:nvPr/>
        </p:nvSpPr>
        <p:spPr>
          <a:xfrm>
            <a:off x="9200561" y="6475247"/>
            <a:ext cx="2991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Data </a:t>
            </a:r>
            <a:r>
              <a:rPr lang="es-CO" sz="14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Science</a:t>
            </a:r>
            <a:r>
              <a:rPr lang="es-CO" sz="14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</a:t>
            </a:r>
            <a:r>
              <a:rPr lang="es-CO" sz="14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for</a:t>
            </a:r>
            <a:r>
              <a:rPr lang="es-CO" sz="14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</a:t>
            </a:r>
            <a:r>
              <a:rPr lang="es-CO" sz="14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All</a:t>
            </a:r>
            <a:r>
              <a:rPr lang="es-CO" sz="14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– </a:t>
            </a:r>
            <a:r>
              <a:rPr lang="es-CO" sz="14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Correlation</a:t>
            </a:r>
            <a:r>
              <a:rPr lang="es-CO" sz="14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</a:t>
            </a:r>
            <a:r>
              <a:rPr lang="es-CO" sz="14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One</a:t>
            </a:r>
            <a:endParaRPr lang="en-US" sz="1400" b="1" dirty="0">
              <a:ln>
                <a:solidFill>
                  <a:srgbClr val="5B5672"/>
                </a:solidFill>
              </a:ln>
              <a:solidFill>
                <a:srgbClr val="5B5672"/>
              </a:solidFill>
              <a:latin typeface="+mj-lt"/>
            </a:endParaRPr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D0DE56FE-8FFA-8307-A765-FDE5C528D165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Proyecto</a:t>
            </a:r>
            <a:r>
              <a:rPr lang="fr-FR" sz="1400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- </a:t>
            </a:r>
            <a:r>
              <a:rPr lang="fr-FR" sz="1400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Deserción</a:t>
            </a:r>
            <a:r>
              <a:rPr lang="fr-FR" sz="1400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</a:t>
            </a:r>
            <a:r>
              <a:rPr lang="fr-FR" sz="1400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Escolar</a:t>
            </a:r>
            <a:r>
              <a:rPr lang="fr-FR" sz="1400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en </a:t>
            </a:r>
            <a:r>
              <a:rPr lang="fr-FR" sz="1400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Sogamoso</a:t>
            </a:r>
            <a:r>
              <a:rPr lang="es-CO" sz="1400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</a:t>
            </a:r>
            <a:endParaRPr lang="en-US" sz="1400" dirty="0">
              <a:ln>
                <a:solidFill>
                  <a:srgbClr val="5B5672"/>
                </a:solidFill>
              </a:ln>
              <a:solidFill>
                <a:srgbClr val="5B567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0012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E9424398-9F82-629A-3146-59463F78FC4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5B5672"/>
          </a:solidFill>
          <a:ln>
            <a:solidFill>
              <a:srgbClr val="3A3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3">
            <a:extLst>
              <a:ext uri="{FF2B5EF4-FFF2-40B4-BE49-F238E27FC236}">
                <a16:creationId xmlns:a16="http://schemas.microsoft.com/office/drawing/2014/main" id="{C19A2B00-18B2-A8A3-9D0F-A420A9F9DEF9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Proyecto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-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Deserción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Escolar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Sogamoso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64" name="Espace réservé du numéro de diapositive 1">
            <a:extLst>
              <a:ext uri="{FF2B5EF4-FFF2-40B4-BE49-F238E27FC236}">
                <a16:creationId xmlns:a16="http://schemas.microsoft.com/office/drawing/2014/main" id="{DEC46A8A-A214-7C24-BCF7-A975A3B9A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26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71" name="Titre 1">
            <a:extLst>
              <a:ext uri="{FF2B5EF4-FFF2-40B4-BE49-F238E27FC236}">
                <a16:creationId xmlns:a16="http://schemas.microsoft.com/office/drawing/2014/main" id="{C6E4F5A7-3794-418F-58B2-398584077B03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Arquitectura</a:t>
            </a:r>
            <a:endParaRPr lang="fr-FR" sz="4000" b="1" dirty="0">
              <a:ln>
                <a:solidFill>
                  <a:srgbClr val="5B5672"/>
                </a:solidFill>
              </a:ln>
              <a:solidFill>
                <a:srgbClr val="5B5672"/>
              </a:solidFill>
              <a:latin typeface="Google Sans"/>
            </a:endParaRPr>
          </a:p>
        </p:txBody>
      </p:sp>
      <p:sp>
        <p:nvSpPr>
          <p:cNvPr id="72" name="Rectángulo 4">
            <a:extLst>
              <a:ext uri="{FF2B5EF4-FFF2-40B4-BE49-F238E27FC236}">
                <a16:creationId xmlns:a16="http://schemas.microsoft.com/office/drawing/2014/main" id="{96D58ECD-8406-7CDB-918D-008BA1C8771D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5B5672"/>
          </a:solidFill>
          <a:ln>
            <a:solidFill>
              <a:srgbClr val="5B56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9EA086-4080-222D-2C05-3B2566894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935" y="946970"/>
            <a:ext cx="9766476" cy="496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889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id="{2FC7DF1A-203D-2975-2E5A-AE020B5D2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296" y="1129232"/>
            <a:ext cx="7014474" cy="49338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A888CD6-0023-155A-5067-99FB1A20BDBB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5B5672"/>
          </a:solidFill>
          <a:ln>
            <a:solidFill>
              <a:srgbClr val="3A3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E60A1770-B341-427F-57E3-B3DAF00F7C50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Proyecto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-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Deserción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Escolar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Sogamoso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Espace réservé du numéro de diapositive 1">
            <a:extLst>
              <a:ext uri="{FF2B5EF4-FFF2-40B4-BE49-F238E27FC236}">
                <a16:creationId xmlns:a16="http://schemas.microsoft.com/office/drawing/2014/main" id="{D90F3595-6819-FF84-6EE1-AE0E5347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27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B4FCA710-918B-FDC4-182C-564B13AD96EA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Dashboard</a:t>
            </a:r>
          </a:p>
        </p:txBody>
      </p:sp>
      <p:sp>
        <p:nvSpPr>
          <p:cNvPr id="24" name="Rectángulo 4">
            <a:extLst>
              <a:ext uri="{FF2B5EF4-FFF2-40B4-BE49-F238E27FC236}">
                <a16:creationId xmlns:a16="http://schemas.microsoft.com/office/drawing/2014/main" id="{4881A156-0AEE-5053-C8CE-6D9EADC2BD0F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5B5672"/>
          </a:solidFill>
          <a:ln>
            <a:solidFill>
              <a:srgbClr val="5B56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881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56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Conclusiones</a:t>
            </a:r>
            <a:endParaRPr lang="fr-FR" b="1" dirty="0">
              <a:ln>
                <a:solidFill>
                  <a:srgbClr val="5B5672"/>
                </a:solidFill>
              </a:ln>
              <a:solidFill>
                <a:srgbClr val="5B567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6.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2D1CD3A6-2D46-4257-8B4B-5540748EF9D2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226EB1A3-410E-41E3-9AF7-9896CD27A0A0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2A1A2BC8-2125-469A-94BE-B7553E3787B6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99B22367-2CF3-43BE-BDBD-36A164C0EDE6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CA5CBA53-1C74-4D54-9379-5417B3ED47DB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44D14F74-F687-4E45-9B90-40A334ABA470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B58CC7A8-1DB9-45E4-A307-5B645BA23B63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B9DF6FE0-CC80-4D55-BACA-FD1BDDAE3D76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3186C0E4-2171-497F-B117-24A51FB02EB7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78AD7FDA-01C9-4C4E-865B-491B45E86785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24">
              <a:extLst>
                <a:ext uri="{FF2B5EF4-FFF2-40B4-BE49-F238E27FC236}">
                  <a16:creationId xmlns:a16="http://schemas.microsoft.com/office/drawing/2014/main" id="{DDBAADF8-3B45-437B-9E91-01C40FF7D37C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2ED86098-4EDC-4DCF-8086-0074DBC2A42E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Straight Connector 16">
              <a:extLst>
                <a:ext uri="{FF2B5EF4-FFF2-40B4-BE49-F238E27FC236}">
                  <a16:creationId xmlns:a16="http://schemas.microsoft.com/office/drawing/2014/main" id="{0CED7144-5EC6-49CA-9286-81E9CA745A3F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D642D5A-6C71-AA07-BD06-24B36775E097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8478ED17-EA4E-1E59-F165-9FDA5EF7BE84}"/>
              </a:ext>
            </a:extLst>
          </p:cNvPr>
          <p:cNvSpPr txBox="1"/>
          <p:nvPr/>
        </p:nvSpPr>
        <p:spPr>
          <a:xfrm>
            <a:off x="9200561" y="6475247"/>
            <a:ext cx="2991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Data </a:t>
            </a:r>
            <a:r>
              <a:rPr lang="es-CO" sz="14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Science</a:t>
            </a:r>
            <a:r>
              <a:rPr lang="es-CO" sz="14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</a:t>
            </a:r>
            <a:r>
              <a:rPr lang="es-CO" sz="14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for</a:t>
            </a:r>
            <a:r>
              <a:rPr lang="es-CO" sz="14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</a:t>
            </a:r>
            <a:r>
              <a:rPr lang="es-CO" sz="14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All</a:t>
            </a:r>
            <a:r>
              <a:rPr lang="es-CO" sz="14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– </a:t>
            </a:r>
            <a:r>
              <a:rPr lang="es-CO" sz="14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Correlation</a:t>
            </a:r>
            <a:r>
              <a:rPr lang="es-CO" sz="14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</a:t>
            </a:r>
            <a:r>
              <a:rPr lang="es-CO" sz="14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One</a:t>
            </a:r>
            <a:endParaRPr lang="en-US" sz="1400" b="1" dirty="0">
              <a:ln>
                <a:solidFill>
                  <a:srgbClr val="5B5672"/>
                </a:solidFill>
              </a:ln>
              <a:solidFill>
                <a:srgbClr val="5B5672"/>
              </a:solidFill>
              <a:latin typeface="+mj-lt"/>
            </a:endParaRPr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F5FC32E7-D498-2074-E2AF-A80B1D87312A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Proyecto</a:t>
            </a:r>
            <a:r>
              <a:rPr lang="fr-FR" sz="1400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- </a:t>
            </a:r>
            <a:r>
              <a:rPr lang="fr-FR" sz="1400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Deserción</a:t>
            </a:r>
            <a:r>
              <a:rPr lang="fr-FR" sz="1400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</a:t>
            </a:r>
            <a:r>
              <a:rPr lang="fr-FR" sz="1400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Escolar</a:t>
            </a:r>
            <a:r>
              <a:rPr lang="fr-FR" sz="1400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en </a:t>
            </a:r>
            <a:r>
              <a:rPr lang="fr-FR" sz="1400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Sogamoso</a:t>
            </a:r>
            <a:r>
              <a:rPr lang="es-CO" sz="1400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</a:t>
            </a:r>
            <a:endParaRPr lang="en-US" sz="1400" dirty="0">
              <a:ln>
                <a:solidFill>
                  <a:srgbClr val="5B5672"/>
                </a:solidFill>
              </a:ln>
              <a:solidFill>
                <a:srgbClr val="5B567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4227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oneTexte 27">
            <a:extLst>
              <a:ext uri="{FF2B5EF4-FFF2-40B4-BE49-F238E27FC236}">
                <a16:creationId xmlns:a16="http://schemas.microsoft.com/office/drawing/2014/main" id="{6F75D1CD-8F31-439B-A2B6-64DAC9178710}"/>
              </a:ext>
            </a:extLst>
          </p:cNvPr>
          <p:cNvSpPr txBox="1"/>
          <p:nvPr/>
        </p:nvSpPr>
        <p:spPr>
          <a:xfrm>
            <a:off x="561266" y="1313988"/>
            <a:ext cx="948692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Google Sans"/>
              </a:rPr>
              <a:t>Si bien se </a:t>
            </a:r>
            <a:r>
              <a:rPr lang="fr-FR" dirty="0" err="1">
                <a:latin typeface="Google Sans"/>
              </a:rPr>
              <a:t>pudo</a:t>
            </a:r>
            <a:r>
              <a:rPr lang="fr-FR" dirty="0">
                <a:latin typeface="Google Sans"/>
              </a:rPr>
              <a:t> </a:t>
            </a:r>
            <a:r>
              <a:rPr lang="fr-FR" dirty="0" err="1">
                <a:latin typeface="Google Sans"/>
              </a:rPr>
              <a:t>definir</a:t>
            </a:r>
            <a:r>
              <a:rPr lang="fr-FR" dirty="0">
                <a:latin typeface="Google Sans"/>
              </a:rPr>
              <a:t> un </a:t>
            </a:r>
            <a:r>
              <a:rPr lang="fr-FR" dirty="0" err="1">
                <a:latin typeface="Google Sans"/>
              </a:rPr>
              <a:t>modelo</a:t>
            </a:r>
            <a:r>
              <a:rPr lang="fr-FR" dirty="0">
                <a:latin typeface="Google Sans"/>
              </a:rPr>
              <a:t> de Machine Learning para la </a:t>
            </a:r>
            <a:r>
              <a:rPr lang="fr-FR" dirty="0" err="1">
                <a:latin typeface="Google Sans"/>
              </a:rPr>
              <a:t>probabilidad</a:t>
            </a:r>
            <a:r>
              <a:rPr lang="fr-FR" dirty="0">
                <a:latin typeface="Google Sans"/>
              </a:rPr>
              <a:t> de que un </a:t>
            </a:r>
            <a:r>
              <a:rPr lang="fr-FR" dirty="0" err="1">
                <a:latin typeface="Google Sans"/>
              </a:rPr>
              <a:t>estudiante</a:t>
            </a:r>
            <a:r>
              <a:rPr lang="fr-FR" dirty="0">
                <a:latin typeface="Google Sans"/>
              </a:rPr>
              <a:t> </a:t>
            </a:r>
            <a:r>
              <a:rPr lang="fr-FR" dirty="0" err="1">
                <a:latin typeface="Google Sans"/>
              </a:rPr>
              <a:t>abandone</a:t>
            </a:r>
            <a:r>
              <a:rPr lang="fr-FR" dirty="0">
                <a:latin typeface="Google Sans"/>
              </a:rPr>
              <a:t> la </a:t>
            </a:r>
            <a:r>
              <a:rPr lang="fr-FR" dirty="0" err="1">
                <a:latin typeface="Google Sans"/>
              </a:rPr>
              <a:t>escuela</a:t>
            </a:r>
            <a:r>
              <a:rPr lang="fr-FR" dirty="0">
                <a:latin typeface="Google Sans"/>
              </a:rPr>
              <a:t>, es </a:t>
            </a:r>
            <a:r>
              <a:rPr lang="fr-FR" dirty="0" err="1">
                <a:latin typeface="Google Sans"/>
              </a:rPr>
              <a:t>necesario</a:t>
            </a:r>
            <a:r>
              <a:rPr lang="fr-FR" dirty="0">
                <a:latin typeface="Google Sans"/>
              </a:rPr>
              <a:t> </a:t>
            </a:r>
            <a:r>
              <a:rPr lang="fr-FR" dirty="0" err="1">
                <a:latin typeface="Google Sans"/>
              </a:rPr>
              <a:t>tener</a:t>
            </a:r>
            <a:r>
              <a:rPr lang="fr-FR" dirty="0">
                <a:latin typeface="Google Sans"/>
              </a:rPr>
              <a:t> </a:t>
            </a:r>
            <a:r>
              <a:rPr lang="fr-FR" dirty="0" err="1">
                <a:latin typeface="Google Sans"/>
              </a:rPr>
              <a:t>datos</a:t>
            </a:r>
            <a:r>
              <a:rPr lang="fr-FR" dirty="0">
                <a:latin typeface="Google Sans"/>
              </a:rPr>
              <a:t> </a:t>
            </a:r>
            <a:r>
              <a:rPr lang="fr-FR" dirty="0" err="1">
                <a:latin typeface="Google Sans"/>
              </a:rPr>
              <a:t>referentes</a:t>
            </a:r>
            <a:r>
              <a:rPr lang="fr-FR" dirty="0">
                <a:latin typeface="Google Sans"/>
              </a:rPr>
              <a:t> a la </a:t>
            </a:r>
            <a:r>
              <a:rPr lang="fr-FR" dirty="0" err="1">
                <a:latin typeface="Google Sans"/>
              </a:rPr>
              <a:t>caracterización</a:t>
            </a:r>
            <a:r>
              <a:rPr lang="fr-FR" dirty="0">
                <a:latin typeface="Google Sans"/>
              </a:rPr>
              <a:t> </a:t>
            </a:r>
            <a:r>
              <a:rPr lang="fr-FR" dirty="0" err="1">
                <a:latin typeface="Google Sans"/>
              </a:rPr>
              <a:t>familiar</a:t>
            </a:r>
            <a:r>
              <a:rPr lang="fr-FR" dirty="0">
                <a:latin typeface="Google Sans"/>
              </a:rPr>
              <a:t> </a:t>
            </a:r>
            <a:r>
              <a:rPr lang="fr-FR" dirty="0" err="1">
                <a:latin typeface="Google Sans"/>
              </a:rPr>
              <a:t>del</a:t>
            </a:r>
            <a:r>
              <a:rPr lang="fr-FR" dirty="0">
                <a:latin typeface="Google Sans"/>
              </a:rPr>
              <a:t> </a:t>
            </a:r>
            <a:r>
              <a:rPr lang="fr-FR" dirty="0" err="1">
                <a:latin typeface="Google Sans"/>
              </a:rPr>
              <a:t>estudiante</a:t>
            </a:r>
            <a:r>
              <a:rPr lang="fr-FR" dirty="0">
                <a:latin typeface="Google Sans"/>
              </a:rPr>
              <a:t>, </a:t>
            </a:r>
            <a:r>
              <a:rPr lang="fr-FR" dirty="0" err="1">
                <a:latin typeface="Google Sans"/>
              </a:rPr>
              <a:t>caracterización</a:t>
            </a:r>
            <a:r>
              <a:rPr lang="fr-FR" dirty="0">
                <a:latin typeface="Google Sans"/>
              </a:rPr>
              <a:t> socio-</a:t>
            </a:r>
            <a:r>
              <a:rPr lang="fr-FR" dirty="0" err="1">
                <a:latin typeface="Google Sans"/>
              </a:rPr>
              <a:t>economica</a:t>
            </a:r>
            <a:r>
              <a:rPr lang="fr-FR" dirty="0">
                <a:latin typeface="Google Sans"/>
              </a:rPr>
              <a:t>, </a:t>
            </a:r>
            <a:r>
              <a:rPr lang="fr-FR" dirty="0" err="1">
                <a:latin typeface="Google Sans"/>
              </a:rPr>
              <a:t>datos</a:t>
            </a:r>
            <a:r>
              <a:rPr lang="fr-FR" dirty="0">
                <a:latin typeface="Google Sans"/>
              </a:rPr>
              <a:t> </a:t>
            </a:r>
            <a:r>
              <a:rPr lang="fr-FR" dirty="0" err="1">
                <a:latin typeface="Google Sans"/>
              </a:rPr>
              <a:t>urbanos</a:t>
            </a:r>
            <a:r>
              <a:rPr lang="fr-FR" dirty="0">
                <a:latin typeface="Google Sans"/>
              </a:rPr>
              <a:t>, indices de </a:t>
            </a:r>
            <a:r>
              <a:rPr lang="fr-FR" dirty="0" err="1">
                <a:latin typeface="Google Sans"/>
              </a:rPr>
              <a:t>seguridad</a:t>
            </a:r>
            <a:r>
              <a:rPr lang="fr-FR" dirty="0">
                <a:latin typeface="Google Sans"/>
              </a:rPr>
              <a:t>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1800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Google Sans"/>
              </a:rPr>
              <a:t>El </a:t>
            </a:r>
            <a:r>
              <a:rPr lang="fr-FR" dirty="0" err="1">
                <a:latin typeface="Google Sans"/>
              </a:rPr>
              <a:t>modelo</a:t>
            </a:r>
            <a:r>
              <a:rPr lang="fr-FR" dirty="0">
                <a:latin typeface="Google Sans"/>
              </a:rPr>
              <a:t> </a:t>
            </a:r>
            <a:r>
              <a:rPr lang="fr-FR" dirty="0" err="1">
                <a:latin typeface="Google Sans"/>
              </a:rPr>
              <a:t>realizado</a:t>
            </a:r>
            <a:r>
              <a:rPr lang="fr-FR" dirty="0">
                <a:latin typeface="Google Sans"/>
              </a:rPr>
              <a:t>, es un </a:t>
            </a:r>
            <a:r>
              <a:rPr lang="fr-FR" dirty="0" err="1">
                <a:latin typeface="Google Sans"/>
              </a:rPr>
              <a:t>modelo</a:t>
            </a:r>
            <a:r>
              <a:rPr lang="fr-FR" dirty="0">
                <a:latin typeface="Google Sans"/>
              </a:rPr>
              <a:t> que </a:t>
            </a:r>
            <a:r>
              <a:rPr lang="fr-FR" dirty="0" err="1">
                <a:latin typeface="Google Sans"/>
              </a:rPr>
              <a:t>podría</a:t>
            </a:r>
            <a:r>
              <a:rPr lang="fr-FR" dirty="0">
                <a:latin typeface="Google Sans"/>
              </a:rPr>
              <a:t> </a:t>
            </a:r>
            <a:r>
              <a:rPr lang="fr-FR" dirty="0" err="1">
                <a:latin typeface="Google Sans"/>
              </a:rPr>
              <a:t>trasladarse</a:t>
            </a:r>
            <a:r>
              <a:rPr lang="fr-FR" dirty="0">
                <a:latin typeface="Google Sans"/>
              </a:rPr>
              <a:t> a </a:t>
            </a:r>
            <a:r>
              <a:rPr lang="fr-FR" dirty="0" err="1">
                <a:latin typeface="Google Sans"/>
              </a:rPr>
              <a:t>otras</a:t>
            </a:r>
            <a:r>
              <a:rPr lang="fr-FR" dirty="0">
                <a:latin typeface="Google Sans"/>
              </a:rPr>
              <a:t> zonas </a:t>
            </a:r>
            <a:r>
              <a:rPr lang="fr-FR" dirty="0" err="1">
                <a:latin typeface="Google Sans"/>
              </a:rPr>
              <a:t>del</a:t>
            </a:r>
            <a:r>
              <a:rPr lang="fr-FR" dirty="0">
                <a:latin typeface="Google Sans"/>
              </a:rPr>
              <a:t> </a:t>
            </a:r>
            <a:r>
              <a:rPr lang="fr-FR" dirty="0" err="1">
                <a:latin typeface="Google Sans"/>
              </a:rPr>
              <a:t>país</a:t>
            </a:r>
            <a:r>
              <a:rPr lang="fr-FR" dirty="0">
                <a:latin typeface="Google Sans"/>
              </a:rPr>
              <a:t>, </a:t>
            </a:r>
            <a:r>
              <a:rPr lang="fr-FR" dirty="0" err="1">
                <a:latin typeface="Google Sans"/>
              </a:rPr>
              <a:t>realizando</a:t>
            </a:r>
            <a:r>
              <a:rPr lang="fr-FR" dirty="0">
                <a:latin typeface="Google Sans"/>
              </a:rPr>
              <a:t> los ajustes </a:t>
            </a:r>
            <a:r>
              <a:rPr lang="fr-FR" dirty="0" err="1">
                <a:latin typeface="Google Sans"/>
              </a:rPr>
              <a:t>correspondientes</a:t>
            </a:r>
            <a:endParaRPr lang="fr-FR" dirty="0">
              <a:latin typeface="docs-Roboto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9C0B4A-930C-9E9B-2D48-5231FB660054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5B5672"/>
          </a:solidFill>
          <a:ln>
            <a:solidFill>
              <a:srgbClr val="3A3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167FE552-4D51-BE00-2C7D-057EC4583F13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Proyecto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-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Deserción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Escolar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Sogamoso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Espace réservé du numéro de diapositive 1">
            <a:extLst>
              <a:ext uri="{FF2B5EF4-FFF2-40B4-BE49-F238E27FC236}">
                <a16:creationId xmlns:a16="http://schemas.microsoft.com/office/drawing/2014/main" id="{BC632F17-A78A-0B7D-FA52-0FA514E1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29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2FF3A9ED-DEBC-7DEC-99A4-AFA4FDE53B85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Dashboard</a:t>
            </a:r>
          </a:p>
        </p:txBody>
      </p:sp>
      <p:sp>
        <p:nvSpPr>
          <p:cNvPr id="20" name="Rectángulo 4">
            <a:extLst>
              <a:ext uri="{FF2B5EF4-FFF2-40B4-BE49-F238E27FC236}">
                <a16:creationId xmlns:a16="http://schemas.microsoft.com/office/drawing/2014/main" id="{96CD2984-1DEC-CA37-3213-DF1B277E2E85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5B5672"/>
          </a:solidFill>
          <a:ln>
            <a:solidFill>
              <a:srgbClr val="5B56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420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8750960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Problema</a:t>
            </a:r>
            <a:r>
              <a:rPr lang="fr-FR" sz="40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, </a:t>
            </a:r>
            <a:r>
              <a:rPr lang="fr-FR" sz="40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oportunidad</a:t>
            </a:r>
            <a:r>
              <a:rPr lang="fr-FR" sz="40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 e </a:t>
            </a:r>
            <a:r>
              <a:rPr lang="fr-FR" sz="40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impacto</a:t>
            </a:r>
            <a:endParaRPr lang="es-419" sz="4000" b="1" u="sng" dirty="0">
              <a:ln>
                <a:solidFill>
                  <a:srgbClr val="5B5672"/>
                </a:solidFill>
              </a:ln>
              <a:solidFill>
                <a:srgbClr val="5B5672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5B5672"/>
          </a:solidFill>
          <a:ln>
            <a:solidFill>
              <a:srgbClr val="5B56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377906" y="1358689"/>
            <a:ext cx="66544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ln>
                  <a:solidFill>
                    <a:schemeClr val="tx1"/>
                  </a:solidFill>
                </a:ln>
                <a:latin typeface="Google Sans"/>
              </a:rPr>
              <a:t>En </a:t>
            </a:r>
            <a:r>
              <a:rPr lang="es-ES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Colombia</a:t>
            </a:r>
            <a:r>
              <a:rPr lang="es-ES" sz="2400" dirty="0">
                <a:ln>
                  <a:solidFill>
                    <a:schemeClr val="tx1"/>
                  </a:solidFill>
                </a:ln>
                <a:latin typeface="Google Sans"/>
              </a:rPr>
              <a:t>, la </a:t>
            </a:r>
            <a:r>
              <a:rPr lang="es-ES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tasa de deserción escolar </a:t>
            </a:r>
            <a:r>
              <a:rPr lang="es-ES" sz="2400" dirty="0">
                <a:ln>
                  <a:solidFill>
                    <a:schemeClr val="tx1"/>
                  </a:solidFill>
                </a:ln>
                <a:latin typeface="Google Sans"/>
              </a:rPr>
              <a:t>tiene una tendencia ascendente (</a:t>
            </a:r>
            <a:r>
              <a:rPr lang="es-ES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13,7% de 2019 a 2020</a:t>
            </a:r>
            <a:r>
              <a:rPr lang="es-ES" sz="2400" dirty="0">
                <a:ln>
                  <a:solidFill>
                    <a:schemeClr val="tx1"/>
                  </a:solidFill>
                </a:ln>
                <a:latin typeface="Google Sans"/>
              </a:rPr>
              <a:t>).</a:t>
            </a:r>
            <a:endParaRPr lang="fr-FR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Google Sans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554A95C-198F-4D25-BB93-3862BE22E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2499100"/>
            <a:ext cx="340377" cy="360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719297" y="3400502"/>
            <a:ext cx="665448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u="sng" dirty="0">
                <a:solidFill>
                  <a:srgbClr val="202124"/>
                </a:solidFill>
                <a:latin typeface="Google Sans"/>
              </a:rPr>
              <a:t>2016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: 3,4%   |   </a:t>
            </a:r>
            <a:r>
              <a:rPr lang="fr-FR" b="1" u="sng" dirty="0">
                <a:solidFill>
                  <a:srgbClr val="202124"/>
                </a:solidFill>
                <a:latin typeface="Google Sans"/>
              </a:rPr>
              <a:t>2017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: 3,62   |   </a:t>
            </a:r>
            <a:r>
              <a:rPr lang="fr-FR" b="1" u="sng" dirty="0">
                <a:solidFill>
                  <a:srgbClr val="202124"/>
                </a:solidFill>
                <a:latin typeface="Google Sans"/>
              </a:rPr>
              <a:t>2018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: 4,82%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Para el </a:t>
            </a:r>
            <a:r>
              <a:rPr lang="fr-FR" b="1" u="sng" dirty="0">
                <a:solidFill>
                  <a:srgbClr val="202124"/>
                </a:solidFill>
                <a:latin typeface="Google Sans"/>
              </a:rPr>
              <a:t>2019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dirty="0">
                <a:solidFill>
                  <a:srgbClr val="202124"/>
                </a:solidFill>
                <a:latin typeface="Google Sans"/>
              </a:rPr>
              <a:t>El 34% de niños entre 2 y 5 años asiste a educación inicial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dirty="0">
                <a:solidFill>
                  <a:srgbClr val="202124"/>
                </a:solidFill>
                <a:latin typeface="Google Sans"/>
              </a:rPr>
              <a:t>Para las personas entre 6 y 18 años, el 87% asiste a la educación formal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dirty="0">
                <a:solidFill>
                  <a:srgbClr val="202124"/>
                </a:solidFill>
                <a:latin typeface="Google Sans"/>
              </a:rPr>
              <a:t>Existe un analfabetismo del 10%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05883F-5A31-48FF-A41D-178CC91EEB75}"/>
              </a:ext>
            </a:extLst>
          </p:cNvPr>
          <p:cNvSpPr txBox="1"/>
          <p:nvPr/>
        </p:nvSpPr>
        <p:spPr>
          <a:xfrm>
            <a:off x="697219" y="2325157"/>
            <a:ext cx="653313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En la provincia de </a:t>
            </a:r>
            <a:r>
              <a:rPr lang="es-ES" sz="2000" b="1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Sugamuxi</a:t>
            </a:r>
            <a:r>
              <a:rPr lang="es-ES" sz="2000" b="1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, donde se ubica </a:t>
            </a:r>
            <a:r>
              <a:rPr lang="es-ES" sz="20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el municipio de Sogamoso</a:t>
            </a:r>
            <a:r>
              <a:rPr lang="es-ES" sz="2000" b="1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, se ha evidenciado un </a:t>
            </a:r>
            <a:r>
              <a:rPr lang="es-ES" sz="20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incremento</a:t>
            </a:r>
            <a:r>
              <a:rPr lang="es-ES" sz="2000" b="1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 afirmado en la tasa de </a:t>
            </a:r>
            <a:r>
              <a:rPr lang="es-ES" sz="20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deserción </a:t>
            </a:r>
            <a:r>
              <a:rPr lang="es-ES" sz="2000" b="1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en los </a:t>
            </a:r>
            <a:r>
              <a:rPr lang="es-ES" sz="20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últimos años</a:t>
            </a:r>
            <a:r>
              <a:rPr lang="es-ES" sz="2000" b="1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:</a:t>
            </a:r>
            <a:endParaRPr lang="fr-FR" sz="2000" b="1" u="none" strike="noStrike" dirty="0">
              <a:ln>
                <a:solidFill>
                  <a:srgbClr val="5B567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Google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EED72D-0DAC-8A86-1EB0-5E64FAE23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2273" y="1252842"/>
            <a:ext cx="3893260" cy="3955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B875E18-9E58-6FF1-BE25-0A3B9A88441E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5B5672"/>
          </a:solidFill>
          <a:ln>
            <a:solidFill>
              <a:srgbClr val="3A3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3F27235E-E36C-E887-68D4-9E17DE1D7876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Proyecto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-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Deserción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Escolar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Sogamoso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Espace réservé du numéro de diapositive 1">
            <a:extLst>
              <a:ext uri="{FF2B5EF4-FFF2-40B4-BE49-F238E27FC236}">
                <a16:creationId xmlns:a16="http://schemas.microsoft.com/office/drawing/2014/main" id="{2C00BE2A-56F1-139C-6D02-5D303539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3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40DC7F-D7FA-2ADA-068B-1FA3F7F4CD02}"/>
              </a:ext>
            </a:extLst>
          </p:cNvPr>
          <p:cNvSpPr/>
          <p:nvPr/>
        </p:nvSpPr>
        <p:spPr>
          <a:xfrm>
            <a:off x="-18014" y="5428799"/>
            <a:ext cx="7050409" cy="685210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30">
            <a:extLst>
              <a:ext uri="{FF2B5EF4-FFF2-40B4-BE49-F238E27FC236}">
                <a16:creationId xmlns:a16="http://schemas.microsoft.com/office/drawing/2014/main" id="{EA6AE7BF-4CCE-C971-136C-F05D3FA7DD9C}"/>
              </a:ext>
            </a:extLst>
          </p:cNvPr>
          <p:cNvSpPr txBox="1"/>
          <p:nvPr/>
        </p:nvSpPr>
        <p:spPr>
          <a:xfrm>
            <a:off x="2" y="5448824"/>
            <a:ext cx="68721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La Secretaria de Educación trabaja en diferentes planes para garantizar la mejor educación posible en la región.</a:t>
            </a:r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8745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56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B13E0F44-4094-4804-B4ED-047961C06B2E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Présentation du jeu de données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2800D381-E4F3-4891-9002-D62C3138EC4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8A4DED93-0D2B-484C-9989-10FA0FA972C8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4BB1C1AC-0E36-4470-8D62-9175D14D575A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42575267-87AA-4F93-B68C-4145F3698DC1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0D824CEA-7EA6-4A90-B9AD-1432E7155B40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0CA7138E-C15E-4BD2-9650-CFE20AB8A3A9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C4FFA386-08A7-4C40-84BF-3717C05D8CA1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0A0251D9-5D01-4360-A67A-19A22C64F1F9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1AFB74B9-58EC-44FB-B43E-8242A808251E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24FE8D34-D93C-466A-9C31-901EAFF28205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24">
              <a:extLst>
                <a:ext uri="{FF2B5EF4-FFF2-40B4-BE49-F238E27FC236}">
                  <a16:creationId xmlns:a16="http://schemas.microsoft.com/office/drawing/2014/main" id="{F20FF687-9EFE-4021-8871-209C302092D2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Oval 11">
              <a:extLst>
                <a:ext uri="{FF2B5EF4-FFF2-40B4-BE49-F238E27FC236}">
                  <a16:creationId xmlns:a16="http://schemas.microsoft.com/office/drawing/2014/main" id="{1A9E1E5B-22A1-484A-8159-0CC1C98FC65A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Connector 16">
              <a:extLst>
                <a:ext uri="{FF2B5EF4-FFF2-40B4-BE49-F238E27FC236}">
                  <a16:creationId xmlns:a16="http://schemas.microsoft.com/office/drawing/2014/main" id="{D8382C66-470B-44B3-87D7-21ECDF6A1E72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E1E9687C-C653-99AC-0D04-6D68045F2FF0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CE1C675E-A280-0F73-A003-41A5E30E80EB}"/>
              </a:ext>
            </a:extLst>
          </p:cNvPr>
          <p:cNvSpPr txBox="1"/>
          <p:nvPr/>
        </p:nvSpPr>
        <p:spPr>
          <a:xfrm>
            <a:off x="9200561" y="6475247"/>
            <a:ext cx="2991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Data </a:t>
            </a:r>
            <a:r>
              <a:rPr lang="es-CO" sz="14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Science</a:t>
            </a:r>
            <a:r>
              <a:rPr lang="es-CO" sz="14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</a:t>
            </a:r>
            <a:r>
              <a:rPr lang="es-CO" sz="14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for</a:t>
            </a:r>
            <a:r>
              <a:rPr lang="es-CO" sz="14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</a:t>
            </a:r>
            <a:r>
              <a:rPr lang="es-CO" sz="14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All</a:t>
            </a:r>
            <a:r>
              <a:rPr lang="es-CO" sz="14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– </a:t>
            </a:r>
            <a:r>
              <a:rPr lang="es-CO" sz="14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Correlation</a:t>
            </a:r>
            <a:r>
              <a:rPr lang="es-CO" sz="14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</a:t>
            </a:r>
            <a:r>
              <a:rPr lang="es-CO" sz="14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One</a:t>
            </a:r>
            <a:endParaRPr lang="en-US" sz="1400" b="1" dirty="0">
              <a:ln>
                <a:solidFill>
                  <a:srgbClr val="5B5672"/>
                </a:solidFill>
              </a:ln>
              <a:solidFill>
                <a:srgbClr val="5B5672"/>
              </a:solidFill>
              <a:latin typeface="+mj-lt"/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0C540509-2744-F367-C7D7-281CBE8D7EE2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Proyecto</a:t>
            </a:r>
            <a:r>
              <a:rPr lang="fr-FR" sz="1400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- </a:t>
            </a:r>
            <a:r>
              <a:rPr lang="fr-FR" sz="1400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Deserción</a:t>
            </a:r>
            <a:r>
              <a:rPr lang="fr-FR" sz="1400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</a:t>
            </a:r>
            <a:r>
              <a:rPr lang="fr-FR" sz="1400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Escolar</a:t>
            </a:r>
            <a:r>
              <a:rPr lang="fr-FR" sz="1400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en </a:t>
            </a:r>
            <a:r>
              <a:rPr lang="fr-FR" sz="1400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Sogamoso</a:t>
            </a:r>
            <a:r>
              <a:rPr lang="es-CO" sz="1400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</a:t>
            </a:r>
            <a:endParaRPr lang="en-US" sz="1400" dirty="0">
              <a:ln>
                <a:solidFill>
                  <a:srgbClr val="5B5672"/>
                </a:solidFill>
              </a:ln>
              <a:solidFill>
                <a:srgbClr val="5B567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246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8750960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Presentación</a:t>
            </a:r>
            <a:r>
              <a:rPr lang="fr-FR" sz="40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 de </a:t>
            </a:r>
            <a:r>
              <a:rPr lang="fr-FR" sz="40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datos</a:t>
            </a:r>
            <a:endParaRPr lang="es-419" sz="4000" b="1" u="sng" dirty="0">
              <a:ln>
                <a:solidFill>
                  <a:srgbClr val="5B5672"/>
                </a:solidFill>
              </a:ln>
              <a:solidFill>
                <a:srgbClr val="5B5672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5B5672"/>
          </a:solidFill>
          <a:ln>
            <a:solidFill>
              <a:srgbClr val="5B56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875E18-9E58-6FF1-BE25-0A3B9A88441E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5B5672"/>
          </a:solidFill>
          <a:ln>
            <a:solidFill>
              <a:srgbClr val="3A3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3F27235E-E36C-E887-68D4-9E17DE1D7876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Proyecto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-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Deserción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Escolar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Sogamoso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Espace réservé du numéro de diapositive 1">
            <a:extLst>
              <a:ext uri="{FF2B5EF4-FFF2-40B4-BE49-F238E27FC236}">
                <a16:creationId xmlns:a16="http://schemas.microsoft.com/office/drawing/2014/main" id="{2C00BE2A-56F1-139C-6D02-5D303539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5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ZoneTexte 18">
            <a:extLst>
              <a:ext uri="{FF2B5EF4-FFF2-40B4-BE49-F238E27FC236}">
                <a16:creationId xmlns:a16="http://schemas.microsoft.com/office/drawing/2014/main" id="{9AB10F83-6D48-8409-3ACE-8881E60429CD}"/>
              </a:ext>
            </a:extLst>
          </p:cNvPr>
          <p:cNvSpPr txBox="1"/>
          <p:nvPr/>
        </p:nvSpPr>
        <p:spPr>
          <a:xfrm>
            <a:off x="872506" y="1235097"/>
            <a:ext cx="93128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Existen </a:t>
            </a:r>
            <a:r>
              <a:rPr lang="es-ES" sz="2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10 conjuntos de datos</a:t>
            </a:r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, un conjunto de datos por año </a:t>
            </a:r>
            <a:r>
              <a:rPr lang="es-ES" sz="2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desde 2013 hasta 2022</a:t>
            </a:r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. </a:t>
            </a:r>
          </a:p>
        </p:txBody>
      </p:sp>
      <p:sp>
        <p:nvSpPr>
          <p:cNvPr id="17" name="ZoneTexte 15">
            <a:extLst>
              <a:ext uri="{FF2B5EF4-FFF2-40B4-BE49-F238E27FC236}">
                <a16:creationId xmlns:a16="http://schemas.microsoft.com/office/drawing/2014/main" id="{221E9199-45F1-E2A2-C321-48AE5E110519}"/>
              </a:ext>
            </a:extLst>
          </p:cNvPr>
          <p:cNvSpPr txBox="1"/>
          <p:nvPr/>
        </p:nvSpPr>
        <p:spPr>
          <a:xfrm>
            <a:off x="744627" y="4224901"/>
            <a:ext cx="76169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>
                <a:solidFill>
                  <a:srgbClr val="202124"/>
                </a:solidFill>
                <a:latin typeface="Google Sans"/>
              </a:rPr>
              <a:t>En promedio, cada conjunto de datos tiene un 25 % de valores faltantes.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>
                <a:solidFill>
                  <a:srgbClr val="202124"/>
                </a:solidFill>
                <a:latin typeface="Google Sans"/>
              </a:rPr>
              <a:t>En promedio, el número de muestras es 200000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>
                <a:solidFill>
                  <a:srgbClr val="202124"/>
                </a:solidFill>
                <a:latin typeface="Google Sans"/>
              </a:rPr>
              <a:t>En promedio, cada conjunto de datos tiene 26 características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>
                <a:solidFill>
                  <a:srgbClr val="202124"/>
                </a:solidFill>
                <a:latin typeface="Google Sans"/>
              </a:rPr>
              <a:t>La mayoría de las características son variables categóricas.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>
                <a:solidFill>
                  <a:srgbClr val="202124"/>
                </a:solidFill>
                <a:latin typeface="Google Sans"/>
              </a:rPr>
              <a:t>Hay una identificación común única en todo el conjunto de datos. PER_ID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pic>
        <p:nvPicPr>
          <p:cNvPr id="18" name="Image 40">
            <a:extLst>
              <a:ext uri="{FF2B5EF4-FFF2-40B4-BE49-F238E27FC236}">
                <a16:creationId xmlns:a16="http://schemas.microsoft.com/office/drawing/2014/main" id="{85A714A6-3413-FDFE-D855-FCC8992128D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02" y="1227428"/>
            <a:ext cx="457727" cy="427272"/>
          </a:xfrm>
          <a:prstGeom prst="rect">
            <a:avLst/>
          </a:prstGeom>
        </p:spPr>
      </p:pic>
      <p:sp>
        <p:nvSpPr>
          <p:cNvPr id="12" name="ZoneTexte 18">
            <a:extLst>
              <a:ext uri="{FF2B5EF4-FFF2-40B4-BE49-F238E27FC236}">
                <a16:creationId xmlns:a16="http://schemas.microsoft.com/office/drawing/2014/main" id="{08B52F61-9E82-8AB5-71CD-72C5EA0D89CE}"/>
              </a:ext>
            </a:extLst>
          </p:cNvPr>
          <p:cNvSpPr txBox="1"/>
          <p:nvPr/>
        </p:nvSpPr>
        <p:spPr>
          <a:xfrm>
            <a:off x="872506" y="1721285"/>
            <a:ext cx="93128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La mayoría de las </a:t>
            </a:r>
            <a:r>
              <a:rPr lang="es-ES" sz="2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variables</a:t>
            </a:r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 están </a:t>
            </a:r>
            <a:r>
              <a:rPr lang="es-ES" sz="2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presentes</a:t>
            </a:r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 en </a:t>
            </a:r>
            <a:r>
              <a:rPr lang="es-ES" sz="2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cada conjunto de datos</a:t>
            </a:r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. </a:t>
            </a:r>
          </a:p>
        </p:txBody>
      </p:sp>
      <p:pic>
        <p:nvPicPr>
          <p:cNvPr id="13" name="Image 40">
            <a:extLst>
              <a:ext uri="{FF2B5EF4-FFF2-40B4-BE49-F238E27FC236}">
                <a16:creationId xmlns:a16="http://schemas.microsoft.com/office/drawing/2014/main" id="{625BAD9A-F1FA-B6DD-CA6F-999BB2B1846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02" y="1713616"/>
            <a:ext cx="457727" cy="427272"/>
          </a:xfrm>
          <a:prstGeom prst="rect">
            <a:avLst/>
          </a:prstGeom>
        </p:spPr>
      </p:pic>
      <p:sp>
        <p:nvSpPr>
          <p:cNvPr id="14" name="ZoneTexte 18">
            <a:extLst>
              <a:ext uri="{FF2B5EF4-FFF2-40B4-BE49-F238E27FC236}">
                <a16:creationId xmlns:a16="http://schemas.microsoft.com/office/drawing/2014/main" id="{9711FA24-8341-335F-669B-089DA45E8ABF}"/>
              </a:ext>
            </a:extLst>
          </p:cNvPr>
          <p:cNvSpPr txBox="1"/>
          <p:nvPr/>
        </p:nvSpPr>
        <p:spPr>
          <a:xfrm>
            <a:off x="377906" y="3488593"/>
            <a:ext cx="643767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A continuación, algunas estadísticas generales basadas en todos los conjuntos de datos.</a:t>
            </a:r>
            <a:endParaRPr lang="fr-FR" sz="2000" u="none" strike="noStrike" dirty="0">
              <a:ln>
                <a:solidFill>
                  <a:srgbClr val="5B567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Google Sans"/>
            </a:endParaRPr>
          </a:p>
        </p:txBody>
      </p:sp>
      <p:pic>
        <p:nvPicPr>
          <p:cNvPr id="2050" name="Picture 2" descr="Datos Abiertos">
            <a:extLst>
              <a:ext uri="{FF2B5EF4-FFF2-40B4-BE49-F238E27FC236}">
                <a16:creationId xmlns:a16="http://schemas.microsoft.com/office/drawing/2014/main" id="{E182D603-F55A-6BC9-9B7B-280AE3F4D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145" y="2088027"/>
            <a:ext cx="2847691" cy="12568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ierre Temporal del SIMAT 9 de Febrero">
            <a:extLst>
              <a:ext uri="{FF2B5EF4-FFF2-40B4-BE49-F238E27FC236}">
                <a16:creationId xmlns:a16="http://schemas.microsoft.com/office/drawing/2014/main" id="{C8351704-A4B0-3463-4CB0-15092B85F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904" y="3681804"/>
            <a:ext cx="29241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8">
            <a:extLst>
              <a:ext uri="{FF2B5EF4-FFF2-40B4-BE49-F238E27FC236}">
                <a16:creationId xmlns:a16="http://schemas.microsoft.com/office/drawing/2014/main" id="{ED6784A7-F3E9-6822-D094-8ED85E3756D3}"/>
              </a:ext>
            </a:extLst>
          </p:cNvPr>
          <p:cNvSpPr txBox="1"/>
          <p:nvPr/>
        </p:nvSpPr>
        <p:spPr>
          <a:xfrm>
            <a:off x="872506" y="2223841"/>
            <a:ext cx="70177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La </a:t>
            </a:r>
            <a:r>
              <a:rPr lang="es-ES" sz="2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información</a:t>
            </a:r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 de 2013 hasta 2022 proviene del </a:t>
            </a:r>
            <a:r>
              <a:rPr lang="es-ES" sz="2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SIMAT</a:t>
            </a:r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. </a:t>
            </a:r>
          </a:p>
        </p:txBody>
      </p:sp>
      <p:pic>
        <p:nvPicPr>
          <p:cNvPr id="21" name="Image 40">
            <a:extLst>
              <a:ext uri="{FF2B5EF4-FFF2-40B4-BE49-F238E27FC236}">
                <a16:creationId xmlns:a16="http://schemas.microsoft.com/office/drawing/2014/main" id="{C3FC8FED-941A-DF31-46AC-7A6ABF1871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02" y="2216172"/>
            <a:ext cx="457727" cy="427272"/>
          </a:xfrm>
          <a:prstGeom prst="rect">
            <a:avLst/>
          </a:prstGeom>
        </p:spPr>
      </p:pic>
      <p:sp>
        <p:nvSpPr>
          <p:cNvPr id="25" name="ZoneTexte 18">
            <a:extLst>
              <a:ext uri="{FF2B5EF4-FFF2-40B4-BE49-F238E27FC236}">
                <a16:creationId xmlns:a16="http://schemas.microsoft.com/office/drawing/2014/main" id="{5D7180EE-9FAF-3B4C-38B3-3A49167FFAD3}"/>
              </a:ext>
            </a:extLst>
          </p:cNvPr>
          <p:cNvSpPr txBox="1"/>
          <p:nvPr/>
        </p:nvSpPr>
        <p:spPr>
          <a:xfrm>
            <a:off x="872506" y="2734772"/>
            <a:ext cx="70177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La </a:t>
            </a:r>
            <a:r>
              <a:rPr lang="es-ES" sz="2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información</a:t>
            </a:r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 de las </a:t>
            </a:r>
            <a:r>
              <a:rPr lang="es-ES" sz="2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escuelas</a:t>
            </a:r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 se completo con </a:t>
            </a:r>
            <a:r>
              <a:rPr lang="es-ES" sz="2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Datos Abiertos</a:t>
            </a:r>
          </a:p>
        </p:txBody>
      </p:sp>
      <p:pic>
        <p:nvPicPr>
          <p:cNvPr id="26" name="Image 40">
            <a:extLst>
              <a:ext uri="{FF2B5EF4-FFF2-40B4-BE49-F238E27FC236}">
                <a16:creationId xmlns:a16="http://schemas.microsoft.com/office/drawing/2014/main" id="{8AFF52BE-8DF2-BF75-E019-A4DAAA6FD78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02" y="2727103"/>
            <a:ext cx="457727" cy="4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824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56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Feature</a:t>
            </a:r>
            <a:r>
              <a:rPr lang="fr-FR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Engineering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DFD7C432-C49B-458F-9DD3-261D0F016767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E50722CE-7EDD-4015-A4F2-0BD20A16190B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8A5DA8C1-ECD6-4965-A349-0F64C036DF49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1579C555-08B1-4300-A8CB-6E16D7C1853D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12B4E588-46ED-43AE-A529-099E191EEA88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C8BCE8FC-D3AA-4453-A7BB-35A4CF0582D0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D2F3A9A1-7C8D-41CD-B083-F78F4B1BDB70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B95B8731-7A71-452B-BE68-0534590DAC50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798175CC-80B0-420D-8CBB-A8415A2BA45C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62AF5D60-6903-4F4E-8767-7FFC91BA4993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24">
              <a:extLst>
                <a:ext uri="{FF2B5EF4-FFF2-40B4-BE49-F238E27FC236}">
                  <a16:creationId xmlns:a16="http://schemas.microsoft.com/office/drawing/2014/main" id="{9D80E51A-6FD0-4300-98A6-78FEC5CD134C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7F5E552D-85F7-414B-A600-4EC71A977CFA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223560E9-D8EA-4F70-8B6E-7C6F0E0DAC7D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913B4A4-DC94-12E7-EAEB-54ED0798E8CC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73643BFA-6CEC-C04B-A45E-4FCB096707DE}"/>
              </a:ext>
            </a:extLst>
          </p:cNvPr>
          <p:cNvSpPr txBox="1"/>
          <p:nvPr/>
        </p:nvSpPr>
        <p:spPr>
          <a:xfrm>
            <a:off x="9200561" y="6475247"/>
            <a:ext cx="2991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Data </a:t>
            </a:r>
            <a:r>
              <a:rPr lang="es-CO" sz="14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Science</a:t>
            </a:r>
            <a:r>
              <a:rPr lang="es-CO" sz="14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</a:t>
            </a:r>
            <a:r>
              <a:rPr lang="es-CO" sz="14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for</a:t>
            </a:r>
            <a:r>
              <a:rPr lang="es-CO" sz="14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</a:t>
            </a:r>
            <a:r>
              <a:rPr lang="es-CO" sz="14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All</a:t>
            </a:r>
            <a:r>
              <a:rPr lang="es-CO" sz="14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– </a:t>
            </a:r>
            <a:r>
              <a:rPr lang="es-CO" sz="14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Correlation</a:t>
            </a:r>
            <a:r>
              <a:rPr lang="es-CO" sz="14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</a:t>
            </a:r>
            <a:r>
              <a:rPr lang="es-CO" sz="14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One</a:t>
            </a:r>
            <a:endParaRPr lang="en-US" sz="1400" b="1" dirty="0">
              <a:ln>
                <a:solidFill>
                  <a:srgbClr val="5B5672"/>
                </a:solidFill>
              </a:ln>
              <a:solidFill>
                <a:srgbClr val="5B5672"/>
              </a:solidFill>
              <a:latin typeface="+mj-lt"/>
            </a:endParaRPr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0822CD7B-14ED-146F-4064-08475EC3CDD4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Proyecto</a:t>
            </a:r>
            <a:r>
              <a:rPr lang="fr-FR" sz="1400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- </a:t>
            </a:r>
            <a:r>
              <a:rPr lang="fr-FR" sz="1400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Deserción</a:t>
            </a:r>
            <a:r>
              <a:rPr lang="fr-FR" sz="1400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</a:t>
            </a:r>
            <a:r>
              <a:rPr lang="fr-FR" sz="1400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Escolar</a:t>
            </a:r>
            <a:r>
              <a:rPr lang="fr-FR" sz="1400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en </a:t>
            </a:r>
            <a:r>
              <a:rPr lang="fr-FR" sz="1400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Sogamoso</a:t>
            </a:r>
            <a:r>
              <a:rPr lang="es-CO" sz="1400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</a:t>
            </a:r>
            <a:endParaRPr lang="en-US" sz="1400" dirty="0">
              <a:ln>
                <a:solidFill>
                  <a:srgbClr val="5B5672"/>
                </a:solidFill>
              </a:ln>
              <a:solidFill>
                <a:srgbClr val="5B567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0308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8750960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Feature</a:t>
            </a:r>
            <a:r>
              <a:rPr lang="fr-FR" sz="40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 Engineering</a:t>
            </a:r>
            <a:endParaRPr lang="es-419" sz="4000" b="1" u="sng" dirty="0">
              <a:ln>
                <a:solidFill>
                  <a:srgbClr val="5B5672"/>
                </a:solidFill>
              </a:ln>
              <a:solidFill>
                <a:srgbClr val="5B5672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5B5672"/>
          </a:solidFill>
          <a:ln>
            <a:solidFill>
              <a:srgbClr val="5B56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875E18-9E58-6FF1-BE25-0A3B9A88441E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5B5672"/>
          </a:solidFill>
          <a:ln>
            <a:solidFill>
              <a:srgbClr val="3A3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3F27235E-E36C-E887-68D4-9E17DE1D7876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Proyecto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-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Deserción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Escolar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Sogamoso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Espace réservé du numéro de diapositive 1">
            <a:extLst>
              <a:ext uri="{FF2B5EF4-FFF2-40B4-BE49-F238E27FC236}">
                <a16:creationId xmlns:a16="http://schemas.microsoft.com/office/drawing/2014/main" id="{2C00BE2A-56F1-139C-6D02-5D303539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7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ZoneTexte 18">
            <a:extLst>
              <a:ext uri="{FF2B5EF4-FFF2-40B4-BE49-F238E27FC236}">
                <a16:creationId xmlns:a16="http://schemas.microsoft.com/office/drawing/2014/main" id="{9AB10F83-6D48-8409-3ACE-8881E60429CD}"/>
              </a:ext>
            </a:extLst>
          </p:cNvPr>
          <p:cNvSpPr txBox="1"/>
          <p:nvPr/>
        </p:nvSpPr>
        <p:spPr>
          <a:xfrm>
            <a:off x="872506" y="1299141"/>
            <a:ext cx="93128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Filtrado de variables. Basado en la información proporcionada por la alcaldía y secretaría de Sogamoso y el análisis realizado de los datos.</a:t>
            </a:r>
          </a:p>
        </p:txBody>
      </p:sp>
      <p:pic>
        <p:nvPicPr>
          <p:cNvPr id="18" name="Image 40">
            <a:extLst>
              <a:ext uri="{FF2B5EF4-FFF2-40B4-BE49-F238E27FC236}">
                <a16:creationId xmlns:a16="http://schemas.microsoft.com/office/drawing/2014/main" id="{85A714A6-3413-FDFE-D855-FCC8992128D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02" y="1291472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70E38A6C-025B-3B8F-70BF-673E876411B4}"/>
              </a:ext>
            </a:extLst>
          </p:cNvPr>
          <p:cNvSpPr txBox="1"/>
          <p:nvPr/>
        </p:nvSpPr>
        <p:spPr>
          <a:xfrm>
            <a:off x="827004" y="2102162"/>
            <a:ext cx="93128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Concatenar archivos.</a:t>
            </a:r>
          </a:p>
        </p:txBody>
      </p:sp>
      <p:pic>
        <p:nvPicPr>
          <p:cNvPr id="27" name="Image 40">
            <a:extLst>
              <a:ext uri="{FF2B5EF4-FFF2-40B4-BE49-F238E27FC236}">
                <a16:creationId xmlns:a16="http://schemas.microsoft.com/office/drawing/2014/main" id="{24CAA540-4102-99F0-086D-1ED321E9220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00" y="2094493"/>
            <a:ext cx="457727" cy="427272"/>
          </a:xfrm>
          <a:prstGeom prst="rect">
            <a:avLst/>
          </a:prstGeom>
        </p:spPr>
      </p:pic>
      <p:sp>
        <p:nvSpPr>
          <p:cNvPr id="29" name="ZoneTexte 18">
            <a:extLst>
              <a:ext uri="{FF2B5EF4-FFF2-40B4-BE49-F238E27FC236}">
                <a16:creationId xmlns:a16="http://schemas.microsoft.com/office/drawing/2014/main" id="{E824B18C-34E8-BA02-F023-8B97FC391F33}"/>
              </a:ext>
            </a:extLst>
          </p:cNvPr>
          <p:cNvSpPr txBox="1"/>
          <p:nvPr/>
        </p:nvSpPr>
        <p:spPr>
          <a:xfrm>
            <a:off x="820022" y="2691547"/>
            <a:ext cx="93128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Análisis de variables categóricas</a:t>
            </a:r>
          </a:p>
        </p:txBody>
      </p:sp>
      <p:pic>
        <p:nvPicPr>
          <p:cNvPr id="30" name="Image 40">
            <a:extLst>
              <a:ext uri="{FF2B5EF4-FFF2-40B4-BE49-F238E27FC236}">
                <a16:creationId xmlns:a16="http://schemas.microsoft.com/office/drawing/2014/main" id="{F6B599E5-CEE2-3014-33A6-04032B0F7EB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2683878"/>
            <a:ext cx="457727" cy="427272"/>
          </a:xfrm>
          <a:prstGeom prst="rect">
            <a:avLst/>
          </a:prstGeom>
        </p:spPr>
      </p:pic>
      <p:sp>
        <p:nvSpPr>
          <p:cNvPr id="31" name="ZoneTexte 18">
            <a:extLst>
              <a:ext uri="{FF2B5EF4-FFF2-40B4-BE49-F238E27FC236}">
                <a16:creationId xmlns:a16="http://schemas.microsoft.com/office/drawing/2014/main" id="{8B552C43-47EA-85C5-D4F3-E220A6B7266A}"/>
              </a:ext>
            </a:extLst>
          </p:cNvPr>
          <p:cNvSpPr txBox="1"/>
          <p:nvPr/>
        </p:nvSpPr>
        <p:spPr>
          <a:xfrm>
            <a:off x="820022" y="3275328"/>
            <a:ext cx="93128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Relleno de valores faltantes</a:t>
            </a:r>
          </a:p>
        </p:txBody>
      </p:sp>
      <p:pic>
        <p:nvPicPr>
          <p:cNvPr id="32" name="Image 40">
            <a:extLst>
              <a:ext uri="{FF2B5EF4-FFF2-40B4-BE49-F238E27FC236}">
                <a16:creationId xmlns:a16="http://schemas.microsoft.com/office/drawing/2014/main" id="{B3FA3193-83D6-3EB0-A0E6-79EBD6EEF82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267659"/>
            <a:ext cx="457727" cy="427272"/>
          </a:xfrm>
          <a:prstGeom prst="rect">
            <a:avLst/>
          </a:prstGeom>
        </p:spPr>
      </p:pic>
      <p:sp>
        <p:nvSpPr>
          <p:cNvPr id="33" name="ZoneTexte 15">
            <a:extLst>
              <a:ext uri="{FF2B5EF4-FFF2-40B4-BE49-F238E27FC236}">
                <a16:creationId xmlns:a16="http://schemas.microsoft.com/office/drawing/2014/main" id="{1D1A4207-F5A4-6F2C-A99E-701C5F36F66F}"/>
              </a:ext>
            </a:extLst>
          </p:cNvPr>
          <p:cNvSpPr txBox="1"/>
          <p:nvPr/>
        </p:nvSpPr>
        <p:spPr>
          <a:xfrm>
            <a:off x="872506" y="3791698"/>
            <a:ext cx="76169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PAIS_ORIGEN: Fill with “Colombia”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APOYO_ACADEMICO_ESPECIAL: Fill with “No </a:t>
            </a:r>
            <a:r>
              <a:rPr lang="en-US" dirty="0" err="1">
                <a:solidFill>
                  <a:srgbClr val="202124"/>
                </a:solidFill>
                <a:latin typeface="Google Sans"/>
              </a:rPr>
              <a:t>Aplica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”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SRPA: Fill with “No </a:t>
            </a:r>
            <a:r>
              <a:rPr lang="en-US" dirty="0" err="1">
                <a:solidFill>
                  <a:srgbClr val="202124"/>
                </a:solidFill>
                <a:latin typeface="Google Sans"/>
              </a:rPr>
              <a:t>Aplica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”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ESTRATO: Fill with the mode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DISCAPACIDAD: Fill with “No </a:t>
            </a:r>
            <a:r>
              <a:rPr lang="en-US" dirty="0" err="1">
                <a:solidFill>
                  <a:srgbClr val="202124"/>
                </a:solidFill>
                <a:latin typeface="Google Sans"/>
              </a:rPr>
              <a:t>Aplica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”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MOTIVO: We will only use this feature to create our target variable</a:t>
            </a:r>
          </a:p>
        </p:txBody>
      </p:sp>
    </p:spTree>
    <p:extLst>
      <p:ext uri="{BB962C8B-B14F-4D97-AF65-F5344CB8AC3E}">
        <p14:creationId xmlns:p14="http://schemas.microsoft.com/office/powerpoint/2010/main" val="3373904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8750960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Variable </a:t>
            </a:r>
            <a:r>
              <a:rPr lang="fr-FR" sz="40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objetivo</a:t>
            </a:r>
            <a:endParaRPr lang="es-419" sz="4000" b="1" u="sng" dirty="0">
              <a:ln>
                <a:solidFill>
                  <a:srgbClr val="5B5672"/>
                </a:solidFill>
              </a:ln>
              <a:solidFill>
                <a:srgbClr val="5B5672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5B5672"/>
          </a:solidFill>
          <a:ln>
            <a:solidFill>
              <a:srgbClr val="5B56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875E18-9E58-6FF1-BE25-0A3B9A88441E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5B5672"/>
          </a:solidFill>
          <a:ln>
            <a:solidFill>
              <a:srgbClr val="3A3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3F27235E-E36C-E887-68D4-9E17DE1D7876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Proyecto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-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Deserción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Escolar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Sogamoso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Espace réservé du numéro de diapositive 1">
            <a:extLst>
              <a:ext uri="{FF2B5EF4-FFF2-40B4-BE49-F238E27FC236}">
                <a16:creationId xmlns:a16="http://schemas.microsoft.com/office/drawing/2014/main" id="{2C00BE2A-56F1-139C-6D02-5D303539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8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ZoneTexte 18">
            <a:extLst>
              <a:ext uri="{FF2B5EF4-FFF2-40B4-BE49-F238E27FC236}">
                <a16:creationId xmlns:a16="http://schemas.microsoft.com/office/drawing/2014/main" id="{4F815406-F68F-A179-20D4-6CFED9896D93}"/>
              </a:ext>
            </a:extLst>
          </p:cNvPr>
          <p:cNvSpPr txBox="1"/>
          <p:nvPr/>
        </p:nvSpPr>
        <p:spPr>
          <a:xfrm>
            <a:off x="377906" y="1144950"/>
            <a:ext cx="83984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En la Variable objetivo, tenemos varios valores que deben transformarse</a:t>
            </a:r>
            <a:endParaRPr lang="fr-FR" sz="2000" u="none" strike="noStrike" dirty="0">
              <a:ln>
                <a:solidFill>
                  <a:srgbClr val="5B567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Google Sans"/>
            </a:endParaRPr>
          </a:p>
        </p:txBody>
      </p:sp>
      <p:sp>
        <p:nvSpPr>
          <p:cNvPr id="17" name="ZoneTexte 18">
            <a:extLst>
              <a:ext uri="{FF2B5EF4-FFF2-40B4-BE49-F238E27FC236}">
                <a16:creationId xmlns:a16="http://schemas.microsoft.com/office/drawing/2014/main" id="{EEED43E0-62B1-23F1-19B9-87630B90AB62}"/>
              </a:ext>
            </a:extLst>
          </p:cNvPr>
          <p:cNvSpPr txBox="1"/>
          <p:nvPr/>
        </p:nvSpPr>
        <p:spPr>
          <a:xfrm>
            <a:off x="918010" y="1759031"/>
            <a:ext cx="93128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Valores actuales</a:t>
            </a:r>
          </a:p>
        </p:txBody>
      </p:sp>
      <p:pic>
        <p:nvPicPr>
          <p:cNvPr id="20" name="Image 40">
            <a:extLst>
              <a:ext uri="{FF2B5EF4-FFF2-40B4-BE49-F238E27FC236}">
                <a16:creationId xmlns:a16="http://schemas.microsoft.com/office/drawing/2014/main" id="{1728B9D2-24BB-FA69-FB09-5B6646578C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751362"/>
            <a:ext cx="457727" cy="427272"/>
          </a:xfrm>
          <a:prstGeom prst="rect">
            <a:avLst/>
          </a:prstGeom>
        </p:spPr>
      </p:pic>
      <p:sp>
        <p:nvSpPr>
          <p:cNvPr id="21" name="ZoneTexte 15">
            <a:extLst>
              <a:ext uri="{FF2B5EF4-FFF2-40B4-BE49-F238E27FC236}">
                <a16:creationId xmlns:a16="http://schemas.microsoft.com/office/drawing/2014/main" id="{7C76F9DA-B910-C3C6-C8BC-F13D92B35FDB}"/>
              </a:ext>
            </a:extLst>
          </p:cNvPr>
          <p:cNvSpPr txBox="1"/>
          <p:nvPr/>
        </p:nvSpPr>
        <p:spPr>
          <a:xfrm>
            <a:off x="918010" y="2234115"/>
            <a:ext cx="22211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202124"/>
                </a:solidFill>
                <a:latin typeface="Google Sans"/>
              </a:rPr>
              <a:t>Retirado</a:t>
            </a:r>
            <a:endParaRPr lang="en-US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202124"/>
                </a:solidFill>
                <a:latin typeface="Google Sans"/>
              </a:rPr>
              <a:t>Reprobado</a:t>
            </a:r>
            <a:endParaRPr lang="en-US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Sin </a:t>
            </a:r>
            <a:r>
              <a:rPr lang="en-US" dirty="0" err="1">
                <a:solidFill>
                  <a:srgbClr val="202124"/>
                </a:solidFill>
                <a:latin typeface="Google Sans"/>
              </a:rPr>
              <a:t>continuidad</a:t>
            </a:r>
            <a:endParaRPr lang="en-US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5" name="ZoneTexte 15">
            <a:extLst>
              <a:ext uri="{FF2B5EF4-FFF2-40B4-BE49-F238E27FC236}">
                <a16:creationId xmlns:a16="http://schemas.microsoft.com/office/drawing/2014/main" id="{94A3D51D-57AC-12BD-CBFD-225721F95E1B}"/>
              </a:ext>
            </a:extLst>
          </p:cNvPr>
          <p:cNvSpPr txBox="1"/>
          <p:nvPr/>
        </p:nvSpPr>
        <p:spPr>
          <a:xfrm>
            <a:off x="3466572" y="2234115"/>
            <a:ext cx="22211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202124"/>
                </a:solidFill>
                <a:latin typeface="Google Sans"/>
              </a:rPr>
              <a:t>Matriculado</a:t>
            </a:r>
            <a:endParaRPr lang="en-US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202124"/>
                </a:solidFill>
                <a:latin typeface="Google Sans"/>
              </a:rPr>
              <a:t>Prematriculado</a:t>
            </a:r>
            <a:endParaRPr lang="en-US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202124"/>
                </a:solidFill>
                <a:latin typeface="Google Sans"/>
              </a:rPr>
              <a:t>Asignado</a:t>
            </a:r>
            <a:endParaRPr lang="en-US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6" name="ZoneTexte 15">
            <a:extLst>
              <a:ext uri="{FF2B5EF4-FFF2-40B4-BE49-F238E27FC236}">
                <a16:creationId xmlns:a16="http://schemas.microsoft.com/office/drawing/2014/main" id="{C007E878-A430-E999-A170-D9CA68219492}"/>
              </a:ext>
            </a:extLst>
          </p:cNvPr>
          <p:cNvSpPr txBox="1"/>
          <p:nvPr/>
        </p:nvSpPr>
        <p:spPr>
          <a:xfrm>
            <a:off x="6015134" y="2156698"/>
            <a:ext cx="22211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202124"/>
                </a:solidFill>
                <a:latin typeface="Google Sans"/>
              </a:rPr>
              <a:t>Graduado</a:t>
            </a:r>
            <a:endParaRPr lang="en-US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202124"/>
                </a:solidFill>
                <a:latin typeface="Google Sans"/>
              </a:rPr>
              <a:t>Promocionado</a:t>
            </a:r>
            <a:endParaRPr lang="en-US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202124"/>
                </a:solidFill>
                <a:latin typeface="Google Sans"/>
              </a:rPr>
              <a:t>Trasladado</a:t>
            </a:r>
            <a:endParaRPr lang="en-US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8" name="ZoneTexte 18">
            <a:extLst>
              <a:ext uri="{FF2B5EF4-FFF2-40B4-BE49-F238E27FC236}">
                <a16:creationId xmlns:a16="http://schemas.microsoft.com/office/drawing/2014/main" id="{62AFD92F-704B-D5A7-C048-ABD38958DF8E}"/>
              </a:ext>
            </a:extLst>
          </p:cNvPr>
          <p:cNvSpPr txBox="1"/>
          <p:nvPr/>
        </p:nvSpPr>
        <p:spPr>
          <a:xfrm>
            <a:off x="918010" y="3406954"/>
            <a:ext cx="93128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Al final, debemos tener sólo dos valores.</a:t>
            </a:r>
          </a:p>
        </p:txBody>
      </p:sp>
      <p:pic>
        <p:nvPicPr>
          <p:cNvPr id="34" name="Image 40">
            <a:extLst>
              <a:ext uri="{FF2B5EF4-FFF2-40B4-BE49-F238E27FC236}">
                <a16:creationId xmlns:a16="http://schemas.microsoft.com/office/drawing/2014/main" id="{4875034E-5ED9-E520-D41E-C01C875166E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399285"/>
            <a:ext cx="457727" cy="427272"/>
          </a:xfrm>
          <a:prstGeom prst="rect">
            <a:avLst/>
          </a:prstGeom>
        </p:spPr>
      </p:pic>
      <p:sp>
        <p:nvSpPr>
          <p:cNvPr id="35" name="ZoneTexte 15">
            <a:extLst>
              <a:ext uri="{FF2B5EF4-FFF2-40B4-BE49-F238E27FC236}">
                <a16:creationId xmlns:a16="http://schemas.microsoft.com/office/drawing/2014/main" id="{F94B74F3-D877-73E1-96F0-73228CF1AD19}"/>
              </a:ext>
            </a:extLst>
          </p:cNvPr>
          <p:cNvSpPr txBox="1"/>
          <p:nvPr/>
        </p:nvSpPr>
        <p:spPr>
          <a:xfrm>
            <a:off x="918010" y="3895781"/>
            <a:ext cx="2221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>
                <a:solidFill>
                  <a:srgbClr val="202124"/>
                </a:solidFill>
                <a:latin typeface="Google Sans"/>
              </a:rPr>
              <a:t>0 = no abandonó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>
                <a:solidFill>
                  <a:srgbClr val="202124"/>
                </a:solidFill>
                <a:latin typeface="Google Sans"/>
              </a:rPr>
              <a:t>1 = abandonó</a:t>
            </a:r>
            <a:endParaRPr lang="en-US" dirty="0">
              <a:solidFill>
                <a:srgbClr val="202124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845734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8750960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Variable </a:t>
            </a:r>
            <a:r>
              <a:rPr lang="fr-FR" sz="40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objetivo</a:t>
            </a:r>
            <a:endParaRPr lang="es-419" sz="4000" b="1" u="sng" dirty="0">
              <a:ln>
                <a:solidFill>
                  <a:srgbClr val="5B5672"/>
                </a:solidFill>
              </a:ln>
              <a:solidFill>
                <a:srgbClr val="5B5672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5B5672"/>
          </a:solidFill>
          <a:ln>
            <a:solidFill>
              <a:srgbClr val="5B56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875E18-9E58-6FF1-BE25-0A3B9A88441E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5B5672"/>
          </a:solidFill>
          <a:ln>
            <a:solidFill>
              <a:srgbClr val="3A3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3F27235E-E36C-E887-68D4-9E17DE1D7876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Proyecto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-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Deserción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Escolar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Sogamoso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Espace réservé du numéro de diapositive 1">
            <a:extLst>
              <a:ext uri="{FF2B5EF4-FFF2-40B4-BE49-F238E27FC236}">
                <a16:creationId xmlns:a16="http://schemas.microsoft.com/office/drawing/2014/main" id="{2C00BE2A-56F1-139C-6D02-5D303539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9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ZoneTexte 18">
            <a:extLst>
              <a:ext uri="{FF2B5EF4-FFF2-40B4-BE49-F238E27FC236}">
                <a16:creationId xmlns:a16="http://schemas.microsoft.com/office/drawing/2014/main" id="{4F815406-F68F-A179-20D4-6CFED9896D93}"/>
              </a:ext>
            </a:extLst>
          </p:cNvPr>
          <p:cNvSpPr txBox="1"/>
          <p:nvPr/>
        </p:nvSpPr>
        <p:spPr>
          <a:xfrm>
            <a:off x="377906" y="1144950"/>
            <a:ext cx="99350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Para transformar la Variable objetivo, tuvimos en cuenta las reglas suministradas por la Secretaria y la Alcaldía de Sogamoso</a:t>
            </a:r>
            <a:endParaRPr lang="fr-FR" sz="2000" u="none" strike="noStrike" dirty="0">
              <a:ln>
                <a:solidFill>
                  <a:srgbClr val="5B567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Google Sans"/>
            </a:endParaRPr>
          </a:p>
        </p:txBody>
      </p:sp>
      <p:sp>
        <p:nvSpPr>
          <p:cNvPr id="18" name="ZoneTexte 15">
            <a:extLst>
              <a:ext uri="{FF2B5EF4-FFF2-40B4-BE49-F238E27FC236}">
                <a16:creationId xmlns:a16="http://schemas.microsoft.com/office/drawing/2014/main" id="{A6F44037-BF54-7139-F40B-ABD908D5C865}"/>
              </a:ext>
            </a:extLst>
          </p:cNvPr>
          <p:cNvSpPr txBox="1"/>
          <p:nvPr/>
        </p:nvSpPr>
        <p:spPr>
          <a:xfrm>
            <a:off x="561266" y="2129346"/>
            <a:ext cx="888753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>
                <a:solidFill>
                  <a:srgbClr val="202124"/>
                </a:solidFill>
                <a:latin typeface="Google Sans"/>
              </a:rPr>
              <a:t>Si el estudiante tiene como motivo el estado “RETIRADO” y también “DESERCION” dentro del campo motivo entonces, tenemos que asignarle “1” (abandonado) como estado</a:t>
            </a:r>
            <a:br>
              <a:rPr lang="es-ES" dirty="0">
                <a:solidFill>
                  <a:srgbClr val="202124"/>
                </a:solidFill>
                <a:latin typeface="Google Sans"/>
              </a:rPr>
            </a:br>
            <a:endParaRPr lang="es-ES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>
                <a:solidFill>
                  <a:srgbClr val="202124"/>
                </a:solidFill>
                <a:latin typeface="Google Sans"/>
              </a:rPr>
              <a:t>Si el estudiante tiene el estado “GRADUADO” o “TRASLAADO” o el estado “RETIRADO” y uno de algún motivo específico entonces, tenemos que asignarle “0” (no abandonó)</a:t>
            </a:r>
            <a:br>
              <a:rPr lang="es-ES" dirty="0">
                <a:solidFill>
                  <a:srgbClr val="202124"/>
                </a:solidFill>
                <a:latin typeface="Google Sans"/>
              </a:rPr>
            </a:br>
            <a:endParaRPr lang="es-ES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>
                <a:solidFill>
                  <a:srgbClr val="202124"/>
                </a:solidFill>
                <a:latin typeface="Google Sans"/>
              </a:rPr>
              <a:t>Si para el año siguiente, el estudiante no existe, tenemos que asignar “1” (abandonado) como estado</a:t>
            </a:r>
            <a:br>
              <a:rPr lang="es-ES" dirty="0">
                <a:solidFill>
                  <a:srgbClr val="202124"/>
                </a:solidFill>
                <a:latin typeface="Google Sans"/>
              </a:rPr>
            </a:br>
            <a:endParaRPr lang="es-ES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>
                <a:solidFill>
                  <a:srgbClr val="202124"/>
                </a:solidFill>
                <a:latin typeface="Google Sans"/>
              </a:rPr>
              <a:t>Para todo lo demás, tenemos que asignar "0" (no abandonó) como estado</a:t>
            </a:r>
            <a:br>
              <a:rPr lang="es-ES" dirty="0">
                <a:solidFill>
                  <a:srgbClr val="202124"/>
                </a:solidFill>
                <a:latin typeface="Google Sans"/>
              </a:rPr>
            </a:br>
            <a:endParaRPr lang="es-ES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>
                <a:solidFill>
                  <a:srgbClr val="202124"/>
                </a:solidFill>
                <a:latin typeface="Google Sans"/>
              </a:rPr>
              <a:t>No se tendrá en cuenta el año 2022 porque serán los alumnos los que pronostiquen</a:t>
            </a:r>
            <a:endParaRPr lang="en-US" dirty="0">
              <a:solidFill>
                <a:srgbClr val="202124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787115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38152</TotalTime>
  <Words>2353</Words>
  <Application>Microsoft Office PowerPoint</Application>
  <PresentationFormat>Widescreen</PresentationFormat>
  <Paragraphs>341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Arial Black</vt:lpstr>
      <vt:lpstr>Calibri</vt:lpstr>
      <vt:lpstr>Calibri Light</vt:lpstr>
      <vt:lpstr>CIDFont+F2</vt:lpstr>
      <vt:lpstr>docs-Roboto</vt:lpstr>
      <vt:lpstr>Google Sans</vt:lpstr>
      <vt:lpstr>Lato</vt:lpstr>
      <vt:lpstr>Wingdings</vt:lpstr>
      <vt:lpstr>Office Theme</vt:lpstr>
      <vt:lpstr>Data Science for All – DS4A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796</cp:revision>
  <cp:lastPrinted>2021-09-06T10:04:02Z</cp:lastPrinted>
  <dcterms:created xsi:type="dcterms:W3CDTF">2019-08-03T17:49:11Z</dcterms:created>
  <dcterms:modified xsi:type="dcterms:W3CDTF">2022-07-27T20:23:23Z</dcterms:modified>
</cp:coreProperties>
</file>