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93" r:id="rId6"/>
    <p:sldId id="290" r:id="rId7"/>
    <p:sldId id="291" r:id="rId8"/>
    <p:sldId id="292" r:id="rId9"/>
    <p:sldId id="298" r:id="rId10"/>
    <p:sldId id="300" r:id="rId11"/>
    <p:sldId id="278" r:id="rId12"/>
    <p:sldId id="297" r:id="rId13"/>
    <p:sldId id="303" r:id="rId14"/>
    <p:sldId id="304" r:id="rId15"/>
    <p:sldId id="305" r:id="rId16"/>
    <p:sldId id="306" r:id="rId17"/>
    <p:sldId id="295" r:id="rId18"/>
    <p:sldId id="312" r:id="rId19"/>
    <p:sldId id="313" r:id="rId20"/>
    <p:sldId id="299" r:id="rId21"/>
    <p:sldId id="301" r:id="rId22"/>
    <p:sldId id="308" r:id="rId23"/>
    <p:sldId id="309" r:id="rId24"/>
    <p:sldId id="310" r:id="rId25"/>
    <p:sldId id="311" r:id="rId26"/>
    <p:sldId id="302" r:id="rId27"/>
    <p:sldId id="285" r:id="rId28"/>
    <p:sldId id="30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F8E3AC77-8D90-4632-B9FB-DBF03E187C4C}">
          <p14:sldIdLst>
            <p14:sldId id="256"/>
            <p14:sldId id="293"/>
          </p14:sldIdLst>
        </p14:section>
        <p14:section name="Problem Statement" id="{5833AA11-ABE6-4006-A9BF-20C10E8B8F98}">
          <p14:sldIdLst>
            <p14:sldId id="290"/>
            <p14:sldId id="291"/>
            <p14:sldId id="292"/>
          </p14:sldIdLst>
        </p14:section>
        <p14:section name="Dataset Desc. &amp; Preparation" id="{5C45DDDE-E63F-4260-BF94-990D797A4C57}">
          <p14:sldIdLst>
            <p14:sldId id="298"/>
            <p14:sldId id="300"/>
            <p14:sldId id="278"/>
            <p14:sldId id="297"/>
          </p14:sldIdLst>
        </p14:section>
        <p14:section name="Descriptive Analysis" id="{19CFD232-B0AF-41B5-96B7-F2C14B9637E1}">
          <p14:sldIdLst>
            <p14:sldId id="303"/>
            <p14:sldId id="304"/>
            <p14:sldId id="305"/>
            <p14:sldId id="306"/>
            <p14:sldId id="295"/>
            <p14:sldId id="312"/>
            <p14:sldId id="313"/>
          </p14:sldIdLst>
        </p14:section>
        <p14:section name="Modeling" id="{E959E55A-D9D1-471F-A5F4-A688A258FC40}">
          <p14:sldIdLst>
            <p14:sldId id="299"/>
            <p14:sldId id="301"/>
            <p14:sldId id="308"/>
            <p14:sldId id="309"/>
          </p14:sldIdLst>
        </p14:section>
        <p14:section name="Results &amp; Interpretation" id="{8854553B-6C38-4C52-8D83-3364B56A0F54}">
          <p14:sldIdLst>
            <p14:sldId id="310"/>
            <p14:sldId id="311"/>
            <p14:sldId id="302"/>
            <p14:sldId id="285"/>
          </p14:sldIdLst>
        </p14:section>
        <p14:section name="Appendix" id="{D7860432-40B9-430E-933B-CFFBBC0DE2C0}">
          <p14:sldIdLst>
            <p14:sldId id="307"/>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a:srgbClr val="FCE2C0"/>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2" autoAdjust="0"/>
  </p:normalViewPr>
  <p:slideViewPr>
    <p:cSldViewPr snapToGrid="0" showGuides="1">
      <p:cViewPr>
        <p:scale>
          <a:sx n="70" d="100"/>
          <a:sy n="70" d="100"/>
        </p:scale>
        <p:origin x="536" y="-7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3.SF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Sheet1!$B$2</c:f>
              <c:numCache>
                <c:formatCode>#,##0</c:formatCode>
                <c:ptCount val="1"/>
                <c:pt idx="0">
                  <c:v>532.36697247706422</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Sheet1!$C$2</c:f>
              <c:numCache>
                <c:formatCode>#,##0</c:formatCode>
                <c:ptCount val="1"/>
                <c:pt idx="0">
                  <c:v>213.10091743119267</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Sheet1!$D$2</c:f>
              <c:numCache>
                <c:formatCode>#,##0</c:formatCode>
                <c:ptCount val="1"/>
                <c:pt idx="0">
                  <c:v>91.605504587155963</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Sheet1!$E$2</c:f>
              <c:numCache>
                <c:formatCode>#,##0</c:formatCode>
                <c:ptCount val="1"/>
                <c:pt idx="0">
                  <c:v>43.908256880733944</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Sheet1!$F$2</c:f>
              <c:numCache>
                <c:formatCode>#,##0</c:formatCode>
                <c:ptCount val="1"/>
                <c:pt idx="0">
                  <c:v>21.63302752293578</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Sheet1!$G$2</c:f>
              <c:numCache>
                <c:formatCode>#,##0</c:formatCode>
                <c:ptCount val="1"/>
                <c:pt idx="0">
                  <c:v>58.954128440366972</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Sheet1!$H$2</c:f>
              <c:numCache>
                <c:formatCode>#,##0</c:formatCode>
                <c:ptCount val="1"/>
                <c:pt idx="0">
                  <c:v>98.0091743119266</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5.C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Sheet1!$B$2</c:f>
              <c:numCache>
                <c:formatCode>#,##0</c:formatCode>
                <c:ptCount val="1"/>
                <c:pt idx="0">
                  <c:v>522.99</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Sheet1!$C$2</c:f>
              <c:numCache>
                <c:formatCode>#,##0</c:formatCode>
                <c:ptCount val="1"/>
                <c:pt idx="0">
                  <c:v>349.03</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Sheet1!$D$2</c:f>
              <c:numCache>
                <c:formatCode>#,##0</c:formatCode>
                <c:ptCount val="1"/>
                <c:pt idx="0">
                  <c:v>75.34</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Sheet1!$E$2</c:f>
              <c:numCache>
                <c:formatCode>#,##0</c:formatCode>
                <c:ptCount val="1"/>
                <c:pt idx="0">
                  <c:v>32.68</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Sheet1!$F$2</c:f>
              <c:numCache>
                <c:formatCode>#,##0</c:formatCode>
                <c:ptCount val="1"/>
                <c:pt idx="0">
                  <c:v>49.41</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Sheet1!$G$2</c:f>
              <c:numCache>
                <c:formatCode>#,##0</c:formatCode>
                <c:ptCount val="1"/>
                <c:pt idx="0">
                  <c:v>68.44</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Sheet1!$H$2</c:f>
              <c:numCache>
                <c:formatCode>#,##0</c:formatCode>
                <c:ptCount val="1"/>
                <c:pt idx="0">
                  <c:v>123.46</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4.PF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Sheet1!$B$2</c:f>
              <c:numCache>
                <c:formatCode>#,##0</c:formatCode>
                <c:ptCount val="1"/>
                <c:pt idx="0">
                  <c:v>462.98958333333331</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Sheet1!$C$2</c:f>
              <c:numCache>
                <c:formatCode>#,##0</c:formatCode>
                <c:ptCount val="1"/>
                <c:pt idx="0">
                  <c:v>244.33333333333334</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Sheet1!$D$2</c:f>
              <c:numCache>
                <c:formatCode>#,##0</c:formatCode>
                <c:ptCount val="1"/>
                <c:pt idx="0">
                  <c:v>68.916666666666671</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Sheet1!$E$2</c:f>
              <c:numCache>
                <c:formatCode>#,##0</c:formatCode>
                <c:ptCount val="1"/>
                <c:pt idx="0">
                  <c:v>30.385416666666668</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Sheet1!$F$2</c:f>
              <c:numCache>
                <c:formatCode>#,##0</c:formatCode>
                <c:ptCount val="1"/>
                <c:pt idx="0">
                  <c:v>25.96875</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Sheet1!$G$2</c:f>
              <c:numCache>
                <c:formatCode>#,##0</c:formatCode>
                <c:ptCount val="1"/>
                <c:pt idx="0">
                  <c:v>54.104166666666664</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Sheet1!$H$2</c:f>
              <c:numCache>
                <c:formatCode>#,##0</c:formatCode>
                <c:ptCount val="1"/>
                <c:pt idx="0">
                  <c:v>100.57291666666667</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2.SG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Sheet1!$B$2</c:f>
              <c:numCache>
                <c:formatCode>#,##0</c:formatCode>
                <c:ptCount val="1"/>
                <c:pt idx="0">
                  <c:v>605.27272727272725</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Sheet1!$C$2</c:f>
              <c:numCache>
                <c:formatCode>#,##0</c:formatCode>
                <c:ptCount val="1"/>
                <c:pt idx="0">
                  <c:v>159.66666666666666</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Sheet1!$D$2</c:f>
              <c:numCache>
                <c:formatCode>#,##0</c:formatCode>
                <c:ptCount val="1"/>
                <c:pt idx="0">
                  <c:v>118.46464646464646</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Sheet1!$E$2</c:f>
              <c:numCache>
                <c:formatCode>#,##0</c:formatCode>
                <c:ptCount val="1"/>
                <c:pt idx="0">
                  <c:v>43.545454545454547</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Sheet1!$F$2</c:f>
              <c:numCache>
                <c:formatCode>#,##0</c:formatCode>
                <c:ptCount val="1"/>
                <c:pt idx="0">
                  <c:v>14.141414141414142</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Sheet1!$G$2</c:f>
              <c:numCache>
                <c:formatCode>#,##0</c:formatCode>
                <c:ptCount val="1"/>
                <c:pt idx="0">
                  <c:v>69.909090909090907</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Sheet1!$H$2</c:f>
              <c:numCache>
                <c:formatCode>#,##0</c:formatCode>
                <c:ptCount val="1"/>
                <c:pt idx="0">
                  <c:v>96.090909090909093</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max val="610"/>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majorUnit val="200"/>
        <c:minorUnit val="10"/>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1.PG - Statistics</a:t>
            </a:r>
          </a:p>
        </c:rich>
      </c:tx>
      <c:layout>
        <c:manualLayout>
          <c:xMode val="edge"/>
          <c:yMode val="edge"/>
          <c:x val="0.31475464362213595"/>
          <c:y val="0"/>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69688224934205878"/>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Sheet1!$B$2</c:f>
              <c:numCache>
                <c:formatCode>#,##0</c:formatCode>
                <c:ptCount val="1"/>
                <c:pt idx="0">
                  <c:v>557.64077669902917</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Sheet1!$C$2</c:f>
              <c:numCache>
                <c:formatCode>#,##0</c:formatCode>
                <c:ptCount val="1"/>
                <c:pt idx="0">
                  <c:v>139.35922330097088</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Sheet1!$D$2</c:f>
              <c:numCache>
                <c:formatCode>#,##0</c:formatCode>
                <c:ptCount val="1"/>
                <c:pt idx="0">
                  <c:v>210.95145631067962</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Sheet1!$E$2</c:f>
              <c:numCache>
                <c:formatCode>#,##0</c:formatCode>
                <c:ptCount val="1"/>
                <c:pt idx="0">
                  <c:v>43.310679611650485</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Sheet1!$F$2</c:f>
              <c:numCache>
                <c:formatCode>#,##0</c:formatCode>
                <c:ptCount val="1"/>
                <c:pt idx="0">
                  <c:v>10.009708737864077</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Sheet1!$G$2</c:f>
              <c:numCache>
                <c:formatCode>#,##0</c:formatCode>
                <c:ptCount val="1"/>
                <c:pt idx="0">
                  <c:v>87.611650485436897</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Sheet1!$H$2</c:f>
              <c:numCache>
                <c:formatCode>#,##0</c:formatCode>
                <c:ptCount val="1"/>
                <c:pt idx="0">
                  <c:v>86.582524271844662</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max val="610"/>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majorUnit val="200"/>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7/28/2019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6623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090369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20366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77160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37729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Distribution graph – </a:t>
            </a:r>
          </a:p>
          <a:p>
            <a:pPr marL="228600" indent="-228600">
              <a:buAutoNum type="arabicPeriod"/>
            </a:pPr>
            <a:r>
              <a:rPr lang="en-US" dirty="0"/>
              <a:t>Scatter plot</a:t>
            </a:r>
          </a:p>
          <a:p>
            <a:pPr marL="228600" indent="-228600">
              <a:buAutoNum type="arabicPeriod"/>
            </a:pPr>
            <a:r>
              <a:rPr lang="en-US" dirty="0"/>
              <a:t>Box plot</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1649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23964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79533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9837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70628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827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79129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7/28/2019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7/28/2019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xavierbourretsicotte.github.io/subset_selection.htmld"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rgilermo/nba-players-stat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basketball-reference.com/about/bpm.html#vorp" TargetMode="External"/><Relationship Id="rId5" Type="http://schemas.openxmlformats.org/officeDocument/2006/relationships/hyperlink" Target="https://www.basketball-reference.com/about/bpm.html" TargetMode="External"/><Relationship Id="rId4" Type="http://schemas.openxmlformats.org/officeDocument/2006/relationships/hyperlink" Target="https://www.basketball-reference.com/about/w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Ideal Team Mix Selection</a:t>
            </a:r>
            <a:br>
              <a:rPr lang="en-US" dirty="0">
                <a:solidFill>
                  <a:schemeClr val="bg1"/>
                </a:solidFill>
              </a:rPr>
            </a:br>
            <a:r>
              <a:rPr lang="en-US" sz="4000" dirty="0">
                <a:solidFill>
                  <a:schemeClr val="accent4"/>
                </a:solidFill>
              </a:rPr>
              <a:t>Team 6</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nba logo transparent">
            <a:extLst>
              <a:ext uri="{FF2B5EF4-FFF2-40B4-BE49-F238E27FC236}">
                <a16:creationId xmlns:a16="http://schemas.microsoft.com/office/drawing/2014/main" id="{5A1C3E91-0E00-40DE-94B8-9F1946404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32" y="403280"/>
            <a:ext cx="4021985" cy="273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5 point summary </a:t>
            </a:r>
          </a:p>
          <a:p>
            <a:pPr algn="ctr"/>
            <a:r>
              <a:rPr lang="en-US" sz="2800" b="1" dirty="0">
                <a:solidFill>
                  <a:schemeClr val="tx1">
                    <a:lumMod val="75000"/>
                    <a:lumOff val="25000"/>
                  </a:schemeClr>
                </a:solidFill>
              </a:rPr>
              <a:t>of performance metrics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9006E2E-E65E-4356-8BEB-152DCF2D5293}"/>
              </a:ext>
            </a:extLst>
          </p:cNvPr>
          <p:cNvPicPr>
            <a:picLocks noChangeAspect="1"/>
          </p:cNvPicPr>
          <p:nvPr/>
        </p:nvPicPr>
        <p:blipFill>
          <a:blip r:embed="rId3"/>
          <a:stretch>
            <a:fillRect/>
          </a:stretch>
        </p:blipFill>
        <p:spPr>
          <a:xfrm>
            <a:off x="1684261" y="1132553"/>
            <a:ext cx="8823477" cy="5430561"/>
          </a:xfrm>
          <a:prstGeom prst="rect">
            <a:avLst/>
          </a:prstGeom>
        </p:spPr>
      </p:pic>
    </p:spTree>
    <p:extLst>
      <p:ext uri="{BB962C8B-B14F-4D97-AF65-F5344CB8AC3E}">
        <p14:creationId xmlns:p14="http://schemas.microsoft.com/office/powerpoint/2010/main" val="127814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Correlation heatmap</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1CC64B7-986B-4EC4-AE4E-5B553AEAAA49}"/>
              </a:ext>
            </a:extLst>
          </p:cNvPr>
          <p:cNvPicPr>
            <a:picLocks noChangeAspect="1"/>
          </p:cNvPicPr>
          <p:nvPr/>
        </p:nvPicPr>
        <p:blipFill>
          <a:blip r:embed="rId3"/>
          <a:stretch>
            <a:fillRect/>
          </a:stretch>
        </p:blipFill>
        <p:spPr>
          <a:xfrm>
            <a:off x="1418986" y="762371"/>
            <a:ext cx="9354031" cy="1695537"/>
          </a:xfrm>
          <a:prstGeom prst="rect">
            <a:avLst/>
          </a:prstGeom>
        </p:spPr>
      </p:pic>
      <p:pic>
        <p:nvPicPr>
          <p:cNvPr id="3" name="Picture 2">
            <a:extLst>
              <a:ext uri="{FF2B5EF4-FFF2-40B4-BE49-F238E27FC236}">
                <a16:creationId xmlns:a16="http://schemas.microsoft.com/office/drawing/2014/main" id="{8EFF027F-001A-4FD5-A461-E3EFB4D5FB90}"/>
              </a:ext>
            </a:extLst>
          </p:cNvPr>
          <p:cNvPicPr>
            <a:picLocks noChangeAspect="1"/>
          </p:cNvPicPr>
          <p:nvPr/>
        </p:nvPicPr>
        <p:blipFill>
          <a:blip r:embed="rId4"/>
          <a:stretch>
            <a:fillRect/>
          </a:stretch>
        </p:blipFill>
        <p:spPr>
          <a:xfrm>
            <a:off x="957546" y="2457908"/>
            <a:ext cx="4389120" cy="4069911"/>
          </a:xfrm>
          <a:prstGeom prst="rect">
            <a:avLst/>
          </a:prstGeom>
        </p:spPr>
      </p:pic>
      <p:pic>
        <p:nvPicPr>
          <p:cNvPr id="1030" name="Picture 6">
            <a:extLst>
              <a:ext uri="{FF2B5EF4-FFF2-40B4-BE49-F238E27FC236}">
                <a16:creationId xmlns:a16="http://schemas.microsoft.com/office/drawing/2014/main" id="{AB470B98-1A6E-492D-87FB-AACE6274E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894" y="2496313"/>
            <a:ext cx="4389120" cy="395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7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Distribution of </a:t>
            </a:r>
          </a:p>
          <a:p>
            <a:pPr algn="ctr"/>
            <a:r>
              <a:rPr lang="en-US" sz="2800" b="1" dirty="0">
                <a:solidFill>
                  <a:schemeClr val="tx1">
                    <a:lumMod val="75000"/>
                    <a:lumOff val="25000"/>
                  </a:schemeClr>
                </a:solidFill>
              </a:rPr>
              <a:t>predicted PER</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572193" y="2454374"/>
            <a:ext cx="4578692" cy="1949252"/>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t>PER summarizes a player's statistical accomplishments in a season into a single number. This allows us to unify the disparate data on each player we try to track in our heads </a:t>
            </a:r>
            <a:endParaRPr lang="en-US"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Mean PER is </a:t>
            </a:r>
            <a:r>
              <a:rPr lang="en-US" b="1" dirty="0">
                <a:solidFill>
                  <a:schemeClr val="tx1">
                    <a:lumMod val="75000"/>
                    <a:lumOff val="25000"/>
                  </a:schemeClr>
                </a:solidFill>
                <a:cs typeface="Segoe UI" panose="020B0502040204020203" pitchFamily="34" charset="0"/>
              </a:rPr>
              <a:t>13..28</a:t>
            </a:r>
            <a:r>
              <a:rPr lang="en-US" dirty="0">
                <a:solidFill>
                  <a:schemeClr val="tx1">
                    <a:lumMod val="75000"/>
                    <a:lumOff val="25000"/>
                  </a:schemeClr>
                </a:solidFill>
                <a:cs typeface="Segoe UI" panose="020B0502040204020203" pitchFamily="34" charset="0"/>
              </a:rPr>
              <a:t> with STD of </a:t>
            </a:r>
            <a:r>
              <a:rPr lang="en-US" b="1" dirty="0">
                <a:solidFill>
                  <a:schemeClr val="tx1">
                    <a:lumMod val="75000"/>
                    <a:lumOff val="25000"/>
                  </a:schemeClr>
                </a:solidFill>
                <a:cs typeface="Segoe UI" panose="020B0502040204020203" pitchFamily="34" charset="0"/>
              </a:rPr>
              <a:t>5.91</a:t>
            </a:r>
            <a:endParaRPr lang="en-US"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The predicted performance ratings are normally distributed about the mean</a:t>
            </a:r>
          </a:p>
        </p:txBody>
      </p:sp>
      <p:pic>
        <p:nvPicPr>
          <p:cNvPr id="3" name="Picture 2">
            <a:extLst>
              <a:ext uri="{FF2B5EF4-FFF2-40B4-BE49-F238E27FC236}">
                <a16:creationId xmlns:a16="http://schemas.microsoft.com/office/drawing/2014/main" id="{FA786149-5C55-4161-82A9-E43CC342232A}"/>
              </a:ext>
            </a:extLst>
          </p:cNvPr>
          <p:cNvPicPr>
            <a:picLocks noChangeAspect="1"/>
          </p:cNvPicPr>
          <p:nvPr/>
        </p:nvPicPr>
        <p:blipFill>
          <a:blip r:embed="rId3"/>
          <a:stretch>
            <a:fillRect/>
          </a:stretch>
        </p:blipFill>
        <p:spPr>
          <a:xfrm>
            <a:off x="572193" y="1118522"/>
            <a:ext cx="10897836" cy="620810"/>
          </a:xfrm>
          <a:prstGeom prst="rect">
            <a:avLst/>
          </a:prstGeom>
        </p:spPr>
      </p:pic>
      <p:pic>
        <p:nvPicPr>
          <p:cNvPr id="10" name="Picture 2">
            <a:extLst>
              <a:ext uri="{FF2B5EF4-FFF2-40B4-BE49-F238E27FC236}">
                <a16:creationId xmlns:a16="http://schemas.microsoft.com/office/drawing/2014/main" id="{0335C503-4D2D-444F-90C3-BFA9F642C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551" y="2131944"/>
            <a:ext cx="5793478" cy="4014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00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distribution </a:t>
            </a:r>
          </a:p>
          <a:p>
            <a:pPr algn="ctr"/>
            <a:r>
              <a:rPr lang="en-US" sz="2800" b="1" dirty="0">
                <a:solidFill>
                  <a:schemeClr val="tx1">
                    <a:lumMod val="75000"/>
                    <a:lumOff val="25000"/>
                  </a:schemeClr>
                </a:solidFill>
              </a:rPr>
              <a:t>of players in a team</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AA4991-B6C8-48A8-8AE5-63F891ED239A}"/>
              </a:ext>
            </a:extLst>
          </p:cNvPr>
          <p:cNvSpPr/>
          <p:nvPr/>
        </p:nvSpPr>
        <p:spPr>
          <a:xfrm>
            <a:off x="628584" y="1101062"/>
            <a:ext cx="4578692" cy="1218282"/>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Salaries distribution of player is highly uneven across teams</a:t>
            </a:r>
          </a:p>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Based on several factors different teams have different caps on budgets and pay varied salaries</a:t>
            </a:r>
          </a:p>
        </p:txBody>
      </p:sp>
      <p:pic>
        <p:nvPicPr>
          <p:cNvPr id="10" name="Picture 2">
            <a:extLst>
              <a:ext uri="{FF2B5EF4-FFF2-40B4-BE49-F238E27FC236}">
                <a16:creationId xmlns:a16="http://schemas.microsoft.com/office/drawing/2014/main" id="{0A1817D1-69B4-4B59-B883-5FB7759F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57" y="2454310"/>
            <a:ext cx="10179086" cy="4106030"/>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4">
            <a:extLst>
              <a:ext uri="{FF2B5EF4-FFF2-40B4-BE49-F238E27FC236}">
                <a16:creationId xmlns:a16="http://schemas.microsoft.com/office/drawing/2014/main" id="{74D64F64-B516-47B1-8DD1-341D0F68E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918" y="1074117"/>
            <a:ext cx="5627625" cy="1380193"/>
          </a:xfrm>
          <a:prstGeom prst="rect">
            <a:avLst/>
          </a:prstGeom>
        </p:spPr>
      </p:pic>
    </p:spTree>
    <p:extLst>
      <p:ext uri="{BB962C8B-B14F-4D97-AF65-F5344CB8AC3E}">
        <p14:creationId xmlns:p14="http://schemas.microsoft.com/office/powerpoint/2010/main" val="93101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E41F773-F775-4EA4-AE38-A793C72B836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B74BF0E9-851B-4E6F-84CF-0BD467A2D9F2}"/>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 of Positions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0682B9AD-0C57-4FB4-BE7B-A8F22269BAD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Image result for basketball positions">
            <a:extLst>
              <a:ext uri="{FF2B5EF4-FFF2-40B4-BE49-F238E27FC236}">
                <a16:creationId xmlns:a16="http://schemas.microsoft.com/office/drawing/2014/main" id="{4C558796-7492-441A-B813-553051FDB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174" y="2533476"/>
            <a:ext cx="4691653" cy="42429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438A2569-82AD-4662-BFF2-88687882E73E}"/>
              </a:ext>
            </a:extLst>
          </p:cNvPr>
          <p:cNvGraphicFramePr/>
          <p:nvPr/>
        </p:nvGraphicFramePr>
        <p:xfrm>
          <a:off x="8642088" y="4210050"/>
          <a:ext cx="3253064" cy="25623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7E2D7048-AD36-4779-AF49-E53BB1040FDB}"/>
              </a:ext>
            </a:extLst>
          </p:cNvPr>
          <p:cNvGraphicFramePr/>
          <p:nvPr/>
        </p:nvGraphicFramePr>
        <p:xfrm>
          <a:off x="8642088" y="1474788"/>
          <a:ext cx="3253064" cy="25623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E16CA881-E0EB-43FA-8835-A02AEC202766}"/>
              </a:ext>
            </a:extLst>
          </p:cNvPr>
          <p:cNvGraphicFramePr/>
          <p:nvPr/>
        </p:nvGraphicFramePr>
        <p:xfrm>
          <a:off x="228600" y="4210050"/>
          <a:ext cx="3253064" cy="256234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F3F416D9-73FB-4D15-A3C8-797D596302CC}"/>
              </a:ext>
            </a:extLst>
          </p:cNvPr>
          <p:cNvGraphicFramePr/>
          <p:nvPr/>
        </p:nvGraphicFramePr>
        <p:xfrm>
          <a:off x="228600" y="1474788"/>
          <a:ext cx="3253064" cy="25623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93AB50BD-F28D-4013-B25C-42F1017CFFDC}"/>
              </a:ext>
            </a:extLst>
          </p:cNvPr>
          <p:cNvGraphicFramePr/>
          <p:nvPr/>
        </p:nvGraphicFramePr>
        <p:xfrm>
          <a:off x="4469468" y="635890"/>
          <a:ext cx="3253064" cy="1897586"/>
        </p:xfrm>
        <a:graphic>
          <a:graphicData uri="http://schemas.openxmlformats.org/drawingml/2006/chart">
            <c:chart xmlns:c="http://schemas.openxmlformats.org/drawingml/2006/chart" xmlns:r="http://schemas.openxmlformats.org/officeDocument/2006/relationships" r:id="rId7"/>
          </a:graphicData>
        </a:graphic>
      </p:graphicFrame>
      <p:sp>
        <p:nvSpPr>
          <p:cNvPr id="8" name="Speech Bubble: Rectangle 7">
            <a:extLst>
              <a:ext uri="{FF2B5EF4-FFF2-40B4-BE49-F238E27FC236}">
                <a16:creationId xmlns:a16="http://schemas.microsoft.com/office/drawing/2014/main" id="{1589EBBD-5C04-4117-8E4F-4F5372481259}"/>
              </a:ext>
            </a:extLst>
          </p:cNvPr>
          <p:cNvSpPr/>
          <p:nvPr/>
        </p:nvSpPr>
        <p:spPr>
          <a:xfrm>
            <a:off x="327171" y="1474787"/>
            <a:ext cx="3354754" cy="2562347"/>
          </a:xfrm>
          <a:prstGeom prst="wedgeRectCallout">
            <a:avLst>
              <a:gd name="adj1" fmla="val 64688"/>
              <a:gd name="adj2" fmla="val 56934"/>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0928DCB3-4435-470A-91DA-1EB1BA8ED164}"/>
              </a:ext>
            </a:extLst>
          </p:cNvPr>
          <p:cNvSpPr/>
          <p:nvPr/>
        </p:nvSpPr>
        <p:spPr>
          <a:xfrm>
            <a:off x="327171" y="4178523"/>
            <a:ext cx="3354754" cy="2562347"/>
          </a:xfrm>
          <a:prstGeom prst="wedgeRectCallout">
            <a:avLst>
              <a:gd name="adj1" fmla="val 72440"/>
              <a:gd name="adj2" fmla="val 16010"/>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14">
            <a:extLst>
              <a:ext uri="{FF2B5EF4-FFF2-40B4-BE49-F238E27FC236}">
                <a16:creationId xmlns:a16="http://schemas.microsoft.com/office/drawing/2014/main" id="{24ABE6D8-3CFD-43A6-A952-2CAE79102F94}"/>
              </a:ext>
            </a:extLst>
          </p:cNvPr>
          <p:cNvSpPr/>
          <p:nvPr/>
        </p:nvSpPr>
        <p:spPr>
          <a:xfrm>
            <a:off x="4418623" y="635891"/>
            <a:ext cx="3354754" cy="1897585"/>
          </a:xfrm>
          <a:prstGeom prst="wedgeRectCallout">
            <a:avLst>
              <a:gd name="adj1" fmla="val 922"/>
              <a:gd name="adj2" fmla="val 115290"/>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EF6F1344-6D83-4BAF-AAA5-2172714F4E86}"/>
              </a:ext>
            </a:extLst>
          </p:cNvPr>
          <p:cNvSpPr/>
          <p:nvPr/>
        </p:nvSpPr>
        <p:spPr>
          <a:xfrm>
            <a:off x="8591243" y="1474787"/>
            <a:ext cx="3354754" cy="2562347"/>
          </a:xfrm>
          <a:prstGeom prst="wedgeRectCallout">
            <a:avLst>
              <a:gd name="adj1" fmla="val -76347"/>
              <a:gd name="adj2" fmla="val 69702"/>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16">
            <a:extLst>
              <a:ext uri="{FF2B5EF4-FFF2-40B4-BE49-F238E27FC236}">
                <a16:creationId xmlns:a16="http://schemas.microsoft.com/office/drawing/2014/main" id="{F6FB199B-FDA2-40D1-B998-8AA6A0614BDB}"/>
              </a:ext>
            </a:extLst>
          </p:cNvPr>
          <p:cNvSpPr/>
          <p:nvPr/>
        </p:nvSpPr>
        <p:spPr>
          <a:xfrm>
            <a:off x="8591243" y="4178522"/>
            <a:ext cx="3354754" cy="2562347"/>
          </a:xfrm>
          <a:prstGeom prst="wedgeRectCallout">
            <a:avLst>
              <a:gd name="adj1" fmla="val -75347"/>
              <a:gd name="adj2" fmla="val 20265"/>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87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Basketball positions</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259218" y="785134"/>
            <a:ext cx="3291840" cy="1705595"/>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dirty="0"/>
              <a:t>The </a:t>
            </a:r>
            <a:r>
              <a:rPr lang="en-US" b="1" dirty="0"/>
              <a:t>point guard</a:t>
            </a:r>
            <a:r>
              <a:rPr lang="en-US" dirty="0"/>
              <a:t> (</a:t>
            </a:r>
            <a:r>
              <a:rPr lang="en-US" b="1" dirty="0"/>
              <a:t>PG</a:t>
            </a:r>
            <a:r>
              <a:rPr lang="en-US" dirty="0"/>
              <a:t>), also known as the </a:t>
            </a:r>
            <a:r>
              <a:rPr lang="en-US" b="1" dirty="0"/>
              <a:t>one</a:t>
            </a:r>
            <a:r>
              <a:rPr lang="en-US" dirty="0"/>
              <a:t>, is typically the team's best ball handler and passer. Therefore, they often lead their team in assists and are able to create shots for themselves and their teammates.</a:t>
            </a:r>
          </a:p>
          <a:p>
            <a:pPr marL="285750" indent="-285750" algn="just">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Average salary - $6.33mn</a:t>
            </a:r>
          </a:p>
        </p:txBody>
      </p:sp>
      <p:sp>
        <p:nvSpPr>
          <p:cNvPr id="9" name="Rectangle 8">
            <a:extLst>
              <a:ext uri="{FF2B5EF4-FFF2-40B4-BE49-F238E27FC236}">
                <a16:creationId xmlns:a16="http://schemas.microsoft.com/office/drawing/2014/main" id="{F18F51B6-002A-4D85-9AA1-410FDC7B6AFD}"/>
              </a:ext>
            </a:extLst>
          </p:cNvPr>
          <p:cNvSpPr/>
          <p:nvPr/>
        </p:nvSpPr>
        <p:spPr>
          <a:xfrm>
            <a:off x="8207196" y="921469"/>
            <a:ext cx="3383280" cy="2436564"/>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dirty="0"/>
              <a:t>The </a:t>
            </a:r>
            <a:r>
              <a:rPr lang="en-US" b="1" dirty="0"/>
              <a:t>shooting guard</a:t>
            </a:r>
            <a:r>
              <a:rPr lang="en-US" dirty="0"/>
              <a:t> (</a:t>
            </a:r>
            <a:r>
              <a:rPr lang="en-US" b="1" dirty="0"/>
              <a:t>SG</a:t>
            </a:r>
            <a:r>
              <a:rPr lang="en-US" dirty="0"/>
              <a:t>) are  mostly prolific from the three-point range. Besides being able to shoot the ball, shooting guards tend to be the best defender on the team, as well as being able to move without the ball to create open looks for themselves</a:t>
            </a:r>
          </a:p>
          <a:p>
            <a:pPr marL="285750" indent="-285750" algn="just">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Average salary - $5.31mn</a:t>
            </a:r>
          </a:p>
        </p:txBody>
      </p:sp>
      <p:sp>
        <p:nvSpPr>
          <p:cNvPr id="10" name="Rectangle 9">
            <a:extLst>
              <a:ext uri="{FF2B5EF4-FFF2-40B4-BE49-F238E27FC236}">
                <a16:creationId xmlns:a16="http://schemas.microsoft.com/office/drawing/2014/main" id="{047E63A3-4B0D-4FC3-8929-12C4B44224F5}"/>
              </a:ext>
            </a:extLst>
          </p:cNvPr>
          <p:cNvSpPr/>
          <p:nvPr/>
        </p:nvSpPr>
        <p:spPr>
          <a:xfrm>
            <a:off x="294420" y="3826826"/>
            <a:ext cx="3291840" cy="2192908"/>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dirty="0"/>
              <a:t>The </a:t>
            </a:r>
            <a:r>
              <a:rPr lang="en-US" b="1" dirty="0"/>
              <a:t>power forward</a:t>
            </a:r>
            <a:r>
              <a:rPr lang="en-US" dirty="0"/>
              <a:t> (</a:t>
            </a:r>
            <a:r>
              <a:rPr lang="en-US" b="1" dirty="0"/>
              <a:t>PF</a:t>
            </a:r>
            <a:r>
              <a:rPr lang="en-US" dirty="0"/>
              <a:t>), also known as the </a:t>
            </a:r>
            <a:r>
              <a:rPr lang="en-US" b="1" dirty="0"/>
              <a:t>four</a:t>
            </a:r>
            <a:r>
              <a:rPr lang="en-US" dirty="0"/>
              <a:t>, often plays a role similar to that of the center, being able to score close to the basket while also </a:t>
            </a:r>
            <a:r>
              <a:rPr lang="en-US" dirty="0" err="1"/>
              <a:t>beinag</a:t>
            </a:r>
            <a:r>
              <a:rPr lang="en-US" dirty="0"/>
              <a:t> able to shoot mid-range jump shots from 12 to 18 feet from the basket. </a:t>
            </a:r>
          </a:p>
          <a:p>
            <a:pPr marL="285750" indent="-285750" algn="just">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Average salary - $5.64mn</a:t>
            </a:r>
          </a:p>
        </p:txBody>
      </p:sp>
      <p:sp>
        <p:nvSpPr>
          <p:cNvPr id="12" name="Rectangle 11">
            <a:extLst>
              <a:ext uri="{FF2B5EF4-FFF2-40B4-BE49-F238E27FC236}">
                <a16:creationId xmlns:a16="http://schemas.microsoft.com/office/drawing/2014/main" id="{EB9A6515-4434-40F1-B3B4-B9B0DA89E48A}"/>
              </a:ext>
            </a:extLst>
          </p:cNvPr>
          <p:cNvSpPr/>
          <p:nvPr/>
        </p:nvSpPr>
        <p:spPr>
          <a:xfrm>
            <a:off x="4450080" y="993688"/>
            <a:ext cx="3291840" cy="1461939"/>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dirty="0"/>
              <a:t>The </a:t>
            </a:r>
            <a:r>
              <a:rPr lang="en-US" b="1" dirty="0"/>
              <a:t>small forward</a:t>
            </a:r>
            <a:r>
              <a:rPr lang="en-US" dirty="0"/>
              <a:t> (</a:t>
            </a:r>
            <a:r>
              <a:rPr lang="en-US" b="1" dirty="0"/>
              <a:t>SF) </a:t>
            </a:r>
            <a:r>
              <a:rPr lang="en-US" dirty="0"/>
              <a:t>is considered to be the most versatile of the main five basketball positions. Perform duties of both SG and PF</a:t>
            </a:r>
          </a:p>
          <a:p>
            <a:pPr marL="285750" indent="-285750" algn="just">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Average salary - $7.13mn</a:t>
            </a:r>
          </a:p>
        </p:txBody>
      </p:sp>
      <p:sp>
        <p:nvSpPr>
          <p:cNvPr id="13" name="Rectangle 12">
            <a:extLst>
              <a:ext uri="{FF2B5EF4-FFF2-40B4-BE49-F238E27FC236}">
                <a16:creationId xmlns:a16="http://schemas.microsoft.com/office/drawing/2014/main" id="{E86136DF-E530-4A51-8097-86E33169429E}"/>
              </a:ext>
            </a:extLst>
          </p:cNvPr>
          <p:cNvSpPr/>
          <p:nvPr/>
        </p:nvSpPr>
        <p:spPr>
          <a:xfrm>
            <a:off x="8252916" y="3900998"/>
            <a:ext cx="3291840" cy="1705595"/>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dirty="0"/>
              <a:t>The </a:t>
            </a:r>
            <a:r>
              <a:rPr lang="en-US" b="1" dirty="0"/>
              <a:t>center</a:t>
            </a:r>
            <a:r>
              <a:rPr lang="en-US" dirty="0"/>
              <a:t> (</a:t>
            </a:r>
            <a:r>
              <a:rPr lang="en-US" b="1" dirty="0"/>
              <a:t>C</a:t>
            </a:r>
            <a:r>
              <a:rPr lang="en-US" dirty="0"/>
              <a:t>), usually plays near the baseline or close to the basket. They are usually the tallest players on the floor. They are typically skilled at gathering rebounds, contesting shots and setting screens on plays.</a:t>
            </a:r>
          </a:p>
          <a:p>
            <a:pPr marL="285750" indent="-285750" algn="just">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Average salary - $7.22mn</a:t>
            </a:r>
          </a:p>
        </p:txBody>
      </p:sp>
    </p:spTree>
    <p:extLst>
      <p:ext uri="{BB962C8B-B14F-4D97-AF65-F5344CB8AC3E}">
        <p14:creationId xmlns:p14="http://schemas.microsoft.com/office/powerpoint/2010/main" val="74289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Position comparison </a:t>
            </a:r>
          </a:p>
          <a:p>
            <a:pPr algn="ctr"/>
            <a:r>
              <a:rPr lang="en-US" sz="2800" b="1" dirty="0">
                <a:solidFill>
                  <a:schemeClr val="tx1">
                    <a:lumMod val="75000"/>
                    <a:lumOff val="25000"/>
                  </a:schemeClr>
                </a:solidFill>
              </a:rPr>
              <a:t>performance metrics</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154" name="Picture 10">
            <a:extLst>
              <a:ext uri="{FF2B5EF4-FFF2-40B4-BE49-F238E27FC236}">
                <a16:creationId xmlns:a16="http://schemas.microsoft.com/office/drawing/2014/main" id="{E639BC66-F64B-462A-BEA6-85004C0AB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3" y="383443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F5602D99-70CB-4CEA-9B62-E7809B279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498" y="97196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3C199035-D2EB-4C47-98D3-2F5186FBD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498" y="383443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7630080-7639-4075-A03A-9265E9B88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 y="97196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CDF5D5F-63BA-45CC-B14C-161ADC05B1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773" y="97196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66673B6-B136-4B05-8155-8C3EE5E180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49" y="3834434"/>
            <a:ext cx="3657600" cy="262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45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3727BE-0628-496B-A37C-2FBF98B1776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697E62AD-0F9F-435B-94D3-F77665A4A3B1}"/>
              </a:ext>
            </a:extLst>
          </p:cNvPr>
          <p:cNvSpPr txBox="1">
            <a:spLocks/>
          </p:cNvSpPr>
          <p:nvPr/>
        </p:nvSpPr>
        <p:spPr>
          <a:xfrm>
            <a:off x="228600" y="17274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Parameter Selection</a:t>
            </a:r>
          </a:p>
          <a:p>
            <a:pPr algn="ctr"/>
            <a:r>
              <a:rPr lang="en-US" sz="2800" b="1" dirty="0">
                <a:solidFill>
                  <a:schemeClr val="tx1">
                    <a:lumMod val="75000"/>
                    <a:lumOff val="25000"/>
                  </a:schemeClr>
                </a:solidFill>
              </a:rPr>
              <a:t>(Best subset selection)</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3390FE57-4B92-4729-85BC-CE4C50E0A30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rapezoid 4">
            <a:extLst>
              <a:ext uri="{FF2B5EF4-FFF2-40B4-BE49-F238E27FC236}">
                <a16:creationId xmlns:a16="http://schemas.microsoft.com/office/drawing/2014/main" id="{ECE814FF-DA5C-4977-A438-396173D7BFD8}"/>
              </a:ext>
              <a:ext uri="{C183D7F6-B498-43B3-948B-1728B52AA6E4}">
                <adec:decorative xmlns:adec="http://schemas.microsoft.com/office/drawing/2017/decorative" val="1"/>
              </a:ext>
            </a:extLst>
          </p:cNvPr>
          <p:cNvSpPr/>
          <p:nvPr/>
        </p:nvSpPr>
        <p:spPr>
          <a:xfrm rot="5400000">
            <a:off x="-1504422" y="2769581"/>
            <a:ext cx="5943601" cy="1833375"/>
          </a:xfrm>
          <a:prstGeom prst="trapezoid">
            <a:avLst>
              <a:gd name="adj" fmla="val 4717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1835BF2-E81E-427B-B348-DE20A72E8868}"/>
              </a:ext>
            </a:extLst>
          </p:cNvPr>
          <p:cNvSpPr/>
          <p:nvPr/>
        </p:nvSpPr>
        <p:spPr>
          <a:xfrm>
            <a:off x="642232" y="2876863"/>
            <a:ext cx="1666704" cy="738664"/>
          </a:xfrm>
          <a:prstGeom prst="rect">
            <a:avLst/>
          </a:prstGeom>
        </p:spPr>
        <p:txBody>
          <a:bodyPr wrap="square" lIns="0" tIns="0" rIns="0" bIns="0" anchor="ctr">
            <a:spAutoFit/>
          </a:bodyPr>
          <a:lstStyle/>
          <a:p>
            <a:pPr algn="ctr"/>
            <a:r>
              <a:rPr lang="en-US" sz="2400" b="1" dirty="0">
                <a:solidFill>
                  <a:schemeClr val="bg1"/>
                </a:solidFill>
              </a:rPr>
              <a:t>Total: 72 parameters</a:t>
            </a:r>
          </a:p>
        </p:txBody>
      </p:sp>
      <p:sp>
        <p:nvSpPr>
          <p:cNvPr id="8" name="Trapezoid 7">
            <a:extLst>
              <a:ext uri="{FF2B5EF4-FFF2-40B4-BE49-F238E27FC236}">
                <a16:creationId xmlns:a16="http://schemas.microsoft.com/office/drawing/2014/main" id="{6573226F-9932-49B1-89F6-42BBA6E460F2}"/>
              </a:ext>
              <a:ext uri="{C183D7F6-B498-43B3-948B-1728B52AA6E4}">
                <adec:decorative xmlns:adec="http://schemas.microsoft.com/office/drawing/2017/decorative" val="1"/>
              </a:ext>
            </a:extLst>
          </p:cNvPr>
          <p:cNvSpPr/>
          <p:nvPr/>
        </p:nvSpPr>
        <p:spPr>
          <a:xfrm rot="5400000">
            <a:off x="1430379" y="2769583"/>
            <a:ext cx="4061141" cy="1833375"/>
          </a:xfrm>
          <a:prstGeom prst="trapezoid">
            <a:avLst>
              <a:gd name="adj" fmla="val 4636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rapezoid 8">
            <a:extLst>
              <a:ext uri="{FF2B5EF4-FFF2-40B4-BE49-F238E27FC236}">
                <a16:creationId xmlns:a16="http://schemas.microsoft.com/office/drawing/2014/main" id="{26D42A62-DC82-4AFF-98D8-A06C06A238FF}"/>
              </a:ext>
              <a:ext uri="{C183D7F6-B498-43B3-948B-1728B52AA6E4}">
                <adec:decorative xmlns:adec="http://schemas.microsoft.com/office/drawing/2017/decorative" val="1"/>
              </a:ext>
            </a:extLst>
          </p:cNvPr>
          <p:cNvSpPr/>
          <p:nvPr/>
        </p:nvSpPr>
        <p:spPr>
          <a:xfrm rot="5400000">
            <a:off x="4320965" y="2769581"/>
            <a:ext cx="2267108" cy="1833375"/>
          </a:xfrm>
          <a:prstGeom prst="trapezoid">
            <a:avLst>
              <a:gd name="adj" fmla="val 373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5B9BF09-F4FA-4238-8509-89EFA1387A05}"/>
              </a:ext>
            </a:extLst>
          </p:cNvPr>
          <p:cNvSpPr/>
          <p:nvPr/>
        </p:nvSpPr>
        <p:spPr>
          <a:xfrm>
            <a:off x="2631699" y="2876863"/>
            <a:ext cx="1666704" cy="738664"/>
          </a:xfrm>
          <a:prstGeom prst="rect">
            <a:avLst/>
          </a:prstGeom>
        </p:spPr>
        <p:txBody>
          <a:bodyPr wrap="square" lIns="0" tIns="0" rIns="0" bIns="0" anchor="ctr">
            <a:spAutoFit/>
          </a:bodyPr>
          <a:lstStyle/>
          <a:p>
            <a:pPr algn="ctr"/>
            <a:r>
              <a:rPr lang="en-US" sz="2400" b="1" dirty="0">
                <a:solidFill>
                  <a:schemeClr val="bg1"/>
                </a:solidFill>
              </a:rPr>
              <a:t>17 parameters</a:t>
            </a:r>
          </a:p>
        </p:txBody>
      </p:sp>
      <p:sp>
        <p:nvSpPr>
          <p:cNvPr id="11" name="Rectangle 10">
            <a:extLst>
              <a:ext uri="{FF2B5EF4-FFF2-40B4-BE49-F238E27FC236}">
                <a16:creationId xmlns:a16="http://schemas.microsoft.com/office/drawing/2014/main" id="{D7B48E0A-C3B4-4E94-AB5B-0EC053F0B6D8}"/>
              </a:ext>
            </a:extLst>
          </p:cNvPr>
          <p:cNvSpPr/>
          <p:nvPr/>
        </p:nvSpPr>
        <p:spPr>
          <a:xfrm>
            <a:off x="4621166" y="2876863"/>
            <a:ext cx="1666704" cy="738664"/>
          </a:xfrm>
          <a:prstGeom prst="rect">
            <a:avLst/>
          </a:prstGeom>
        </p:spPr>
        <p:txBody>
          <a:bodyPr wrap="square" lIns="0" tIns="0" rIns="0" bIns="0" anchor="ctr">
            <a:spAutoFit/>
          </a:bodyPr>
          <a:lstStyle/>
          <a:p>
            <a:pPr algn="ctr"/>
            <a:r>
              <a:rPr lang="en-US" sz="2400" b="1" dirty="0">
                <a:solidFill>
                  <a:schemeClr val="accent5"/>
                </a:solidFill>
              </a:rPr>
              <a:t>7 parameters</a:t>
            </a:r>
          </a:p>
        </p:txBody>
      </p:sp>
      <p:sp>
        <p:nvSpPr>
          <p:cNvPr id="12" name="Rectangle 11">
            <a:extLst>
              <a:ext uri="{FF2B5EF4-FFF2-40B4-BE49-F238E27FC236}">
                <a16:creationId xmlns:a16="http://schemas.microsoft.com/office/drawing/2014/main" id="{D8C89F43-1C23-4786-890D-FD4D5AA5A531}"/>
              </a:ext>
            </a:extLst>
          </p:cNvPr>
          <p:cNvSpPr/>
          <p:nvPr/>
        </p:nvSpPr>
        <p:spPr>
          <a:xfrm>
            <a:off x="594765" y="3677633"/>
            <a:ext cx="1741832" cy="1723549"/>
          </a:xfrm>
          <a:prstGeom prst="rect">
            <a:avLst/>
          </a:prstGeom>
        </p:spPr>
        <p:txBody>
          <a:bodyPr wrap="square" lIns="0" tIns="0" rIns="0" bIns="0" anchor="ctr">
            <a:spAutoFit/>
          </a:bodyPr>
          <a:lstStyle/>
          <a:p>
            <a:pPr marL="285750" indent="-285750">
              <a:buFont typeface="Arial" panose="020B0604020202020204" pitchFamily="34" charset="0"/>
              <a:buChar char="•"/>
            </a:pPr>
            <a:r>
              <a:rPr lang="en-US" sz="1400" b="1" dirty="0">
                <a:solidFill>
                  <a:schemeClr val="bg1"/>
                </a:solidFill>
              </a:rPr>
              <a:t>Identified collinear and redundant parameters such as ‘2P’, ‘OWS’, ‘DWS’</a:t>
            </a:r>
          </a:p>
          <a:p>
            <a:pPr marL="285750" indent="-285750">
              <a:buFont typeface="Arial" panose="020B0604020202020204" pitchFamily="34" charset="0"/>
              <a:buChar char="•"/>
            </a:pPr>
            <a:r>
              <a:rPr lang="en-US" sz="1400" b="1" dirty="0">
                <a:solidFill>
                  <a:schemeClr val="bg1"/>
                </a:solidFill>
              </a:rPr>
              <a:t>Shortlist 17 parameters that could impact the performance value</a:t>
            </a:r>
          </a:p>
        </p:txBody>
      </p:sp>
      <p:sp>
        <p:nvSpPr>
          <p:cNvPr id="15" name="Rectangle 14">
            <a:extLst>
              <a:ext uri="{FF2B5EF4-FFF2-40B4-BE49-F238E27FC236}">
                <a16:creationId xmlns:a16="http://schemas.microsoft.com/office/drawing/2014/main" id="{08215EAB-B71C-4603-B574-F620043C6BFE}"/>
              </a:ext>
            </a:extLst>
          </p:cNvPr>
          <p:cNvSpPr/>
          <p:nvPr/>
        </p:nvSpPr>
        <p:spPr>
          <a:xfrm>
            <a:off x="2590030" y="3677633"/>
            <a:ext cx="1741832" cy="861774"/>
          </a:xfrm>
          <a:prstGeom prst="rect">
            <a:avLst/>
          </a:prstGeom>
        </p:spPr>
        <p:txBody>
          <a:bodyPr wrap="square" lIns="0" tIns="0" rIns="0" bIns="0" anchor="ctr">
            <a:spAutoFit/>
          </a:bodyPr>
          <a:lstStyle/>
          <a:p>
            <a:pPr marL="285750" indent="-285750">
              <a:buFont typeface="Arial" panose="020B0604020202020204" pitchFamily="34" charset="0"/>
              <a:buChar char="•"/>
            </a:pPr>
            <a:r>
              <a:rPr lang="en-US" sz="1400" b="1" dirty="0">
                <a:solidFill>
                  <a:schemeClr val="bg1"/>
                </a:solidFill>
              </a:rPr>
              <a:t>Applied best sub-set selection</a:t>
            </a:r>
            <a:r>
              <a:rPr lang="en-US" sz="1400" b="1" baseline="30000" dirty="0">
                <a:solidFill>
                  <a:schemeClr val="bg1"/>
                </a:solidFill>
              </a:rPr>
              <a:t>1 </a:t>
            </a:r>
            <a:r>
              <a:rPr lang="en-US" sz="1400" b="1" dirty="0">
                <a:solidFill>
                  <a:schemeClr val="bg1"/>
                </a:solidFill>
              </a:rPr>
              <a:t>on the shortlisted parameters</a:t>
            </a:r>
          </a:p>
        </p:txBody>
      </p:sp>
      <p:sp>
        <p:nvSpPr>
          <p:cNvPr id="21" name="Rectangle 20">
            <a:extLst>
              <a:ext uri="{FF2B5EF4-FFF2-40B4-BE49-F238E27FC236}">
                <a16:creationId xmlns:a16="http://schemas.microsoft.com/office/drawing/2014/main" id="{D5AED65A-2720-4576-B916-3EC08540C825}"/>
              </a:ext>
            </a:extLst>
          </p:cNvPr>
          <p:cNvSpPr/>
          <p:nvPr/>
        </p:nvSpPr>
        <p:spPr>
          <a:xfrm>
            <a:off x="6531401" y="4452322"/>
            <a:ext cx="5431999" cy="10104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500" b="1" dirty="0"/>
              <a:t>Using this 3-step approach, we arrived at the 7 most optimal parameters for regression viz., </a:t>
            </a:r>
          </a:p>
          <a:p>
            <a:pPr algn="ctr"/>
            <a:r>
              <a:rPr lang="en-US" b="1" dirty="0"/>
              <a:t>'TS%’, 'TRB%’, 'AST%’, 'TOV%’, 'USG%’, 'BPM’, ‘PF’</a:t>
            </a:r>
          </a:p>
        </p:txBody>
      </p:sp>
      <p:sp>
        <p:nvSpPr>
          <p:cNvPr id="26" name="Rectangle 25">
            <a:extLst>
              <a:ext uri="{FF2B5EF4-FFF2-40B4-BE49-F238E27FC236}">
                <a16:creationId xmlns:a16="http://schemas.microsoft.com/office/drawing/2014/main" id="{D3DEF883-F9E4-4543-9713-3A02A78AF1A0}"/>
              </a:ext>
            </a:extLst>
          </p:cNvPr>
          <p:cNvSpPr/>
          <p:nvPr/>
        </p:nvSpPr>
        <p:spPr>
          <a:xfrm>
            <a:off x="4583602" y="3677633"/>
            <a:ext cx="1741832" cy="646331"/>
          </a:xfrm>
          <a:prstGeom prst="rect">
            <a:avLst/>
          </a:prstGeom>
        </p:spPr>
        <p:txBody>
          <a:bodyPr wrap="square" lIns="0" tIns="0" rIns="0" bIns="0" anchor="ctr">
            <a:spAutoFit/>
          </a:bodyPr>
          <a:lstStyle/>
          <a:p>
            <a:pPr marL="285750" indent="-285750">
              <a:buFont typeface="Arial" panose="020B0604020202020204" pitchFamily="34" charset="0"/>
              <a:buChar char="•"/>
            </a:pPr>
            <a:r>
              <a:rPr lang="en-US" sz="1400" b="1" dirty="0">
                <a:solidFill>
                  <a:schemeClr val="accent5"/>
                </a:solidFill>
              </a:rPr>
              <a:t>Ridge regression provided the highest R2 value</a:t>
            </a:r>
          </a:p>
        </p:txBody>
      </p:sp>
      <p:sp>
        <p:nvSpPr>
          <p:cNvPr id="27" name="Footer Placeholder 1">
            <a:extLst>
              <a:ext uri="{FF2B5EF4-FFF2-40B4-BE49-F238E27FC236}">
                <a16:creationId xmlns:a16="http://schemas.microsoft.com/office/drawing/2014/main" id="{8A99011E-A3AE-42DF-A836-7439A2C9F57C}"/>
              </a:ext>
            </a:extLst>
          </p:cNvPr>
          <p:cNvSpPr>
            <a:spLocks noGrp="1"/>
          </p:cNvSpPr>
          <p:nvPr>
            <p:ph type="ftr" sz="quarter" idx="11"/>
          </p:nvPr>
        </p:nvSpPr>
        <p:spPr>
          <a:xfrm>
            <a:off x="812287" y="6380112"/>
            <a:ext cx="10567425" cy="365125"/>
          </a:xfrm>
        </p:spPr>
        <p:txBody>
          <a:bodyPr/>
          <a:lstStyle/>
          <a:p>
            <a:pPr lvl="0">
              <a:defRPr/>
            </a:pPr>
            <a:r>
              <a:rPr kumimoji="0" lang="en-US" sz="1200" b="1" i="1" u="none" strike="noStrike" kern="1200" cap="none" spc="0" normalizeH="0" baseline="0" noProof="0" dirty="0">
                <a:ln>
                  <a:noFill/>
                </a:ln>
                <a:solidFill>
                  <a:srgbClr val="000000"/>
                </a:solidFill>
                <a:effectLst/>
                <a:uLnTx/>
                <a:uFillTx/>
                <a:latin typeface="Segoe UI Light"/>
                <a:ea typeface="+mn-ea"/>
                <a:cs typeface="+mn-cs"/>
              </a:rPr>
              <a:t>Source: </a:t>
            </a:r>
            <a:r>
              <a:rPr lang="en-US" i="1" dirty="0">
                <a:solidFill>
                  <a:srgbClr val="000000"/>
                </a:solidFill>
                <a:latin typeface="Segoe UI Light"/>
              </a:rPr>
              <a:t>T</a:t>
            </a:r>
            <a:r>
              <a:rPr kumimoji="0" lang="en-US" sz="1200" i="1" u="none" strike="noStrike" kern="1200" cap="none" spc="0" normalizeH="0" baseline="0" noProof="0" dirty="0">
                <a:ln>
                  <a:noFill/>
                </a:ln>
                <a:solidFill>
                  <a:srgbClr val="000000"/>
                </a:solidFill>
                <a:effectLst/>
                <a:uLnTx/>
                <a:uFillTx/>
                <a:latin typeface="Segoe UI Light"/>
                <a:ea typeface="+mn-ea"/>
                <a:cs typeface="+mn-cs"/>
              </a:rPr>
              <a:t>he code for Best-subset selection </a:t>
            </a:r>
            <a:r>
              <a:rPr lang="en-US" i="1" dirty="0">
                <a:solidFill>
                  <a:srgbClr val="000000"/>
                </a:solidFill>
                <a:latin typeface="Segoe UI Light"/>
              </a:rPr>
              <a:t>was sourced from </a:t>
            </a:r>
            <a:r>
              <a:rPr lang="en-US" dirty="0">
                <a:solidFill>
                  <a:schemeClr val="accent5"/>
                </a:solidFill>
                <a:hlinkClick r:id="rId2">
                  <a:extLst>
                    <a:ext uri="{A12FA001-AC4F-418D-AE19-62706E023703}">
                      <ahyp:hlinkClr xmlns:ahyp="http://schemas.microsoft.com/office/drawing/2018/hyperlinkcolor" val="tx"/>
                    </a:ext>
                  </a:extLst>
                </a:hlinkClick>
              </a:rPr>
              <a:t>https://xavierbourretsicotte.github.io/subset_selection.htmld</a:t>
            </a:r>
            <a:endParaRPr kumimoji="0" lang="en-US" sz="1200" i="1" u="none" strike="noStrike" kern="1200" cap="none" spc="0" normalizeH="0" baseline="0" noProof="0" dirty="0">
              <a:ln>
                <a:noFill/>
              </a:ln>
              <a:solidFill>
                <a:schemeClr val="accent5"/>
              </a:solidFill>
              <a:effectLst/>
              <a:uLnTx/>
              <a:uFillTx/>
              <a:latin typeface="Segoe UI Light"/>
            </a:endParaRPr>
          </a:p>
        </p:txBody>
      </p:sp>
      <p:sp>
        <p:nvSpPr>
          <p:cNvPr id="29" name="Rectangle 28">
            <a:extLst>
              <a:ext uri="{FF2B5EF4-FFF2-40B4-BE49-F238E27FC236}">
                <a16:creationId xmlns:a16="http://schemas.microsoft.com/office/drawing/2014/main" id="{AA25CB32-AAEF-4939-804E-211C3422507D}"/>
              </a:ext>
            </a:extLst>
          </p:cNvPr>
          <p:cNvSpPr/>
          <p:nvPr/>
        </p:nvSpPr>
        <p:spPr>
          <a:xfrm>
            <a:off x="10851725" y="1182557"/>
            <a:ext cx="1078327" cy="2891175"/>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solidFill>
                  <a:schemeClr val="accent5"/>
                </a:solidFill>
              </a:rPr>
              <a:t>We restrict ourselves to 7 parameters as the incremental explanation from adding the 7</a:t>
            </a:r>
            <a:r>
              <a:rPr lang="en-US" sz="1200" b="1" baseline="30000" dirty="0">
                <a:solidFill>
                  <a:schemeClr val="accent5"/>
                </a:solidFill>
              </a:rPr>
              <a:t>th</a:t>
            </a:r>
            <a:r>
              <a:rPr lang="en-US" sz="1200" b="1" dirty="0">
                <a:solidFill>
                  <a:schemeClr val="accent5"/>
                </a:solidFill>
              </a:rPr>
              <a:t> variable is negligible</a:t>
            </a:r>
          </a:p>
        </p:txBody>
      </p:sp>
      <p:pic>
        <p:nvPicPr>
          <p:cNvPr id="30" name="Picture 29">
            <a:extLst>
              <a:ext uri="{FF2B5EF4-FFF2-40B4-BE49-F238E27FC236}">
                <a16:creationId xmlns:a16="http://schemas.microsoft.com/office/drawing/2014/main" id="{B178C6BB-70F9-47BC-9790-BE64933A66DE}"/>
              </a:ext>
            </a:extLst>
          </p:cNvPr>
          <p:cNvPicPr>
            <a:picLocks noChangeAspect="1"/>
          </p:cNvPicPr>
          <p:nvPr/>
        </p:nvPicPr>
        <p:blipFill>
          <a:blip r:embed="rId3"/>
          <a:stretch>
            <a:fillRect/>
          </a:stretch>
        </p:blipFill>
        <p:spPr>
          <a:xfrm>
            <a:off x="6608489" y="1056911"/>
            <a:ext cx="4209888" cy="3279734"/>
          </a:xfrm>
          <a:prstGeom prst="rect">
            <a:avLst/>
          </a:prstGeom>
        </p:spPr>
      </p:pic>
      <p:sp>
        <p:nvSpPr>
          <p:cNvPr id="31" name="Speech Bubble: Rectangle 30">
            <a:extLst>
              <a:ext uri="{FF2B5EF4-FFF2-40B4-BE49-F238E27FC236}">
                <a16:creationId xmlns:a16="http://schemas.microsoft.com/office/drawing/2014/main" id="{6ED7E81A-47AD-436D-B220-24C5BB203A94}"/>
              </a:ext>
            </a:extLst>
          </p:cNvPr>
          <p:cNvSpPr/>
          <p:nvPr/>
        </p:nvSpPr>
        <p:spPr>
          <a:xfrm>
            <a:off x="4704685" y="1365499"/>
            <a:ext cx="1583185" cy="770058"/>
          </a:xfrm>
          <a:prstGeom prst="wedgeRectCallout">
            <a:avLst>
              <a:gd name="adj1" fmla="val 69591"/>
              <a:gd name="adj2" fmla="val 6159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from the best subset algorithm</a:t>
            </a:r>
            <a:r>
              <a:rPr lang="en-US" sz="1200" baseline="30000" dirty="0">
                <a:solidFill>
                  <a:schemeClr val="tx1"/>
                </a:solidFill>
              </a:rPr>
              <a:t>1 </a:t>
            </a:r>
            <a:r>
              <a:rPr lang="en-US" sz="1200" dirty="0">
                <a:solidFill>
                  <a:schemeClr val="tx1"/>
                </a:solidFill>
              </a:rPr>
              <a:t>highlighting top features</a:t>
            </a:r>
          </a:p>
        </p:txBody>
      </p:sp>
      <p:sp>
        <p:nvSpPr>
          <p:cNvPr id="32" name="Rectangle 31">
            <a:extLst>
              <a:ext uri="{FF2B5EF4-FFF2-40B4-BE49-F238E27FC236}">
                <a16:creationId xmlns:a16="http://schemas.microsoft.com/office/drawing/2014/main" id="{BCA4A1AB-4C03-451D-B62C-B109AB7601B1}"/>
              </a:ext>
            </a:extLst>
          </p:cNvPr>
          <p:cNvSpPr/>
          <p:nvPr/>
        </p:nvSpPr>
        <p:spPr>
          <a:xfrm>
            <a:off x="6531401" y="1021944"/>
            <a:ext cx="5431999" cy="3354747"/>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64306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B231893-C76D-4643-BD77-35F127FF2304}"/>
              </a:ext>
            </a:extLst>
          </p:cNvPr>
          <p:cNvPicPr>
            <a:picLocks noChangeAspect="1"/>
          </p:cNvPicPr>
          <p:nvPr/>
        </p:nvPicPr>
        <p:blipFill rotWithShape="1">
          <a:blip r:embed="rId2"/>
          <a:srcRect b="40905"/>
          <a:stretch/>
        </p:blipFill>
        <p:spPr>
          <a:xfrm>
            <a:off x="119544" y="910696"/>
            <a:ext cx="8706164" cy="3261810"/>
          </a:xfrm>
          <a:prstGeom prst="rect">
            <a:avLst/>
          </a:prstGeom>
        </p:spPr>
      </p:pic>
      <p:cxnSp>
        <p:nvCxnSpPr>
          <p:cNvPr id="2" name="Straight Connector 1">
            <a:extLst>
              <a:ext uri="{FF2B5EF4-FFF2-40B4-BE49-F238E27FC236}">
                <a16:creationId xmlns:a16="http://schemas.microsoft.com/office/drawing/2014/main" id="{D6B7E590-2BE4-47C6-BCDA-75B121935A3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E550E040-3F34-4C70-A9E5-94B9D026586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Regression Model</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79A7BB05-8904-4462-A5AB-0C786B6E5CD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1FB3A8-E8B7-4B86-9CB7-0CE3FD2C0242}"/>
              </a:ext>
            </a:extLst>
          </p:cNvPr>
          <p:cNvSpPr/>
          <p:nvPr/>
        </p:nvSpPr>
        <p:spPr>
          <a:xfrm>
            <a:off x="3483593" y="4425791"/>
            <a:ext cx="5224813" cy="1949818"/>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500" dirty="0">
                <a:solidFill>
                  <a:schemeClr val="accent5"/>
                </a:solidFill>
              </a:rPr>
              <a:t>We tried the following regression models (</a:t>
            </a:r>
            <a:r>
              <a:rPr lang="en-US" sz="1500" i="1" dirty="0">
                <a:solidFill>
                  <a:schemeClr val="accent5"/>
                </a:solidFill>
              </a:rPr>
              <a:t>from </a:t>
            </a:r>
            <a:r>
              <a:rPr lang="en-US" sz="1500" b="1" i="1" dirty="0" err="1">
                <a:solidFill>
                  <a:schemeClr val="accent5"/>
                </a:solidFill>
              </a:rPr>
              <a:t>Sklearn</a:t>
            </a:r>
            <a:r>
              <a:rPr lang="en-US" sz="1500" i="1" dirty="0">
                <a:solidFill>
                  <a:schemeClr val="accent5"/>
                </a:solidFill>
              </a:rPr>
              <a:t> library</a:t>
            </a:r>
            <a:r>
              <a:rPr lang="en-US" sz="1500" dirty="0">
                <a:solidFill>
                  <a:schemeClr val="accent5"/>
                </a:solidFill>
              </a:rPr>
              <a:t>):</a:t>
            </a:r>
          </a:p>
          <a:p>
            <a:pPr marL="285750" indent="-285750">
              <a:buFont typeface="Arial" panose="020B0604020202020204" pitchFamily="34" charset="0"/>
              <a:buChar char="•"/>
            </a:pPr>
            <a:r>
              <a:rPr lang="en-US" sz="1500" dirty="0">
                <a:solidFill>
                  <a:schemeClr val="accent5"/>
                </a:solidFill>
              </a:rPr>
              <a:t>Linear Regression</a:t>
            </a:r>
          </a:p>
          <a:p>
            <a:pPr marL="285750" indent="-285750">
              <a:buFont typeface="Arial" panose="020B0604020202020204" pitchFamily="34" charset="0"/>
              <a:buChar char="•"/>
            </a:pPr>
            <a:r>
              <a:rPr lang="en-US" sz="1500" b="1" dirty="0">
                <a:solidFill>
                  <a:schemeClr val="accent5"/>
                </a:solidFill>
              </a:rPr>
              <a:t>Ridge </a:t>
            </a:r>
          </a:p>
          <a:p>
            <a:pPr marL="285750" indent="-285750">
              <a:buFont typeface="Arial" panose="020B0604020202020204" pitchFamily="34" charset="0"/>
              <a:buChar char="•"/>
            </a:pPr>
            <a:r>
              <a:rPr lang="en-US" sz="1500" dirty="0">
                <a:solidFill>
                  <a:schemeClr val="accent5"/>
                </a:solidFill>
              </a:rPr>
              <a:t>Decision Tree Regressor</a:t>
            </a:r>
          </a:p>
          <a:p>
            <a:pPr marL="285750" indent="-285750">
              <a:buFont typeface="Arial" panose="020B0604020202020204" pitchFamily="34" charset="0"/>
              <a:buChar char="•"/>
            </a:pPr>
            <a:r>
              <a:rPr lang="en-US" sz="1500" dirty="0">
                <a:solidFill>
                  <a:schemeClr val="accent5"/>
                </a:solidFill>
              </a:rPr>
              <a:t>Random-Forest Regressor</a:t>
            </a:r>
          </a:p>
          <a:p>
            <a:pPr marL="285750" indent="-285750">
              <a:buFont typeface="Arial" panose="020B0604020202020204" pitchFamily="34" charset="0"/>
              <a:buChar char="•"/>
            </a:pPr>
            <a:r>
              <a:rPr lang="en-US" sz="1500" dirty="0">
                <a:solidFill>
                  <a:schemeClr val="accent5"/>
                </a:solidFill>
              </a:rPr>
              <a:t>Gradient Boosting Regressor</a:t>
            </a:r>
          </a:p>
          <a:p>
            <a:endParaRPr lang="en-US" sz="1500" dirty="0">
              <a:solidFill>
                <a:schemeClr val="accent5"/>
              </a:solidFill>
            </a:endParaRPr>
          </a:p>
          <a:p>
            <a:r>
              <a:rPr lang="en-US" sz="1500" b="1" i="1" dirty="0">
                <a:solidFill>
                  <a:schemeClr val="accent5"/>
                </a:solidFill>
              </a:rPr>
              <a:t>Ridge model gave the best R</a:t>
            </a:r>
            <a:r>
              <a:rPr lang="en-US" sz="1500" b="1" i="1" baseline="30000" dirty="0">
                <a:solidFill>
                  <a:schemeClr val="accent5"/>
                </a:solidFill>
              </a:rPr>
              <a:t>2</a:t>
            </a:r>
            <a:r>
              <a:rPr lang="en-US" sz="1500" b="1" i="1" dirty="0">
                <a:solidFill>
                  <a:schemeClr val="accent5"/>
                </a:solidFill>
              </a:rPr>
              <a:t> value</a:t>
            </a:r>
          </a:p>
        </p:txBody>
      </p:sp>
      <p:pic>
        <p:nvPicPr>
          <p:cNvPr id="8" name="Picture 7">
            <a:extLst>
              <a:ext uri="{FF2B5EF4-FFF2-40B4-BE49-F238E27FC236}">
                <a16:creationId xmlns:a16="http://schemas.microsoft.com/office/drawing/2014/main" id="{460BEF25-E2A5-4069-9BD6-82F9B65BB590}"/>
              </a:ext>
            </a:extLst>
          </p:cNvPr>
          <p:cNvPicPr>
            <a:picLocks noChangeAspect="1"/>
          </p:cNvPicPr>
          <p:nvPr/>
        </p:nvPicPr>
        <p:blipFill rotWithShape="1">
          <a:blip r:embed="rId3"/>
          <a:srcRect r="4456"/>
          <a:stretch/>
        </p:blipFill>
        <p:spPr>
          <a:xfrm>
            <a:off x="8904300" y="902999"/>
            <a:ext cx="3228918" cy="3261805"/>
          </a:xfrm>
          <a:prstGeom prst="rect">
            <a:avLst/>
          </a:prstGeom>
          <a:ln>
            <a:solidFill>
              <a:schemeClr val="accent5"/>
            </a:solidFill>
          </a:ln>
        </p:spPr>
      </p:pic>
      <p:sp>
        <p:nvSpPr>
          <p:cNvPr id="9" name="TextBox 8">
            <a:extLst>
              <a:ext uri="{FF2B5EF4-FFF2-40B4-BE49-F238E27FC236}">
                <a16:creationId xmlns:a16="http://schemas.microsoft.com/office/drawing/2014/main" id="{AA49AD85-BC91-461D-A254-925E6DE4D179}"/>
              </a:ext>
            </a:extLst>
          </p:cNvPr>
          <p:cNvSpPr txBox="1"/>
          <p:nvPr/>
        </p:nvSpPr>
        <p:spPr>
          <a:xfrm>
            <a:off x="119544" y="674703"/>
            <a:ext cx="2117629" cy="261610"/>
          </a:xfrm>
          <a:prstGeom prst="rect">
            <a:avLst/>
          </a:prstGeom>
          <a:noFill/>
          <a:ln>
            <a:solidFill>
              <a:schemeClr val="accent5"/>
            </a:solidFill>
          </a:ln>
        </p:spPr>
        <p:txBody>
          <a:bodyPr wrap="square" rtlCol="0">
            <a:spAutoFit/>
          </a:bodyPr>
          <a:lstStyle/>
          <a:p>
            <a:pPr algn="ctr"/>
            <a:r>
              <a:rPr lang="en-US" sz="1100" b="1" i="1" dirty="0"/>
              <a:t>Regression Code</a:t>
            </a:r>
          </a:p>
        </p:txBody>
      </p:sp>
      <p:sp>
        <p:nvSpPr>
          <p:cNvPr id="10" name="TextBox 9">
            <a:extLst>
              <a:ext uri="{FF2B5EF4-FFF2-40B4-BE49-F238E27FC236}">
                <a16:creationId xmlns:a16="http://schemas.microsoft.com/office/drawing/2014/main" id="{6F92BC0E-94A2-4742-B081-835CCE356664}"/>
              </a:ext>
            </a:extLst>
          </p:cNvPr>
          <p:cNvSpPr txBox="1"/>
          <p:nvPr/>
        </p:nvSpPr>
        <p:spPr>
          <a:xfrm>
            <a:off x="8904300" y="641391"/>
            <a:ext cx="1466710" cy="261610"/>
          </a:xfrm>
          <a:prstGeom prst="rect">
            <a:avLst/>
          </a:prstGeom>
          <a:noFill/>
          <a:ln>
            <a:solidFill>
              <a:schemeClr val="accent5"/>
            </a:solidFill>
          </a:ln>
        </p:spPr>
        <p:txBody>
          <a:bodyPr wrap="square" rtlCol="0">
            <a:spAutoFit/>
          </a:bodyPr>
          <a:lstStyle/>
          <a:p>
            <a:pPr algn="ctr"/>
            <a:r>
              <a:rPr lang="en-US" sz="1100" b="1" i="1" dirty="0"/>
              <a:t>Sample Output</a:t>
            </a:r>
          </a:p>
        </p:txBody>
      </p:sp>
      <p:sp>
        <p:nvSpPr>
          <p:cNvPr id="13" name="Arrow: Right 12">
            <a:extLst>
              <a:ext uri="{FF2B5EF4-FFF2-40B4-BE49-F238E27FC236}">
                <a16:creationId xmlns:a16="http://schemas.microsoft.com/office/drawing/2014/main" id="{15F03DD8-2E65-4318-A992-D5C96CC5CA53}"/>
              </a:ext>
            </a:extLst>
          </p:cNvPr>
          <p:cNvSpPr/>
          <p:nvPr/>
        </p:nvSpPr>
        <p:spPr>
          <a:xfrm>
            <a:off x="8629094" y="968077"/>
            <a:ext cx="319596" cy="1709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13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Clustering Model</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DF4B92-005B-47B4-8178-13531729D1F0}"/>
              </a:ext>
            </a:extLst>
          </p:cNvPr>
          <p:cNvPicPr>
            <a:picLocks noChangeAspect="1"/>
          </p:cNvPicPr>
          <p:nvPr/>
        </p:nvPicPr>
        <p:blipFill>
          <a:blip r:embed="rId2"/>
          <a:stretch>
            <a:fillRect/>
          </a:stretch>
        </p:blipFill>
        <p:spPr>
          <a:xfrm>
            <a:off x="7785717" y="855297"/>
            <a:ext cx="4177683" cy="2794224"/>
          </a:xfrm>
          <a:prstGeom prst="rect">
            <a:avLst/>
          </a:prstGeom>
        </p:spPr>
      </p:pic>
      <p:pic>
        <p:nvPicPr>
          <p:cNvPr id="7" name="Picture 6">
            <a:extLst>
              <a:ext uri="{FF2B5EF4-FFF2-40B4-BE49-F238E27FC236}">
                <a16:creationId xmlns:a16="http://schemas.microsoft.com/office/drawing/2014/main" id="{2601124F-ABE4-40A6-A678-CB5B68A7E7D0}"/>
              </a:ext>
            </a:extLst>
          </p:cNvPr>
          <p:cNvPicPr>
            <a:picLocks noChangeAspect="1"/>
          </p:cNvPicPr>
          <p:nvPr/>
        </p:nvPicPr>
        <p:blipFill rotWithShape="1">
          <a:blip r:embed="rId3"/>
          <a:srcRect t="59000" r="26935" b="213"/>
          <a:stretch/>
        </p:blipFill>
        <p:spPr>
          <a:xfrm>
            <a:off x="119544" y="941100"/>
            <a:ext cx="7410404" cy="2622617"/>
          </a:xfrm>
          <a:prstGeom prst="rect">
            <a:avLst/>
          </a:prstGeom>
        </p:spPr>
      </p:pic>
      <p:sp>
        <p:nvSpPr>
          <p:cNvPr id="8" name="TextBox 7">
            <a:extLst>
              <a:ext uri="{FF2B5EF4-FFF2-40B4-BE49-F238E27FC236}">
                <a16:creationId xmlns:a16="http://schemas.microsoft.com/office/drawing/2014/main" id="{0DA6B08B-6B38-437F-B33B-48CE2AE10D1A}"/>
              </a:ext>
            </a:extLst>
          </p:cNvPr>
          <p:cNvSpPr txBox="1"/>
          <p:nvPr/>
        </p:nvSpPr>
        <p:spPr>
          <a:xfrm>
            <a:off x="119544" y="674703"/>
            <a:ext cx="2117629" cy="261610"/>
          </a:xfrm>
          <a:prstGeom prst="rect">
            <a:avLst/>
          </a:prstGeom>
          <a:noFill/>
          <a:ln>
            <a:solidFill>
              <a:schemeClr val="accent5"/>
            </a:solidFill>
          </a:ln>
        </p:spPr>
        <p:txBody>
          <a:bodyPr wrap="square" rtlCol="0">
            <a:spAutoFit/>
          </a:bodyPr>
          <a:lstStyle/>
          <a:p>
            <a:pPr algn="ctr"/>
            <a:r>
              <a:rPr lang="en-US" sz="1100" b="1" i="1" dirty="0"/>
              <a:t>Clustering Code</a:t>
            </a:r>
          </a:p>
        </p:txBody>
      </p:sp>
      <p:sp>
        <p:nvSpPr>
          <p:cNvPr id="9" name="TextBox 8">
            <a:extLst>
              <a:ext uri="{FF2B5EF4-FFF2-40B4-BE49-F238E27FC236}">
                <a16:creationId xmlns:a16="http://schemas.microsoft.com/office/drawing/2014/main" id="{2D0C6679-7568-4861-B12A-9F09CC6261AE}"/>
              </a:ext>
            </a:extLst>
          </p:cNvPr>
          <p:cNvSpPr txBox="1"/>
          <p:nvPr/>
        </p:nvSpPr>
        <p:spPr>
          <a:xfrm>
            <a:off x="8007658" y="641391"/>
            <a:ext cx="1466710" cy="261610"/>
          </a:xfrm>
          <a:prstGeom prst="rect">
            <a:avLst/>
          </a:prstGeom>
          <a:noFill/>
          <a:ln>
            <a:solidFill>
              <a:schemeClr val="accent5"/>
            </a:solidFill>
          </a:ln>
        </p:spPr>
        <p:txBody>
          <a:bodyPr wrap="square" rtlCol="0">
            <a:spAutoFit/>
          </a:bodyPr>
          <a:lstStyle/>
          <a:p>
            <a:pPr algn="ctr"/>
            <a:r>
              <a:rPr lang="en-US" sz="1100" b="1" i="1" dirty="0"/>
              <a:t>Sample Output</a:t>
            </a:r>
          </a:p>
        </p:txBody>
      </p:sp>
    </p:spTree>
    <p:extLst>
      <p:ext uri="{BB962C8B-B14F-4D97-AF65-F5344CB8AC3E}">
        <p14:creationId xmlns:p14="http://schemas.microsoft.com/office/powerpoint/2010/main" val="394588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4346" descr="Icon of box and whisker chart. ">
            <a:extLst>
              <a:ext uri="{FF2B5EF4-FFF2-40B4-BE49-F238E27FC236}">
                <a16:creationId xmlns:a16="http://schemas.microsoft.com/office/drawing/2014/main" id="{EDC4109E-D244-4AF6-BACA-1E1C4F59FCE3}"/>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931079"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Project definition</a:t>
            </a:r>
          </a:p>
        </p:txBody>
      </p:sp>
      <p:sp>
        <p:nvSpPr>
          <p:cNvPr id="47" name="Rectangle 46">
            <a:extLst>
              <a:ext uri="{FF2B5EF4-FFF2-40B4-BE49-F238E27FC236}">
                <a16:creationId xmlns:a16="http://schemas.microsoft.com/office/drawing/2014/main" id="{1751D31D-3535-411D-8BAC-95CCC90AB185}"/>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Modeling</a:t>
            </a:r>
          </a:p>
        </p:txBody>
      </p:sp>
      <p:sp>
        <p:nvSpPr>
          <p:cNvPr id="50" name="Rectangle 49">
            <a:extLst>
              <a:ext uri="{FF2B5EF4-FFF2-40B4-BE49-F238E27FC236}">
                <a16:creationId xmlns:a16="http://schemas.microsoft.com/office/drawing/2014/main" id="{D668C4B5-BCEC-465A-ADA5-6A054B15F7A3}"/>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5-point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sp>
        <p:nvSpPr>
          <p:cNvPr id="73" name="Freeform 1676" descr="Icon of check box. ">
            <a:extLst>
              <a:ext uri="{FF2B5EF4-FFF2-40B4-BE49-F238E27FC236}">
                <a16:creationId xmlns:a16="http://schemas.microsoft.com/office/drawing/2014/main" id="{E4AADB09-FB74-446D-83F4-A5DC5AF476C3}"/>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grpSp>
        <p:nvGrpSpPr>
          <p:cNvPr id="75" name="Group 74" descr="Icons of bar chart and line graph.">
            <a:extLst>
              <a:ext uri="{FF2B5EF4-FFF2-40B4-BE49-F238E27FC236}">
                <a16:creationId xmlns:a16="http://schemas.microsoft.com/office/drawing/2014/main" id="{603A386D-6195-4854-8D8C-106E0FAFB6B8}"/>
              </a:ext>
            </a:extLst>
          </p:cNvPr>
          <p:cNvGrpSpPr/>
          <p:nvPr/>
        </p:nvGrpSpPr>
        <p:grpSpPr>
          <a:xfrm>
            <a:off x="5904776" y="2225466"/>
            <a:ext cx="382447" cy="382447"/>
            <a:chOff x="4319588" y="2492375"/>
            <a:chExt cx="287338" cy="287338"/>
          </a:xfrm>
          <a:solidFill>
            <a:schemeClr val="bg1"/>
          </a:solidFill>
        </p:grpSpPr>
        <p:sp>
          <p:nvSpPr>
            <p:cNvPr id="76" name="Freeform 372">
              <a:extLst>
                <a:ext uri="{FF2B5EF4-FFF2-40B4-BE49-F238E27FC236}">
                  <a16:creationId xmlns:a16="http://schemas.microsoft.com/office/drawing/2014/main" id="{E5843479-435A-4D55-B948-7CA91E58C7B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77" name="Freeform 373">
              <a:extLst>
                <a:ext uri="{FF2B5EF4-FFF2-40B4-BE49-F238E27FC236}">
                  <a16:creationId xmlns:a16="http://schemas.microsoft.com/office/drawing/2014/main" id="{94CC1C8F-BCEB-48F4-8405-3CAD0074B01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pic>
        <p:nvPicPr>
          <p:cNvPr id="78" name="Graphic 77" descr="Table">
            <a:extLst>
              <a:ext uri="{FF2B5EF4-FFF2-40B4-BE49-F238E27FC236}">
                <a16:creationId xmlns:a16="http://schemas.microsoft.com/office/drawing/2014/main" id="{8EC626E3-3725-4667-83A4-6608CC3D9A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
        <p:nvSpPr>
          <p:cNvPr id="79" name="Freeform 4665" descr="Icon of graph. ">
            <a:extLst>
              <a:ext uri="{FF2B5EF4-FFF2-40B4-BE49-F238E27FC236}">
                <a16:creationId xmlns:a16="http://schemas.microsoft.com/office/drawing/2014/main" id="{5B16E803-770B-4DA2-BB02-3FFB98D1C5D3}"/>
              </a:ext>
            </a:extLst>
          </p:cNvPr>
          <p:cNvSpPr>
            <a:spLocks/>
          </p:cNvSpPr>
          <p:nvPr/>
        </p:nvSpPr>
        <p:spPr bwMode="auto">
          <a:xfrm>
            <a:off x="8072655" y="2225466"/>
            <a:ext cx="382447" cy="382447"/>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81" name="Rectangle 80">
            <a:extLst>
              <a:ext uri="{FF2B5EF4-FFF2-40B4-BE49-F238E27FC236}">
                <a16:creationId xmlns:a16="http://schemas.microsoft.com/office/drawing/2014/main" id="{6BCAFDC1-E253-4399-9AF6-ACF8BEF2B94D}"/>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Optimized team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Decision Framework</a:t>
            </a:r>
          </a:p>
        </p:txBody>
      </p:sp>
    </p:spTree>
    <p:extLst>
      <p:ext uri="{BB962C8B-B14F-4D97-AF65-F5344CB8AC3E}">
        <p14:creationId xmlns:p14="http://schemas.microsoft.com/office/powerpoint/2010/main" val="282650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Players to be retained</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602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Budget allocation </a:t>
            </a:r>
            <a:br>
              <a:rPr lang="en-US" sz="2800" b="1" dirty="0">
                <a:solidFill>
                  <a:schemeClr val="tx1">
                    <a:lumMod val="75000"/>
                    <a:lumOff val="25000"/>
                  </a:schemeClr>
                </a:solidFill>
              </a:rPr>
            </a:br>
            <a:r>
              <a:rPr lang="en-US" sz="2800" b="1" dirty="0">
                <a:solidFill>
                  <a:schemeClr val="tx1">
                    <a:lumMod val="75000"/>
                    <a:lumOff val="25000"/>
                  </a:schemeClr>
                </a:solidFill>
              </a:rPr>
              <a:t>framework </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8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Recommended</a:t>
            </a:r>
            <a:br>
              <a:rPr lang="en-US" sz="2800" b="1" dirty="0">
                <a:solidFill>
                  <a:schemeClr val="tx1">
                    <a:lumMod val="75000"/>
                    <a:lumOff val="25000"/>
                  </a:schemeClr>
                </a:solidFill>
              </a:rPr>
            </a:br>
            <a:r>
              <a:rPr lang="en-US" sz="2800" b="1" dirty="0">
                <a:solidFill>
                  <a:schemeClr val="tx1">
                    <a:lumMod val="75000"/>
                    <a:lumOff val="25000"/>
                  </a:schemeClr>
                </a:solidFill>
              </a:rPr>
              <a:t>Player Roster</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20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Tools and </a:t>
            </a:r>
            <a:br>
              <a:rPr lang="en-US" sz="2800" b="1" dirty="0">
                <a:solidFill>
                  <a:schemeClr val="tx1">
                    <a:lumMod val="75000"/>
                    <a:lumOff val="25000"/>
                  </a:schemeClr>
                </a:solidFill>
              </a:rPr>
            </a:br>
            <a:r>
              <a:rPr lang="en-US" sz="2800" b="1" dirty="0">
                <a:solidFill>
                  <a:schemeClr val="tx1">
                    <a:lumMod val="75000"/>
                    <a:lumOff val="25000"/>
                  </a:schemeClr>
                </a:solidFill>
              </a:rPr>
              <a:t>Libraries covered</a:t>
            </a: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16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Box-plot</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572193" y="2349318"/>
            <a:ext cx="4578692" cy="1949252"/>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t>PER summarizes a player's statistical accomplishments in a season into a single number. This allows us to unify the disparate data on each player we try to track in our heads </a:t>
            </a:r>
            <a:endParaRPr lang="en-US"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Mean PER is </a:t>
            </a:r>
            <a:r>
              <a:rPr lang="en-US" b="1" dirty="0">
                <a:solidFill>
                  <a:schemeClr val="tx1">
                    <a:lumMod val="75000"/>
                    <a:lumOff val="25000"/>
                  </a:schemeClr>
                </a:solidFill>
                <a:cs typeface="Segoe UI" panose="020B0502040204020203" pitchFamily="34" charset="0"/>
              </a:rPr>
              <a:t>13..28</a:t>
            </a:r>
            <a:r>
              <a:rPr lang="en-US" dirty="0">
                <a:solidFill>
                  <a:schemeClr val="tx1">
                    <a:lumMod val="75000"/>
                    <a:lumOff val="25000"/>
                  </a:schemeClr>
                </a:solidFill>
                <a:cs typeface="Segoe UI" panose="020B0502040204020203" pitchFamily="34" charset="0"/>
              </a:rPr>
              <a:t> with STD of </a:t>
            </a:r>
            <a:r>
              <a:rPr lang="en-US" b="1" dirty="0">
                <a:solidFill>
                  <a:schemeClr val="tx1">
                    <a:lumMod val="75000"/>
                    <a:lumOff val="25000"/>
                  </a:schemeClr>
                </a:solidFill>
                <a:cs typeface="Segoe UI" panose="020B0502040204020203" pitchFamily="34" charset="0"/>
              </a:rPr>
              <a:t>5.91</a:t>
            </a:r>
            <a:endParaRPr lang="en-US" dirty="0">
              <a:solidFill>
                <a:schemeClr val="tx1">
                  <a:lumMod val="75000"/>
                  <a:lumOff val="25000"/>
                </a:schemeClr>
              </a:solidFill>
              <a:cs typeface="Segoe UI" panose="020B0502040204020203" pitchFamily="34" charset="0"/>
            </a:endParaRPr>
          </a:p>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The predicted performance ratings are normally distributed about the mean</a:t>
            </a:r>
          </a:p>
        </p:txBody>
      </p:sp>
      <p:pic>
        <p:nvPicPr>
          <p:cNvPr id="1028" name="Picture 4">
            <a:extLst>
              <a:ext uri="{FF2B5EF4-FFF2-40B4-BE49-F238E27FC236}">
                <a16:creationId xmlns:a16="http://schemas.microsoft.com/office/drawing/2014/main" id="{09BB433A-05B1-4D8B-81DF-AB684E860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074" y="2016919"/>
            <a:ext cx="6008546" cy="41634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A786149-5C55-4161-82A9-E43CC342232A}"/>
              </a:ext>
            </a:extLst>
          </p:cNvPr>
          <p:cNvPicPr>
            <a:picLocks noChangeAspect="1"/>
          </p:cNvPicPr>
          <p:nvPr/>
        </p:nvPicPr>
        <p:blipFill>
          <a:blip r:embed="rId4"/>
          <a:stretch>
            <a:fillRect/>
          </a:stretch>
        </p:blipFill>
        <p:spPr>
          <a:xfrm>
            <a:off x="572193" y="1118522"/>
            <a:ext cx="10897836" cy="620810"/>
          </a:xfrm>
          <a:prstGeom prst="rect">
            <a:avLst/>
          </a:prstGeom>
        </p:spPr>
      </p:pic>
      <p:sp>
        <p:nvSpPr>
          <p:cNvPr id="9" name="Rectangle 8">
            <a:extLst>
              <a:ext uri="{FF2B5EF4-FFF2-40B4-BE49-F238E27FC236}">
                <a16:creationId xmlns:a16="http://schemas.microsoft.com/office/drawing/2014/main" id="{9C4F91E0-973F-4032-9C72-719E2C5B3895}"/>
              </a:ext>
            </a:extLst>
          </p:cNvPr>
          <p:cNvSpPr/>
          <p:nvPr/>
        </p:nvSpPr>
        <p:spPr>
          <a:xfrm>
            <a:off x="417250" y="1237946"/>
            <a:ext cx="11774750" cy="5313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 be updated</a:t>
            </a:r>
          </a:p>
        </p:txBody>
      </p:sp>
    </p:spTree>
    <p:extLst>
      <p:ext uri="{BB962C8B-B14F-4D97-AF65-F5344CB8AC3E}">
        <p14:creationId xmlns:p14="http://schemas.microsoft.com/office/powerpoint/2010/main" val="270121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a:xfrm>
            <a:off x="838200" y="1825625"/>
            <a:ext cx="10515600" cy="4351338"/>
          </a:xfrm>
        </p:spPr>
        <p:txBody>
          <a:bodyPr>
            <a:normAutofit/>
          </a:bodyPr>
          <a:lstStyle/>
          <a:p>
            <a:r>
              <a:rPr lang="en-US" dirty="0"/>
              <a:t>The National Basketball Association is a men's professional basketball league in North America</a:t>
            </a:r>
          </a:p>
          <a:p>
            <a:r>
              <a:rPr lang="en-US" dirty="0"/>
              <a:t>Composed of 30 teams. </a:t>
            </a:r>
          </a:p>
          <a:p>
            <a:r>
              <a:rPr lang="en-US" dirty="0"/>
              <a:t>It is one of the four major professional sports leagues in the United States and Canada</a:t>
            </a:r>
          </a:p>
          <a:p>
            <a:r>
              <a:rPr lang="en-US" dirty="0"/>
              <a:t>Widely considered to be the premier men's professional basketball league in the world</a:t>
            </a:r>
          </a:p>
          <a:p>
            <a:r>
              <a:rPr lang="en-US" dirty="0"/>
              <a:t>There are an average of 14 players in a team playing in any of the 5 positions rotationally</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 of NBA</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34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p:txBody>
          <a:bodyPr/>
          <a:lstStyle/>
          <a:p>
            <a:r>
              <a:rPr lang="en-US" dirty="0"/>
              <a:t>Indiana Pacers is an NBA team based out of Indianapolis, Indiana. </a:t>
            </a:r>
          </a:p>
          <a:p>
            <a:r>
              <a:rPr lang="en-US" dirty="0"/>
              <a:t>Playing in the league since 1967, is currently owned by Herbert Simon, real estate developer, billionaire.</a:t>
            </a:r>
          </a:p>
          <a:p>
            <a:r>
              <a:rPr lang="en-US" dirty="0"/>
              <a:t>The upper management wishes to dissolve the team and draft a new team.</a:t>
            </a:r>
          </a:p>
          <a:p>
            <a:r>
              <a:rPr lang="en-US" dirty="0"/>
              <a:t>They will retain the top 5 performing players and from a set annual spend budget, draft a list of remaining 9 players</a:t>
            </a:r>
          </a:p>
          <a:p>
            <a:r>
              <a:rPr lang="en-US" dirty="0"/>
              <a:t>Recommend an analytics-based solution to support their decision on team selection</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7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a:xfrm>
            <a:off x="838199" y="1825625"/>
            <a:ext cx="10711649" cy="4351338"/>
          </a:xfrm>
        </p:spPr>
        <p:txBody>
          <a:bodyPr>
            <a:normAutofit fontScale="92500" lnSpcReduction="10000"/>
          </a:bodyPr>
          <a:lstStyle/>
          <a:p>
            <a:pPr marL="0" indent="0">
              <a:buNone/>
            </a:pPr>
            <a:r>
              <a:rPr lang="en-US" b="1" u="sng" dirty="0"/>
              <a:t>Assumptions:</a:t>
            </a:r>
          </a:p>
          <a:p>
            <a:r>
              <a:rPr lang="en-US" dirty="0"/>
              <a:t>Management wishes to retain the existing player count and position-wise player mix</a:t>
            </a:r>
          </a:p>
          <a:p>
            <a:r>
              <a:rPr lang="en-US" dirty="0"/>
              <a:t>The budget for the team’s cumulative salary is $120 Mn</a:t>
            </a:r>
          </a:p>
          <a:p>
            <a:endParaRPr lang="en-US" dirty="0"/>
          </a:p>
          <a:p>
            <a:pPr marL="0" indent="0">
              <a:buNone/>
            </a:pPr>
            <a:r>
              <a:rPr lang="en-US" b="1" u="sng" dirty="0"/>
              <a:t>Approach:</a:t>
            </a:r>
          </a:p>
          <a:p>
            <a:r>
              <a:rPr lang="en-US" dirty="0"/>
              <a:t>‘PER’ (player efficiency rating) is the performance metric that determines a player’s influence on the match and his value as a player for the team</a:t>
            </a:r>
          </a:p>
          <a:p>
            <a:r>
              <a:rPr lang="en-US" dirty="0"/>
              <a:t>The salary budget is divided among the five positions and then best performing player, whose salary lies within the budget is selected</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Approach </a:t>
            </a:r>
          </a:p>
          <a:p>
            <a:pPr algn="ctr"/>
            <a:r>
              <a:rPr lang="en-US" sz="2800" b="1" dirty="0">
                <a:solidFill>
                  <a:schemeClr val="tx1">
                    <a:lumMod val="75000"/>
                    <a:lumOff val="25000"/>
                  </a:schemeClr>
                </a:solidFill>
              </a:rPr>
              <a:t>and Assumptions</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11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2798AC4-DF88-41FA-920F-9A382D76622E}"/>
              </a:ext>
            </a:extLst>
          </p:cNvPr>
          <p:cNvSpPr/>
          <p:nvPr/>
        </p:nvSpPr>
        <p:spPr>
          <a:xfrm>
            <a:off x="6169980" y="1113418"/>
            <a:ext cx="5784540" cy="3336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Overview of the key parameters*</a:t>
            </a:r>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1: Season Stats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4D56816-62D7-4FE4-8E4F-02DA8B12AFFE}"/>
              </a:ext>
            </a:extLst>
          </p:cNvPr>
          <p:cNvSpPr>
            <a:spLocks noGrp="1"/>
          </p:cNvSpPr>
          <p:nvPr>
            <p:ph type="ftr" sz="quarter" idx="11"/>
          </p:nvPr>
        </p:nvSpPr>
        <p:spPr>
          <a:xfrm>
            <a:off x="4038600" y="6356350"/>
            <a:ext cx="4114800" cy="365125"/>
          </a:xfrm>
        </p:spPr>
        <p:txBody>
          <a:bodyPr/>
          <a:lstStyle/>
          <a:p>
            <a:r>
              <a:rPr lang="en-US" b="1" i="1" dirty="0">
                <a:solidFill>
                  <a:schemeClr val="tx1"/>
                </a:solidFill>
              </a:rPr>
              <a:t>Source:</a:t>
            </a:r>
            <a:r>
              <a:rPr lang="en-US" i="1" dirty="0"/>
              <a:t> </a:t>
            </a:r>
            <a:r>
              <a:rPr lang="en-US" i="1" dirty="0">
                <a:solidFill>
                  <a:schemeClr val="accent5"/>
                </a:solidFill>
                <a:hlinkClick r:id="rId3">
                  <a:extLst>
                    <a:ext uri="{A12FA001-AC4F-418D-AE19-62706E023703}">
                      <ahyp:hlinkClr xmlns:ahyp="http://schemas.microsoft.com/office/drawing/2018/hyperlinkcolor" val="tx"/>
                    </a:ext>
                  </a:extLst>
                </a:hlinkClick>
              </a:rPr>
              <a:t>https://www.kaggle.com/drgilermo/nba-players-stats</a:t>
            </a:r>
            <a:endParaRPr lang="en-US" i="1" dirty="0">
              <a:solidFill>
                <a:schemeClr val="accent5"/>
              </a:solidFill>
            </a:endParaRPr>
          </a:p>
        </p:txBody>
      </p:sp>
      <p:sp>
        <p:nvSpPr>
          <p:cNvPr id="4" name="Rectangle 3">
            <a:extLst>
              <a:ext uri="{FF2B5EF4-FFF2-40B4-BE49-F238E27FC236}">
                <a16:creationId xmlns:a16="http://schemas.microsoft.com/office/drawing/2014/main" id="{3C735B73-8C85-4082-853F-D9579E0475AC}"/>
              </a:ext>
            </a:extLst>
          </p:cNvPr>
          <p:cNvSpPr/>
          <p:nvPr/>
        </p:nvSpPr>
        <p:spPr>
          <a:xfrm>
            <a:off x="355108" y="1113419"/>
            <a:ext cx="1438182" cy="13164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Description</a:t>
            </a:r>
          </a:p>
        </p:txBody>
      </p:sp>
      <p:sp>
        <p:nvSpPr>
          <p:cNvPr id="5" name="Rectangle 4">
            <a:extLst>
              <a:ext uri="{FF2B5EF4-FFF2-40B4-BE49-F238E27FC236}">
                <a16:creationId xmlns:a16="http://schemas.microsoft.com/office/drawing/2014/main" id="{13F0DCCD-7F99-446D-9A6B-4DA7348A9504}"/>
              </a:ext>
            </a:extLst>
          </p:cNvPr>
          <p:cNvSpPr/>
          <p:nvPr/>
        </p:nvSpPr>
        <p:spPr>
          <a:xfrm>
            <a:off x="1901240" y="1107833"/>
            <a:ext cx="3949315" cy="13220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rPr>
              <a:t>The data-set contains aggregate individual statistics for 67 NBA seasons. from basic box-score attributes such as points, assists, rebounds etc., to more advanced money-ball like features such as Value Over Replacement</a:t>
            </a:r>
          </a:p>
        </p:txBody>
      </p:sp>
      <p:sp>
        <p:nvSpPr>
          <p:cNvPr id="35" name="Rectangle 34">
            <a:extLst>
              <a:ext uri="{FF2B5EF4-FFF2-40B4-BE49-F238E27FC236}">
                <a16:creationId xmlns:a16="http://schemas.microsoft.com/office/drawing/2014/main" id="{F79ACF3F-2321-481B-AB0B-51F305886853}"/>
              </a:ext>
            </a:extLst>
          </p:cNvPr>
          <p:cNvSpPr/>
          <p:nvPr/>
        </p:nvSpPr>
        <p:spPr>
          <a:xfrm>
            <a:off x="355108" y="2585730"/>
            <a:ext cx="1438182" cy="13220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 Parameters</a:t>
            </a:r>
          </a:p>
        </p:txBody>
      </p:sp>
      <p:sp>
        <p:nvSpPr>
          <p:cNvPr id="36" name="Rectangle 35">
            <a:extLst>
              <a:ext uri="{FF2B5EF4-FFF2-40B4-BE49-F238E27FC236}">
                <a16:creationId xmlns:a16="http://schemas.microsoft.com/office/drawing/2014/main" id="{DA923AC6-925B-43F9-8B75-ABEF21882A7A}"/>
              </a:ext>
            </a:extLst>
          </p:cNvPr>
          <p:cNvSpPr/>
          <p:nvPr/>
        </p:nvSpPr>
        <p:spPr>
          <a:xfrm>
            <a:off x="1901240" y="2585730"/>
            <a:ext cx="3949315" cy="13220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500" dirty="0">
                <a:solidFill>
                  <a:schemeClr val="tx1"/>
                </a:solidFill>
              </a:rPr>
              <a:t>The dataset includes info on </a:t>
            </a:r>
            <a:r>
              <a:rPr lang="en-US" sz="1500" b="1" dirty="0">
                <a:solidFill>
                  <a:schemeClr val="tx1"/>
                </a:solidFill>
              </a:rPr>
              <a:t>72 parameters</a:t>
            </a:r>
            <a:r>
              <a:rPr lang="en-US" sz="1500" dirty="0">
                <a:solidFill>
                  <a:schemeClr val="tx1"/>
                </a:solidFill>
              </a:rPr>
              <a:t> including Age, Points Scored, Year, etc.</a:t>
            </a:r>
          </a:p>
          <a:p>
            <a:pPr marL="285750" indent="-285750" algn="just">
              <a:buFont typeface="Arial" panose="020B0604020202020204" pitchFamily="34" charset="0"/>
              <a:buChar char="•"/>
            </a:pPr>
            <a:r>
              <a:rPr lang="en-US" sz="1500" dirty="0">
                <a:solidFill>
                  <a:schemeClr val="tx1"/>
                </a:solidFill>
              </a:rPr>
              <a:t>The data ranges from 1951-2017: However, we are concerned with the data points from 2013 onward only</a:t>
            </a:r>
          </a:p>
        </p:txBody>
      </p:sp>
      <p:graphicFrame>
        <p:nvGraphicFramePr>
          <p:cNvPr id="12" name="Table 11">
            <a:extLst>
              <a:ext uri="{FF2B5EF4-FFF2-40B4-BE49-F238E27FC236}">
                <a16:creationId xmlns:a16="http://schemas.microsoft.com/office/drawing/2014/main" id="{5CF2D0F9-26F4-45B5-96B4-FD7831EFB5B2}"/>
              </a:ext>
            </a:extLst>
          </p:cNvPr>
          <p:cNvGraphicFramePr>
            <a:graphicFrameLocks noGrp="1"/>
          </p:cNvGraphicFramePr>
          <p:nvPr>
            <p:extLst>
              <p:ext uri="{D42A27DB-BD31-4B8C-83A1-F6EECF244321}">
                <p14:modId xmlns:p14="http://schemas.microsoft.com/office/powerpoint/2010/main" val="1192709366"/>
              </p:ext>
            </p:extLst>
          </p:nvPr>
        </p:nvGraphicFramePr>
        <p:xfrm>
          <a:off x="6178859" y="1411551"/>
          <a:ext cx="5784539" cy="4020644"/>
        </p:xfrm>
        <a:graphic>
          <a:graphicData uri="http://schemas.openxmlformats.org/drawingml/2006/table">
            <a:tbl>
              <a:tblPr/>
              <a:tblGrid>
                <a:gridCol w="751331">
                  <a:extLst>
                    <a:ext uri="{9D8B030D-6E8A-4147-A177-3AD203B41FA5}">
                      <a16:colId xmlns:a16="http://schemas.microsoft.com/office/drawing/2014/main" val="3957402649"/>
                    </a:ext>
                  </a:extLst>
                </a:gridCol>
                <a:gridCol w="1902012">
                  <a:extLst>
                    <a:ext uri="{9D8B030D-6E8A-4147-A177-3AD203B41FA5}">
                      <a16:colId xmlns:a16="http://schemas.microsoft.com/office/drawing/2014/main" val="335624263"/>
                    </a:ext>
                  </a:extLst>
                </a:gridCol>
                <a:gridCol w="779045">
                  <a:extLst>
                    <a:ext uri="{9D8B030D-6E8A-4147-A177-3AD203B41FA5}">
                      <a16:colId xmlns:a16="http://schemas.microsoft.com/office/drawing/2014/main" val="313898424"/>
                    </a:ext>
                  </a:extLst>
                </a:gridCol>
                <a:gridCol w="2352151">
                  <a:extLst>
                    <a:ext uri="{9D8B030D-6E8A-4147-A177-3AD203B41FA5}">
                      <a16:colId xmlns:a16="http://schemas.microsoft.com/office/drawing/2014/main" val="2205373347"/>
                    </a:ext>
                  </a:extLst>
                </a:gridCol>
              </a:tblGrid>
              <a:tr h="196636">
                <a:tc>
                  <a:txBody>
                    <a:bodyPr/>
                    <a:lstStyle/>
                    <a:p>
                      <a:pPr algn="l" fontAlgn="b"/>
                      <a:r>
                        <a:rPr lang="en-US" sz="1200" b="1" i="1" u="none" strike="noStrike" dirty="0">
                          <a:solidFill>
                            <a:srgbClr val="000000"/>
                          </a:solidFill>
                          <a:effectLst/>
                          <a:latin typeface="Calibri" panose="020F0502020204030204" pitchFamily="34" charset="0"/>
                        </a:rPr>
                        <a:t>Parameter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dirty="0">
                          <a:solidFill>
                            <a:srgbClr val="000000"/>
                          </a:solidFill>
                          <a:effectLst/>
                          <a:latin typeface="Calibri" panose="020F0502020204030204" pitchFamily="34" charset="0"/>
                        </a:rPr>
                        <a:t>Description</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a:solidFill>
                            <a:srgbClr val="000000"/>
                          </a:solidFill>
                          <a:effectLst/>
                          <a:latin typeface="Calibri" panose="020F0502020204030204" pitchFamily="34" charset="0"/>
                        </a:rPr>
                        <a:t>Parameter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dirty="0">
                          <a:solidFill>
                            <a:srgbClr val="000000"/>
                          </a:solidFill>
                          <a:effectLst/>
                          <a:latin typeface="Calibri" panose="020F0502020204030204" pitchFamily="34" charset="0"/>
                        </a:rPr>
                        <a:t>Description</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58229405"/>
                  </a:ext>
                </a:extLst>
              </a:tr>
              <a:tr h="181735">
                <a:tc>
                  <a:txBody>
                    <a:bodyPr/>
                    <a:lstStyle/>
                    <a:p>
                      <a:pPr algn="l" fontAlgn="ctr"/>
                      <a:r>
                        <a:rPr lang="en-US" sz="1100" b="0" i="1" u="none" strike="noStrike" dirty="0">
                          <a:solidFill>
                            <a:schemeClr val="tx1"/>
                          </a:solidFill>
                          <a:effectLst/>
                          <a:latin typeface="Calibri" panose="020F0502020204030204" pitchFamily="34" charset="0"/>
                        </a:rPr>
                        <a:t>2P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2-Point Field Goals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GS</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Games Started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549516763"/>
                  </a:ext>
                </a:extLst>
              </a:tr>
              <a:tr h="181735">
                <a:tc>
                  <a:txBody>
                    <a:bodyPr/>
                    <a:lstStyle/>
                    <a:p>
                      <a:pPr algn="l" fontAlgn="ctr"/>
                      <a:r>
                        <a:rPr lang="en-US" sz="1100" b="0" i="1" u="none" strike="noStrike" dirty="0">
                          <a:solidFill>
                            <a:schemeClr val="tx1"/>
                          </a:solidFill>
                          <a:effectLst/>
                          <a:latin typeface="Calibri" panose="020F0502020204030204" pitchFamily="34" charset="0"/>
                        </a:rPr>
                        <a:t>2P%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2-Point Field Goal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MP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Minutes Played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4139232809"/>
                  </a:ext>
                </a:extLst>
              </a:tr>
              <a:tr h="181735">
                <a:tc>
                  <a:txBody>
                    <a:bodyPr/>
                    <a:lstStyle/>
                    <a:p>
                      <a:pPr algn="l" fontAlgn="ctr"/>
                      <a:r>
                        <a:rPr lang="en-US" sz="1100" b="0" i="1" u="none" strike="noStrike" dirty="0">
                          <a:solidFill>
                            <a:schemeClr val="tx1"/>
                          </a:solidFill>
                          <a:effectLst/>
                          <a:latin typeface="Calibri" panose="020F0502020204030204" pitchFamily="34" charset="0"/>
                        </a:rPr>
                        <a:t>3P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3-Point Field Goals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ORB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Offensive Rebounds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985555576"/>
                  </a:ext>
                </a:extLst>
              </a:tr>
              <a:tr h="181735">
                <a:tc>
                  <a:txBody>
                    <a:bodyPr/>
                    <a:lstStyle/>
                    <a:p>
                      <a:pPr algn="l" fontAlgn="ctr"/>
                      <a:r>
                        <a:rPr lang="en-US" sz="1100" b="0" i="1" u="none" strike="noStrike">
                          <a:solidFill>
                            <a:schemeClr val="tx1"/>
                          </a:solidFill>
                          <a:effectLst/>
                          <a:latin typeface="Calibri" panose="020F0502020204030204" pitchFamily="34" charset="0"/>
                        </a:rPr>
                        <a:t>3P%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3-Point Field Goal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ORB%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Offensive Rebound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985801879"/>
                  </a:ext>
                </a:extLst>
              </a:tr>
              <a:tr h="181735">
                <a:tc>
                  <a:txBody>
                    <a:bodyPr/>
                    <a:lstStyle/>
                    <a:p>
                      <a:pPr algn="l" fontAlgn="ctr"/>
                      <a:r>
                        <a:rPr lang="en-US" sz="1100" b="0" i="1" u="none" strike="noStrike">
                          <a:solidFill>
                            <a:schemeClr val="tx1"/>
                          </a:solidFill>
                          <a:effectLst/>
                          <a:latin typeface="Calibri" panose="020F0502020204030204" pitchFamily="34" charset="0"/>
                        </a:rPr>
                        <a:t>Age</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OWS</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Offensive Win Shares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088066481"/>
                  </a:ext>
                </a:extLst>
              </a:tr>
              <a:tr h="181735">
                <a:tc>
                  <a:txBody>
                    <a:bodyPr/>
                    <a:lstStyle/>
                    <a:p>
                      <a:pPr algn="l" fontAlgn="ctr"/>
                      <a:r>
                        <a:rPr lang="en-US" sz="1100" b="0" i="1" u="none" strike="noStrike">
                          <a:solidFill>
                            <a:schemeClr val="tx1"/>
                          </a:solidFill>
                          <a:effectLst/>
                          <a:latin typeface="Calibri" panose="020F0502020204030204" pitchFamily="34" charset="0"/>
                        </a:rPr>
                        <a:t>AST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Assists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PER</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6">
                        <a:lumMod val="20000"/>
                        <a:lumOff val="8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Player Efficiency Rating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51681412"/>
                  </a:ext>
                </a:extLst>
              </a:tr>
              <a:tr h="181735">
                <a:tc>
                  <a:txBody>
                    <a:bodyPr/>
                    <a:lstStyle/>
                    <a:p>
                      <a:pPr algn="l" fontAlgn="ctr"/>
                      <a:r>
                        <a:rPr lang="en-US" sz="1100" b="0" i="1" u="none" strike="noStrike" dirty="0">
                          <a:solidFill>
                            <a:schemeClr val="tx1"/>
                          </a:solidFill>
                          <a:effectLst/>
                          <a:latin typeface="Calibri" panose="020F0502020204030204" pitchFamily="34" charset="0"/>
                        </a:rPr>
                        <a:t>AST%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Assist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ctr"/>
                      <a:r>
                        <a:rPr lang="en-US" sz="1100" b="0" i="1" u="none" strike="noStrike" dirty="0">
                          <a:solidFill>
                            <a:schemeClr val="tx1"/>
                          </a:solidFill>
                          <a:effectLst/>
                          <a:latin typeface="Calibri" panose="020F0502020204030204" pitchFamily="34" charset="0"/>
                        </a:rPr>
                        <a:t>PF</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Personal Fouls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068011"/>
                  </a:ext>
                </a:extLst>
              </a:tr>
              <a:tr h="181735">
                <a:tc>
                  <a:txBody>
                    <a:bodyPr/>
                    <a:lstStyle/>
                    <a:p>
                      <a:pPr algn="l" fontAlgn="ctr"/>
                      <a:r>
                        <a:rPr lang="en-US" sz="1100" b="0" i="1" u="none" strike="noStrike" dirty="0">
                          <a:solidFill>
                            <a:schemeClr val="tx1"/>
                          </a:solidFill>
                          <a:effectLst/>
                          <a:latin typeface="Calibri" panose="020F0502020204030204" pitchFamily="34" charset="0"/>
                        </a:rPr>
                        <a:t>BLK</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Blocks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PTS</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Points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4027669270"/>
                  </a:ext>
                </a:extLst>
              </a:tr>
              <a:tr h="181735">
                <a:tc>
                  <a:txBody>
                    <a:bodyPr/>
                    <a:lstStyle/>
                    <a:p>
                      <a:pPr algn="l" fontAlgn="ctr"/>
                      <a:r>
                        <a:rPr lang="en-US" sz="1100" b="0" i="1" u="none" strike="noStrike" dirty="0">
                          <a:solidFill>
                            <a:schemeClr val="tx1"/>
                          </a:solidFill>
                          <a:effectLst/>
                          <a:latin typeface="Calibri" panose="020F0502020204030204" pitchFamily="34" charset="0"/>
                        </a:rPr>
                        <a:t>BLK%</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Block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STL</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Steals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2098492592"/>
                  </a:ext>
                </a:extLst>
              </a:tr>
              <a:tr h="181735">
                <a:tc>
                  <a:txBody>
                    <a:bodyPr/>
                    <a:lstStyle/>
                    <a:p>
                      <a:pPr algn="l" fontAlgn="ctr"/>
                      <a:r>
                        <a:rPr lang="en-US" sz="1100" b="0" i="1" u="sng"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BPM</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Box Plus/Minus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ctr"/>
                      <a:r>
                        <a:rPr lang="en-US" sz="1100" b="0" i="1" u="none" strike="noStrike" dirty="0">
                          <a:solidFill>
                            <a:schemeClr val="tx1"/>
                          </a:solidFill>
                          <a:effectLst/>
                          <a:latin typeface="Calibri" panose="020F0502020204030204" pitchFamily="34" charset="0"/>
                        </a:rPr>
                        <a:t>STL%</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Steal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180414194"/>
                  </a:ext>
                </a:extLst>
              </a:tr>
              <a:tr h="181735">
                <a:tc>
                  <a:txBody>
                    <a:bodyPr/>
                    <a:lstStyle/>
                    <a:p>
                      <a:pPr algn="l" fontAlgn="ctr"/>
                      <a:r>
                        <a:rPr lang="en-US" sz="1100" b="0" i="1" u="none" strike="noStrike" dirty="0">
                          <a:solidFill>
                            <a:schemeClr val="tx1"/>
                          </a:solidFill>
                          <a:effectLst/>
                          <a:latin typeface="Calibri" panose="020F0502020204030204" pitchFamily="34" charset="0"/>
                        </a:rPr>
                        <a:t>DRB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Defensive Rebounds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Tm</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Team</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271975449"/>
                  </a:ext>
                </a:extLst>
              </a:tr>
              <a:tr h="181735">
                <a:tc>
                  <a:txBody>
                    <a:bodyPr/>
                    <a:lstStyle/>
                    <a:p>
                      <a:pPr algn="l" fontAlgn="ctr"/>
                      <a:r>
                        <a:rPr lang="en-US" sz="1100" b="0" i="1" u="none" strike="noStrike" dirty="0">
                          <a:solidFill>
                            <a:schemeClr val="tx1"/>
                          </a:solidFill>
                          <a:effectLst/>
                          <a:latin typeface="Calibri" panose="020F0502020204030204" pitchFamily="34" charset="0"/>
                        </a:rPr>
                        <a:t>DRB%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Defensive Rebound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TOV</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Turnovers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872557072"/>
                  </a:ext>
                </a:extLst>
              </a:tr>
              <a:tr h="181735">
                <a:tc>
                  <a:txBody>
                    <a:bodyPr/>
                    <a:lstStyle/>
                    <a:p>
                      <a:pPr algn="l" fontAlgn="ctr"/>
                      <a:r>
                        <a:rPr lang="en-US" sz="1100" b="0" i="1"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DWS</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Defensive Win Shares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TOV%</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Turnover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3719410"/>
                  </a:ext>
                </a:extLst>
              </a:tr>
              <a:tr h="181735">
                <a:tc>
                  <a:txBody>
                    <a:bodyPr/>
                    <a:lstStyle/>
                    <a:p>
                      <a:pPr algn="l" fontAlgn="ctr"/>
                      <a:r>
                        <a:rPr lang="en-US" sz="1100" b="0" i="1" u="none" strike="noStrike" dirty="0" err="1">
                          <a:solidFill>
                            <a:schemeClr val="tx1"/>
                          </a:solidFill>
                          <a:effectLst/>
                          <a:latin typeface="Calibri" panose="020F0502020204030204" pitchFamily="34" charset="0"/>
                        </a:rPr>
                        <a:t>eFG</a:t>
                      </a:r>
                      <a:r>
                        <a:rPr lang="en-US" sz="1100" b="0" i="1" u="none" strike="noStrike" dirty="0">
                          <a:solidFill>
                            <a:schemeClr val="tx1"/>
                          </a:solidFill>
                          <a:effectLst/>
                          <a:latin typeface="Calibri" panose="020F0502020204030204" pitchFamily="34" charset="0"/>
                        </a:rPr>
                        <a: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Effective Field Goal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Total Rebounds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836504477"/>
                  </a:ext>
                </a:extLst>
              </a:tr>
              <a:tr h="181735">
                <a:tc>
                  <a:txBody>
                    <a:bodyPr/>
                    <a:lstStyle/>
                    <a:p>
                      <a:pPr algn="l" fontAlgn="ctr"/>
                      <a:r>
                        <a:rPr lang="en-US" sz="1100" b="0" i="1" u="none" strike="noStrike" dirty="0">
                          <a:solidFill>
                            <a:schemeClr val="tx1"/>
                          </a:solidFill>
                          <a:effectLst/>
                          <a:latin typeface="Calibri" panose="020F0502020204030204" pitchFamily="34" charset="0"/>
                        </a:rPr>
                        <a:t>FG</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Field Goals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Rebound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08537886"/>
                  </a:ext>
                </a:extLst>
              </a:tr>
              <a:tr h="181735">
                <a:tc>
                  <a:txBody>
                    <a:bodyPr/>
                    <a:lstStyle/>
                    <a:p>
                      <a:pPr algn="l" fontAlgn="ctr"/>
                      <a:r>
                        <a:rPr lang="en-US" sz="1100" b="0" i="1" u="none" strike="noStrike" dirty="0">
                          <a:solidFill>
                            <a:schemeClr val="tx1"/>
                          </a:solidFill>
                          <a:effectLst/>
                          <a:latin typeface="Calibri" panose="020F0502020204030204" pitchFamily="34" charset="0"/>
                        </a:rPr>
                        <a:t>FG%</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Field Goal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TS%</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True Shooting Percentage</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490291025"/>
                  </a:ext>
                </a:extLst>
              </a:tr>
              <a:tr h="181735">
                <a:tc>
                  <a:txBody>
                    <a:bodyPr/>
                    <a:lstStyle/>
                    <a:p>
                      <a:pPr algn="l" fontAlgn="ctr"/>
                      <a:r>
                        <a:rPr lang="en-US" sz="1100" b="0" i="1" u="none" strike="noStrike" dirty="0">
                          <a:solidFill>
                            <a:schemeClr val="tx1"/>
                          </a:solidFill>
                          <a:effectLst/>
                          <a:latin typeface="Calibri" panose="020F0502020204030204" pitchFamily="34" charset="0"/>
                        </a:rPr>
                        <a:t>FGA</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Field Goal Attempts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err="1">
                          <a:solidFill>
                            <a:schemeClr val="tx1"/>
                          </a:solidFill>
                          <a:effectLst/>
                          <a:latin typeface="Calibri" panose="020F0502020204030204" pitchFamily="34" charset="0"/>
                        </a:rPr>
                        <a:t>Usg</a:t>
                      </a:r>
                      <a:r>
                        <a:rPr lang="en-US" sz="1100" b="0" i="1" u="none" strike="noStrike" dirty="0">
                          <a:solidFill>
                            <a:schemeClr val="tx1"/>
                          </a:solidFill>
                          <a:effectLst/>
                          <a:latin typeface="Calibri" panose="020F0502020204030204" pitchFamily="34" charset="0"/>
                        </a:rPr>
                        <a: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Usage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63649346"/>
                  </a:ext>
                </a:extLst>
              </a:tr>
              <a:tr h="181735">
                <a:tc>
                  <a:txBody>
                    <a:bodyPr/>
                    <a:lstStyle/>
                    <a:p>
                      <a:pPr algn="l" fontAlgn="ctr"/>
                      <a:r>
                        <a:rPr lang="en-US" sz="1100" b="0" i="1" u="none" strike="noStrike">
                          <a:solidFill>
                            <a:schemeClr val="tx1"/>
                          </a:solidFill>
                          <a:effectLst/>
                          <a:latin typeface="Calibri" panose="020F0502020204030204" pitchFamily="34" charset="0"/>
                        </a:rPr>
                        <a:t>FT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Free Throws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sng"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VORP</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Value Over Replacement Player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385697361"/>
                  </a:ext>
                </a:extLst>
              </a:tr>
              <a:tr h="181735">
                <a:tc>
                  <a:txBody>
                    <a:bodyPr/>
                    <a:lstStyle/>
                    <a:p>
                      <a:pPr algn="l" fontAlgn="ctr"/>
                      <a:r>
                        <a:rPr lang="en-US" sz="1100" b="0" i="1" u="none" strike="noStrike" dirty="0">
                          <a:solidFill>
                            <a:schemeClr val="tx1"/>
                          </a:solidFill>
                          <a:effectLst/>
                          <a:latin typeface="Calibri" panose="020F0502020204030204" pitchFamily="34" charset="0"/>
                        </a:rPr>
                        <a:t>FT%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Free Throw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WS</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Win Shares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207948799"/>
                  </a:ext>
                </a:extLst>
              </a:tr>
              <a:tr h="371043">
                <a:tc>
                  <a:txBody>
                    <a:bodyPr/>
                    <a:lstStyle/>
                    <a:p>
                      <a:pPr algn="l" fontAlgn="ctr"/>
                      <a:r>
                        <a:rPr lang="en-US" sz="1100" b="0" i="1" u="none" strike="noStrike" dirty="0">
                          <a:solidFill>
                            <a:schemeClr val="tx1"/>
                          </a:solidFill>
                          <a:effectLst/>
                          <a:latin typeface="Calibri" panose="020F0502020204030204" pitchFamily="34" charset="0"/>
                        </a:rPr>
                        <a:t>G</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Games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Year</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Year that the season occurred- the year given is the last year for that season</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594283"/>
                  </a:ext>
                </a:extLst>
              </a:tr>
            </a:tbl>
          </a:graphicData>
        </a:graphic>
      </p:graphicFrame>
      <p:sp>
        <p:nvSpPr>
          <p:cNvPr id="3" name="TextBox 2">
            <a:extLst>
              <a:ext uri="{FF2B5EF4-FFF2-40B4-BE49-F238E27FC236}">
                <a16:creationId xmlns:a16="http://schemas.microsoft.com/office/drawing/2014/main" id="{54F3242F-4C78-4B29-A204-1B83308124B8}"/>
              </a:ext>
            </a:extLst>
          </p:cNvPr>
          <p:cNvSpPr txBox="1"/>
          <p:nvPr/>
        </p:nvSpPr>
        <p:spPr>
          <a:xfrm>
            <a:off x="10426230" y="5484107"/>
            <a:ext cx="1528290" cy="246221"/>
          </a:xfrm>
          <a:prstGeom prst="rect">
            <a:avLst/>
          </a:prstGeom>
          <a:noFill/>
        </p:spPr>
        <p:txBody>
          <a:bodyPr wrap="square" rtlCol="0">
            <a:spAutoFit/>
          </a:bodyPr>
          <a:lstStyle/>
          <a:p>
            <a:pPr algn="r"/>
            <a:r>
              <a:rPr lang="en-US" sz="1000" i="1" dirty="0"/>
              <a:t>*(Non-exhaustive list)</a:t>
            </a:r>
          </a:p>
        </p:txBody>
      </p:sp>
      <p:sp>
        <p:nvSpPr>
          <p:cNvPr id="15" name="Rectangle 14">
            <a:extLst>
              <a:ext uri="{FF2B5EF4-FFF2-40B4-BE49-F238E27FC236}">
                <a16:creationId xmlns:a16="http://schemas.microsoft.com/office/drawing/2014/main" id="{2CD2C630-8A3A-4AD5-B42E-1A81CB962FDB}"/>
              </a:ext>
            </a:extLst>
          </p:cNvPr>
          <p:cNvSpPr/>
          <p:nvPr/>
        </p:nvSpPr>
        <p:spPr>
          <a:xfrm>
            <a:off x="355108" y="4063628"/>
            <a:ext cx="1438182" cy="19909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 Munging</a:t>
            </a:r>
          </a:p>
        </p:txBody>
      </p:sp>
      <p:sp>
        <p:nvSpPr>
          <p:cNvPr id="16" name="Rectangle 15">
            <a:extLst>
              <a:ext uri="{FF2B5EF4-FFF2-40B4-BE49-F238E27FC236}">
                <a16:creationId xmlns:a16="http://schemas.microsoft.com/office/drawing/2014/main" id="{6A564D07-EEF8-4C44-9B4C-2AD149875763}"/>
              </a:ext>
            </a:extLst>
          </p:cNvPr>
          <p:cNvSpPr/>
          <p:nvPr/>
        </p:nvSpPr>
        <p:spPr>
          <a:xfrm>
            <a:off x="1901240" y="4063627"/>
            <a:ext cx="3949315" cy="199094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500" dirty="0">
                <a:solidFill>
                  <a:schemeClr val="tx1"/>
                </a:solidFill>
              </a:rPr>
              <a:t>Filter the dataset to include data from 2013 to 2017 only</a:t>
            </a:r>
          </a:p>
          <a:p>
            <a:pPr marL="285750" indent="-285750" algn="just">
              <a:buFont typeface="Arial" panose="020B0604020202020204" pitchFamily="34" charset="0"/>
              <a:buChar char="•"/>
            </a:pPr>
            <a:r>
              <a:rPr lang="en-US" sz="1500" dirty="0">
                <a:solidFill>
                  <a:schemeClr val="tx1"/>
                </a:solidFill>
              </a:rPr>
              <a:t>Aggregate the parameters using “player” and ”year” as the key – to account for player transfers between teams</a:t>
            </a:r>
          </a:p>
          <a:p>
            <a:pPr marL="285750" indent="-285750" algn="just">
              <a:buFont typeface="Arial" panose="020B0604020202020204" pitchFamily="34" charset="0"/>
              <a:buChar char="•"/>
            </a:pPr>
            <a:r>
              <a:rPr lang="en-US" sz="1500" dirty="0">
                <a:solidFill>
                  <a:schemeClr val="tx1"/>
                </a:solidFill>
              </a:rPr>
              <a:t>Separate the “Indiana Pacers” team from the training set to avoid overfitting	</a:t>
            </a:r>
          </a:p>
        </p:txBody>
      </p:sp>
    </p:spTree>
    <p:extLst>
      <p:ext uri="{BB962C8B-B14F-4D97-AF65-F5344CB8AC3E}">
        <p14:creationId xmlns:p14="http://schemas.microsoft.com/office/powerpoint/2010/main" val="379712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2798AC4-DF88-41FA-920F-9A382D76622E}"/>
              </a:ext>
            </a:extLst>
          </p:cNvPr>
          <p:cNvSpPr/>
          <p:nvPr/>
        </p:nvSpPr>
        <p:spPr>
          <a:xfrm>
            <a:off x="6169980" y="1113418"/>
            <a:ext cx="5784540" cy="3336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Overview of the Parameters</a:t>
            </a:r>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Dataset 2: Salary</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4D56816-62D7-4FE4-8E4F-02DA8B12AFFE}"/>
              </a:ext>
            </a:extLst>
          </p:cNvPr>
          <p:cNvSpPr>
            <a:spLocks noGrp="1"/>
          </p:cNvSpPr>
          <p:nvPr>
            <p:ph type="ftr" sz="quarter" idx="11"/>
          </p:nvPr>
        </p:nvSpPr>
        <p:spPr>
          <a:xfrm>
            <a:off x="4038600" y="6356350"/>
            <a:ext cx="4114800" cy="365125"/>
          </a:xfrm>
        </p:spPr>
        <p:txBody>
          <a:bodyPr/>
          <a:lstStyle/>
          <a:p>
            <a:pPr lvl="0">
              <a:defRPr/>
            </a:pPr>
            <a:r>
              <a:rPr kumimoji="0" lang="en-US" sz="1200" b="1" i="1" u="none" strike="noStrike" kern="1200" cap="none" spc="0" normalizeH="0" baseline="0" noProof="0" dirty="0">
                <a:ln>
                  <a:noFill/>
                </a:ln>
                <a:solidFill>
                  <a:srgbClr val="000000"/>
                </a:solidFill>
                <a:effectLst/>
                <a:uLnTx/>
                <a:uFillTx/>
                <a:latin typeface="Segoe UI Light"/>
                <a:ea typeface="+mn-ea"/>
                <a:cs typeface="+mn-cs"/>
              </a:rPr>
              <a:t>Source:</a:t>
            </a:r>
            <a:r>
              <a:rPr kumimoji="0" lang="en-US" sz="1200" b="0" i="1" u="none" strike="noStrike" kern="1200" cap="none" spc="0" normalizeH="0" baseline="0" noProof="0" dirty="0">
                <a:ln>
                  <a:noFill/>
                </a:ln>
                <a:solidFill>
                  <a:srgbClr val="000000">
                    <a:tint val="75000"/>
                  </a:srgbClr>
                </a:solidFill>
                <a:effectLst/>
                <a:uLnTx/>
                <a:uFillTx/>
                <a:latin typeface="Segoe UI Light"/>
                <a:ea typeface="+mn-ea"/>
                <a:cs typeface="+mn-cs"/>
              </a:rPr>
              <a:t> </a:t>
            </a:r>
            <a:r>
              <a:rPr lang="en-US" i="1" u="sng" dirty="0">
                <a:solidFill>
                  <a:schemeClr val="accent5"/>
                </a:solidFill>
              </a:rPr>
              <a:t>https://</a:t>
            </a:r>
            <a:r>
              <a:rPr lang="en-US" i="1" u="sng" dirty="0" err="1">
                <a:solidFill>
                  <a:schemeClr val="accent5"/>
                </a:solidFill>
              </a:rPr>
              <a:t>www.kaggle.com</a:t>
            </a:r>
            <a:r>
              <a:rPr lang="en-US" i="1" u="sng" dirty="0">
                <a:solidFill>
                  <a:schemeClr val="accent5"/>
                </a:solidFill>
              </a:rPr>
              <a:t>/koki25ando/salary</a:t>
            </a:r>
            <a:endParaRPr kumimoji="0" lang="en-US" sz="1200" b="0" i="1" u="none" strike="noStrike" kern="1200" cap="none" spc="0" normalizeH="0" baseline="0" noProof="0" dirty="0">
              <a:ln>
                <a:noFill/>
              </a:ln>
              <a:solidFill>
                <a:schemeClr val="accent5"/>
              </a:solidFill>
              <a:effectLst/>
              <a:uLnTx/>
              <a:uFillTx/>
              <a:latin typeface="Segoe UI Light"/>
            </a:endParaRPr>
          </a:p>
        </p:txBody>
      </p:sp>
      <p:sp>
        <p:nvSpPr>
          <p:cNvPr id="5" name="Rectangle 4">
            <a:extLst>
              <a:ext uri="{FF2B5EF4-FFF2-40B4-BE49-F238E27FC236}">
                <a16:creationId xmlns:a16="http://schemas.microsoft.com/office/drawing/2014/main" id="{13F0DCCD-7F99-446D-9A6B-4DA7348A9504}"/>
              </a:ext>
            </a:extLst>
          </p:cNvPr>
          <p:cNvSpPr/>
          <p:nvPr/>
        </p:nvSpPr>
        <p:spPr>
          <a:xfrm>
            <a:off x="1901240" y="1107833"/>
            <a:ext cx="3949315" cy="91627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i="0" u="none" strike="noStrike" kern="1200" cap="none" spc="0" normalizeH="0" baseline="0" noProof="0" dirty="0">
                <a:ln>
                  <a:noFill/>
                </a:ln>
                <a:solidFill>
                  <a:srgbClr val="000000"/>
                </a:solidFill>
                <a:effectLst/>
                <a:uLnTx/>
                <a:uFillTx/>
                <a:ea typeface="+mn-ea"/>
                <a:cs typeface="+mn-cs"/>
              </a:rPr>
              <a:t>The data-set</a:t>
            </a:r>
            <a:r>
              <a:rPr kumimoji="0" lang="zh-CN" altLang="en-US" sz="1500" i="0" u="none" strike="noStrike" kern="1200" cap="none" spc="0" normalizeH="0" baseline="0" noProof="0" dirty="0">
                <a:ln>
                  <a:noFill/>
                </a:ln>
                <a:solidFill>
                  <a:srgbClr val="000000"/>
                </a:solidFill>
                <a:effectLst/>
                <a:uLnTx/>
                <a:uFillTx/>
                <a:ea typeface="+mn-ea"/>
                <a:cs typeface="+mn-cs"/>
              </a:rPr>
              <a:t> </a:t>
            </a:r>
            <a:r>
              <a:rPr kumimoji="0" lang="en-US" altLang="zh-CN" sz="1500" i="0" u="none" strike="noStrike" kern="1200" cap="none" spc="0" normalizeH="0" baseline="0" noProof="0" dirty="0">
                <a:ln>
                  <a:noFill/>
                </a:ln>
                <a:solidFill>
                  <a:srgbClr val="000000"/>
                </a:solidFill>
                <a:effectLst/>
                <a:uLnTx/>
                <a:uFillTx/>
                <a:ea typeface="+mn-ea"/>
                <a:cs typeface="+mn-cs"/>
              </a:rPr>
              <a:t>simply contains information about all NBA players’ salary in 2017-2018 Season.</a:t>
            </a:r>
            <a:endParaRPr kumimoji="0" lang="en-US" sz="1500" i="0" u="none" strike="noStrike" kern="1200" cap="none" spc="0" normalizeH="0" baseline="0" noProof="0" dirty="0">
              <a:ln>
                <a:noFill/>
              </a:ln>
              <a:solidFill>
                <a:srgbClr val="000000"/>
              </a:solidFill>
              <a:effectLst/>
              <a:uLnTx/>
              <a:uFillTx/>
              <a:ea typeface="+mn-ea"/>
              <a:cs typeface="+mn-cs"/>
            </a:endParaRPr>
          </a:p>
        </p:txBody>
      </p:sp>
      <p:sp>
        <p:nvSpPr>
          <p:cNvPr id="15" name="Rectangle 14">
            <a:extLst>
              <a:ext uri="{FF2B5EF4-FFF2-40B4-BE49-F238E27FC236}">
                <a16:creationId xmlns:a16="http://schemas.microsoft.com/office/drawing/2014/main" id="{59D7AC12-53BF-654B-8DD4-6975607EEC51}"/>
              </a:ext>
            </a:extLst>
          </p:cNvPr>
          <p:cNvSpPr/>
          <p:nvPr/>
        </p:nvSpPr>
        <p:spPr>
          <a:xfrm>
            <a:off x="355108" y="1113419"/>
            <a:ext cx="1438182" cy="9106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Description</a:t>
            </a:r>
          </a:p>
        </p:txBody>
      </p:sp>
      <p:sp>
        <p:nvSpPr>
          <p:cNvPr id="16" name="Rectangle 15">
            <a:extLst>
              <a:ext uri="{FF2B5EF4-FFF2-40B4-BE49-F238E27FC236}">
                <a16:creationId xmlns:a16="http://schemas.microsoft.com/office/drawing/2014/main" id="{A81C6C06-09A9-934E-9CC1-C565848CF73A}"/>
              </a:ext>
            </a:extLst>
          </p:cNvPr>
          <p:cNvSpPr/>
          <p:nvPr/>
        </p:nvSpPr>
        <p:spPr>
          <a:xfrm>
            <a:off x="355108" y="2207363"/>
            <a:ext cx="1438182" cy="14778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Data Parameters</a:t>
            </a:r>
          </a:p>
        </p:txBody>
      </p:sp>
      <p:sp>
        <p:nvSpPr>
          <p:cNvPr id="17" name="Rectangle 16">
            <a:extLst>
              <a:ext uri="{FF2B5EF4-FFF2-40B4-BE49-F238E27FC236}">
                <a16:creationId xmlns:a16="http://schemas.microsoft.com/office/drawing/2014/main" id="{CA1F59CD-C6E9-794C-A855-E83A70EFBB93}"/>
              </a:ext>
            </a:extLst>
          </p:cNvPr>
          <p:cNvSpPr/>
          <p:nvPr/>
        </p:nvSpPr>
        <p:spPr>
          <a:xfrm>
            <a:off x="1901240" y="2207362"/>
            <a:ext cx="3949315" cy="147789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Segoe UI Light"/>
                <a:ea typeface="+mn-ea"/>
                <a:cs typeface="+mn-cs"/>
              </a:rPr>
              <a:t>The data-set shows </a:t>
            </a:r>
            <a:r>
              <a:rPr kumimoji="0" lang="en-US" sz="1500" b="1" i="0" u="none" strike="noStrike" kern="1200" cap="none" spc="0" normalizeH="0" baseline="0" noProof="0" dirty="0">
                <a:ln>
                  <a:noFill/>
                </a:ln>
                <a:solidFill>
                  <a:srgbClr val="000000"/>
                </a:solidFill>
                <a:effectLst/>
                <a:uLnTx/>
                <a:uFillTx/>
                <a:latin typeface="Segoe UI Light"/>
                <a:ea typeface="+mn-ea"/>
                <a:cs typeface="+mn-cs"/>
              </a:rPr>
              <a:t>players’ salary amount </a:t>
            </a:r>
            <a:r>
              <a:rPr kumimoji="0" lang="en-US" sz="1500" b="0" i="0" u="none" strike="noStrike" kern="1200" cap="none" spc="0" normalizeH="0" baseline="0" noProof="0" dirty="0">
                <a:ln>
                  <a:noFill/>
                </a:ln>
                <a:solidFill>
                  <a:srgbClr val="000000"/>
                </a:solidFill>
                <a:effectLst/>
                <a:uLnTx/>
                <a:uFillTx/>
                <a:latin typeface="Segoe UI Light"/>
                <a:ea typeface="+mn-ea"/>
                <a:cs typeface="+mn-cs"/>
              </a:rPr>
              <a:t>about 573 NBA players in 2017-2018 NBA season.</a:t>
            </a:r>
            <a:endParaRPr lang="en-US" sz="1500" dirty="0">
              <a:solidFill>
                <a:srgbClr val="000000"/>
              </a:solidFill>
              <a:latin typeface="Segoe UI Light"/>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Segoe UI Light"/>
                <a:ea typeface="+mn-ea"/>
                <a:cs typeface="+mn-cs"/>
              </a:rPr>
              <a:t>Along with the salary amount</a:t>
            </a:r>
            <a:r>
              <a:rPr lang="en-US" sz="1500" dirty="0">
                <a:solidFill>
                  <a:srgbClr val="000000"/>
                </a:solidFill>
                <a:latin typeface="Segoe UI Light"/>
              </a:rPr>
              <a:t>, it also includes players’ name and their team</a:t>
            </a:r>
            <a:endParaRPr kumimoji="0" lang="en-US" sz="15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8" name="Rectangle 17">
            <a:extLst>
              <a:ext uri="{FF2B5EF4-FFF2-40B4-BE49-F238E27FC236}">
                <a16:creationId xmlns:a16="http://schemas.microsoft.com/office/drawing/2014/main" id="{0FE4E5A6-124E-B549-8D6A-FB963ECBA928}"/>
              </a:ext>
            </a:extLst>
          </p:cNvPr>
          <p:cNvSpPr/>
          <p:nvPr/>
        </p:nvSpPr>
        <p:spPr>
          <a:xfrm>
            <a:off x="355108" y="3853426"/>
            <a:ext cx="1438182" cy="19909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Data Munging</a:t>
            </a:r>
          </a:p>
        </p:txBody>
      </p:sp>
      <p:sp>
        <p:nvSpPr>
          <p:cNvPr id="19" name="Rectangle 18">
            <a:extLst>
              <a:ext uri="{FF2B5EF4-FFF2-40B4-BE49-F238E27FC236}">
                <a16:creationId xmlns:a16="http://schemas.microsoft.com/office/drawing/2014/main" id="{72747438-1697-2044-B6DE-EE1A0F4A6F58}"/>
              </a:ext>
            </a:extLst>
          </p:cNvPr>
          <p:cNvSpPr/>
          <p:nvPr/>
        </p:nvSpPr>
        <p:spPr>
          <a:xfrm>
            <a:off x="1901240" y="3842913"/>
            <a:ext cx="3949315" cy="199094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Segoe UI Light"/>
                <a:ea typeface="+mn-ea"/>
                <a:cs typeface="+mn-cs"/>
              </a:rPr>
              <a:t>This database is clearly enough for data-merging later</a:t>
            </a:r>
          </a:p>
        </p:txBody>
      </p:sp>
      <p:graphicFrame>
        <p:nvGraphicFramePr>
          <p:cNvPr id="9" name="Table 8">
            <a:extLst>
              <a:ext uri="{FF2B5EF4-FFF2-40B4-BE49-F238E27FC236}">
                <a16:creationId xmlns:a16="http://schemas.microsoft.com/office/drawing/2014/main" id="{A31F16EC-8A6F-0844-BCCA-D6810AB0F304}"/>
              </a:ext>
            </a:extLst>
          </p:cNvPr>
          <p:cNvGraphicFramePr>
            <a:graphicFrameLocks noGrp="1"/>
          </p:cNvGraphicFramePr>
          <p:nvPr/>
        </p:nvGraphicFramePr>
        <p:xfrm>
          <a:off x="6169980" y="1565971"/>
          <a:ext cx="5784540" cy="903006"/>
        </p:xfrm>
        <a:graphic>
          <a:graphicData uri="http://schemas.openxmlformats.org/drawingml/2006/table">
            <a:tbl>
              <a:tblPr/>
              <a:tblGrid>
                <a:gridCol w="1953383">
                  <a:extLst>
                    <a:ext uri="{9D8B030D-6E8A-4147-A177-3AD203B41FA5}">
                      <a16:colId xmlns:a16="http://schemas.microsoft.com/office/drawing/2014/main" val="766186004"/>
                    </a:ext>
                  </a:extLst>
                </a:gridCol>
                <a:gridCol w="3831157">
                  <a:extLst>
                    <a:ext uri="{9D8B030D-6E8A-4147-A177-3AD203B41FA5}">
                      <a16:colId xmlns:a16="http://schemas.microsoft.com/office/drawing/2014/main" val="3906611085"/>
                    </a:ext>
                  </a:extLst>
                </a:gridCol>
              </a:tblGrid>
              <a:tr h="196636">
                <a:tc>
                  <a:txBody>
                    <a:bodyPr/>
                    <a:lstStyle/>
                    <a:p>
                      <a:pPr algn="l" fontAlgn="b"/>
                      <a:r>
                        <a:rPr lang="en-US" sz="1200" b="1" i="1" u="none" strike="noStrike" dirty="0">
                          <a:solidFill>
                            <a:srgbClr val="000000"/>
                          </a:solidFill>
                          <a:effectLst/>
                          <a:latin typeface="Calibri" panose="020F0502020204030204" pitchFamily="34" charset="0"/>
                        </a:rPr>
                        <a:t>Parameter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dirty="0">
                          <a:solidFill>
                            <a:srgbClr val="000000"/>
                          </a:solidFill>
                          <a:effectLst/>
                          <a:latin typeface="Calibri" panose="020F0502020204030204" pitchFamily="34" charset="0"/>
                        </a:rPr>
                        <a:t>Description</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85686057"/>
                  </a:ext>
                </a:extLst>
              </a:tr>
              <a:tr h="181735">
                <a:tc>
                  <a:txBody>
                    <a:bodyPr/>
                    <a:lstStyle/>
                    <a:p>
                      <a:pPr algn="l" fontAlgn="ctr"/>
                      <a:r>
                        <a:rPr lang="en-US" sz="1100" b="0" i="1" u="none" strike="noStrike" dirty="0">
                          <a:solidFill>
                            <a:schemeClr val="tx1"/>
                          </a:solidFill>
                          <a:effectLst/>
                          <a:latin typeface="Calibri" panose="020F0502020204030204" pitchFamily="34" charset="0"/>
                        </a:rPr>
                        <a:t>Player</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NBA players’ name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791834172"/>
                  </a:ext>
                </a:extLst>
              </a:tr>
              <a:tr h="181735">
                <a:tc>
                  <a:txBody>
                    <a:bodyPr/>
                    <a:lstStyle/>
                    <a:p>
                      <a:pPr algn="l" fontAlgn="ctr"/>
                      <a:r>
                        <a:rPr lang="en-US" sz="1100" b="0" i="1" u="none" strike="noStrike" dirty="0">
                          <a:solidFill>
                            <a:schemeClr val="tx1"/>
                          </a:solidFill>
                          <a:effectLst/>
                          <a:latin typeface="Calibri" panose="020F0502020204030204" pitchFamily="34" charset="0"/>
                        </a:rPr>
                        <a:t>Tm</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Team name each player belongs to at the beginning of the 2017-2018 season</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4119148860"/>
                  </a:ext>
                </a:extLst>
              </a:tr>
              <a:tr h="181735">
                <a:tc>
                  <a:txBody>
                    <a:bodyPr/>
                    <a:lstStyle/>
                    <a:p>
                      <a:pPr algn="l" fontAlgn="ctr"/>
                      <a:r>
                        <a:rPr lang="en-US" sz="1100" b="0" i="1" u="none" strike="noStrike" dirty="0">
                          <a:solidFill>
                            <a:schemeClr val="tx1"/>
                          </a:solidFill>
                          <a:effectLst/>
                          <a:latin typeface="Calibri" panose="020F0502020204030204" pitchFamily="34" charset="0"/>
                        </a:rPr>
                        <a:t>Season17_18</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Salary price for 2017-2018 season (USD)</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887017409"/>
                  </a:ext>
                </a:extLst>
              </a:tr>
            </a:tbl>
          </a:graphicData>
        </a:graphic>
      </p:graphicFrame>
      <p:sp>
        <p:nvSpPr>
          <p:cNvPr id="24" name="Rectangle 23">
            <a:extLst>
              <a:ext uri="{FF2B5EF4-FFF2-40B4-BE49-F238E27FC236}">
                <a16:creationId xmlns:a16="http://schemas.microsoft.com/office/drawing/2014/main" id="{2700D78C-142A-6E4C-98B4-9C309DBCB5A1}"/>
              </a:ext>
            </a:extLst>
          </p:cNvPr>
          <p:cNvSpPr/>
          <p:nvPr/>
        </p:nvSpPr>
        <p:spPr>
          <a:xfrm>
            <a:off x="6169980" y="2587889"/>
            <a:ext cx="5784540" cy="3336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Segoe UI Light"/>
              </a:rPr>
              <a:t>First Multi-lines</a:t>
            </a:r>
            <a:r>
              <a:rPr kumimoji="0" lang="en-US" sz="1800" b="1" i="0" u="none" strike="noStrike" kern="1200" cap="none" spc="0" normalizeH="0" baseline="0" noProof="0" dirty="0">
                <a:ln>
                  <a:noFill/>
                </a:ln>
                <a:solidFill>
                  <a:prstClr val="white"/>
                </a:solidFill>
                <a:effectLst/>
                <a:uLnTx/>
                <a:uFillTx/>
                <a:latin typeface="Segoe UI Light"/>
                <a:ea typeface="+mn-ea"/>
                <a:cs typeface="+mn-cs"/>
              </a:rPr>
              <a:t> of the Data-set</a:t>
            </a:r>
          </a:p>
        </p:txBody>
      </p:sp>
      <p:pic>
        <p:nvPicPr>
          <p:cNvPr id="21" name="Picture 20">
            <a:extLst>
              <a:ext uri="{FF2B5EF4-FFF2-40B4-BE49-F238E27FC236}">
                <a16:creationId xmlns:a16="http://schemas.microsoft.com/office/drawing/2014/main" id="{E48D6110-58CF-7948-98AB-C34CD0AA7495}"/>
              </a:ext>
            </a:extLst>
          </p:cNvPr>
          <p:cNvPicPr>
            <a:picLocks noChangeAspect="1"/>
          </p:cNvPicPr>
          <p:nvPr/>
        </p:nvPicPr>
        <p:blipFill>
          <a:blip r:embed="rId3"/>
          <a:stretch>
            <a:fillRect/>
          </a:stretch>
        </p:blipFill>
        <p:spPr>
          <a:xfrm>
            <a:off x="6341447" y="3070900"/>
            <a:ext cx="5359868" cy="2679934"/>
          </a:xfrm>
          <a:prstGeom prst="rect">
            <a:avLst/>
          </a:prstGeom>
        </p:spPr>
      </p:pic>
    </p:spTree>
    <p:extLst>
      <p:ext uri="{BB962C8B-B14F-4D97-AF65-F5344CB8AC3E}">
        <p14:creationId xmlns:p14="http://schemas.microsoft.com/office/powerpoint/2010/main" val="45883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rapezoid 96">
            <a:extLst>
              <a:ext uri="{FF2B5EF4-FFF2-40B4-BE49-F238E27FC236}">
                <a16:creationId xmlns:a16="http://schemas.microsoft.com/office/drawing/2014/main" id="{F4BFD48C-B55F-4BD3-9B04-03045D6244C5}"/>
              </a:ext>
              <a:ext uri="{C183D7F6-B498-43B3-948B-1728B52AA6E4}">
                <adec:decorative xmlns:adec="http://schemas.microsoft.com/office/drawing/2017/decorative" val="1"/>
              </a:ext>
            </a:extLst>
          </p:cNvPr>
          <p:cNvSpPr/>
          <p:nvPr/>
        </p:nvSpPr>
        <p:spPr>
          <a:xfrm rot="5400000">
            <a:off x="683585" y="159619"/>
            <a:ext cx="5943600" cy="7053301"/>
          </a:xfrm>
          <a:prstGeom prst="trapezoid">
            <a:avLst>
              <a:gd name="adj" fmla="val 4509"/>
            </a:avLst>
          </a:prstGeom>
          <a:solidFill>
            <a:srgbClr val="FCE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Manipulation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4774406" y="2575122"/>
            <a:ext cx="1920875" cy="192087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6695281" y="3535560"/>
            <a:ext cx="73564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0F8D1DEA-0363-4C10-925D-1D68E14CCEF4}"/>
              </a:ext>
            </a:extLst>
          </p:cNvPr>
          <p:cNvSpPr/>
          <p:nvPr/>
        </p:nvSpPr>
        <p:spPr>
          <a:xfrm>
            <a:off x="4464578" y="5076443"/>
            <a:ext cx="1348582" cy="467051"/>
          </a:xfrm>
          <a:prstGeom prst="rect">
            <a:avLst/>
          </a:prstGeom>
        </p:spPr>
        <p:txBody>
          <a:bodyPr wrap="square" lIns="0" tIns="0" rIns="0" bIns="0" anchor="ctr">
            <a:spAutoFit/>
          </a:bodyPr>
          <a:lstStyle/>
          <a:p>
            <a:pPr algn="ctr">
              <a:lnSpc>
                <a:spcPts val="1900"/>
              </a:lnSpc>
            </a:pPr>
            <a:r>
              <a:rPr lang="en-US" sz="1400" b="1" dirty="0">
                <a:solidFill>
                  <a:schemeClr val="tx1">
                    <a:lumMod val="75000"/>
                    <a:lumOff val="25000"/>
                  </a:schemeClr>
                </a:solidFill>
                <a:cs typeface="Segoe UI" panose="020B0502040204020203" pitchFamily="34" charset="0"/>
              </a:rPr>
              <a:t>Left Merge on</a:t>
            </a:r>
          </a:p>
          <a:p>
            <a:pPr algn="ctr">
              <a:lnSpc>
                <a:spcPts val="1900"/>
              </a:lnSpc>
            </a:pPr>
            <a:r>
              <a:rPr lang="en-US" sz="1400" b="1" i="1" dirty="0">
                <a:solidFill>
                  <a:schemeClr val="tx1">
                    <a:lumMod val="75000"/>
                    <a:lumOff val="25000"/>
                  </a:schemeClr>
                </a:solidFill>
                <a:cs typeface="Segoe UI" panose="020B0502040204020203" pitchFamily="34" charset="0"/>
              </a:rPr>
              <a:t>‘Player name’</a:t>
            </a:r>
          </a:p>
        </p:txBody>
      </p: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2715393" y="1006217"/>
            <a:ext cx="1443182" cy="1443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2715393" y="2813969"/>
            <a:ext cx="1443182" cy="1443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41" idx="6"/>
            <a:endCxn id="73" idx="2"/>
          </p:cNvCxnSpPr>
          <p:nvPr/>
        </p:nvCxnSpPr>
        <p:spPr>
          <a:xfrm>
            <a:off x="4158575" y="3535560"/>
            <a:ext cx="6158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2813530" y="1450810"/>
            <a:ext cx="1246909" cy="553998"/>
          </a:xfrm>
          <a:prstGeom prst="rect">
            <a:avLst/>
          </a:prstGeom>
        </p:spPr>
        <p:txBody>
          <a:bodyPr wrap="square" lIns="0" tIns="0" rIns="0" bIns="0" anchor="ctr">
            <a:spAutoFit/>
          </a:bodyPr>
          <a:lstStyle/>
          <a:p>
            <a:pPr algn="ctr"/>
            <a:r>
              <a:rPr lang="en-US" b="1" dirty="0">
                <a:solidFill>
                  <a:schemeClr val="bg1"/>
                </a:solidFill>
              </a:rPr>
              <a:t>Dataset 1: 2013-16</a:t>
            </a:r>
          </a:p>
        </p:txBody>
      </p:sp>
      <p:sp>
        <p:nvSpPr>
          <p:cNvPr id="81" name="Rectangle 80">
            <a:extLst>
              <a:ext uri="{FF2B5EF4-FFF2-40B4-BE49-F238E27FC236}">
                <a16:creationId xmlns:a16="http://schemas.microsoft.com/office/drawing/2014/main" id="{D4EC02E4-F054-4111-9038-AE0BDA4C8060}"/>
              </a:ext>
            </a:extLst>
          </p:cNvPr>
          <p:cNvSpPr/>
          <p:nvPr/>
        </p:nvSpPr>
        <p:spPr>
          <a:xfrm>
            <a:off x="2813530" y="3258562"/>
            <a:ext cx="1246909" cy="553998"/>
          </a:xfrm>
          <a:prstGeom prst="rect">
            <a:avLst/>
          </a:prstGeom>
        </p:spPr>
        <p:txBody>
          <a:bodyPr wrap="square" lIns="0" tIns="0" rIns="0" bIns="0" anchor="ctr">
            <a:spAutoFit/>
          </a:bodyPr>
          <a:lstStyle/>
          <a:p>
            <a:pPr algn="ctr"/>
            <a:r>
              <a:rPr lang="en-US" b="1" dirty="0">
                <a:solidFill>
                  <a:schemeClr val="bg1"/>
                </a:solidFill>
              </a:rPr>
              <a:t>Dataset 1:</a:t>
            </a:r>
          </a:p>
          <a:p>
            <a:pPr algn="ctr"/>
            <a:r>
              <a:rPr lang="en-US" b="1" dirty="0">
                <a:solidFill>
                  <a:schemeClr val="bg1"/>
                </a:solidFill>
              </a:rPr>
              <a:t>2017</a:t>
            </a:r>
          </a:p>
        </p:txBody>
      </p:sp>
      <p:sp>
        <p:nvSpPr>
          <p:cNvPr id="92" name="Rectangle 91">
            <a:extLst>
              <a:ext uri="{FF2B5EF4-FFF2-40B4-BE49-F238E27FC236}">
                <a16:creationId xmlns:a16="http://schemas.microsoft.com/office/drawing/2014/main" id="{A69BDC62-882D-49FD-B60A-05F493B04723}"/>
              </a:ext>
            </a:extLst>
          </p:cNvPr>
          <p:cNvSpPr/>
          <p:nvPr/>
        </p:nvSpPr>
        <p:spPr>
          <a:xfrm>
            <a:off x="240157" y="1249184"/>
            <a:ext cx="2235058" cy="957250"/>
          </a:xfrm>
          <a:prstGeom prst="rect">
            <a:avLst/>
          </a:prstGeom>
        </p:spPr>
        <p:txBody>
          <a:bodyPr wrap="square" lIns="0" tIns="0" rIns="0" bIns="0" anchor="ctr">
            <a:spAutoFit/>
          </a:bodyPr>
          <a:lstStyle/>
          <a:p>
            <a:pPr algn="ctr">
              <a:lnSpc>
                <a:spcPts val="1900"/>
              </a:lnSpc>
            </a:pPr>
            <a:r>
              <a:rPr lang="en-US" sz="1500" i="1" dirty="0">
                <a:solidFill>
                  <a:schemeClr val="tx1">
                    <a:lumMod val="75000"/>
                    <a:lumOff val="25000"/>
                  </a:schemeClr>
                </a:solidFill>
                <a:cs typeface="Segoe UI" panose="020B0502040204020203" pitchFamily="34" charset="0"/>
              </a:rPr>
              <a:t>2013-16 data is used as the </a:t>
            </a:r>
            <a:r>
              <a:rPr lang="en-US" sz="1500" b="1" i="1" dirty="0">
                <a:solidFill>
                  <a:schemeClr val="tx1">
                    <a:lumMod val="75000"/>
                    <a:lumOff val="25000"/>
                  </a:schemeClr>
                </a:solidFill>
                <a:cs typeface="Segoe UI" panose="020B0502040204020203" pitchFamily="34" charset="0"/>
              </a:rPr>
              <a:t>‘training set’</a:t>
            </a:r>
            <a:r>
              <a:rPr lang="en-US" sz="1500" i="1" dirty="0">
                <a:solidFill>
                  <a:schemeClr val="tx1">
                    <a:lumMod val="75000"/>
                    <a:lumOff val="25000"/>
                  </a:schemeClr>
                </a:solidFill>
                <a:cs typeface="Segoe UI" panose="020B0502040204020203" pitchFamily="34" charset="0"/>
              </a:rPr>
              <a:t> to build the model to evaluate player performance score</a:t>
            </a:r>
          </a:p>
        </p:txBody>
      </p:sp>
      <p:sp>
        <p:nvSpPr>
          <p:cNvPr id="36" name="Rectangle 35">
            <a:extLst>
              <a:ext uri="{FF2B5EF4-FFF2-40B4-BE49-F238E27FC236}">
                <a16:creationId xmlns:a16="http://schemas.microsoft.com/office/drawing/2014/main" id="{400E73FC-C04A-4C1B-B185-9B5B2A3E58C1}"/>
              </a:ext>
            </a:extLst>
          </p:cNvPr>
          <p:cNvSpPr/>
          <p:nvPr/>
        </p:nvSpPr>
        <p:spPr>
          <a:xfrm>
            <a:off x="240157" y="3300592"/>
            <a:ext cx="2235058" cy="469937"/>
          </a:xfrm>
          <a:prstGeom prst="rect">
            <a:avLst/>
          </a:prstGeom>
        </p:spPr>
        <p:txBody>
          <a:bodyPr wrap="square" lIns="0" tIns="0" rIns="0" bIns="0" anchor="ctr">
            <a:spAutoFit/>
          </a:bodyPr>
          <a:lstStyle/>
          <a:p>
            <a:pPr algn="ctr">
              <a:lnSpc>
                <a:spcPts val="1900"/>
              </a:lnSpc>
            </a:pPr>
            <a:r>
              <a:rPr lang="en-US" sz="1500" i="1" dirty="0">
                <a:solidFill>
                  <a:schemeClr val="tx1">
                    <a:lumMod val="75000"/>
                    <a:lumOff val="25000"/>
                  </a:schemeClr>
                </a:solidFill>
                <a:cs typeface="Segoe UI" panose="020B0502040204020203" pitchFamily="34" charset="0"/>
              </a:rPr>
              <a:t>Used as the test dataset to calculate the “PER” score</a:t>
            </a:r>
          </a:p>
        </p:txBody>
      </p:sp>
      <p:sp>
        <p:nvSpPr>
          <p:cNvPr id="39" name="Oval 38">
            <a:extLst>
              <a:ext uri="{FF2B5EF4-FFF2-40B4-BE49-F238E27FC236}">
                <a16:creationId xmlns:a16="http://schemas.microsoft.com/office/drawing/2014/main" id="{0B60661B-D818-456F-A327-982EA3979338}"/>
              </a:ext>
              <a:ext uri="{C183D7F6-B498-43B3-948B-1728B52AA6E4}">
                <adec:decorative xmlns:adec="http://schemas.microsoft.com/office/drawing/2017/decorative" val="1"/>
              </a:ext>
            </a:extLst>
          </p:cNvPr>
          <p:cNvSpPr/>
          <p:nvPr/>
        </p:nvSpPr>
        <p:spPr>
          <a:xfrm>
            <a:off x="2715393" y="4849764"/>
            <a:ext cx="1443182" cy="1443182"/>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D2F2307-4478-4B0C-A6B4-729B83D0972D}"/>
              </a:ext>
            </a:extLst>
          </p:cNvPr>
          <p:cNvSpPr/>
          <p:nvPr/>
        </p:nvSpPr>
        <p:spPr>
          <a:xfrm>
            <a:off x="240157" y="5214558"/>
            <a:ext cx="2235058" cy="713593"/>
          </a:xfrm>
          <a:prstGeom prst="rect">
            <a:avLst/>
          </a:prstGeom>
        </p:spPr>
        <p:txBody>
          <a:bodyPr wrap="square" lIns="0" tIns="0" rIns="0" bIns="0" anchor="ctr">
            <a:spAutoFit/>
          </a:bodyPr>
          <a:lstStyle/>
          <a:p>
            <a:pPr algn="ctr">
              <a:lnSpc>
                <a:spcPts val="1900"/>
              </a:lnSpc>
            </a:pPr>
            <a:r>
              <a:rPr lang="en-US" sz="1500" i="1" dirty="0">
                <a:solidFill>
                  <a:schemeClr val="tx1">
                    <a:lumMod val="75000"/>
                    <a:lumOff val="25000"/>
                  </a:schemeClr>
                </a:solidFill>
                <a:cs typeface="Segoe UI" panose="020B0502040204020203" pitchFamily="34" charset="0"/>
              </a:rPr>
              <a:t>Salary dataset merged with the player stats to manage team budget</a:t>
            </a:r>
          </a:p>
        </p:txBody>
      </p:sp>
      <p:cxnSp>
        <p:nvCxnSpPr>
          <p:cNvPr id="23" name="Connector: Elbow 22">
            <a:extLst>
              <a:ext uri="{FF2B5EF4-FFF2-40B4-BE49-F238E27FC236}">
                <a16:creationId xmlns:a16="http://schemas.microsoft.com/office/drawing/2014/main" id="{0EC89EAF-669C-4273-A836-279F49162BB1}"/>
              </a:ext>
            </a:extLst>
          </p:cNvPr>
          <p:cNvCxnSpPr>
            <a:cxnSpLocks/>
            <a:stCxn id="39" idx="6"/>
            <a:endCxn id="73" idx="4"/>
          </p:cNvCxnSpPr>
          <p:nvPr/>
        </p:nvCxnSpPr>
        <p:spPr>
          <a:xfrm flipV="1">
            <a:off x="4158575" y="4495997"/>
            <a:ext cx="1576269" cy="1075358"/>
          </a:xfrm>
          <a:prstGeom prst="bentConnector2">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82A9165-0FCE-42E7-81D2-0045B49C2460}"/>
              </a:ext>
            </a:extLst>
          </p:cNvPr>
          <p:cNvSpPr/>
          <p:nvPr/>
        </p:nvSpPr>
        <p:spPr>
          <a:xfrm>
            <a:off x="2813530" y="5309969"/>
            <a:ext cx="1246909" cy="553998"/>
          </a:xfrm>
          <a:prstGeom prst="rect">
            <a:avLst/>
          </a:prstGeom>
        </p:spPr>
        <p:txBody>
          <a:bodyPr wrap="square" lIns="0" tIns="0" rIns="0" bIns="0" anchor="ctr">
            <a:spAutoFit/>
          </a:bodyPr>
          <a:lstStyle/>
          <a:p>
            <a:pPr algn="ctr"/>
            <a:r>
              <a:rPr lang="en-US" b="1" dirty="0">
                <a:solidFill>
                  <a:schemeClr val="bg1"/>
                </a:solidFill>
              </a:rPr>
              <a:t>Dataset 2: Salary</a:t>
            </a:r>
          </a:p>
        </p:txBody>
      </p:sp>
      <p:sp>
        <p:nvSpPr>
          <p:cNvPr id="74" name="Trapezoid 73">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5156323" y="3000468"/>
            <a:ext cx="5943600" cy="137160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6788213" y="3000468"/>
            <a:ext cx="5943600" cy="1371600"/>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9F6EE26A-3174-49AD-900E-08C045755F3C}"/>
              </a:ext>
            </a:extLst>
          </p:cNvPr>
          <p:cNvSpPr/>
          <p:nvPr/>
        </p:nvSpPr>
        <p:spPr>
          <a:xfrm>
            <a:off x="7429849" y="3443269"/>
            <a:ext cx="1371600" cy="492443"/>
          </a:xfrm>
          <a:prstGeom prst="rect">
            <a:avLst/>
          </a:prstGeom>
        </p:spPr>
        <p:txBody>
          <a:bodyPr wrap="square" lIns="0" tIns="0" rIns="0" bIns="0" anchor="ctr">
            <a:spAutoFit/>
          </a:bodyPr>
          <a:lstStyle/>
          <a:p>
            <a:pPr algn="ctr"/>
            <a:r>
              <a:rPr lang="en-US" sz="1600" b="1" dirty="0">
                <a:solidFill>
                  <a:schemeClr val="bg1"/>
                </a:solidFill>
              </a:rPr>
              <a:t>Descriptive Statistics</a:t>
            </a:r>
          </a:p>
        </p:txBody>
      </p:sp>
      <p:sp>
        <p:nvSpPr>
          <p:cNvPr id="98" name="Rectangle 97">
            <a:extLst>
              <a:ext uri="{FF2B5EF4-FFF2-40B4-BE49-F238E27FC236}">
                <a16:creationId xmlns:a16="http://schemas.microsoft.com/office/drawing/2014/main" id="{2461A629-6082-42BB-BDF8-E959614C9639}"/>
              </a:ext>
            </a:extLst>
          </p:cNvPr>
          <p:cNvSpPr/>
          <p:nvPr/>
        </p:nvSpPr>
        <p:spPr>
          <a:xfrm>
            <a:off x="9049265" y="3566379"/>
            <a:ext cx="1371600" cy="246221"/>
          </a:xfrm>
          <a:prstGeom prst="rect">
            <a:avLst/>
          </a:prstGeom>
        </p:spPr>
        <p:txBody>
          <a:bodyPr wrap="square" lIns="0" tIns="0" rIns="0" bIns="0" anchor="ctr">
            <a:spAutoFit/>
          </a:bodyPr>
          <a:lstStyle/>
          <a:p>
            <a:pPr algn="ctr"/>
            <a:r>
              <a:rPr lang="en-US" sz="1600" b="1" dirty="0">
                <a:solidFill>
                  <a:schemeClr val="bg1"/>
                </a:solidFill>
              </a:rPr>
              <a:t>Modeling</a:t>
            </a:r>
          </a:p>
        </p:txBody>
      </p:sp>
      <p:sp>
        <p:nvSpPr>
          <p:cNvPr id="99" name="Trapezoid 98">
            <a:extLst>
              <a:ext uri="{FF2B5EF4-FFF2-40B4-BE49-F238E27FC236}">
                <a16:creationId xmlns:a16="http://schemas.microsoft.com/office/drawing/2014/main" id="{FB3AB2DD-8448-4230-A16A-C92335D24B2D}"/>
              </a:ext>
              <a:ext uri="{C183D7F6-B498-43B3-948B-1728B52AA6E4}">
                <adec:decorative xmlns:adec="http://schemas.microsoft.com/office/drawing/2017/decorative" val="1"/>
              </a:ext>
            </a:extLst>
          </p:cNvPr>
          <p:cNvSpPr/>
          <p:nvPr/>
        </p:nvSpPr>
        <p:spPr>
          <a:xfrm rot="5400000">
            <a:off x="8420100" y="3000468"/>
            <a:ext cx="5943600" cy="137160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B38DB754-1414-4CF5-ADEE-2379FBEC8A6A}"/>
              </a:ext>
            </a:extLst>
          </p:cNvPr>
          <p:cNvSpPr/>
          <p:nvPr/>
        </p:nvSpPr>
        <p:spPr>
          <a:xfrm>
            <a:off x="10693626" y="3443270"/>
            <a:ext cx="1371600" cy="492443"/>
          </a:xfrm>
          <a:prstGeom prst="rect">
            <a:avLst/>
          </a:prstGeom>
        </p:spPr>
        <p:txBody>
          <a:bodyPr wrap="square" lIns="0" tIns="0" rIns="0" bIns="0" anchor="ctr">
            <a:spAutoFit/>
          </a:bodyPr>
          <a:lstStyle/>
          <a:p>
            <a:pPr algn="ctr"/>
            <a:r>
              <a:rPr lang="en-US" sz="1600" b="1" dirty="0">
                <a:solidFill>
                  <a:schemeClr val="bg1"/>
                </a:solidFill>
              </a:rPr>
              <a:t>Interpretation and results</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8706017" y="3535560"/>
            <a:ext cx="4572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10330630" y="3535560"/>
            <a:ext cx="4572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157ACA90-A2B2-4CD2-BF37-C4D326BF08DA}"/>
              </a:ext>
            </a:extLst>
          </p:cNvPr>
          <p:cNvSpPr/>
          <p:nvPr/>
        </p:nvSpPr>
        <p:spPr>
          <a:xfrm>
            <a:off x="4874870" y="3258562"/>
            <a:ext cx="1659636" cy="553998"/>
          </a:xfrm>
          <a:prstGeom prst="rect">
            <a:avLst/>
          </a:prstGeom>
        </p:spPr>
        <p:txBody>
          <a:bodyPr wrap="square" lIns="0" tIns="0" rIns="0" bIns="0" anchor="ctr">
            <a:spAutoFit/>
          </a:bodyPr>
          <a:lstStyle/>
          <a:p>
            <a:pPr algn="ctr"/>
            <a:r>
              <a:rPr lang="en-US" b="1" dirty="0">
                <a:solidFill>
                  <a:schemeClr val="bg1"/>
                </a:solidFill>
              </a:rPr>
              <a:t>Consolidated Dataset</a:t>
            </a:r>
          </a:p>
        </p:txBody>
      </p:sp>
      <p:sp>
        <p:nvSpPr>
          <p:cNvPr id="128" name="Rectangle 127">
            <a:extLst>
              <a:ext uri="{FF2B5EF4-FFF2-40B4-BE49-F238E27FC236}">
                <a16:creationId xmlns:a16="http://schemas.microsoft.com/office/drawing/2014/main" id="{8479D4EE-E1D1-40C2-BC0F-5E05975FE5FD}"/>
              </a:ext>
            </a:extLst>
          </p:cNvPr>
          <p:cNvSpPr/>
          <p:nvPr/>
        </p:nvSpPr>
        <p:spPr>
          <a:xfrm>
            <a:off x="743315" y="2323309"/>
            <a:ext cx="1443182" cy="61675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Dataset 1:</a:t>
            </a:r>
          </a:p>
          <a:p>
            <a:pPr algn="ctr"/>
            <a:r>
              <a:rPr lang="en-US" b="1" dirty="0" err="1"/>
              <a:t>Season_Stats</a:t>
            </a:r>
            <a:endParaRPr lang="en-US" b="1" dirty="0"/>
          </a:p>
        </p:txBody>
      </p:sp>
      <p:cxnSp>
        <p:nvCxnSpPr>
          <p:cNvPr id="129" name="Connector: Elbow 128">
            <a:extLst>
              <a:ext uri="{FF2B5EF4-FFF2-40B4-BE49-F238E27FC236}">
                <a16:creationId xmlns:a16="http://schemas.microsoft.com/office/drawing/2014/main" id="{0BD2D82B-7DED-4B22-ADE2-1B3B92876530}"/>
              </a:ext>
            </a:extLst>
          </p:cNvPr>
          <p:cNvCxnSpPr>
            <a:cxnSpLocks/>
            <a:stCxn id="128" idx="3"/>
            <a:endCxn id="3" idx="2"/>
          </p:cNvCxnSpPr>
          <p:nvPr/>
        </p:nvCxnSpPr>
        <p:spPr>
          <a:xfrm flipV="1">
            <a:off x="2186497" y="1727808"/>
            <a:ext cx="528896" cy="903876"/>
          </a:xfrm>
          <a:prstGeom prst="bentConnector3">
            <a:avLst>
              <a:gd name="adj1" fmla="val 50000"/>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49355E2F-5FE8-418B-9DE5-C990AC968B8D}"/>
              </a:ext>
            </a:extLst>
          </p:cNvPr>
          <p:cNvCxnSpPr>
            <a:cxnSpLocks/>
            <a:stCxn id="128" idx="3"/>
            <a:endCxn id="41" idx="2"/>
          </p:cNvCxnSpPr>
          <p:nvPr/>
        </p:nvCxnSpPr>
        <p:spPr>
          <a:xfrm>
            <a:off x="2186497" y="2631684"/>
            <a:ext cx="528896" cy="903876"/>
          </a:xfrm>
          <a:prstGeom prst="bentConnector3">
            <a:avLst>
              <a:gd name="adj1" fmla="val 50000"/>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5728C05E-8270-4E36-82E8-9C633EB2DD93}"/>
              </a:ext>
            </a:extLst>
          </p:cNvPr>
          <p:cNvSpPr/>
          <p:nvPr/>
        </p:nvSpPr>
        <p:spPr>
          <a:xfrm>
            <a:off x="7430928" y="3443270"/>
            <a:ext cx="1371600" cy="492443"/>
          </a:xfrm>
          <a:prstGeom prst="rect">
            <a:avLst/>
          </a:prstGeom>
        </p:spPr>
        <p:txBody>
          <a:bodyPr wrap="square" lIns="0" tIns="0" rIns="0" bIns="0" anchor="ctr">
            <a:spAutoFit/>
          </a:bodyPr>
          <a:lstStyle/>
          <a:p>
            <a:pPr algn="ctr"/>
            <a:r>
              <a:rPr lang="en-US" sz="1600" b="1" dirty="0">
                <a:solidFill>
                  <a:schemeClr val="bg1"/>
                </a:solidFill>
              </a:rPr>
              <a:t>Descriptive Statistics</a:t>
            </a:r>
          </a:p>
        </p:txBody>
      </p:sp>
    </p:spTree>
    <p:extLst>
      <p:ext uri="{BB962C8B-B14F-4D97-AF65-F5344CB8AC3E}">
        <p14:creationId xmlns:p14="http://schemas.microsoft.com/office/powerpoint/2010/main" val="84376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C8B9F-3A21-463B-8A80-414D1A6E166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79564EE-85D2-4833-B479-CC55F93B10A6}"/>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Data </a:t>
            </a:r>
            <a:br>
              <a:rPr lang="en-US" sz="2800" b="1" dirty="0">
                <a:solidFill>
                  <a:schemeClr val="tx1">
                    <a:lumMod val="75000"/>
                    <a:lumOff val="25000"/>
                  </a:schemeClr>
                </a:solidFill>
              </a:rPr>
            </a:br>
            <a:r>
              <a:rPr lang="en-US" sz="2800" b="1" dirty="0">
                <a:solidFill>
                  <a:schemeClr val="tx1">
                    <a:lumMod val="75000"/>
                    <a:lumOff val="25000"/>
                  </a:schemeClr>
                </a:solidFill>
              </a:rPr>
              <a:t>Munging (algorithm)</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999B71E6-C548-433C-B07D-AA7E8D96912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E2A5B3E-FC27-4415-8E9F-D9DC5524D217}"/>
              </a:ext>
            </a:extLst>
          </p:cNvPr>
          <p:cNvPicPr>
            <a:picLocks noChangeAspect="1"/>
          </p:cNvPicPr>
          <p:nvPr/>
        </p:nvPicPr>
        <p:blipFill>
          <a:blip r:embed="rId2"/>
          <a:stretch>
            <a:fillRect/>
          </a:stretch>
        </p:blipFill>
        <p:spPr>
          <a:xfrm>
            <a:off x="1203613" y="1218593"/>
            <a:ext cx="9784773" cy="4864835"/>
          </a:xfrm>
          <a:prstGeom prst="rect">
            <a:avLst/>
          </a:prstGeom>
        </p:spPr>
      </p:pic>
      <p:sp>
        <p:nvSpPr>
          <p:cNvPr id="6" name="Rectangle 5">
            <a:extLst>
              <a:ext uri="{FF2B5EF4-FFF2-40B4-BE49-F238E27FC236}">
                <a16:creationId xmlns:a16="http://schemas.microsoft.com/office/drawing/2014/main" id="{090E4279-B7F3-44E8-A8F3-7EB625A618D4}"/>
              </a:ext>
            </a:extLst>
          </p:cNvPr>
          <p:cNvSpPr/>
          <p:nvPr/>
        </p:nvSpPr>
        <p:spPr>
          <a:xfrm>
            <a:off x="0" y="6240625"/>
            <a:ext cx="12191999" cy="4268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500" b="1" dirty="0"/>
              <a:t>We used “Pandas” for data manipulation and preparation</a:t>
            </a:r>
          </a:p>
        </p:txBody>
      </p:sp>
    </p:spTree>
    <p:extLst>
      <p:ext uri="{BB962C8B-B14F-4D97-AF65-F5344CB8AC3E}">
        <p14:creationId xmlns:p14="http://schemas.microsoft.com/office/powerpoint/2010/main" val="204576028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purl.org/dc/dcmitype/"/>
    <ds:schemaRef ds:uri="71af3243-3dd4-4a8d-8c0d-dd76da1f02a5"/>
    <ds:schemaRef ds:uri="http://purl.org/dc/terms/"/>
    <ds:schemaRef ds:uri="http://schemas.microsoft.com/office/2006/documentManagement/types"/>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1235</Words>
  <Application>Microsoft Office PowerPoint</Application>
  <PresentationFormat>Widescreen</PresentationFormat>
  <Paragraphs>281</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Segoe UI Light</vt:lpstr>
      <vt:lpstr>Office Theme</vt:lpstr>
      <vt:lpstr>Ideal Team Mix Selection Team 6</vt:lpstr>
      <vt:lpstr>Project analysis slide 3</vt:lpstr>
      <vt:lpstr>Project analysis slide 10</vt:lpstr>
      <vt:lpstr>Project analysis slide 10</vt:lpstr>
      <vt:lpstr>Project analysis slide 10</vt:lpstr>
      <vt:lpstr>Project analysis slide 4</vt:lpstr>
      <vt:lpstr>Project analysis slide 4</vt:lpstr>
      <vt:lpstr>Project analysis slide 4</vt:lpstr>
      <vt:lpstr>PowerPoint Presentation</vt:lpstr>
      <vt:lpstr>Project analysis slide 6</vt:lpstr>
      <vt:lpstr>Project analysis slide 6</vt:lpstr>
      <vt:lpstr>Project analysis slide 6</vt:lpstr>
      <vt:lpstr>Project analysis slide 6</vt:lpstr>
      <vt:lpstr>PowerPoint Presentation</vt:lpstr>
      <vt:lpstr>Project analysis slide 6</vt:lpstr>
      <vt:lpstr>Project analysis slide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Project analysis slide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2019-07-25T22:35:08Z</dcterms:created>
  <dcterms:modified xsi:type="dcterms:W3CDTF">2019-07-28T19:55:16Z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