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4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E03-2FD5-4DE5-AFE6-556345B910BD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DCEC-2CF8-458E-9E00-8179FCB315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E03-2FD5-4DE5-AFE6-556345B910BD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DCEC-2CF8-458E-9E00-8179FCB315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E03-2FD5-4DE5-AFE6-556345B910BD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DCEC-2CF8-458E-9E00-8179FCB315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E03-2FD5-4DE5-AFE6-556345B910BD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DCEC-2CF8-458E-9E00-8179FCB315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E03-2FD5-4DE5-AFE6-556345B910BD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DCEC-2CF8-458E-9E00-8179FCB315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E03-2FD5-4DE5-AFE6-556345B910BD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DCEC-2CF8-458E-9E00-8179FCB315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E03-2FD5-4DE5-AFE6-556345B910BD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DCEC-2CF8-458E-9E00-8179FCB315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E03-2FD5-4DE5-AFE6-556345B910BD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DCEC-2CF8-458E-9E00-8179FCB315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E03-2FD5-4DE5-AFE6-556345B910BD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DCEC-2CF8-458E-9E00-8179FCB315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E03-2FD5-4DE5-AFE6-556345B910BD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DCEC-2CF8-458E-9E00-8179FCB315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E03-2FD5-4DE5-AFE6-556345B910BD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DCEC-2CF8-458E-9E00-8179FCB315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6EE03-2FD5-4DE5-AFE6-556345B910BD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5DCEC-2CF8-458E-9E00-8179FCB315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etadata_(computing)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286000"/>
          </a:xfrm>
        </p:spPr>
        <p:txBody>
          <a:bodyPr>
            <a:normAutofit/>
          </a:bodyPr>
          <a:lstStyle/>
          <a:p>
            <a:r>
              <a:rPr lang="en-US" b="1" dirty="0"/>
              <a:t>Novel Color Feature Representation and </a:t>
            </a:r>
            <a:r>
              <a:rPr lang="en-US" b="1" dirty="0" smtClean="0"/>
              <a:t>Matching </a:t>
            </a:r>
            <a:r>
              <a:rPr lang="fr-FR" b="1" dirty="0" smtClean="0"/>
              <a:t>Technique </a:t>
            </a:r>
            <a:r>
              <a:rPr lang="fr-FR" b="1" dirty="0"/>
              <a:t>for Content-</a:t>
            </a:r>
            <a:r>
              <a:rPr lang="fr-FR" b="1" dirty="0" err="1"/>
              <a:t>based</a:t>
            </a:r>
            <a:r>
              <a:rPr lang="fr-FR" b="1" dirty="0"/>
              <a:t> Image </a:t>
            </a:r>
            <a:r>
              <a:rPr lang="fr-FR" b="1" dirty="0" err="1"/>
              <a:t>Retrieval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133600"/>
            <a:ext cx="9144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010400" y="53340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Raunaq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Kumar</a:t>
            </a:r>
          </a:p>
          <a:p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Samir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Sheriff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Novel Color Feature Representation and Matching Technique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only a subset of all colors present.</a:t>
            </a:r>
            <a:endParaRPr lang="en-US" dirty="0"/>
          </a:p>
        </p:txBody>
      </p:sp>
      <p:pic>
        <p:nvPicPr>
          <p:cNvPr id="22530" name="Picture 2" descr="http://iparla.inria.fr/publications/2007/BS07b/sketch_teas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971800"/>
            <a:ext cx="5715000" cy="3352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Novel Color Feature Representation and Matching Technique – Step 3</a:t>
            </a:r>
            <a:endParaRPr lang="en-US" dirty="0"/>
          </a:p>
        </p:txBody>
      </p:sp>
      <p:pic>
        <p:nvPicPr>
          <p:cNvPr id="16386" name="Picture 2" descr="http://www.derylgroup.com/downloads/DERYL/3KWORKFLOW/01_CAPTURE/07_RGB_Histograms_RG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4343400"/>
            <a:ext cx="3962400" cy="2404153"/>
          </a:xfrm>
          <a:prstGeom prst="rect">
            <a:avLst/>
          </a:prstGeom>
          <a:noFill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For every quantized image: Calculate a color histogram, which is a frequency distribution of quantized RGB values of each pixel of an image. The values are ordered alphabetically by their RGB strings. (0, 0, 0) is followed by (0, 0, 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Novel Color Feature Representation and Matching Technique – 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the color histogram of each image and sort it in descending order of frequency</a:t>
            </a:r>
            <a:endParaRPr lang="en-US" dirty="0"/>
          </a:p>
        </p:txBody>
      </p:sp>
      <p:pic>
        <p:nvPicPr>
          <p:cNvPr id="24578" name="Picture 2" descr="http://tanksoftware.com/tutes/uni/bubbleSor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2971800"/>
            <a:ext cx="2514600" cy="36703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Novel Color Feature Representation and Matching Technique – 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all the aforementioned steps for the query image</a:t>
            </a:r>
            <a:endParaRPr lang="en-US" dirty="0"/>
          </a:p>
        </p:txBody>
      </p:sp>
      <p:pic>
        <p:nvPicPr>
          <p:cNvPr id="25602" name="Picture 2" descr="http://images.sodahead.com/polls/001711365/2639791521_repeat5om_answer_2_xlarge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048000"/>
            <a:ext cx="28575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Novel Color Feature Representation and Matching Technique – Step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image now has 2 histograms:</a:t>
            </a:r>
          </a:p>
          <a:p>
            <a:pPr lvl="1"/>
            <a:r>
              <a:rPr lang="en-US" dirty="0" smtClean="0"/>
              <a:t>One sorted by color </a:t>
            </a:r>
            <a:r>
              <a:rPr lang="en-US" dirty="0" smtClean="0"/>
              <a:t>sequence – Call this P</a:t>
            </a:r>
            <a:endParaRPr lang="en-US" dirty="0" smtClean="0"/>
          </a:p>
          <a:p>
            <a:pPr lvl="1"/>
            <a:r>
              <a:rPr lang="en-US" dirty="0" smtClean="0"/>
              <a:t>One sorted by color </a:t>
            </a:r>
            <a:r>
              <a:rPr lang="en-US" dirty="0" smtClean="0"/>
              <a:t>frequency – Call this Q</a:t>
            </a:r>
            <a:endParaRPr lang="en-US" dirty="0" smtClean="0"/>
          </a:p>
          <a:p>
            <a:r>
              <a:rPr lang="en-US" dirty="0" smtClean="0"/>
              <a:t>This is how the CFSD algorithm derives its name: </a:t>
            </a:r>
            <a:r>
              <a:rPr lang="en-US" b="1" dirty="0" smtClean="0"/>
              <a:t>Color Frequency Sequence</a:t>
            </a:r>
            <a:r>
              <a:rPr lang="en-US" dirty="0" smtClean="0"/>
              <a:t> Difference.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Novel Color Feature Representation and Matching Technique – Step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every color combination </a:t>
            </a:r>
            <a:r>
              <a:rPr lang="en-US" dirty="0" smtClean="0"/>
              <a:t>x </a:t>
            </a:r>
            <a:r>
              <a:rPr lang="en-US" dirty="0" smtClean="0"/>
              <a:t>in the first histogram, </a:t>
            </a:r>
            <a:r>
              <a:rPr lang="en-US" dirty="0" smtClean="0"/>
              <a:t>calculate: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i</a:t>
            </a:r>
            <a:r>
              <a:rPr lang="en-US" dirty="0" smtClean="0"/>
              <a:t> is the index of x in histogram Q and </a:t>
            </a:r>
            <a:r>
              <a:rPr lang="en-US" dirty="0" err="1" smtClean="0"/>
              <a:t>i</a:t>
            </a:r>
            <a:r>
              <a:rPr lang="en-US" dirty="0" smtClean="0"/>
              <a:t>’ is the index of x in histogram P.</a:t>
            </a:r>
          </a:p>
          <a:p>
            <a:r>
              <a:rPr lang="en-US" dirty="0" smtClean="0"/>
              <a:t>h is a function of the frequency of x in the image.</a:t>
            </a:r>
          </a:p>
          <a:p>
            <a:r>
              <a:rPr lang="en-US" dirty="0" smtClean="0"/>
              <a:t>w is a function of the difference between the indices </a:t>
            </a:r>
            <a:r>
              <a:rPr lang="en-US" dirty="0" err="1" smtClean="0"/>
              <a:t>i</a:t>
            </a:r>
            <a:r>
              <a:rPr lang="en-US" dirty="0" smtClean="0"/>
              <a:t> and </a:t>
            </a:r>
            <a:r>
              <a:rPr lang="en-US" dirty="0" err="1" smtClean="0"/>
              <a:t>i</a:t>
            </a:r>
            <a:r>
              <a:rPr lang="en-US" dirty="0" smtClean="0"/>
              <a:t>’.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5775" y="2057400"/>
            <a:ext cx="3171825" cy="1973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95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SFD Calculation for one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00" y="0"/>
            <a:ext cx="3352800" cy="3047999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w(0) = 1 / |0 – 0| + 1 = 1</a:t>
            </a:r>
          </a:p>
          <a:p>
            <a:r>
              <a:rPr lang="en-US" sz="2000" dirty="0" smtClean="0"/>
              <a:t>w(1) = 1 / |1 – 4| + 1 = 0.25</a:t>
            </a:r>
          </a:p>
          <a:p>
            <a:r>
              <a:rPr lang="en-US" sz="2000" dirty="0"/>
              <a:t>w</a:t>
            </a:r>
            <a:r>
              <a:rPr lang="en-US" sz="2000" dirty="0" smtClean="0"/>
              <a:t>(2) = 1 / |2 – 8| + 1 = 0.1428</a:t>
            </a:r>
          </a:p>
          <a:p>
            <a:r>
              <a:rPr lang="en-US" sz="2000" dirty="0" smtClean="0"/>
              <a:t>w(3) = 1 / |3 – 1| + 1 = 0.333</a:t>
            </a:r>
          </a:p>
          <a:p>
            <a:r>
              <a:rPr lang="en-US" sz="2000" dirty="0" smtClean="0"/>
              <a:t>w(4) = 1 / |4 – 2| + 1 = 0.333</a:t>
            </a:r>
          </a:p>
          <a:p>
            <a:r>
              <a:rPr lang="en-US" sz="2000" dirty="0" smtClean="0"/>
              <a:t>w(5) = 1 / |5 – 3| + 1 = 0.333</a:t>
            </a:r>
          </a:p>
          <a:p>
            <a:r>
              <a:rPr lang="en-US" sz="2000" dirty="0" smtClean="0"/>
              <a:t>w(6) = 1 / |6 – 5| + 1 = 0.5</a:t>
            </a:r>
          </a:p>
          <a:p>
            <a:r>
              <a:rPr lang="en-US" sz="2000" dirty="0" smtClean="0"/>
              <a:t>w(7) = 1 / |7 – 6| + 1 = 0.5</a:t>
            </a:r>
          </a:p>
          <a:p>
            <a:r>
              <a:rPr lang="en-US" sz="2000" dirty="0" smtClean="0"/>
              <a:t>w(8) = 1 / |8 – 7| + 1 = 0.5</a:t>
            </a:r>
          </a:p>
          <a:p>
            <a:r>
              <a:rPr lang="en-US" sz="2000" dirty="0" smtClean="0"/>
              <a:t>w(9) = 1 / |9 – 9| + 1 = 1</a:t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431482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038600"/>
            <a:ext cx="431482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57200" y="2819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Ordered by Color Sequence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5791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Ordered by Color Frequency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315200" y="3810001"/>
            <a:ext cx="1828800" cy="3047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/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(0) =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/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 =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(2) =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(3) = 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(4) = 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(5) = 0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/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(6) = 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/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(7) = 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(8) = 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(9) = 0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19600" y="266700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Sfd</a:t>
            </a:r>
            <a:r>
              <a:rPr lang="en-US" dirty="0" smtClean="0"/>
              <a:t> = </a:t>
            </a:r>
            <a:r>
              <a:rPr lang="en-US" dirty="0" smtClean="0"/>
              <a:t>1(1) + 0.25(1) + 0.1428(1) +                      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</a:t>
            </a:r>
            <a:r>
              <a:rPr lang="en-US" dirty="0" smtClean="0"/>
              <a:t> 0.333(0) + 0.333(0) + 0.333(0) + 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</a:t>
            </a:r>
            <a:r>
              <a:rPr lang="en-US" dirty="0" smtClean="0"/>
              <a:t>0.5(0) + 0.5(0) + 0.5(0) + 1(0) = 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      </a:t>
            </a:r>
            <a:r>
              <a:rPr lang="en-US" b="1" i="1" u="sng" dirty="0" smtClean="0"/>
              <a:t> 1.3928</a:t>
            </a:r>
            <a:endParaRPr lang="en-US" b="1" i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Novel Color Feature Representation and Matching Technique – Step </a:t>
            </a:r>
            <a:r>
              <a:rPr lang="en-US" b="1" dirty="0" smtClean="0"/>
              <a:t>8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Compare the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SFD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the query image with the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SFDs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every image of the retrieval system.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Similar images can be found based on differences between SFDs.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Smaller the difference between two images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Greater the similarity between them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9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72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two images on top are similar since their </a:t>
            </a:r>
            <a:r>
              <a:rPr lang="en-US" dirty="0" err="1" smtClean="0"/>
              <a:t>sfd</a:t>
            </a:r>
            <a:r>
              <a:rPr lang="en-US" dirty="0" smtClean="0"/>
              <a:t> values are quite close. This similarity cannot be detected by the normal color histogram method.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431482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9175" y="0"/>
            <a:ext cx="431482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0" y="2362200"/>
            <a:ext cx="3886200" cy="1655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1000" y="1600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sfd</a:t>
            </a:r>
            <a:r>
              <a:rPr lang="en-US" dirty="0" smtClean="0"/>
              <a:t> = 1.3928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5400" y="1905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sfd</a:t>
            </a:r>
            <a:r>
              <a:rPr lang="en-US" dirty="0" smtClean="0"/>
              <a:t> = 1.20353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24200" y="3810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sfd</a:t>
            </a:r>
            <a:r>
              <a:rPr lang="en-US" dirty="0" smtClean="0"/>
              <a:t> = 0.85707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E:\Project\GitHub\ContentBasedImageRetrieval\images\sunset1\sunset1_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267200" cy="3200400"/>
          </a:xfrm>
          <a:prstGeom prst="rect">
            <a:avLst/>
          </a:prstGeom>
          <a:noFill/>
        </p:spPr>
      </p:pic>
      <p:pic>
        <p:nvPicPr>
          <p:cNvPr id="15363" name="Picture 3" descr="E:\Project\GitHub\ContentBasedImageRetrieval\images\cherry\cherry_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8356" y="0"/>
            <a:ext cx="4785644" cy="3200400"/>
          </a:xfrm>
          <a:prstGeom prst="rect">
            <a:avLst/>
          </a:prstGeom>
          <a:noFill/>
        </p:spPr>
      </p:pic>
      <p:pic>
        <p:nvPicPr>
          <p:cNvPr id="15364" name="Picture 4" descr="E:\Project\GitHub\ContentBasedImageRetrieval\images\cherry\cherry_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399" y="3352800"/>
            <a:ext cx="5241421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pic>
        <p:nvPicPr>
          <p:cNvPr id="1026" name="Picture 2" descr="http://upload.wikimedia.org/wikipedia/commons/2/2e/Principe_cbi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371600"/>
            <a:ext cx="9144001" cy="32766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48006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"Content-based" means that the search will analyze the actual contents of the image rather than the </a:t>
            </a:r>
            <a:r>
              <a:rPr lang="en-US" dirty="0" smtClean="0">
                <a:hlinkClick r:id="rId3" tooltip="Metadata (computing)"/>
              </a:rPr>
              <a:t>metadata</a:t>
            </a:r>
            <a:r>
              <a:rPr lang="en-US" dirty="0" smtClean="0"/>
              <a:t> such as keywords, tags, and/or descriptions associated with the image. The term 'content' in this context might refer to colors, shapes, textures, or any other information that can be derived from the image itself.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Histogram Method –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every image: Quantization of colors in the RGB model, to make later computations easier.</a:t>
            </a:r>
          </a:p>
          <a:p>
            <a:r>
              <a:rPr lang="en-US" dirty="0" smtClean="0"/>
              <a:t>In our application, the user can select the quantization value for Red, green and blue separately.</a:t>
            </a:r>
            <a:endParaRPr lang="en-US" dirty="0"/>
          </a:p>
        </p:txBody>
      </p:sp>
      <p:pic>
        <p:nvPicPr>
          <p:cNvPr id="17410" name="Picture 2" descr="http://upload.wikimedia.org/math/b/3/7/b372d7f188a3b18456d2d25d25535e5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5102352"/>
            <a:ext cx="2971800" cy="17556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Histogram Method – Step 2</a:t>
            </a:r>
            <a:endParaRPr lang="en-US" dirty="0"/>
          </a:p>
        </p:txBody>
      </p:sp>
      <p:pic>
        <p:nvPicPr>
          <p:cNvPr id="16386" name="Picture 2" descr="http://www.derylgroup.com/downloads/DERYL/3KWORKFLOW/01_CAPTURE/07_RGB_Histograms_RG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4343400"/>
            <a:ext cx="3962400" cy="2404153"/>
          </a:xfrm>
          <a:prstGeom prst="rect">
            <a:avLst/>
          </a:prstGeom>
          <a:noFill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For every quantized image: Calculate a color histogram, which is a frequency distribution of quantized RGB values of each pixel of an image.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Histogram Method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query image: Repeat the 2 steps shown previously to get a color histogram of the query image</a:t>
            </a:r>
            <a:endParaRPr lang="en-US" dirty="0"/>
          </a:p>
        </p:txBody>
      </p:sp>
      <p:pic>
        <p:nvPicPr>
          <p:cNvPr id="18434" name="Picture 2" descr="http://waste2wealth.org/images/quer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2667000"/>
            <a:ext cx="3019425" cy="4010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Histogram Method – 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Compare the histogram of the query image with the histograms of every image of the retrieval system.</a:t>
            </a:r>
          </a:p>
          <a:p>
            <a:r>
              <a:rPr lang="en-US" dirty="0" smtClean="0"/>
              <a:t>Similar images can be found based on Euclidean distance, which is: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4000" dirty="0" smtClean="0"/>
              <a:t>For all possible quantized RGB values: </a:t>
            </a:r>
            <a:r>
              <a:rPr lang="en-US" sz="4000" dirty="0" err="1" smtClean="0"/>
              <a:t>rgbBin</a:t>
            </a:r>
            <a:r>
              <a:rPr lang="en-US" sz="4000" dirty="0" smtClean="0"/>
              <a:t>:</a:t>
            </a:r>
            <a:br>
              <a:rPr lang="en-US" sz="4000" dirty="0" smtClean="0"/>
            </a:br>
            <a:r>
              <a:rPr lang="en-US" dirty="0" smtClean="0"/>
              <a:t>	</a:t>
            </a:r>
            <a:r>
              <a:rPr lang="en-US" dirty="0" err="1" smtClean="0"/>
              <a:t>euclideanDistance</a:t>
            </a:r>
            <a:r>
              <a:rPr lang="en-US" dirty="0" smtClean="0"/>
              <a:t> += Math.</a:t>
            </a:r>
            <a:r>
              <a:rPr lang="en-US" i="1" dirty="0" smtClean="0"/>
              <a:t>abs(</a:t>
            </a:r>
            <a:r>
              <a:rPr lang="en-US" i="1" dirty="0" err="1" smtClean="0"/>
              <a:t>image.getValueFromHistogram</a:t>
            </a:r>
            <a:r>
              <a:rPr lang="en-US" i="1" dirty="0" smtClean="0"/>
              <a:t>(</a:t>
            </a:r>
            <a:r>
              <a:rPr lang="en-US" i="1" dirty="0" err="1" smtClean="0"/>
              <a:t>rgbBin</a:t>
            </a:r>
            <a:r>
              <a:rPr lang="en-US" i="1" dirty="0" smtClean="0"/>
              <a:t>) - </a:t>
            </a:r>
            <a:r>
              <a:rPr lang="en-US" i="1" dirty="0" err="1" smtClean="0"/>
              <a:t>queryImage.getValueFromHistogram</a:t>
            </a:r>
            <a:r>
              <a:rPr lang="en-US" i="1" dirty="0" smtClean="0"/>
              <a:t>(</a:t>
            </a:r>
            <a:r>
              <a:rPr lang="en-US" i="1" dirty="0" err="1" smtClean="0"/>
              <a:t>rgbBin</a:t>
            </a:r>
            <a:r>
              <a:rPr lang="en-US" i="1" dirty="0" smtClean="0"/>
              <a:t>));</a:t>
            </a:r>
            <a:endParaRPr lang="en-US" dirty="0" smtClean="0"/>
          </a:p>
          <a:p>
            <a:r>
              <a:rPr lang="en-US" b="1" dirty="0" smtClean="0"/>
              <a:t>Smaller the distance between two images </a:t>
            </a:r>
            <a:r>
              <a:rPr lang="en-US" b="1" dirty="0" smtClean="0">
                <a:sym typeface="Wingdings" pitchFamily="2" charset="2"/>
              </a:rPr>
              <a:t> Greater the similarity between them</a:t>
            </a:r>
            <a:endParaRPr lang="en-US" b="1" dirty="0" smtClean="0"/>
          </a:p>
          <a:p>
            <a:pPr marL="457200" indent="-457200">
              <a:buNone/>
            </a:pPr>
            <a:endParaRPr lang="en-US" sz="19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high dimensionality of feature vectors results in high computation cost and space cost.</a:t>
            </a:r>
          </a:p>
        </p:txBody>
      </p:sp>
      <p:pic>
        <p:nvPicPr>
          <p:cNvPr id="19458" name="Picture 2" descr="http://thumbnails.illustrationsource.com/huge.1.752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2571750"/>
            <a:ext cx="2800350" cy="428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Novel Color Feature Representation and </a:t>
            </a:r>
            <a:r>
              <a:rPr lang="en-US" b="1" dirty="0" smtClean="0"/>
              <a:t>Matching Technique –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the image from the RGB Model to the HSV Model</a:t>
            </a:r>
            <a:endParaRPr lang="en-US" dirty="0"/>
          </a:p>
        </p:txBody>
      </p:sp>
      <p:pic>
        <p:nvPicPr>
          <p:cNvPr id="21506" name="Picture 2" descr="File:HSV color solid cylinder alpha lowgamm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124200"/>
            <a:ext cx="4191000" cy="3143250"/>
          </a:xfrm>
          <a:prstGeom prst="rect">
            <a:avLst/>
          </a:prstGeom>
          <a:noFill/>
        </p:spPr>
      </p:pic>
      <p:pic>
        <p:nvPicPr>
          <p:cNvPr id="21508" name="Picture 4" descr="File:RGB color solid cub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124200"/>
            <a:ext cx="3200400" cy="3200400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>
            <a:stCxn id="21508" idx="3"/>
            <a:endCxn id="21506" idx="1"/>
          </p:cNvCxnSpPr>
          <p:nvPr/>
        </p:nvCxnSpPr>
        <p:spPr>
          <a:xfrm flipV="1">
            <a:off x="3657600" y="4695824"/>
            <a:ext cx="914400" cy="274320"/>
          </a:xfrm>
          <a:prstGeom prst="straightConnector1">
            <a:avLst/>
          </a:prstGeom>
          <a:ln cap="sq" cmpd="sng">
            <a:prstDash val="solid"/>
            <a:tailEnd type="arrow"/>
          </a:ln>
          <a:effectLst>
            <a:outerShdw blurRad="50800" dist="50800" dir="5400000" sx="143000" sy="143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766</Words>
  <Application>Microsoft Office PowerPoint</Application>
  <PresentationFormat>On-screen Show (4:3)</PresentationFormat>
  <Paragraphs>75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Novel Color Feature Representation and Matching Technique for Content-based Image Retrieval</vt:lpstr>
      <vt:lpstr>Slide 2</vt:lpstr>
      <vt:lpstr>Concept</vt:lpstr>
      <vt:lpstr>Color Histogram Method – Step 1</vt:lpstr>
      <vt:lpstr>Color Histogram Method – Step 2</vt:lpstr>
      <vt:lpstr>Color Histogram Method – Step 3</vt:lpstr>
      <vt:lpstr>Color Histogram Method – Step 4</vt:lpstr>
      <vt:lpstr>Disadvantage</vt:lpstr>
      <vt:lpstr>Novel Color Feature Representation and Matching Technique – Step 1</vt:lpstr>
      <vt:lpstr>Novel Color Feature Representation and Matching Technique – Step 2</vt:lpstr>
      <vt:lpstr>Novel Color Feature Representation and Matching Technique – Step 3</vt:lpstr>
      <vt:lpstr>Novel Color Feature Representation and Matching Technique – Step 4</vt:lpstr>
      <vt:lpstr>Novel Color Feature Representation and Matching Technique – Step 5</vt:lpstr>
      <vt:lpstr>Novel Color Feature Representation and Matching Technique – Step 6</vt:lpstr>
      <vt:lpstr>Novel Color Feature Representation and Matching Technique – Step 7</vt:lpstr>
      <vt:lpstr>SFD Calculation for one image</vt:lpstr>
      <vt:lpstr>Novel Color Feature Representation and Matching Technique – Step 8</vt:lpstr>
      <vt:lpstr>The two images on top are similar since their sfd values are quite close. This similarity cannot be detected by the normal color histogram method.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samiriff</dc:creator>
  <cp:lastModifiedBy>samiriff</cp:lastModifiedBy>
  <cp:revision>76</cp:revision>
  <dcterms:created xsi:type="dcterms:W3CDTF">2012-11-22T17:15:31Z</dcterms:created>
  <dcterms:modified xsi:type="dcterms:W3CDTF">2012-11-22T18:48:24Z</dcterms:modified>
</cp:coreProperties>
</file>