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2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1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79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45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F3BF-F56B-4862-9DB8-F5FEADA666C1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DB65-FDE7-47CA-83D8-712F6174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32" y="1614054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0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0189" y="876173"/>
            <a:ext cx="10119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O que é o IEEE?</a:t>
            </a:r>
          </a:p>
          <a:p>
            <a:endParaRPr lang="pt-BR" sz="2400" b="1" dirty="0" smtClean="0">
              <a:solidFill>
                <a:srgbClr val="0070C0"/>
              </a:solidFill>
            </a:endParaRPr>
          </a:p>
          <a:p>
            <a:r>
              <a:rPr lang="pt-BR" sz="2400" b="1" dirty="0" smtClean="0">
                <a:solidFill>
                  <a:srgbClr val="0070C0"/>
                </a:solidFill>
              </a:rPr>
              <a:t>IEEE – </a:t>
            </a:r>
            <a:r>
              <a:rPr lang="pt-BR" sz="2400" b="1" dirty="0" err="1" smtClean="0">
                <a:solidFill>
                  <a:srgbClr val="0070C0"/>
                </a:solidFill>
              </a:rPr>
              <a:t>Institute</a:t>
            </a:r>
            <a:r>
              <a:rPr lang="pt-BR" sz="2400" b="1" dirty="0" smtClean="0">
                <a:solidFill>
                  <a:srgbClr val="0070C0"/>
                </a:solidFill>
              </a:rPr>
              <a:t> </a:t>
            </a:r>
            <a:r>
              <a:rPr lang="pt-BR" sz="2400" b="1" dirty="0" err="1" smtClean="0">
                <a:solidFill>
                  <a:srgbClr val="0070C0"/>
                </a:solidFill>
              </a:rPr>
              <a:t>of</a:t>
            </a:r>
            <a:r>
              <a:rPr lang="pt-BR" sz="2400" b="1" dirty="0" smtClean="0">
                <a:solidFill>
                  <a:srgbClr val="0070C0"/>
                </a:solidFill>
              </a:rPr>
              <a:t> </a:t>
            </a:r>
            <a:r>
              <a:rPr lang="pt-BR" sz="2400" b="1" dirty="0" err="1" smtClean="0">
                <a:solidFill>
                  <a:srgbClr val="0070C0"/>
                </a:solidFill>
              </a:rPr>
              <a:t>Electrical</a:t>
            </a:r>
            <a:r>
              <a:rPr lang="pt-BR" sz="2400" b="1" dirty="0" smtClean="0">
                <a:solidFill>
                  <a:srgbClr val="0070C0"/>
                </a:solidFill>
              </a:rPr>
              <a:t> </a:t>
            </a:r>
            <a:r>
              <a:rPr lang="pt-BR" sz="2400" b="1" dirty="0" err="1" smtClean="0">
                <a:solidFill>
                  <a:srgbClr val="0070C0"/>
                </a:solidFill>
              </a:rPr>
              <a:t>and</a:t>
            </a:r>
            <a:r>
              <a:rPr lang="pt-BR" sz="2400" b="1" dirty="0" smtClean="0">
                <a:solidFill>
                  <a:srgbClr val="0070C0"/>
                </a:solidFill>
              </a:rPr>
              <a:t> </a:t>
            </a:r>
            <a:r>
              <a:rPr lang="pt-BR" sz="2400" b="1" dirty="0" err="1" smtClean="0">
                <a:solidFill>
                  <a:srgbClr val="0070C0"/>
                </a:solidFill>
              </a:rPr>
              <a:t>Electronic</a:t>
            </a:r>
            <a:r>
              <a:rPr lang="pt-BR" sz="2400" b="1" dirty="0" smtClean="0">
                <a:solidFill>
                  <a:srgbClr val="0070C0"/>
                </a:solidFill>
              </a:rPr>
              <a:t> </a:t>
            </a:r>
            <a:r>
              <a:rPr lang="pt-BR" sz="2400" b="1" dirty="0" err="1" smtClean="0">
                <a:solidFill>
                  <a:srgbClr val="0070C0"/>
                </a:solidFill>
              </a:rPr>
              <a:t>Engineers</a:t>
            </a:r>
            <a:r>
              <a:rPr lang="pt-BR" sz="2400" dirty="0" smtClean="0"/>
              <a:t> colabora no incremento da prosperidade mundial, promovendo a engenharia de criação, desenvolvimento, integração, compartilhamento e o conhecimento aplicado no que se refere à ciência e tecnologias da eletricidade e da informação, em benefício da humanidade e da profissão.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989" cy="5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3484" y="727209"/>
            <a:ext cx="95594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Sobre o IEEE</a:t>
            </a:r>
          </a:p>
          <a:p>
            <a:endParaRPr lang="pt-BR" b="1" dirty="0" smtClean="0">
              <a:solidFill>
                <a:srgbClr val="0070C0"/>
              </a:solidFill>
            </a:endParaRPr>
          </a:p>
          <a:p>
            <a:r>
              <a:rPr lang="pt-BR" dirty="0" smtClean="0"/>
              <a:t>Criado em 1884, nos E.U.A., o IEEE é uma sociedade técnico-profissional internacional, dedicada ao avanço da teoria e prática da engenharia nos campos da eletricidade, eletrônica e computação.</a:t>
            </a:r>
          </a:p>
          <a:p>
            <a:endParaRPr lang="pt-BR" dirty="0" smtClean="0"/>
          </a:p>
          <a:p>
            <a:r>
              <a:rPr lang="pt-BR" dirty="0" smtClean="0"/>
              <a:t>O IEEE congrega mais de 400.000 associados, entre engenheiros, cientistas, pesquisadores e outros profissionais, em cerca de 150 países.</a:t>
            </a:r>
          </a:p>
          <a:p>
            <a:endParaRPr lang="pt-BR" dirty="0" smtClean="0"/>
          </a:p>
          <a:p>
            <a:r>
              <a:rPr lang="pt-BR" dirty="0" smtClean="0"/>
              <a:t>É dirigido por um </a:t>
            </a:r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Directors</a:t>
            </a:r>
            <a:r>
              <a:rPr lang="pt-BR" dirty="0" smtClean="0"/>
              <a:t>, e por um </a:t>
            </a:r>
            <a:r>
              <a:rPr lang="pt-BR" dirty="0" err="1" smtClean="0"/>
              <a:t>Executive</a:t>
            </a:r>
            <a:r>
              <a:rPr lang="pt-BR" dirty="0" smtClean="0"/>
              <a:t> </a:t>
            </a:r>
            <a:r>
              <a:rPr lang="pt-BR" dirty="0" err="1" smtClean="0"/>
              <a:t>Commitee</a:t>
            </a:r>
            <a:r>
              <a:rPr lang="pt-BR" dirty="0" smtClean="0"/>
              <a:t>. Compõe-se de 10 Regiões, 36 Sociedades Técnicas, 7 Conselhos Técnicos, e por aproximadamente 1200 </a:t>
            </a:r>
            <a:r>
              <a:rPr lang="pt-BR" dirty="0" err="1" smtClean="0"/>
              <a:t>Society</a:t>
            </a:r>
            <a:r>
              <a:rPr lang="pt-BR" dirty="0" smtClean="0"/>
              <a:t> </a:t>
            </a:r>
            <a:r>
              <a:rPr lang="pt-BR" dirty="0" err="1" smtClean="0"/>
              <a:t>Chapters</a:t>
            </a:r>
            <a:r>
              <a:rPr lang="pt-BR" dirty="0" smtClean="0"/>
              <a:t> e 333 Seções.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989" cy="5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9489" y="772442"/>
            <a:ext cx="111917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0070C0"/>
                </a:solidFill>
              </a:rPr>
              <a:t>Padrões notáveis do IEEE</a:t>
            </a:r>
          </a:p>
          <a:p>
            <a:endParaRPr lang="pt-BR" sz="800" dirty="0" smtClean="0"/>
          </a:p>
          <a:p>
            <a:r>
              <a:rPr lang="pt-BR" sz="1600" b="1" dirty="0" smtClean="0"/>
              <a:t>IEEE 488</a:t>
            </a:r>
          </a:p>
          <a:p>
            <a:r>
              <a:rPr lang="pt-BR" sz="1600" dirty="0" smtClean="0"/>
              <a:t>Padrão de comunicação digital paralelo de 8 bits, ainda usado para conectar instrumentos de teste em rede. Também conhecido como GPIB e HP-IB.</a:t>
            </a:r>
          </a:p>
          <a:p>
            <a:endParaRPr lang="pt-BR" sz="1600" dirty="0" smtClean="0"/>
          </a:p>
          <a:p>
            <a:r>
              <a:rPr lang="pt-BR" sz="1600" b="1" dirty="0" smtClean="0"/>
              <a:t>IEEE 754</a:t>
            </a:r>
          </a:p>
          <a:p>
            <a:r>
              <a:rPr lang="pt-BR" sz="1600" dirty="0" smtClean="0"/>
              <a:t>Aritmética de ponto flutuante, possibilitando uma maior precisão em cálculos.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IEEE 802</a:t>
            </a:r>
          </a:p>
          <a:p>
            <a:r>
              <a:rPr lang="pt-BR" sz="1600" dirty="0" smtClean="0"/>
              <a:t>Os padrões IEEE 802 são referentes às redes locais e redes metropolitanas.</a:t>
            </a:r>
          </a:p>
          <a:p>
            <a:endParaRPr lang="pt-BR" sz="1600" dirty="0" smtClean="0"/>
          </a:p>
          <a:p>
            <a:r>
              <a:rPr lang="pt-BR" sz="1600" b="1" i="1" dirty="0" smtClean="0"/>
              <a:t>Camadas da arquitetura IEEE 802:</a:t>
            </a:r>
          </a:p>
          <a:p>
            <a:endParaRPr lang="pt-BR" sz="1600" dirty="0" smtClean="0"/>
          </a:p>
          <a:p>
            <a:r>
              <a:rPr lang="pt-BR" sz="1600" dirty="0" smtClean="0"/>
              <a:t>Física/</a:t>
            </a:r>
            <a:r>
              <a:rPr lang="pt-BR" sz="1600" dirty="0" err="1" smtClean="0"/>
              <a:t>Physical</a:t>
            </a:r>
            <a:r>
              <a:rPr lang="pt-BR" sz="1600" dirty="0" smtClean="0"/>
              <a:t> </a:t>
            </a:r>
            <a:r>
              <a:rPr lang="pt-BR" sz="1600" dirty="0" err="1" smtClean="0"/>
              <a:t>Layer</a:t>
            </a:r>
            <a:r>
              <a:rPr lang="pt-BR" sz="1600" dirty="0" smtClean="0"/>
              <a:t> (PHY): camada responsável pelo estabelecimento, manutenção e liberação de conexões físicas. A transmissão dos bits é feita através de um meio físico, podendo ser cabo coaxial, cabo par trançado ou Fibra óptica. </a:t>
            </a:r>
          </a:p>
          <a:p>
            <a:r>
              <a:rPr lang="pt-BR" sz="1600" dirty="0" smtClean="0"/>
              <a:t>Responsável pelo método de codificação e pela taxa de transmissão.</a:t>
            </a:r>
          </a:p>
          <a:p>
            <a:r>
              <a:rPr lang="pt-BR" sz="1600" dirty="0" smtClean="0"/>
              <a:t>Controle de acesso ao meio/Médium Access </a:t>
            </a:r>
            <a:r>
              <a:rPr lang="pt-BR" sz="1600" dirty="0" err="1" smtClean="0"/>
              <a:t>Control</a:t>
            </a:r>
            <a:r>
              <a:rPr lang="pt-BR" sz="1600" dirty="0" smtClean="0"/>
              <a:t> (MAC): camada responsável pela organização do acesso ao meio físico compartilhado. </a:t>
            </a:r>
          </a:p>
          <a:p>
            <a:r>
              <a:rPr lang="pt-BR" sz="1600" dirty="0" smtClean="0"/>
              <a:t>O controle é feito por técnicas: CSMA/CD (802.3), Token Bus (802.4), Token </a:t>
            </a:r>
            <a:r>
              <a:rPr lang="pt-BR" sz="1600" dirty="0" err="1" smtClean="0"/>
              <a:t>Ring</a:t>
            </a:r>
            <a:r>
              <a:rPr lang="pt-BR" sz="1600" dirty="0" smtClean="0"/>
              <a:t> (802.5), DQDB (802.6).</a:t>
            </a:r>
          </a:p>
          <a:p>
            <a:r>
              <a:rPr lang="pt-BR" sz="1600" dirty="0" smtClean="0"/>
              <a:t>Controle de enlace lógico/</a:t>
            </a:r>
            <a:r>
              <a:rPr lang="pt-BR" sz="1600" dirty="0" err="1" smtClean="0"/>
              <a:t>Logical</a:t>
            </a:r>
            <a:r>
              <a:rPr lang="pt-BR" sz="1600" dirty="0" smtClean="0"/>
              <a:t> Link </a:t>
            </a:r>
            <a:r>
              <a:rPr lang="pt-BR" sz="1600" dirty="0" err="1" smtClean="0"/>
              <a:t>Control</a:t>
            </a:r>
            <a:r>
              <a:rPr lang="pt-BR" sz="1600" dirty="0" smtClean="0"/>
              <a:t> (LLC): camada independente da camada MAC que é responsável pela multiplexação e por controle de erros e de fluxo.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989" cy="5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5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9613" y="805694"/>
            <a:ext cx="111917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0070C0"/>
                </a:solidFill>
              </a:rPr>
              <a:t>Padrões notáveis do IEEE</a:t>
            </a:r>
          </a:p>
          <a:p>
            <a:endParaRPr lang="pt-BR" sz="800" dirty="0" smtClean="0"/>
          </a:p>
          <a:p>
            <a:r>
              <a:rPr lang="pt-BR" sz="1600" i="1" dirty="0" smtClean="0"/>
              <a:t>Alguns </a:t>
            </a:r>
            <a:r>
              <a:rPr lang="pt-BR" sz="1600" i="1" dirty="0" err="1" smtClean="0"/>
              <a:t>sub-padrões</a:t>
            </a:r>
            <a:r>
              <a:rPr lang="pt-BR" sz="1600" i="1" dirty="0" smtClean="0"/>
              <a:t> do IEEE 802 conhecidos:</a:t>
            </a:r>
          </a:p>
          <a:p>
            <a:endParaRPr lang="pt-BR" sz="1600" dirty="0" smtClean="0"/>
          </a:p>
          <a:p>
            <a:r>
              <a:rPr lang="pt-BR" sz="1600" dirty="0" smtClean="0"/>
              <a:t>IEEE 802.1: Padrão que especifica a relação entre os padrões IEEE e sua interação com os modelos OSI, assim como as questões de interconectividade e administração de redes.</a:t>
            </a:r>
          </a:p>
          <a:p>
            <a:r>
              <a:rPr lang="pt-BR" sz="1600" dirty="0" smtClean="0"/>
              <a:t>IEEE 802.2: Controle lógico de enlace (LLC), que oferece serviços de conexão lógica a nível de capa 2.</a:t>
            </a:r>
          </a:p>
          <a:p>
            <a:r>
              <a:rPr lang="pt-BR" sz="1600" dirty="0" smtClean="0"/>
              <a:t>IEEE 802.3: Padrão que especifica as camadas de ligação de dados do Modelo OSI para a interconexão de redes locais.</a:t>
            </a:r>
          </a:p>
          <a:p>
            <a:r>
              <a:rPr lang="pt-BR" sz="1600" dirty="0" smtClean="0"/>
              <a:t>IEEE 802.11: Padrão para redes sem fio.</a:t>
            </a:r>
          </a:p>
          <a:p>
            <a:r>
              <a:rPr lang="pt-BR" sz="1600" dirty="0" smtClean="0"/>
              <a:t>IEEE 829</a:t>
            </a:r>
          </a:p>
          <a:p>
            <a:endParaRPr lang="pt-BR" sz="1600" dirty="0" smtClean="0"/>
          </a:p>
          <a:p>
            <a:r>
              <a:rPr lang="pt-BR" sz="1600" b="1" dirty="0" smtClean="0"/>
              <a:t>Documentação de Teste de Software</a:t>
            </a:r>
          </a:p>
          <a:p>
            <a:endParaRPr lang="pt-BR" sz="1600" dirty="0" smtClean="0"/>
          </a:p>
          <a:p>
            <a:r>
              <a:rPr lang="pt-BR" sz="1600" dirty="0" smtClean="0"/>
              <a:t>IEEE 896</a:t>
            </a:r>
          </a:p>
          <a:p>
            <a:r>
              <a:rPr lang="pt-BR" sz="1600" dirty="0" err="1" smtClean="0"/>
              <a:t>Futurebus</a:t>
            </a:r>
            <a:endParaRPr lang="pt-BR" sz="1600" dirty="0" smtClean="0"/>
          </a:p>
          <a:p>
            <a:r>
              <a:rPr lang="pt-BR" sz="1600" dirty="0" smtClean="0"/>
              <a:t>IEEE 1003</a:t>
            </a:r>
          </a:p>
          <a:p>
            <a:r>
              <a:rPr lang="pt-BR" sz="1600" dirty="0" smtClean="0"/>
              <a:t>POSIX</a:t>
            </a:r>
          </a:p>
          <a:p>
            <a:r>
              <a:rPr lang="pt-BR" sz="1600" dirty="0" smtClean="0"/>
              <a:t>IEEE 1076</a:t>
            </a:r>
          </a:p>
          <a:p>
            <a:r>
              <a:rPr lang="pt-BR" sz="1600" dirty="0" smtClean="0"/>
              <a:t>VHDL, VHSIC, Linguagem de descrição de hardware</a:t>
            </a:r>
          </a:p>
          <a:p>
            <a:endParaRPr lang="pt-BR" sz="1600" dirty="0" smtClean="0"/>
          </a:p>
          <a:p>
            <a:r>
              <a:rPr lang="pt-BR" sz="1600" dirty="0" smtClean="0"/>
              <a:t>IEEE 1394</a:t>
            </a:r>
          </a:p>
          <a:p>
            <a:r>
              <a:rPr lang="pt-BR" sz="1600" dirty="0" err="1" smtClean="0"/>
              <a:t>Firewire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989" cy="5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8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85" y="957349"/>
            <a:ext cx="4497185" cy="2248593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702267" y="3807229"/>
            <a:ext cx="2972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>
                <a:solidFill>
                  <a:srgbClr val="0070C0"/>
                </a:solidFill>
              </a:rPr>
              <a:t>OBRIGADO!</a:t>
            </a:r>
            <a:endParaRPr lang="pt-BR" sz="4400" b="1" dirty="0">
              <a:solidFill>
                <a:srgbClr val="0070C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5883" y="5636029"/>
            <a:ext cx="117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Samir Nagib</a:t>
            </a:r>
          </a:p>
          <a:p>
            <a:r>
              <a:rPr lang="pt-BR" sz="1200" dirty="0" smtClean="0">
                <a:solidFill>
                  <a:srgbClr val="0070C0"/>
                </a:solidFill>
              </a:rPr>
              <a:t>Lucas Januário</a:t>
            </a:r>
          </a:p>
          <a:p>
            <a:r>
              <a:rPr lang="pt-BR" sz="1200" dirty="0" smtClean="0">
                <a:solidFill>
                  <a:srgbClr val="0070C0"/>
                </a:solidFill>
              </a:rPr>
              <a:t>Atílio </a:t>
            </a:r>
            <a:r>
              <a:rPr lang="pt-BR" sz="1200" dirty="0" err="1" smtClean="0">
                <a:solidFill>
                  <a:srgbClr val="0070C0"/>
                </a:solidFill>
              </a:rPr>
              <a:t>Giacomini</a:t>
            </a:r>
            <a:endParaRPr lang="pt-B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4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LINS NAGIB</dc:creator>
  <cp:lastModifiedBy>SAMIR LINS NAGIB</cp:lastModifiedBy>
  <cp:revision>7</cp:revision>
  <dcterms:created xsi:type="dcterms:W3CDTF">2019-08-21T21:56:54Z</dcterms:created>
  <dcterms:modified xsi:type="dcterms:W3CDTF">2019-08-21T22:50:02Z</dcterms:modified>
</cp:coreProperties>
</file>