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9" r:id="rId5"/>
    <p:sldId id="285" r:id="rId6"/>
    <p:sldId id="260" r:id="rId7"/>
    <p:sldId id="286" r:id="rId8"/>
    <p:sldId id="262" r:id="rId9"/>
    <p:sldId id="274" r:id="rId10"/>
    <p:sldId id="263" r:id="rId11"/>
    <p:sldId id="275" r:id="rId12"/>
    <p:sldId id="264" r:id="rId13"/>
    <p:sldId id="265" r:id="rId14"/>
    <p:sldId id="266" r:id="rId15"/>
    <p:sldId id="267" r:id="rId16"/>
    <p:sldId id="276" r:id="rId17"/>
    <p:sldId id="288" r:id="rId18"/>
    <p:sldId id="268" r:id="rId19"/>
    <p:sldId id="289" r:id="rId20"/>
    <p:sldId id="290" r:id="rId21"/>
    <p:sldId id="291" r:id="rId22"/>
    <p:sldId id="269" r:id="rId23"/>
    <p:sldId id="270" r:id="rId24"/>
    <p:sldId id="292" r:id="rId25"/>
    <p:sldId id="293" r:id="rId26"/>
    <p:sldId id="271" r:id="rId27"/>
    <p:sldId id="272" r:id="rId28"/>
    <p:sldId id="277" r:id="rId29"/>
    <p:sldId id="278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00"/>
    <a:srgbClr val="996600"/>
    <a:srgbClr val="663300"/>
    <a:srgbClr val="CC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D4C4F-08AF-4690-8AEC-CC4E051F78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6359D0-7114-4281-9308-C1F424DA7B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66C3E-06A9-4D0C-9D60-96CC2925BCAA}" type="slidenum">
              <a:rPr lang="en-US"/>
              <a:pPr/>
              <a:t>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4839B-0D3A-4A35-B2E1-E335909B6F59}" type="slidenum">
              <a:rPr lang="en-US"/>
              <a:pPr/>
              <a:t>14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B74EC-38FD-447E-9BBC-25CC71D85E4A}" type="slidenum">
              <a:rPr lang="en-US"/>
              <a:pPr/>
              <a:t>17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3FA59-2303-4F5C-ADF0-79C6C16F09F6}" type="slidenum">
              <a:rPr lang="en-US"/>
              <a:pPr/>
              <a:t>21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160B2-EEC6-4A26-9F9F-9FF561EBECEF}" type="slidenum">
              <a:rPr lang="en-US"/>
              <a:pPr/>
              <a:t>2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24B68-8745-4691-92BC-230FC822BE9C}" type="slidenum">
              <a:rPr lang="en-US"/>
              <a:pPr/>
              <a:t>3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EEF11-D765-436B-95ED-7C8B69354CD6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A455B-8599-4C9E-A361-9E5BA380EE41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2AC57-FC61-419C-9F9B-EC9D58AE17DC}" type="slidenum">
              <a:rPr lang="en-US"/>
              <a:pPr/>
              <a:t>9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DB2D1-03CB-4C4C-8C63-4EF2BD65CF9C}" type="slidenum">
              <a:rPr lang="en-US"/>
              <a:pPr/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F094DE-B1FF-4281-ACED-28B87A5C704B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C2F3-6093-477F-820A-804E36C31FBE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0176BD6E-D79F-4A15-8E97-F75560D514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428EE9C1-BC19-4DD8-AC90-BE3998D2D9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4638"/>
            <a:ext cx="1847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274638"/>
            <a:ext cx="5391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0138D44A-5BB1-4BD6-93AD-3D31A4D403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600200"/>
            <a:ext cx="3619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600200"/>
            <a:ext cx="3619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295400" y="6324600"/>
            <a:ext cx="6172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1066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382DFA03-9D02-4855-9365-73AB08A23A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0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46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4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57A30577-E8F8-4B2E-A6C5-72AFA84211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8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434CDB85-0100-4D35-AAA7-5A35E8B470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2796FD89-98EA-4E6D-8CCA-074C0CE549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2E6382B2-CC0A-4A2D-AC35-B2831CC4A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BBAF3A94-5396-4BB2-A065-75FA5640E9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6ACB9183-FB68-40B3-8D7F-D67AE9ACF3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0E801832-9D30-4D70-A98C-96E2D18F3A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70AB3536-2700-4321-A5FF-AB6E8D253B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74638"/>
            <a:ext cx="73914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600200"/>
            <a:ext cx="739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324600"/>
            <a:ext cx="6172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CC6600"/>
                </a:solidFill>
                <a:latin typeface="+mj-lt"/>
              </a:defRPr>
            </a:lvl1pPr>
          </a:lstStyle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324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CC6600"/>
                </a:solidFill>
                <a:latin typeface="+mj-lt"/>
              </a:defRPr>
            </a:lvl1pPr>
          </a:lstStyle>
          <a:p>
            <a:r>
              <a:rPr lang="en-US"/>
              <a:t>3-</a:t>
            </a:r>
            <a:fld id="{65694938-BD98-4396-A3ED-892625F8E4A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Turban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28600" y="228600"/>
            <a:ext cx="914400" cy="6477000"/>
          </a:xfrm>
          <a:prstGeom prst="rect">
            <a:avLst/>
          </a:prstGeom>
          <a:noFill/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143000" y="1447800"/>
            <a:ext cx="7620000" cy="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CC66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CC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CC66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9416-A036-49F6-AF27-2559A1337AA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9790-6D0E-4B74-A6C2-BF369D77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2005  Prentice Hall, Decision Support Systems and Intelligent Systems, 7th Edition, Turban, Aronson, and Liang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F570CCBC-0195-4F42-BE27-E5B804BA0012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Chapter 3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Decision Support Systems: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An Overview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 flipV="1">
            <a:off x="1371600" y="5638800"/>
            <a:ext cx="152400" cy="76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80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228600"/>
            <a:ext cx="7086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663300"/>
                </a:solidFill>
                <a:latin typeface="Tahoma" pitchFamily="34" charset="0"/>
              </a:rPr>
              <a:t>Turban, Aronson, and Liang                                              Decision Support Systems and Intelligent Systems,              Seventh Edition</a:t>
            </a:r>
          </a:p>
        </p:txBody>
      </p:sp>
      <p:pic>
        <p:nvPicPr>
          <p:cNvPr id="2053" name="Picture 5" descr="Turb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495800"/>
            <a:ext cx="7162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8E4F332-854D-4581-90F7-A0F55CB0B893}" type="slidenum">
              <a:rPr lang="en-US"/>
              <a:pPr/>
              <a:t>10</a:t>
            </a:fld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8" name="Picture 4" descr="FIG0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304800"/>
            <a:ext cx="7696200" cy="5867400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0B26CB1D-B56A-43D4-A492-217824B1CC03}" type="slidenum">
              <a:rPr lang="en-US"/>
              <a:pPr/>
              <a:t>11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Interrelated data extracted from various sources, stored for use by the organization, and queried </a:t>
            </a:r>
          </a:p>
          <a:p>
            <a:pPr lvl="1"/>
            <a:r>
              <a:rPr lang="en-US"/>
              <a:t>Internal data, usually from TPS</a:t>
            </a:r>
          </a:p>
          <a:p>
            <a:pPr lvl="1"/>
            <a:r>
              <a:rPr lang="en-US"/>
              <a:t>External data from government agencies, trade associations, market research firms, forecasting firms</a:t>
            </a:r>
          </a:p>
          <a:p>
            <a:pPr lvl="1"/>
            <a:r>
              <a:rPr lang="en-US"/>
              <a:t>Private data or guidelines used by decision-makers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625F5A94-B2E4-4BBB-9937-1900C633A11E}" type="slidenum">
              <a:rPr lang="en-US"/>
              <a:pPr/>
              <a:t>12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Extracts data </a:t>
            </a:r>
          </a:p>
          <a:p>
            <a:r>
              <a:rPr lang="en-US"/>
              <a:t>Manages data and their relationships</a:t>
            </a:r>
          </a:p>
          <a:p>
            <a:r>
              <a:rPr lang="en-US"/>
              <a:t>Updates (add, delete, edit, change)</a:t>
            </a:r>
          </a:p>
          <a:p>
            <a:r>
              <a:rPr lang="en-US"/>
              <a:t>Retrieves data (accesses it)</a:t>
            </a:r>
          </a:p>
          <a:p>
            <a:r>
              <a:rPr lang="en-US"/>
              <a:t>Queries and manipulates data</a:t>
            </a:r>
          </a:p>
          <a:p>
            <a:r>
              <a:rPr lang="en-US"/>
              <a:t>Employs data dictionary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95AA717C-A619-4DF4-A284-6525A50B459C}" type="slidenum">
              <a:rPr lang="en-US"/>
              <a:pPr/>
              <a:t>13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Directory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Catalog of all data</a:t>
            </a:r>
          </a:p>
          <a:p>
            <a:pPr lvl="1"/>
            <a:r>
              <a:rPr lang="en-US" dirty="0"/>
              <a:t>Contains data definitions</a:t>
            </a:r>
          </a:p>
          <a:p>
            <a:pPr lvl="1"/>
            <a:r>
              <a:rPr lang="en-US" dirty="0"/>
              <a:t>Answers questions about the availability of data items Source</a:t>
            </a:r>
          </a:p>
          <a:p>
            <a:pPr lvl="1"/>
            <a:r>
              <a:rPr lang="en-US" dirty="0"/>
              <a:t>Meaning</a:t>
            </a:r>
          </a:p>
          <a:p>
            <a:pPr lvl="1"/>
            <a:r>
              <a:rPr lang="en-US" dirty="0"/>
              <a:t>Allows for additions, removals, and alterations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18DA1040-BD10-4D90-B678-553CE86AFFC5}" type="slidenum">
              <a:rPr lang="en-US"/>
              <a:pPr/>
              <a:t>14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Management Subsystem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Model base</a:t>
            </a:r>
          </a:p>
          <a:p>
            <a:pPr lvl="1"/>
            <a:r>
              <a:rPr lang="en-US" dirty="0"/>
              <a:t>Model base management system</a:t>
            </a:r>
          </a:p>
          <a:p>
            <a:pPr lvl="1"/>
            <a:r>
              <a:rPr lang="en-US" dirty="0"/>
              <a:t>Modeling language</a:t>
            </a:r>
          </a:p>
          <a:p>
            <a:pPr lvl="1"/>
            <a:r>
              <a:rPr lang="en-US" dirty="0"/>
              <a:t>Model directory</a:t>
            </a:r>
          </a:p>
          <a:p>
            <a:pPr lvl="1"/>
            <a:r>
              <a:rPr lang="en-US" dirty="0"/>
              <a:t>Model execution, integration, and command processor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CE66117F-0815-46E0-8F06-2696C26B9ED6}" type="slidenum">
              <a:rPr lang="en-US"/>
              <a:pPr/>
              <a:t>15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524000" y="1981200"/>
            <a:ext cx="63246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dirty="0">
                <a:solidFill>
                  <a:schemeClr val="folHlink"/>
                </a:solidFill>
              </a:rPr>
              <a:t>Placeholder </a:t>
            </a:r>
          </a:p>
          <a:p>
            <a:pPr>
              <a:spcBef>
                <a:spcPct val="50000"/>
              </a:spcBef>
            </a:pPr>
            <a:r>
              <a:rPr lang="en-US" sz="5400" dirty="0">
                <a:solidFill>
                  <a:schemeClr val="folHlink"/>
                </a:solidFill>
              </a:rPr>
              <a:t>figure 3.5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9" y="152400"/>
            <a:ext cx="7669651" cy="65995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772400" cy="46783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model base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contains routine and special statistical, financial, forecasting, management science, and other quantitative models that provide the analysis capabilities in a DSS. </a:t>
            </a:r>
          </a:p>
          <a:p>
            <a:r>
              <a:rPr lang="en-US" dirty="0"/>
              <a:t>The models in the model base can be divided into four major categories: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strategic, tactical, operational, and analytical</a:t>
            </a:r>
            <a:r>
              <a:rPr lang="en-US" dirty="0"/>
              <a:t>. </a:t>
            </a:r>
            <a:r>
              <a:rPr lang="en-US" b="1" dirty="0"/>
              <a:t>In </a:t>
            </a:r>
            <a:r>
              <a:rPr lang="en-US" dirty="0"/>
              <a:t>addition, there are model building blocks and routines.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7A30577-E8F8-4B2E-A6C5-72AFA842115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Management Subsystem</a:t>
            </a:r>
          </a:p>
        </p:txBody>
      </p:sp>
    </p:spTree>
    <p:extLst>
      <p:ext uri="{BB962C8B-B14F-4D97-AF65-F5344CB8AC3E}">
        <p14:creationId xmlns:p14="http://schemas.microsoft.com/office/powerpoint/2010/main" val="350935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AF56EE1A-8BD2-451F-ABFA-A9D1492178EB}" type="slidenum">
              <a:rPr lang="en-US"/>
              <a:pPr/>
              <a:t>17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818" y="609600"/>
            <a:ext cx="7391400" cy="792162"/>
          </a:xfrm>
        </p:spPr>
        <p:txBody>
          <a:bodyPr/>
          <a:lstStyle/>
          <a:p>
            <a:r>
              <a:rPr lang="en-US" dirty="0"/>
              <a:t>Models---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Strategic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467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Strategic</a:t>
            </a:r>
          </a:p>
          <a:p>
            <a:r>
              <a:rPr lang="en-US" sz="2800" dirty="0"/>
              <a:t>Supports top management decisions</a:t>
            </a:r>
          </a:p>
          <a:p>
            <a:r>
              <a:rPr lang="en-US" sz="2800" dirty="0"/>
              <a:t>developing corporate objectives, planning for mergers and acquisitions </a:t>
            </a:r>
            <a:endParaRPr lang="en-US" dirty="0"/>
          </a:p>
          <a:p>
            <a:r>
              <a:rPr lang="en-US" dirty="0"/>
              <a:t>The large-scale linear programming model is at the heart of the POP DSS that allows executives of the company to plan large, expensive equipment needs as many years ahead as needed.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868362"/>
          </a:xfrm>
        </p:spPr>
        <p:txBody>
          <a:bodyPr/>
          <a:lstStyle/>
          <a:p>
            <a:r>
              <a:rPr lang="en-US" dirty="0"/>
              <a:t>Tactical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391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Tactical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primarily by middle management to assist in allocating and controlling the organization's resources.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tactical models include selecting a Web server, labor requirement planning, sales promotion planning, plant-layout determination, and routine capital budgeting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7A30577-E8F8-4B2E-A6C5-72AFA84211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945" y="1371600"/>
            <a:ext cx="7391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Operational models </a:t>
            </a:r>
            <a:r>
              <a:rPr lang="en-US" dirty="0"/>
              <a:t>are used to support the day-to-day working activities of the organization.</a:t>
            </a:r>
          </a:p>
          <a:p>
            <a:pPr>
              <a:lnSpc>
                <a:spcPct val="90000"/>
              </a:lnSpc>
            </a:pPr>
            <a:r>
              <a:rPr lang="en-US" dirty="0"/>
              <a:t> Typical decisions involve e-commerce transaction acceptance (purchases, etc.),</a:t>
            </a:r>
          </a:p>
          <a:p>
            <a:pPr>
              <a:lnSpc>
                <a:spcPct val="90000"/>
              </a:lnSpc>
            </a:pPr>
            <a:r>
              <a:rPr lang="en-US" dirty="0"/>
              <a:t> approval of personal loans by a bank, production scheduling, inventory control, maintenance planning and scheduling, and quality control.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7A30577-E8F8-4B2E-A6C5-72AFA842115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A50AF0C2-1CF8-48D9-9C8E-9B272935A2D0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Understand DSS configurations.</a:t>
            </a:r>
          </a:p>
          <a:p>
            <a:pPr>
              <a:lnSpc>
                <a:spcPct val="80000"/>
              </a:lnSpc>
            </a:pPr>
            <a:r>
              <a:rPr lang="en-US" sz="2800"/>
              <a:t>Learn characteristics and capabilities of DSS.</a:t>
            </a:r>
          </a:p>
          <a:p>
            <a:pPr>
              <a:lnSpc>
                <a:spcPct val="80000"/>
              </a:lnSpc>
            </a:pPr>
            <a:r>
              <a:rPr lang="en-US" sz="2800"/>
              <a:t>Understand DSS components.</a:t>
            </a:r>
          </a:p>
          <a:p>
            <a:pPr>
              <a:lnSpc>
                <a:spcPct val="80000"/>
              </a:lnSpc>
            </a:pPr>
            <a:r>
              <a:rPr lang="en-US" sz="2800"/>
              <a:t>Describe structure of DSS components.</a:t>
            </a:r>
          </a:p>
          <a:p>
            <a:pPr>
              <a:lnSpc>
                <a:spcPct val="80000"/>
              </a:lnSpc>
            </a:pPr>
            <a:r>
              <a:rPr lang="en-US" sz="2800"/>
              <a:t>Understand how DSS and the Web interact.</a:t>
            </a:r>
          </a:p>
          <a:p>
            <a:pPr>
              <a:lnSpc>
                <a:spcPct val="80000"/>
              </a:lnSpc>
            </a:pPr>
            <a:r>
              <a:rPr lang="en-US" sz="2800"/>
              <a:t>Learn the role of the user in DSS.</a:t>
            </a:r>
          </a:p>
          <a:p>
            <a:pPr>
              <a:lnSpc>
                <a:spcPct val="80000"/>
              </a:lnSpc>
            </a:pPr>
            <a:r>
              <a:rPr lang="en-US" sz="2800"/>
              <a:t>Understand DSS hardware and integration.</a:t>
            </a:r>
          </a:p>
          <a:p>
            <a:pPr>
              <a:lnSpc>
                <a:spcPct val="80000"/>
              </a:lnSpc>
            </a:pPr>
            <a:r>
              <a:rPr lang="en-US" sz="2800"/>
              <a:t>Learn DSS configurations.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153400" cy="1020762"/>
          </a:xfrm>
        </p:spPr>
        <p:txBody>
          <a:bodyPr/>
          <a:lstStyle/>
          <a:p>
            <a:r>
              <a:rPr lang="en-US" dirty="0"/>
              <a:t>Analytical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Analytical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to perform analysis of data</a:t>
            </a:r>
          </a:p>
          <a:p>
            <a:r>
              <a:rPr lang="en-US" dirty="0"/>
              <a:t>are used to perform some analysis on the data. </a:t>
            </a:r>
          </a:p>
          <a:p>
            <a:r>
              <a:rPr lang="en-US" dirty="0"/>
              <a:t>They include statistical models, management science models, data mining algorithms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7A30577-E8F8-4B2E-A6C5-72AFA84211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21D26AF-C81F-49B6-8702-EDD5A7311020}" type="slidenum">
              <a:rPr lang="en-US"/>
              <a:pPr/>
              <a:t>21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Model Base Management System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Functions:</a:t>
            </a:r>
          </a:p>
          <a:p>
            <a:pPr lvl="1"/>
            <a:r>
              <a:rPr lang="en-US"/>
              <a:t>Model creation</a:t>
            </a:r>
          </a:p>
          <a:p>
            <a:pPr lvl="1"/>
            <a:r>
              <a:rPr lang="en-US"/>
              <a:t>Model updates</a:t>
            </a:r>
          </a:p>
          <a:p>
            <a:pPr lvl="1"/>
            <a:r>
              <a:rPr lang="en-US"/>
              <a:t>Model data manipulation</a:t>
            </a:r>
          </a:p>
          <a:p>
            <a:pPr lvl="1"/>
            <a:r>
              <a:rPr lang="en-US"/>
              <a:t>Generation of new routines</a:t>
            </a:r>
          </a:p>
          <a:p>
            <a:r>
              <a:rPr lang="en-US"/>
              <a:t>Model directory:</a:t>
            </a:r>
          </a:p>
          <a:p>
            <a:pPr lvl="1"/>
            <a:r>
              <a:rPr lang="en-US"/>
              <a:t>Catalog of models</a:t>
            </a:r>
          </a:p>
          <a:p>
            <a:pPr lvl="1"/>
            <a:r>
              <a:rPr lang="en-US"/>
              <a:t>Definitions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3F573C09-32B1-48AD-BAB6-7CC1AC89BB79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Management Activities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Model execution</a:t>
            </a:r>
          </a:p>
          <a:p>
            <a:pPr lvl="1">
              <a:lnSpc>
                <a:spcPct val="90000"/>
              </a:lnSpc>
            </a:pPr>
            <a:r>
              <a:rPr lang="en-US"/>
              <a:t>Controls running of model</a:t>
            </a:r>
          </a:p>
          <a:p>
            <a:pPr>
              <a:lnSpc>
                <a:spcPct val="90000"/>
              </a:lnSpc>
            </a:pPr>
            <a:r>
              <a:rPr lang="en-US"/>
              <a:t>Model command processor</a:t>
            </a:r>
          </a:p>
          <a:p>
            <a:pPr lvl="1">
              <a:lnSpc>
                <a:spcPct val="90000"/>
              </a:lnSpc>
            </a:pPr>
            <a:r>
              <a:rPr lang="en-US"/>
              <a:t>Receives model instructions from user interface </a:t>
            </a:r>
          </a:p>
          <a:p>
            <a:pPr lvl="1">
              <a:lnSpc>
                <a:spcPct val="90000"/>
              </a:lnSpc>
            </a:pPr>
            <a:r>
              <a:rPr lang="en-US"/>
              <a:t>Routes instructions to MBMS or module execution or integration functions</a:t>
            </a:r>
          </a:p>
          <a:p>
            <a:pPr>
              <a:lnSpc>
                <a:spcPct val="90000"/>
              </a:lnSpc>
            </a:pPr>
            <a:r>
              <a:rPr lang="en-US"/>
              <a:t>Model integration</a:t>
            </a:r>
          </a:p>
          <a:p>
            <a:pPr lvl="1">
              <a:lnSpc>
                <a:spcPct val="90000"/>
              </a:lnSpc>
            </a:pPr>
            <a:r>
              <a:rPr lang="en-US"/>
              <a:t>Combines several models’ operations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924800" cy="563562"/>
          </a:xfrm>
        </p:spPr>
        <p:txBody>
          <a:bodyPr/>
          <a:lstStyle/>
          <a:p>
            <a:br>
              <a:rPr lang="en-US" sz="3200" b="0" dirty="0"/>
            </a:br>
            <a:r>
              <a:rPr lang="en-US" sz="3200" dirty="0"/>
              <a:t>MAJOR FUNCTIONS OF THE MBMS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543800" cy="4602163"/>
          </a:xfrm>
        </p:spPr>
        <p:txBody>
          <a:bodyPr/>
          <a:lstStyle/>
          <a:p>
            <a:r>
              <a:rPr lang="en-US" dirty="0"/>
              <a:t>Creates models easily and quickly, either from scratch or from existing models or from the building blocks </a:t>
            </a:r>
          </a:p>
          <a:p>
            <a:r>
              <a:rPr lang="en-US" dirty="0"/>
              <a:t>Allows users to manipulate models so that they can conduct experiments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sensitivity analyses ranging from what-if to goal-seeking </a:t>
            </a:r>
            <a:endParaRPr lang="en-US" dirty="0"/>
          </a:p>
          <a:p>
            <a:r>
              <a:rPr lang="en-US" dirty="0"/>
              <a:t>Stores, retrieves, and manages a wide variety of different types of models in a logical and integrated manner 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7A30577-E8F8-4B2E-A6C5-72AFA84211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4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MAJOR FUNCTIONS OF THE MBMS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Interrelates models with appropriate linkages with the database and integrates them within the DSS </a:t>
            </a:r>
          </a:p>
          <a:p>
            <a:r>
              <a:rPr lang="en-US" dirty="0"/>
              <a:t>Manages and maintains the model base with management functions analogous to database management: store, access, run, update, link, catalog, and query </a:t>
            </a:r>
          </a:p>
          <a:p>
            <a:r>
              <a:rPr lang="en-US" dirty="0"/>
              <a:t> Uses multiple models to support problem solving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7A30577-E8F8-4B2E-A6C5-72AFA842115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41550BEF-2CCD-4668-880A-ABFACA567B03}" type="slidenum">
              <a:rPr lang="en-US"/>
              <a:pPr/>
              <a:t>25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System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810000" y="1524000"/>
            <a:ext cx="22098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Knowledge-based system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219200" y="1524000"/>
            <a:ext cx="22098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management and DBMS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553200" y="1524000"/>
            <a:ext cx="2057400" cy="91598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Model management and MBMS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667000" y="2667000"/>
            <a:ext cx="4800600" cy="366713"/>
          </a:xfrm>
          <a:prstGeom prst="rect">
            <a:avLst/>
          </a:prstGeom>
          <a:solidFill>
            <a:srgbClr val="CC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User Interface Management System (UIMS)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124200" y="3429000"/>
            <a:ext cx="3429000" cy="366713"/>
          </a:xfrm>
          <a:prstGeom prst="rect">
            <a:avLst/>
          </a:prstGeom>
          <a:solidFill>
            <a:srgbClr val="CC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Natural Language Processor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200400" y="4343400"/>
            <a:ext cx="1219200" cy="7032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/>
              <a:t>Input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/>
              <a:t>Action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/>
              <a:t>Languages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953000" y="4343400"/>
            <a:ext cx="1143000" cy="7032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/>
              <a:t>Output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/>
              <a:t>Display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/>
              <a:t>Language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657600" y="5715000"/>
            <a:ext cx="1524000" cy="366713"/>
          </a:xfrm>
          <a:prstGeom prst="rect">
            <a:avLst/>
          </a:prstGeom>
          <a:solidFill>
            <a:srgbClr val="CC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 Users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019800" y="5715000"/>
            <a:ext cx="2209800" cy="366713"/>
          </a:xfrm>
          <a:prstGeom prst="rect">
            <a:avLst/>
          </a:prstGeom>
          <a:solidFill>
            <a:srgbClr val="CC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Printers, Plotters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781800" y="4648200"/>
            <a:ext cx="12192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PC Display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5146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4953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>
            <a:off x="69342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5029200" y="3048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953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V="1"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5029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601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1295400" y="5715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Based on Figure 3.6,  Schematic View of the User Interface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A2C122D-2289-4751-9799-F98CA90BAD9A}" type="slidenum">
              <a:rPr lang="en-US"/>
              <a:pPr/>
              <a:t>26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Management System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Natural language processor</a:t>
            </a:r>
          </a:p>
          <a:p>
            <a:r>
              <a:rPr lang="en-US" dirty="0"/>
              <a:t>Interacts with model management and data management subsystems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000" dirty="0"/>
              <a:t>Speech recognition</a:t>
            </a:r>
          </a:p>
          <a:p>
            <a:pPr lvl="1"/>
            <a:r>
              <a:rPr lang="en-US" sz="2000" dirty="0"/>
              <a:t>Display panel</a:t>
            </a:r>
          </a:p>
          <a:p>
            <a:pPr lvl="1"/>
            <a:r>
              <a:rPr lang="en-US" sz="2000" dirty="0"/>
              <a:t>Tactile interfaces</a:t>
            </a:r>
          </a:p>
          <a:p>
            <a:pPr lvl="1"/>
            <a:r>
              <a:rPr lang="en-US" sz="2000" dirty="0"/>
              <a:t>Gesture interface</a:t>
            </a:r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35345E2-78BA-4949-9095-89A549FE874D}" type="slidenum">
              <a:rPr lang="en-US"/>
              <a:pPr/>
              <a:t>27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Knowledge-Based Management System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Expert or intelligent agent system component</a:t>
            </a:r>
          </a:p>
          <a:p>
            <a:r>
              <a:rPr lang="en-US" dirty="0"/>
              <a:t>Complex problem solving</a:t>
            </a:r>
          </a:p>
          <a:p>
            <a:r>
              <a:rPr lang="en-US" dirty="0"/>
              <a:t>Enhances operations of other components</a:t>
            </a:r>
          </a:p>
          <a:p>
            <a:r>
              <a:rPr lang="en-US" dirty="0"/>
              <a:t>May consist of several systems</a:t>
            </a:r>
          </a:p>
          <a:p>
            <a:r>
              <a:rPr lang="en-US" dirty="0"/>
              <a:t>Often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text-oriented DSS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AC00F149-D2BD-4197-A51F-025F40BB1018}" type="slidenum">
              <a:rPr lang="en-US"/>
              <a:pPr/>
              <a:t>28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DSS Hardware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facto standard </a:t>
            </a:r>
          </a:p>
          <a:p>
            <a:r>
              <a:rPr lang="en-US" dirty="0"/>
              <a:t>Web server with DBMS:</a:t>
            </a:r>
          </a:p>
          <a:p>
            <a:pPr lvl="1"/>
            <a:r>
              <a:rPr lang="en-US" dirty="0"/>
              <a:t>Operates using browser</a:t>
            </a:r>
          </a:p>
          <a:p>
            <a:pPr lvl="1"/>
            <a:r>
              <a:rPr lang="en-US" dirty="0"/>
              <a:t>Data stored in variety of databases</a:t>
            </a:r>
          </a:p>
          <a:p>
            <a:pPr lvl="1"/>
            <a:r>
              <a:rPr lang="en-US" dirty="0"/>
              <a:t>Can be mainframe, server, workstation, or PC </a:t>
            </a:r>
          </a:p>
          <a:p>
            <a:pPr lvl="1"/>
            <a:r>
              <a:rPr lang="en-US" dirty="0"/>
              <a:t>Any network type</a:t>
            </a:r>
          </a:p>
          <a:p>
            <a:pPr lvl="1"/>
            <a:r>
              <a:rPr lang="en-US" dirty="0"/>
              <a:t>Access for mobile devices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3024052" cy="751896"/>
          </a:xfrm>
          <a:solidFill>
            <a:schemeClr val="accent2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003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9327"/>
            <a:ext cx="6858000" cy="1241822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50" b="1" kern="0" dirty="0">
                <a:solidFill>
                  <a:srgbClr val="663300"/>
                </a:solidFill>
                <a:latin typeface="Tahoma"/>
                <a:ea typeface="+mj-ea"/>
                <a:cs typeface="+mj-cs"/>
              </a:rPr>
              <a:t>DSS Classifications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5296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176E68C0-EEE6-4C8E-B734-EAC053E20463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Systems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Systems designed to support managerial decision-making in unstructured problems</a:t>
            </a:r>
          </a:p>
          <a:p>
            <a:pPr>
              <a:lnSpc>
                <a:spcPct val="90000"/>
              </a:lnSpc>
            </a:pPr>
            <a:r>
              <a:rPr lang="en-US" dirty="0"/>
              <a:t>More recently, emphasis has shifted to inputs from outputs</a:t>
            </a:r>
          </a:p>
          <a:p>
            <a:pPr>
              <a:lnSpc>
                <a:spcPct val="90000"/>
              </a:lnSpc>
            </a:pPr>
            <a:r>
              <a:rPr lang="en-US" dirty="0"/>
              <a:t>Mechanism for interaction between user and components</a:t>
            </a:r>
          </a:p>
          <a:p>
            <a:pPr>
              <a:lnSpc>
                <a:spcPct val="90000"/>
              </a:lnSpc>
            </a:pPr>
            <a:r>
              <a:rPr lang="en-US" dirty="0"/>
              <a:t>Usually built to support solution or evaluate opportunities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first two types are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data-oriented</a:t>
            </a: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performing data retrieval or analysis; the third deals both with data and models.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remaining four are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model-oriented,</a:t>
            </a: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providing simulation capabilities, optimization, or computations that suggest an answer.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59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classify DSS into the following six frameworks: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text-oriented DSS,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database-oriented DSS,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spreadsheet-oriented DSS,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solver-oriented DSS,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rule-oriented DSS,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compound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45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19" y="1049691"/>
            <a:ext cx="7886700" cy="568234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TEXT-ORIENTED DSS </a:t>
            </a:r>
            <a:b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1" y="1617925"/>
            <a:ext cx="8267156" cy="3855482"/>
          </a:xfrm>
        </p:spPr>
        <p:txBody>
          <a:bodyPr>
            <a:noAutofit/>
          </a:bodyPr>
          <a:lstStyle/>
          <a:p>
            <a:r>
              <a:rPr lang="en-US" sz="2400" dirty="0"/>
              <a:t>Information (including data and knowledge) is often stored in a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textual format </a:t>
            </a:r>
            <a:r>
              <a:rPr lang="en-US" sz="2400" dirty="0"/>
              <a:t>and must be accessed by decision-makers. </a:t>
            </a:r>
          </a:p>
          <a:p>
            <a:r>
              <a:rPr lang="en-US" sz="2400" dirty="0"/>
              <a:t>it is necessary to represent and process text documents and fragments effectively and efficiently. </a:t>
            </a: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text-oriented DSS </a:t>
            </a:r>
            <a:r>
              <a:rPr lang="en-US" sz="2400" dirty="0"/>
              <a:t>supports a decision-maker by electronically keeping track of textually represented information that could have a bearing on decisions. </a:t>
            </a:r>
          </a:p>
          <a:p>
            <a:r>
              <a:rPr lang="en-US" sz="2400" dirty="0"/>
              <a:t>There are many text-oriented DSS applications.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 document management systems, knowledge- management, content management, and business rules systems. </a:t>
            </a:r>
            <a:r>
              <a:rPr lang="en-US" sz="2400" dirty="0"/>
              <a:t>Content management systems (CMS) are used to manage the material posted on Web sites. </a:t>
            </a:r>
          </a:p>
        </p:txBody>
      </p:sp>
    </p:spTree>
    <p:extLst>
      <p:ext uri="{BB962C8B-B14F-4D97-AF65-F5344CB8AC3E}">
        <p14:creationId xmlns:p14="http://schemas.microsoft.com/office/powerpoint/2010/main" val="390437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54" y="1033122"/>
            <a:ext cx="7886700" cy="7058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DATABASE-ORIENTED DSS 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954" y="1880303"/>
            <a:ext cx="7886700" cy="3263504"/>
          </a:xfrm>
        </p:spPr>
        <p:txBody>
          <a:bodyPr>
            <a:noAutofit/>
          </a:bodyPr>
          <a:lstStyle/>
          <a:p>
            <a:pPr algn="just"/>
            <a:r>
              <a:rPr lang="en-US" sz="2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 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type of DSS, the database organization plays a major role in the DSS structure. 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Early generations of database-oriented DSS mainly used </a:t>
            </a:r>
            <a:r>
              <a:rPr lang="en-US" sz="27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relational </a:t>
            </a:r>
            <a:r>
              <a:rPr lang="en-US" sz="27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database configuration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The information handled by relational databases tends to be voluminous, descriptive, and rigidly structured.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 database-oriented DSS features strong report generation and query capabilities.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939921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71185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SPREADSHEET-ORIENTED DSS 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spreadsheet is a modeling system that allows the user to develop models to execute DSS analysis.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These models not only create, view, and modify procedural knowledge.' </a:t>
            </a:r>
            <a:endParaRPr lang="en-US" dirty="0"/>
          </a:p>
          <a:p>
            <a:r>
              <a:rPr lang="en-US" dirty="0"/>
              <a:t>but also instruct the system to execute their self-contained instructions (macros),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Spreadsheets are widely used in end-user </a:t>
            </a:r>
            <a:r>
              <a:rPr lang="en-US" dirty="0"/>
              <a:t>developed DSS. </a:t>
            </a:r>
          </a:p>
          <a:p>
            <a:r>
              <a:rPr lang="en-US" dirty="0"/>
              <a:t>some spreadsheet development tools include what-if analysis and goal-seeking capabilities </a:t>
            </a:r>
          </a:p>
        </p:txBody>
      </p:sp>
    </p:spTree>
    <p:extLst>
      <p:ext uri="{BB962C8B-B14F-4D97-AF65-F5344CB8AC3E}">
        <p14:creationId xmlns:p14="http://schemas.microsoft.com/office/powerpoint/2010/main" val="600539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SOLVER-ORIENTED DSS 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solver is an algorithm or procedure written as a computer program for performing certain computations for solving a particular problem type.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Examples of a solver can be an economic order quantity procedure for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calculating an optimal ordering quantity or a linear regression routine for calculating a trend.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solver can be commercially programmed in development software. For example, Excel, includes several powerful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solvers-functions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procedures-that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solve a number of standard business problems. The DSS builder can incorporate the solvers in creating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58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RULE-ORIENTED DSS 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knowledge component of DSS includes both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procedural and inferential (reasoning) rules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often in an expert system format. These rules can be qualitative or quantitative, and such a component can replace quantitative models or can be integrated with them. </a:t>
            </a:r>
          </a:p>
          <a:p>
            <a:endParaRPr lang="en-US" dirty="0"/>
          </a:p>
          <a:p>
            <a:r>
              <a:rPr lang="en-US" b="1" dirty="0"/>
              <a:t>COMPOUND DSS </a:t>
            </a:r>
            <a:r>
              <a:rPr lang="en-US" dirty="0"/>
              <a:t> A compound DSS is a hybrid system that includes two or more of the five basic structures described earlier </a:t>
            </a:r>
          </a:p>
        </p:txBody>
      </p:sp>
    </p:spTree>
    <p:extLst>
      <p:ext uri="{BB962C8B-B14F-4D97-AF65-F5344CB8AC3E}">
        <p14:creationId xmlns:p14="http://schemas.microsoft.com/office/powerpoint/2010/main" val="741143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8508"/>
            <a:ext cx="7886700" cy="659675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171450" indent="-171450">
              <a:spcBef>
                <a:spcPts val="750"/>
              </a:spcBef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INTELLIGENT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DSS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so-called intelligent or knowledge-based DSS has attracted a lot of attention.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rule-oriented DSS that we described above can be divided into six types: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descriptive, procedural, reasoning, linguistic, presentation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early definitions of a DSS identified it as a system intended to support managerial decision-makers in semi structured decision situations.</a:t>
            </a:r>
            <a:endParaRPr lang="ar-E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DSS were meant to be an adjunct to decision-makers to extend their capabilities but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not to replace their judgment.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7A30577-E8F8-4B2E-A6C5-72AFA84211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F8AD8BC1-C690-46A4-9216-88B7CC2C4A00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DSS is a methodology that supports decision-making.</a:t>
            </a:r>
          </a:p>
          <a:p>
            <a:pPr>
              <a:lnSpc>
                <a:spcPct val="90000"/>
              </a:lnSpc>
            </a:pPr>
            <a:r>
              <a:rPr lang="en-US" dirty="0"/>
              <a:t>It 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Flexible;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Adaptive;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Interactive;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GUI-based;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Iterative; 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Employs modeling.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dirty="0"/>
              <a:t>A DSS APPLICATION 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DSS is usually built to support the solution of a certain problem or to evaluate an opportunity. As such it is called a DSS application.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57A30577-E8F8-4B2E-A6C5-72AFA84211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A5CFCDDA-EEAE-4C5C-AB4B-3645515CB6AC}" type="slidenum">
              <a:rPr lang="en-US"/>
              <a:pPr/>
              <a:t>7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DSS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Subsystems:</a:t>
            </a:r>
          </a:p>
          <a:p>
            <a:pPr lvl="1"/>
            <a:r>
              <a:rPr lang="en-US"/>
              <a:t>Data management </a:t>
            </a:r>
          </a:p>
          <a:p>
            <a:pPr lvl="2"/>
            <a:r>
              <a:rPr lang="en-US"/>
              <a:t>Managed by DBMS</a:t>
            </a:r>
          </a:p>
          <a:p>
            <a:pPr lvl="1"/>
            <a:r>
              <a:rPr lang="en-US"/>
              <a:t>Model management </a:t>
            </a:r>
          </a:p>
          <a:p>
            <a:pPr lvl="2"/>
            <a:r>
              <a:rPr lang="en-US"/>
              <a:t>Managed by MBMS</a:t>
            </a:r>
          </a:p>
          <a:p>
            <a:pPr lvl="1"/>
            <a:r>
              <a:rPr lang="en-US"/>
              <a:t>User interface</a:t>
            </a:r>
          </a:p>
          <a:p>
            <a:pPr lvl="1"/>
            <a:r>
              <a:rPr lang="en-US"/>
              <a:t>Knowledge Management and organizational knowledge 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D5A9C69E-BD2D-41E3-83E8-CC45932CED44}" type="slidenum">
              <a:rPr lang="en-US"/>
              <a:pPr/>
              <a:t>8</a:t>
            </a:fld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800"/>
          </a:p>
        </p:txBody>
      </p:sp>
      <p:pic>
        <p:nvPicPr>
          <p:cNvPr id="39940" name="Picture 4" descr="FIG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304800"/>
            <a:ext cx="7696200" cy="5867400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2005  Prentice Hall, Decision Support Systems and Intelligent Systems, 7th Edition, Turban, Aronson, and Liang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3-</a:t>
            </a:r>
            <a:fld id="{01753B1F-4C8A-4E3B-8477-696C29E55E85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Management Subsystem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Components:</a:t>
            </a:r>
          </a:p>
          <a:p>
            <a:pPr lvl="1"/>
            <a:r>
              <a:rPr lang="en-US"/>
              <a:t>Database</a:t>
            </a:r>
          </a:p>
          <a:p>
            <a:pPr lvl="1"/>
            <a:r>
              <a:rPr lang="en-US"/>
              <a:t>Database management system</a:t>
            </a:r>
          </a:p>
          <a:p>
            <a:pPr lvl="1"/>
            <a:r>
              <a:rPr lang="en-US"/>
              <a:t>Data directory</a:t>
            </a:r>
          </a:p>
          <a:p>
            <a:pPr lvl="1"/>
            <a:r>
              <a:rPr lang="en-US"/>
              <a:t>Query facility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r2">
  <a:themeElements>
    <a:clrScheme name="tu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ur2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r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r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r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r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r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r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r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r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r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r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r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1915</Words>
  <Application>Microsoft Office PowerPoint</Application>
  <PresentationFormat>On-screen Show (4:3)</PresentationFormat>
  <Paragraphs>260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Tahoma</vt:lpstr>
      <vt:lpstr>Times New Roman</vt:lpstr>
      <vt:lpstr>tur2</vt:lpstr>
      <vt:lpstr>Office Theme</vt:lpstr>
      <vt:lpstr>Chapter 3 Decision Support Systems: An Overview</vt:lpstr>
      <vt:lpstr>Learning Objectives</vt:lpstr>
      <vt:lpstr>Decision Support Systems</vt:lpstr>
      <vt:lpstr>Decision Support Systems</vt:lpstr>
      <vt:lpstr>DSS</vt:lpstr>
      <vt:lpstr> A DSS APPLICATION  </vt:lpstr>
      <vt:lpstr>Components of DSS</vt:lpstr>
      <vt:lpstr>PowerPoint Presentation</vt:lpstr>
      <vt:lpstr>Data Management Subsystem</vt:lpstr>
      <vt:lpstr>PowerPoint Presentation</vt:lpstr>
      <vt:lpstr>Database</vt:lpstr>
      <vt:lpstr>Database Management System</vt:lpstr>
      <vt:lpstr>Data Directory</vt:lpstr>
      <vt:lpstr>Model Management Subsystem</vt:lpstr>
      <vt:lpstr>PowerPoint Presentation</vt:lpstr>
      <vt:lpstr>Model Management Subsystem</vt:lpstr>
      <vt:lpstr>Models---Strategic </vt:lpstr>
      <vt:lpstr>Tactical </vt:lpstr>
      <vt:lpstr>Operational models</vt:lpstr>
      <vt:lpstr>Analytical models </vt:lpstr>
      <vt:lpstr>Model Base Management System</vt:lpstr>
      <vt:lpstr>Model Management Activities</vt:lpstr>
      <vt:lpstr> MAJOR FUNCTIONS OF THE MBMS </vt:lpstr>
      <vt:lpstr>MAJOR FUNCTIONS OF THE MBMS</vt:lpstr>
      <vt:lpstr>User Interface System</vt:lpstr>
      <vt:lpstr>User Interface Management System</vt:lpstr>
      <vt:lpstr>Knowledge-Based Management System </vt:lpstr>
      <vt:lpstr>DSS Hardware</vt:lpstr>
      <vt:lpstr>Lecture 003</vt:lpstr>
      <vt:lpstr>PowerPoint Presentation</vt:lpstr>
      <vt:lpstr>PowerPoint Presentation</vt:lpstr>
      <vt:lpstr>TEXT-ORIENTED DSS  </vt:lpstr>
      <vt:lpstr>DATABASE-ORIENTED DSS </vt:lpstr>
      <vt:lpstr>SPREADSHEET-ORIENTED DSS </vt:lpstr>
      <vt:lpstr>SOLVER-ORIENTED DSS </vt:lpstr>
      <vt:lpstr>RULE-ORIENTED DSS </vt:lpstr>
      <vt:lpstr>INTELLIGENT DSS </vt:lpstr>
    </vt:vector>
  </TitlesOfParts>
  <Company>University of Colorado at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lfried</dc:creator>
  <cp:lastModifiedBy>AHMED</cp:lastModifiedBy>
  <cp:revision>32</cp:revision>
  <dcterms:created xsi:type="dcterms:W3CDTF">2004-06-07T15:53:59Z</dcterms:created>
  <dcterms:modified xsi:type="dcterms:W3CDTF">2020-02-25T12:11:07Z</dcterms:modified>
</cp:coreProperties>
</file>