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0" r:id="rId5"/>
    <p:sldMasterId id="2147483816" r:id="rId6"/>
  </p:sldMasterIdLst>
  <p:notesMasterIdLst>
    <p:notesMasterId r:id="rId10"/>
  </p:notesMasterIdLst>
  <p:sldIdLst>
    <p:sldId id="584" r:id="rId7"/>
    <p:sldId id="586" r:id="rId8"/>
    <p:sldId id="585" r:id="rId9"/>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77" userDrawn="1">
          <p15:clr>
            <a:srgbClr val="A4A3A4"/>
          </p15:clr>
        </p15:guide>
        <p15:guide id="2" pos="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tinder Pal Singh Dhillon" initials="J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77" autoAdjust="0"/>
    <p:restoredTop sz="71728" autoAdjust="0"/>
  </p:normalViewPr>
  <p:slideViewPr>
    <p:cSldViewPr snapToGrid="0" showGuides="1">
      <p:cViewPr varScale="1">
        <p:scale>
          <a:sx n="174" d="100"/>
          <a:sy n="174" d="100"/>
        </p:scale>
        <p:origin x="192" y="1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88"/>
    </p:cViewPr>
  </p:sorterViewPr>
  <p:notesViewPr>
    <p:cSldViewPr snapToGrid="0" showGuides="1">
      <p:cViewPr varScale="1">
        <p:scale>
          <a:sx n="52" d="100"/>
          <a:sy n="52" d="100"/>
        </p:scale>
        <p:origin x="-2808" y="-108"/>
      </p:cViewPr>
      <p:guideLst>
        <p:guide orient="horz" pos="477"/>
        <p:guide pos="25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1440" tIns="45720" rIns="91440" bIns="45720" rtlCol="0"/>
          <a:lstStyle>
            <a:lvl1pPr algn="r">
              <a:defRPr sz="1200"/>
            </a:lvl1pPr>
          </a:lstStyle>
          <a:p>
            <a:fld id="{26F8D926-C1B7-448A-BC5F-CA36093C4DF9}" type="datetimeFigureOut">
              <a:rPr lang="en-US" smtClean="0"/>
              <a:pPr/>
              <a:t>9/14/18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1440" tIns="45720" rIns="91440" bIns="45720" rtlCol="0" anchor="b"/>
          <a:lstStyle>
            <a:lvl1pPr algn="r">
              <a:defRPr sz="1200"/>
            </a:lvl1pPr>
          </a:lstStyle>
          <a:p>
            <a:fld id="{10306D84-913A-446C-B00B-4493A86DB2B5}" type="slidenum">
              <a:rPr lang="en-US" smtClean="0"/>
              <a:pPr/>
              <a:t>‹#›</a:t>
            </a:fld>
            <a:endParaRPr lang="en-US" dirty="0"/>
          </a:p>
        </p:txBody>
      </p:sp>
      <p:pic>
        <p:nvPicPr>
          <p:cNvPr id="8" name="Picture 7" descr="infosys_logo.gif"/>
          <p:cNvPicPr>
            <a:picLocks noChangeAspect="1"/>
          </p:cNvPicPr>
          <p:nvPr/>
        </p:nvPicPr>
        <p:blipFill>
          <a:blip r:embed="rId2"/>
          <a:srcRect t="-6804" r="11758" b="45186"/>
          <a:stretch>
            <a:fillRect/>
          </a:stretch>
        </p:blipFill>
        <p:spPr>
          <a:xfrm>
            <a:off x="148309" y="126357"/>
            <a:ext cx="1349646" cy="487385"/>
          </a:xfrm>
          <a:prstGeom prst="rect">
            <a:avLst/>
          </a:prstGeom>
        </p:spPr>
      </p:pic>
      <p:pic>
        <p:nvPicPr>
          <p:cNvPr id="9" name="Picture 1"/>
          <p:cNvPicPr>
            <a:picLocks noChangeAspect="1" noChangeArrowheads="1"/>
          </p:cNvPicPr>
          <p:nvPr/>
        </p:nvPicPr>
        <p:blipFill>
          <a:blip r:embed="rId3"/>
          <a:srcRect/>
          <a:stretch>
            <a:fillRect/>
          </a:stretch>
        </p:blipFill>
        <p:spPr bwMode="auto">
          <a:xfrm>
            <a:off x="4848088" y="178440"/>
            <a:ext cx="1543616" cy="381811"/>
          </a:xfrm>
          <a:prstGeom prst="rect">
            <a:avLst/>
          </a:prstGeom>
          <a:noFill/>
          <a:ln w="9525">
            <a:noFill/>
            <a:miter lim="800000"/>
            <a:headEnd/>
            <a:tailEnd/>
          </a:ln>
          <a:effectLst/>
        </p:spPr>
      </p:pic>
    </p:spTree>
    <p:extLst>
      <p:ext uri="{BB962C8B-B14F-4D97-AF65-F5344CB8AC3E}">
        <p14:creationId xmlns:p14="http://schemas.microsoft.com/office/powerpoint/2010/main" val="404586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1</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27817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2</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288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3</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77848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793496" y="1245771"/>
            <a:ext cx="7557025" cy="856673"/>
          </a:xfrm>
        </p:spPr>
        <p:txBody>
          <a:bodyPr anchor="b">
            <a:noAutofit/>
          </a:bodyPr>
          <a:lstStyle>
            <a:lvl1pPr algn="ctr">
              <a:defRPr sz="2300" b="1">
                <a:solidFill>
                  <a:srgbClr val="21409A"/>
                </a:solidFill>
              </a:defRPr>
            </a:lvl1pPr>
          </a:lstStyle>
          <a:p>
            <a:r>
              <a:rPr lang="en-US"/>
              <a:t>Click to edit Master title style</a:t>
            </a:r>
            <a:endParaRPr lang="en-GB" dirty="0"/>
          </a:p>
        </p:txBody>
      </p:sp>
      <p:sp>
        <p:nvSpPr>
          <p:cNvPr id="3" name="Subtitle 2"/>
          <p:cNvSpPr>
            <a:spLocks noGrp="1"/>
          </p:cNvSpPr>
          <p:nvPr>
            <p:ph type="subTitle" idx="1"/>
          </p:nvPr>
        </p:nvSpPr>
        <p:spPr>
          <a:xfrm>
            <a:off x="1733156" y="2224017"/>
            <a:ext cx="5677705" cy="1114301"/>
          </a:xfrm>
        </p:spPr>
        <p:txBody>
          <a:bodyPr>
            <a:normAutofit/>
          </a:bodyPr>
          <a:lstStyle>
            <a:lvl1pPr marL="0" indent="0" algn="ctr">
              <a:buNone/>
              <a:defRPr sz="1800" i="0">
                <a:solidFill>
                  <a:srgbClr val="A7A9A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481269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7"/>
            <a:ext cx="9144000" cy="5132784"/>
          </a:xfrm>
          <a:prstGeom prst="rect">
            <a:avLst/>
          </a:prstGeom>
        </p:spPr>
      </p:pic>
      <p:sp>
        <p:nvSpPr>
          <p:cNvPr id="2" name="Title 1"/>
          <p:cNvSpPr>
            <a:spLocks noGrp="1"/>
          </p:cNvSpPr>
          <p:nvPr>
            <p:ph type="ctrTitle"/>
          </p:nvPr>
        </p:nvSpPr>
        <p:spPr>
          <a:xfrm>
            <a:off x="281071" y="79637"/>
            <a:ext cx="8552223" cy="1102519"/>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166329"/>
            <a:ext cx="4290931" cy="5715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359404"/>
            <a:ext cx="2514600" cy="231559"/>
          </a:xfrm>
          <a:prstGeom prst="rect">
            <a:avLst/>
          </a:prstGeom>
        </p:spPr>
      </p:pic>
    </p:spTree>
    <p:extLst>
      <p:ext uri="{BB962C8B-B14F-4D97-AF65-F5344CB8AC3E}">
        <p14:creationId xmlns:p14="http://schemas.microsoft.com/office/powerpoint/2010/main" val="37798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9/14/18</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6679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709225"/>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11"/>
            <a:ext cx="2514600" cy="231559"/>
          </a:xfrm>
          <a:prstGeom prst="rect">
            <a:avLst/>
          </a:prstGeom>
        </p:spPr>
      </p:pic>
    </p:spTree>
    <p:extLst>
      <p:ext uri="{BB962C8B-B14F-4D97-AF65-F5344CB8AC3E}">
        <p14:creationId xmlns:p14="http://schemas.microsoft.com/office/powerpoint/2010/main" val="268503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4"/>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8519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599"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1"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9/14/18</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53432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2"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9/14/18</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64352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9/14/18</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0865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9/14/18</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074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solidFill>
                  <a:srgbClr val="21409A"/>
                </a:solidFill>
              </a:defRPr>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04952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733800"/>
          </a:xfrm>
        </p:spPr>
        <p:txBody>
          <a:bodyPr/>
          <a:lstStyle>
            <a:lvl1pPr>
              <a:buClr>
                <a:srgbClr val="F78E1E"/>
              </a:buCl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1170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648200" y="895095"/>
            <a:ext cx="4038600" cy="373405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3" name="Content Placeholder 2"/>
          <p:cNvSpPr>
            <a:spLocks noGrp="1"/>
          </p:cNvSpPr>
          <p:nvPr>
            <p:ph sz="half" idx="1"/>
          </p:nvPr>
        </p:nvSpPr>
        <p:spPr>
          <a:xfrm>
            <a:off x="457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6"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4044113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5"/>
            <a:ext cx="4040188"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12888"/>
            <a:ext cx="4040188" cy="3116262"/>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33" y="895355"/>
            <a:ext cx="4041775"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512888"/>
            <a:ext cx="4041775" cy="311626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8"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187315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2779713" y="2941638"/>
            <a:ext cx="35814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872783"/>
            <a:ext cx="4040188" cy="556319"/>
          </a:xfrm>
        </p:spPr>
        <p:txBody>
          <a:bodyPr anchor="ctr"/>
          <a:lstStyle>
            <a:lvl1pPr marL="0" indent="0">
              <a:buNone/>
              <a:defRPr sz="1800" b="1">
                <a:solidFill>
                  <a:srgbClr val="21409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90316"/>
            <a:ext cx="4040188" cy="3138834"/>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200">
                <a:solidFill>
                  <a:srgbClr val="A7A9AC"/>
                </a:solidFill>
              </a:defRPr>
            </a:lvl4pPr>
            <a:lvl5pPr>
              <a:defRPr sz="1200">
                <a:solidFill>
                  <a:srgbClr val="A7A9AC"/>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4645033" y="2549988"/>
            <a:ext cx="4041775" cy="207916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4645033" y="872382"/>
            <a:ext cx="4041775" cy="1598358"/>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11" name="Slide Number Placeholder 5"/>
          <p:cNvSpPr>
            <a:spLocks noGrp="1"/>
          </p:cNvSpPr>
          <p:nvPr>
            <p:ph type="sldNum" sz="quarter" idx="13"/>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22822485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457200" y="895350"/>
            <a:ext cx="8229600" cy="3733800"/>
          </a:xfrm>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794056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553987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2882640" y="1152996"/>
            <a:ext cx="4025900" cy="584200"/>
          </a:xfrm>
          <a:prstGeom prst="rect">
            <a:avLst/>
          </a:prstGeom>
        </p:spPr>
      </p:pic>
    </p:spTree>
    <p:extLst>
      <p:ext uri="{BB962C8B-B14F-4D97-AF65-F5344CB8AC3E}">
        <p14:creationId xmlns:p14="http://schemas.microsoft.com/office/powerpoint/2010/main" val="2814555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theme" Target="../theme/them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0.png"/><Relationship Id="rId5" Type="http://schemas.openxmlformats.org/officeDocument/2006/relationships/slideLayout" Target="../slideLayouts/slideLayout14.xml"/><Relationship Id="rId10" Type="http://schemas.openxmlformats.org/officeDocument/2006/relationships/image" Target="../media/image9.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0" descr="Infosys_gradient_w_pattern.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w="9525">
            <a:noFill/>
            <a:miter lim="800000"/>
            <a:headEnd/>
            <a:tailEnd/>
          </a:ln>
        </p:spPr>
      </p:pic>
      <p:sp>
        <p:nvSpPr>
          <p:cNvPr id="3075" name="Title Placeholder 1"/>
          <p:cNvSpPr>
            <a:spLocks noGrp="1"/>
          </p:cNvSpPr>
          <p:nvPr>
            <p:ph type="title"/>
          </p:nvPr>
        </p:nvSpPr>
        <p:spPr bwMode="auto">
          <a:xfrm>
            <a:off x="574681" y="239713"/>
            <a:ext cx="8305801" cy="741362"/>
          </a:xfrm>
          <a:prstGeom prst="rect">
            <a:avLst/>
          </a:prstGeom>
          <a:noFill/>
          <a:ln w="9525">
            <a:noFill/>
            <a:miter lim="800000"/>
            <a:headEnd/>
            <a:tailEnd/>
          </a:ln>
        </p:spPr>
        <p:txBody>
          <a:bodyPr lIns="91420" tIns="45710" rIns="91420" bIns="45710"/>
          <a:lstStyle/>
          <a:p>
            <a:pPr lvl="0"/>
            <a:r>
              <a:rPr lang="en-US"/>
              <a:t>Click to edit Master title style</a:t>
            </a:r>
            <a:endParaRPr lang="en-GB"/>
          </a:p>
        </p:txBody>
      </p:sp>
      <p:sp>
        <p:nvSpPr>
          <p:cNvPr id="3076" name="Text Placeholder 2"/>
          <p:cNvSpPr>
            <a:spLocks noGrp="1"/>
          </p:cNvSpPr>
          <p:nvPr>
            <p:ph type="body" idx="1"/>
          </p:nvPr>
        </p:nvSpPr>
        <p:spPr bwMode="auto">
          <a:xfrm>
            <a:off x="574680" y="1587500"/>
            <a:ext cx="8112125" cy="3144838"/>
          </a:xfrm>
          <a:prstGeom prst="rect">
            <a:avLst/>
          </a:prstGeom>
          <a:noFill/>
          <a:ln w="3175" cap="flat" cmpd="sng" algn="ctr">
            <a:solidFill>
              <a:srgbClr val="7F7F7F"/>
            </a:solidFill>
            <a:prstDash val="sysDash"/>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Rectangle 7"/>
          <p:cNvSpPr/>
          <p:nvPr userDrawn="1"/>
        </p:nvSpPr>
        <p:spPr>
          <a:xfrm>
            <a:off x="0" y="4764088"/>
            <a:ext cx="9144000" cy="379412"/>
          </a:xfrm>
          <a:prstGeom prst="rect">
            <a:avLst/>
          </a:prstGeom>
          <a:solidFill>
            <a:schemeClr val="tx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Gill Sans MT" pitchFamily="34" charset="0"/>
              <a:ea typeface="ヒラギノ角ゴ Pro W3" charset="-128"/>
            </a:endParaRPr>
          </a:p>
        </p:txBody>
      </p:sp>
      <p:pic>
        <p:nvPicPr>
          <p:cNvPr id="9" name="Picture 11" descr="Infosys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1933" y="4794251"/>
            <a:ext cx="804863" cy="284163"/>
          </a:xfrm>
          <a:prstGeom prst="rect">
            <a:avLst/>
          </a:prstGeom>
          <a:noFill/>
          <a:ln w="9525">
            <a:noFill/>
            <a:miter lim="800000"/>
            <a:headEnd/>
            <a:tailEnd/>
          </a:ln>
        </p:spPr>
      </p:pic>
      <p:pic>
        <p:nvPicPr>
          <p:cNvPr id="11" name="Picture 10" descr="BTE_Final_Logos-v4_white.eps"/>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08458" y="4825105"/>
            <a:ext cx="1603583" cy="275363"/>
          </a:xfrm>
          <a:prstGeom prst="rect">
            <a:avLst/>
          </a:prstGeom>
          <a:noFill/>
          <a:ln w="9525">
            <a:noFill/>
            <a:miter lim="800000"/>
            <a:headEnd/>
            <a:tailEnd/>
          </a:ln>
        </p:spPr>
      </p:pic>
      <p:sp>
        <p:nvSpPr>
          <p:cNvPr id="10" name="Slide Number Placeholder 116"/>
          <p:cNvSpPr>
            <a:spLocks noGrp="1"/>
          </p:cNvSpPr>
          <p:nvPr>
            <p:ph type="sldNum" sz="quarter" idx="4"/>
          </p:nvPr>
        </p:nvSpPr>
        <p:spPr>
          <a:xfrm>
            <a:off x="4355976" y="4835130"/>
            <a:ext cx="371598" cy="273844"/>
          </a:xfrm>
          <a:prstGeom prst="rect">
            <a:avLst/>
          </a:prstGeom>
        </p:spPr>
        <p:txBody>
          <a:bodyPr/>
          <a:lstStyle/>
          <a:p>
            <a:pPr algn="ctr"/>
            <a:fld id="{89D830AA-41FF-48ED-B3FB-C126D31D3451}" type="slidenum">
              <a:rPr lang="en-GB" sz="1000" smtClean="0">
                <a:solidFill>
                  <a:schemeClr val="bg2"/>
                </a:solidFill>
                <a:latin typeface="Calibri" pitchFamily="34" charset="0"/>
                <a:cs typeface="Calibri" pitchFamily="34" charset="0"/>
              </a:rPr>
              <a:pPr algn="ctr"/>
              <a:t>‹#›</a:t>
            </a:fld>
            <a:endParaRPr lang="en-GB" sz="1000" dirty="0">
              <a:solidFill>
                <a:schemeClr val="bg2"/>
              </a:solidFill>
              <a:latin typeface="Calibri" pitchFamily="34" charset="0"/>
              <a:cs typeface="Calibri" pitchFamily="34" charset="0"/>
            </a:endParaRPr>
          </a:p>
        </p:txBody>
      </p:sp>
      <p:sp>
        <p:nvSpPr>
          <p:cNvPr id="12" name="Footer Placeholder 118"/>
          <p:cNvSpPr>
            <a:spLocks noGrp="1"/>
          </p:cNvSpPr>
          <p:nvPr>
            <p:ph type="ftr" sz="quarter" idx="3"/>
          </p:nvPr>
        </p:nvSpPr>
        <p:spPr>
          <a:xfrm>
            <a:off x="1063625" y="4812507"/>
            <a:ext cx="2895600" cy="273844"/>
          </a:xfrm>
          <a:prstGeom prst="rect">
            <a:avLst/>
          </a:prstGeom>
        </p:spPr>
        <p:txBody>
          <a:bodyPr/>
          <a:lstStyle/>
          <a:p>
            <a:pPr>
              <a:defRPr/>
            </a:pPr>
            <a:r>
              <a:rPr lang="en-GB" sz="1000" dirty="0">
                <a:solidFill>
                  <a:schemeClr val="bg2"/>
                </a:solidFill>
                <a:latin typeface="Calibri" pitchFamily="34" charset="0"/>
                <a:cs typeface="Calibri" pitchFamily="34" charset="0"/>
              </a:rPr>
              <a:t>© 2011 Infosys Technologies Ltd.</a:t>
            </a:r>
          </a:p>
        </p:txBody>
      </p:sp>
    </p:spTree>
  </p:cSld>
  <p:clrMap bg1="lt1" tx1="dk1" bg2="lt2" tx2="dk2" accent1="accent1" accent2="accent2" accent3="accent3" accent4="accent4" accent5="accent5" accent6="accent6" hlink="hlink" folHlink="folHlink"/>
  <p:hf hdr="0" ftr="0" dt="0"/>
  <p:txStyles>
    <p:titleStyle>
      <a:lvl1pPr algn="l" defTabSz="506413" rtl="0" eaLnBrk="0" fontAlgn="base" hangingPunct="0">
        <a:spcBef>
          <a:spcPct val="0"/>
        </a:spcBef>
        <a:spcAft>
          <a:spcPct val="0"/>
        </a:spcAft>
        <a:defRPr lang="en-GB" sz="3600" kern="1200" smtClean="0">
          <a:solidFill>
            <a:srgbClr val="3EA4DF"/>
          </a:solidFill>
          <a:latin typeface="+mj-lt"/>
          <a:ea typeface="+mj-ea"/>
          <a:cs typeface="+mj-cs"/>
        </a:defRPr>
      </a:lvl1pPr>
      <a:lvl2pPr algn="l" rtl="0" eaLnBrk="0" fontAlgn="base" hangingPunct="0">
        <a:spcBef>
          <a:spcPct val="0"/>
        </a:spcBef>
        <a:spcAft>
          <a:spcPct val="0"/>
        </a:spcAft>
        <a:defRPr sz="3600">
          <a:solidFill>
            <a:srgbClr val="00BAEF"/>
          </a:solidFill>
          <a:latin typeface="Gill Sans MT" pitchFamily="34" charset="0"/>
        </a:defRPr>
      </a:lvl2pPr>
      <a:lvl3pPr algn="l" rtl="0" eaLnBrk="0" fontAlgn="base" hangingPunct="0">
        <a:spcBef>
          <a:spcPct val="0"/>
        </a:spcBef>
        <a:spcAft>
          <a:spcPct val="0"/>
        </a:spcAft>
        <a:defRPr sz="3600">
          <a:solidFill>
            <a:srgbClr val="00BAEF"/>
          </a:solidFill>
          <a:latin typeface="Gill Sans MT" pitchFamily="34" charset="0"/>
        </a:defRPr>
      </a:lvl3pPr>
      <a:lvl4pPr algn="l" rtl="0" eaLnBrk="0" fontAlgn="base" hangingPunct="0">
        <a:spcBef>
          <a:spcPct val="0"/>
        </a:spcBef>
        <a:spcAft>
          <a:spcPct val="0"/>
        </a:spcAft>
        <a:defRPr sz="3600">
          <a:solidFill>
            <a:srgbClr val="00BAEF"/>
          </a:solidFill>
          <a:latin typeface="Gill Sans MT" pitchFamily="34" charset="0"/>
        </a:defRPr>
      </a:lvl4pPr>
      <a:lvl5pPr algn="l" rtl="0" eaLnBrk="0" fontAlgn="base" hangingPunct="0">
        <a:spcBef>
          <a:spcPct val="0"/>
        </a:spcBef>
        <a:spcAft>
          <a:spcPct val="0"/>
        </a:spcAft>
        <a:defRPr sz="3600">
          <a:solidFill>
            <a:srgbClr val="00BAEF"/>
          </a:solidFill>
          <a:latin typeface="Gill Sans MT"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1pPr>
      <a:lvl2pPr marL="742950" indent="-28575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2pPr>
      <a:lvl3pPr marL="11430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3pPr>
      <a:lvl4pPr marL="16002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4pPr>
      <a:lvl5pPr marL="2057400" indent="-228600" algn="l" rtl="0" eaLnBrk="0" fontAlgn="base" hangingPunct="0">
        <a:spcBef>
          <a:spcPct val="0"/>
        </a:spcBef>
        <a:spcAft>
          <a:spcPct val="0"/>
        </a:spcAft>
        <a:buSzPct val="80000"/>
        <a:buFont typeface="Arial" pitchFamily="34" charset="0"/>
        <a:buNone/>
        <a:defRPr lang="en-GB" sz="2000" kern="1200" dirty="0" smtClean="0">
          <a:solidFill>
            <a:prstClr val="white"/>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1"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31" name="Text Placeholder 2"/>
          <p:cNvSpPr>
            <a:spLocks noGrp="1"/>
          </p:cNvSpPr>
          <p:nvPr>
            <p:ph type="body" idx="1"/>
          </p:nvPr>
        </p:nvSpPr>
        <p:spPr bwMode="auto">
          <a:xfrm>
            <a:off x="457200" y="914401"/>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4749803"/>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pic>
        <p:nvPicPr>
          <p:cNvPr id="11" name="Picture 10" descr="BTE_logo.png"/>
          <p:cNvPicPr>
            <a:picLocks noChangeAspect="1"/>
          </p:cNvPicPr>
          <p:nvPr/>
        </p:nvPicPr>
        <p:blipFill>
          <a:blip r:embed="rId12" cstate="print"/>
          <a:stretch>
            <a:fillRect/>
          </a:stretch>
        </p:blipFill>
        <p:spPr>
          <a:xfrm>
            <a:off x="7637209" y="4859341"/>
            <a:ext cx="1360478" cy="258540"/>
          </a:xfrm>
          <a:prstGeom prst="rect">
            <a:avLst/>
          </a:prstGeom>
        </p:spPr>
      </p:pic>
      <p:pic>
        <p:nvPicPr>
          <p:cNvPr id="12" name="Picture 11" descr="Infosys_logo.png"/>
          <p:cNvPicPr>
            <a:picLocks noChangeAspect="1"/>
          </p:cNvPicPr>
          <p:nvPr/>
        </p:nvPicPr>
        <p:blipFill>
          <a:blip r:embed="rId13" cstate="print"/>
          <a:stretch>
            <a:fillRect/>
          </a:stretch>
        </p:blipFill>
        <p:spPr>
          <a:xfrm>
            <a:off x="226219" y="4857752"/>
            <a:ext cx="650082" cy="240031"/>
          </a:xfrm>
          <a:prstGeom prst="rect">
            <a:avLst/>
          </a:prstGeom>
        </p:spPr>
      </p:pic>
      <p:pic>
        <p:nvPicPr>
          <p:cNvPr id="13" name="Picture 12" descr="blue.jpg"/>
          <p:cNvPicPr>
            <a:picLocks noChangeAspect="1"/>
          </p:cNvPicPr>
          <p:nvPr/>
        </p:nvPicPr>
        <p:blipFill>
          <a:blip r:embed="rId14" cstate="print"/>
          <a:stretch>
            <a:fillRect/>
          </a:stretch>
        </p:blipFill>
        <p:spPr>
          <a:xfrm>
            <a:off x="0" y="4749799"/>
            <a:ext cx="9144000" cy="52658"/>
          </a:xfrm>
          <a:prstGeom prst="rect">
            <a:avLst/>
          </a:prstGeom>
        </p:spPr>
      </p:pic>
    </p:spTree>
    <p:extLst>
      <p:ext uri="{BB962C8B-B14F-4D97-AF65-F5344CB8AC3E}">
        <p14:creationId xmlns:p14="http://schemas.microsoft.com/office/powerpoint/2010/main" val="22571987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Lst>
  <p:transition/>
  <p:txStyles>
    <p:title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78E1E"/>
        </a:buClr>
        <a:buSzPct val="100000"/>
        <a:buFont typeface="Arial" pitchFamily="34" charset="0"/>
        <a:buChar char="•"/>
        <a:defRPr sz="1800" kern="1200">
          <a:solidFill>
            <a:srgbClr val="A7A9AC"/>
          </a:solidFill>
          <a:latin typeface="Arial"/>
          <a:ea typeface="+mn-ea"/>
          <a:cs typeface="Arial"/>
        </a:defRPr>
      </a:lvl1pPr>
      <a:lvl2pPr marL="628650" indent="-171450" algn="l" rtl="0" eaLnBrk="1" fontAlgn="base" hangingPunct="1">
        <a:spcBef>
          <a:spcPct val="0"/>
        </a:spcBef>
        <a:spcAft>
          <a:spcPts val="600"/>
        </a:spcAft>
        <a:buClr>
          <a:srgbClr val="F78E1E"/>
        </a:buClr>
        <a:buSzPct val="100000"/>
        <a:buFont typeface="Arial" pitchFamily="34" charset="0"/>
        <a:buChar char="•"/>
        <a:defRPr sz="1600" kern="1200">
          <a:solidFill>
            <a:srgbClr val="A7A9AC"/>
          </a:solidFill>
          <a:latin typeface="Arial"/>
          <a:ea typeface="+mn-ea"/>
          <a:cs typeface="Arial"/>
        </a:defRPr>
      </a:lvl2pPr>
      <a:lvl3pPr marL="1079500" indent="-1651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3pPr>
      <a:lvl4pPr marL="1524000" indent="-1524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4pPr>
      <a:lvl5pPr marL="1974850" indent="-14605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a:extLst>
              <a:ext uri="{28A0092B-C50C-407E-A947-70E740481C1C}">
                <a14:useLocalDpi xmlns:a14="http://schemas.microsoft.com/office/drawing/2010/main" val="0"/>
              </a:ext>
            </a:extLst>
          </a:blip>
          <a:srcRect t="91913"/>
          <a:stretch/>
        </p:blipFill>
        <p:spPr>
          <a:xfrm>
            <a:off x="2" y="4727524"/>
            <a:ext cx="9143999" cy="415976"/>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3"/>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9"/>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9/14/18</a:t>
            </a:fld>
            <a:endParaRPr lang="en-US" dirty="0">
              <a:solidFill>
                <a:prstClr val="white"/>
              </a:solidFill>
            </a:endParaRPr>
          </a:p>
        </p:txBody>
      </p:sp>
      <p:sp>
        <p:nvSpPr>
          <p:cNvPr id="5" name="Footer Placeholder 4"/>
          <p:cNvSpPr>
            <a:spLocks noGrp="1"/>
          </p:cNvSpPr>
          <p:nvPr>
            <p:ph type="ftr" sz="quarter" idx="3"/>
          </p:nvPr>
        </p:nvSpPr>
        <p:spPr>
          <a:xfrm>
            <a:off x="5562605" y="34852"/>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32" y="34852"/>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userDrawn="1"/>
        </p:nvCxnSpPr>
        <p:spPr>
          <a:xfrm>
            <a:off x="8404196" y="81042"/>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60592" y="4848235"/>
            <a:ext cx="2514600" cy="231559"/>
          </a:xfrm>
          <a:prstGeom prst="rect">
            <a:avLst/>
          </a:prstGeom>
        </p:spPr>
      </p:pic>
    </p:spTree>
    <p:extLst>
      <p:ext uri="{BB962C8B-B14F-4D97-AF65-F5344CB8AC3E}">
        <p14:creationId xmlns:p14="http://schemas.microsoft.com/office/powerpoint/2010/main" val="370296120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Lst>
  <p:hf hd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www.toyota.co.uk/"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37627"/>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a:p>
            <a:pPr fontAlgn="base">
              <a:spcAft>
                <a:spcPct val="0"/>
              </a:spcAft>
            </a:pPr>
            <a:endParaRPr lang="en-US" sz="2000" dirty="0">
              <a:solidFill>
                <a:srgbClr val="000000"/>
              </a:solidFill>
            </a:endParaRPr>
          </a:p>
        </p:txBody>
      </p:sp>
      <p:sp>
        <p:nvSpPr>
          <p:cNvPr id="6" name="Content Placeholder 2"/>
          <p:cNvSpPr txBox="1">
            <a:spLocks/>
          </p:cNvSpPr>
          <p:nvPr/>
        </p:nvSpPr>
        <p:spPr>
          <a:xfrm>
            <a:off x="381000" y="476013"/>
            <a:ext cx="36576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Summary</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Samir Prakash has 13+ years of experience in software design, development on Windows and Unix environment.</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Experienced in application development using Golang, Python, Java, HTML5/CSS3 and JavaScript on Web and distributed platforms.</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End to end development, delivery and maintenance of production ready application using current client/server technologies.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Strengths </a:t>
            </a:r>
          </a:p>
          <a:p>
            <a:pPr marL="171450" indent="-171450" eaLnBrk="0" hangingPunct="0">
              <a:buFont typeface="Arial" pitchFamily="34" charset="0"/>
              <a:buChar char="•"/>
            </a:pPr>
            <a:r>
              <a:rPr lang="en-US" sz="1000" b="0" dirty="0">
                <a:solidFill>
                  <a:schemeClr val="tx1"/>
                </a:solidFill>
                <a:latin typeface="Cambria" pitchFamily="18" charset="0"/>
                <a:ea typeface="+mn-ea"/>
              </a:rPr>
              <a:t>Has very good understanding and hands-on knowledge of Golang, Python, Java, JavaScript (Client/Server), HTML5 and CSS3.</a:t>
            </a:r>
          </a:p>
          <a:p>
            <a:pPr marL="171450" indent="-171450" eaLnBrk="0" hangingPunct="0">
              <a:buFont typeface="Arial" pitchFamily="34" charset="0"/>
              <a:buChar char="•"/>
            </a:pPr>
            <a:r>
              <a:rPr lang="en-US" sz="1000" b="0" dirty="0">
                <a:solidFill>
                  <a:schemeClr val="tx1"/>
                </a:solidFill>
                <a:latin typeface="Cambria" pitchFamily="18" charset="0"/>
                <a:ea typeface="+mn-ea"/>
              </a:rPr>
              <a:t>Experience in architectural design and solution implementation for large applications covering varying technologies and infrastructure.</a:t>
            </a:r>
          </a:p>
          <a:p>
            <a:pPr marL="171450" indent="-171450" eaLnBrk="0" hangingPunct="0">
              <a:buFont typeface="Arial" pitchFamily="34" charset="0"/>
              <a:buChar char="•"/>
            </a:pPr>
            <a:r>
              <a:rPr lang="en-US" sz="1000" b="0" dirty="0">
                <a:solidFill>
                  <a:schemeClr val="tx1"/>
                </a:solidFill>
                <a:latin typeface="Cambria" pitchFamily="18" charset="0"/>
                <a:ea typeface="+mn-ea"/>
              </a:rPr>
              <a:t>Hands-on knowledge on designing, development, testing and production deployment and support for client/server applications.</a:t>
            </a:r>
          </a:p>
          <a:p>
            <a:pPr marL="171450" indent="-171450" eaLnBrk="0" hangingPunct="0">
              <a:buFont typeface="Arial" pitchFamily="34" charset="0"/>
              <a:buChar char="•"/>
            </a:pPr>
            <a:r>
              <a:rPr lang="en-US" sz="1000" b="0" dirty="0">
                <a:solidFill>
                  <a:schemeClr val="tx1"/>
                </a:solidFill>
                <a:latin typeface="Cambria" pitchFamily="18" charset="0"/>
                <a:ea typeface="+mn-ea"/>
              </a:rPr>
              <a:t>Practical experience implementing software for </a:t>
            </a:r>
            <a:r>
              <a:rPr lang="en-US" sz="1000" b="0" i="1" dirty="0">
                <a:solidFill>
                  <a:schemeClr val="tx1"/>
                </a:solidFill>
                <a:latin typeface="Cambria" pitchFamily="18" charset="0"/>
                <a:ea typeface="+mn-ea"/>
              </a:rPr>
              <a:t>Telematics</a:t>
            </a:r>
            <a:r>
              <a:rPr lang="en-US" sz="1000" b="0" dirty="0">
                <a:solidFill>
                  <a:schemeClr val="tx1"/>
                </a:solidFill>
                <a:latin typeface="Cambria" pitchFamily="18" charset="0"/>
                <a:ea typeface="+mn-ea"/>
              </a:rPr>
              <a:t> domain and </a:t>
            </a:r>
            <a:r>
              <a:rPr lang="en-US" sz="1000" b="0" i="1" dirty="0">
                <a:solidFill>
                  <a:schemeClr val="tx1"/>
                </a:solidFill>
                <a:latin typeface="Cambria" pitchFamily="18" charset="0"/>
                <a:ea typeface="+mn-ea"/>
              </a:rPr>
              <a:t>Connected Car </a:t>
            </a:r>
            <a:r>
              <a:rPr lang="en-US" sz="1000" b="0" dirty="0">
                <a:solidFill>
                  <a:schemeClr val="tx1"/>
                </a:solidFill>
                <a:latin typeface="Cambria" pitchFamily="18" charset="0"/>
                <a:ea typeface="+mn-ea"/>
              </a:rPr>
              <a:t>technologies.</a:t>
            </a:r>
          </a:p>
          <a:p>
            <a:pPr marL="171450" indent="-171450" eaLnBrk="0" hangingPunct="0">
              <a:buFont typeface="Arial" pitchFamily="34" charset="0"/>
              <a:buChar char="•"/>
            </a:pPr>
            <a:r>
              <a:rPr lang="en-US" sz="1000" b="0" dirty="0">
                <a:solidFill>
                  <a:schemeClr val="tx1"/>
                </a:solidFill>
                <a:latin typeface="Cambria" pitchFamily="18" charset="0"/>
                <a:ea typeface="+mn-ea"/>
              </a:rPr>
              <a:t>7+ years of experience in using Agile based product development.</a:t>
            </a:r>
          </a:p>
          <a:p>
            <a:pPr marL="171450" indent="-171450" eaLnBrk="0" hangingPunct="0">
              <a:buFont typeface="Arial" pitchFamily="34" charset="0"/>
              <a:buChar char="•"/>
            </a:pPr>
            <a:r>
              <a:rPr lang="en-US" sz="1000" b="0" dirty="0">
                <a:solidFill>
                  <a:schemeClr val="tx1"/>
                </a:solidFill>
                <a:latin typeface="Cambria" pitchFamily="18" charset="0"/>
                <a:ea typeface="+mn-ea"/>
              </a:rPr>
              <a:t>Worked on project estimations plans for various projects</a:t>
            </a:r>
          </a:p>
          <a:p>
            <a:pPr marL="171450" indent="-171450" eaLnBrk="0" hangingPunct="0">
              <a:buFont typeface="Arial" pitchFamily="34" charset="0"/>
              <a:buChar char="•"/>
            </a:pPr>
            <a:r>
              <a:rPr lang="en-US" sz="1000" b="0" dirty="0">
                <a:solidFill>
                  <a:schemeClr val="tx1"/>
                </a:solidFill>
                <a:latin typeface="Cambria" pitchFamily="18" charset="0"/>
                <a:ea typeface="+mn-ea"/>
              </a:rPr>
              <a:t>Efficient in analysis and contributions to open source libraries</a:t>
            </a:r>
          </a:p>
        </p:txBody>
      </p:sp>
      <p:sp>
        <p:nvSpPr>
          <p:cNvPr id="8" name="Content Placeholder 3"/>
          <p:cNvSpPr txBox="1">
            <a:spLocks/>
          </p:cNvSpPr>
          <p:nvPr/>
        </p:nvSpPr>
        <p:spPr>
          <a:xfrm>
            <a:off x="4189382" y="514350"/>
            <a:ext cx="4584405" cy="4194810"/>
          </a:xfrm>
          <a:prstGeom prst="rect">
            <a:avLst/>
          </a:prstGeom>
          <a:ln>
            <a:solidFill>
              <a:schemeClr val="accent1">
                <a:shade val="50000"/>
              </a:schemeClr>
            </a:solidFill>
          </a:ln>
        </p:spPr>
        <p:txBody>
          <a:bodyPr>
            <a:noAutofit/>
          </a:bodyPr>
          <a:lstStyle/>
          <a:p>
            <a:pPr fontAlgn="base">
              <a:lnSpc>
                <a:spcPct val="90000"/>
              </a:lnSpc>
              <a:spcBef>
                <a:spcPct val="0"/>
              </a:spcBef>
              <a:spcAft>
                <a:spcPct val="0"/>
              </a:spcAft>
              <a:buClr>
                <a:srgbClr val="000000"/>
              </a:buClr>
            </a:pPr>
            <a:endParaRPr lang="en-US" sz="900" b="1" dirty="0">
              <a:solidFill>
                <a:srgbClr val="002D78"/>
              </a:solidFill>
              <a:cs typeface="Arial" pitchFamily="34" charset="0"/>
            </a:endParaRPr>
          </a:p>
        </p:txBody>
      </p:sp>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1</a:t>
            </a:fld>
            <a:endParaRPr lang="en-US" sz="1400" dirty="0">
              <a:solidFill>
                <a:prstClr val="white"/>
              </a:solidFill>
            </a:endParaRPr>
          </a:p>
        </p:txBody>
      </p:sp>
      <p:sp>
        <p:nvSpPr>
          <p:cNvPr id="2" name="Rectangle 1"/>
          <p:cNvSpPr/>
          <p:nvPr/>
        </p:nvSpPr>
        <p:spPr>
          <a:xfrm>
            <a:off x="4201787" y="534603"/>
            <a:ext cx="4572000" cy="4168770"/>
          </a:xfrm>
          <a:prstGeom prst="rect">
            <a:avLst/>
          </a:prstGeom>
        </p:spPr>
        <p:txBody>
          <a:bodyPr>
            <a:spAutoFit/>
          </a:bodyPr>
          <a:lstStyle/>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Skillset</a:t>
            </a:r>
          </a:p>
          <a:p>
            <a:pPr marL="171450" indent="-171450">
              <a:buFont typeface="Arial" panose="020B0604020202020204" pitchFamily="34" charset="0"/>
              <a:buChar char="•"/>
            </a:pPr>
            <a:r>
              <a:rPr lang="en-US" sz="1000" dirty="0">
                <a:latin typeface="Cambria" pitchFamily="18" charset="0"/>
              </a:rPr>
              <a:t>Languages:  Golang/Python/Java/JS/HTML5/CSS3/Node JS</a:t>
            </a:r>
          </a:p>
          <a:p>
            <a:pPr marL="171450" indent="-171450">
              <a:buFont typeface="Arial" panose="020B0604020202020204" pitchFamily="34" charset="0"/>
              <a:buChar char="•"/>
            </a:pPr>
            <a:r>
              <a:rPr lang="en-US" sz="1000" dirty="0">
                <a:latin typeface="Cambria" pitchFamily="18" charset="0"/>
              </a:rPr>
              <a:t>Software/tools:  IDEA, </a:t>
            </a:r>
            <a:r>
              <a:rPr lang="en-US" sz="1000" dirty="0" err="1">
                <a:latin typeface="Cambria" pitchFamily="18" charset="0"/>
              </a:rPr>
              <a:t>WebStorm</a:t>
            </a:r>
            <a:r>
              <a:rPr lang="en-US" sz="1000" dirty="0">
                <a:latin typeface="Cambria" pitchFamily="18" charset="0"/>
              </a:rPr>
              <a:t>, Node JS, JIRA, Stash, Bamboo</a:t>
            </a:r>
          </a:p>
          <a:p>
            <a:pPr marL="171450" indent="-171450">
              <a:buFont typeface="Arial" panose="020B0604020202020204" pitchFamily="34" charset="0"/>
              <a:buChar char="•"/>
            </a:pPr>
            <a:r>
              <a:rPr lang="en-US" sz="1000" dirty="0">
                <a:latin typeface="Cambria" pitchFamily="18" charset="0"/>
              </a:rPr>
              <a:t>Frameworks: Backbone JS, Angular JS, React JS, Spring/Hibernate</a:t>
            </a:r>
          </a:p>
          <a:p>
            <a:pPr marL="171450" indent="-171450">
              <a:buFont typeface="Arial" panose="020B0604020202020204" pitchFamily="34" charset="0"/>
              <a:buChar char="•"/>
            </a:pPr>
            <a:r>
              <a:rPr lang="en-US" sz="1000" dirty="0">
                <a:latin typeface="Cambria" pitchFamily="18" charset="0"/>
              </a:rPr>
              <a:t>Versioning System:  GIT, SVN, IBM </a:t>
            </a:r>
            <a:r>
              <a:rPr lang="en-US" sz="1000" dirty="0" err="1">
                <a:latin typeface="Cambria" pitchFamily="18" charset="0"/>
              </a:rPr>
              <a:t>ClearCase</a:t>
            </a:r>
            <a:endParaRPr lang="en-US" sz="1000" dirty="0">
              <a:latin typeface="Cambria" pitchFamily="18" charset="0"/>
            </a:endParaRPr>
          </a:p>
          <a:p>
            <a:pPr marL="171450" indent="-171450">
              <a:buFont typeface="Arial" panose="020B0604020202020204" pitchFamily="34" charset="0"/>
              <a:buChar char="•"/>
            </a:pPr>
            <a:r>
              <a:rPr lang="en-US" sz="1000" dirty="0">
                <a:latin typeface="Cambria" pitchFamily="18" charset="0"/>
              </a:rPr>
              <a:t>DB: Oracle, SQL server, Mongo DB</a:t>
            </a:r>
          </a:p>
          <a:p>
            <a:pPr marL="171450" indent="-171450">
              <a:buFont typeface="Arial" panose="020B0604020202020204" pitchFamily="34" charset="0"/>
              <a:buChar char="•"/>
            </a:pPr>
            <a:r>
              <a:rPr lang="en-US" sz="1000" dirty="0">
                <a:latin typeface="Cambria" pitchFamily="18" charset="0"/>
              </a:rPr>
              <a:t>Cloud: AWS, Heroku, Azure</a:t>
            </a:r>
          </a:p>
          <a:p>
            <a:pPr marL="171450" indent="-171450">
              <a:buFont typeface="Arial" panose="020B0604020202020204" pitchFamily="34" charset="0"/>
              <a:buChar char="•"/>
            </a:pPr>
            <a:r>
              <a:rPr lang="en-US" sz="1000" dirty="0">
                <a:latin typeface="Cambria" pitchFamily="18" charset="0"/>
              </a:rPr>
              <a:t>CMS: Tridion 2012/JOOMLA/</a:t>
            </a:r>
            <a:r>
              <a:rPr lang="en-US" sz="1000" dirty="0" err="1">
                <a:latin typeface="Cambria" pitchFamily="18" charset="0"/>
              </a:rPr>
              <a:t>Wordpress</a:t>
            </a:r>
            <a:r>
              <a:rPr lang="en-US" sz="1000" dirty="0">
                <a:latin typeface="Cambria" pitchFamily="18" charset="0"/>
              </a:rPr>
              <a:t>/Jekyll</a:t>
            </a:r>
          </a:p>
          <a:p>
            <a:pPr marL="171450" indent="-171450">
              <a:buFont typeface="Arial" panose="020B0604020202020204" pitchFamily="34" charset="0"/>
              <a:buChar char="•"/>
            </a:pPr>
            <a:r>
              <a:rPr lang="en-US" sz="1000" dirty="0">
                <a:latin typeface="Cambria" pitchFamily="18" charset="0"/>
              </a:rPr>
              <a:t>Domains: </a:t>
            </a:r>
          </a:p>
          <a:p>
            <a:pPr marL="628650" lvl="1" indent="-171450">
              <a:buFont typeface="Arial" panose="020B0604020202020204" pitchFamily="34" charset="0"/>
              <a:buChar char="•"/>
            </a:pPr>
            <a:r>
              <a:rPr lang="en-US" sz="1000" b="1" dirty="0">
                <a:latin typeface="Cambria" pitchFamily="18" charset="0"/>
              </a:rPr>
              <a:t>Insurance </a:t>
            </a:r>
            <a:r>
              <a:rPr lang="en-US" sz="1000" dirty="0">
                <a:latin typeface="Cambria" pitchFamily="18" charset="0"/>
              </a:rPr>
              <a:t>– worked for CHUBB insurance, UK of their client oriented application and admin application for monitoring, sales and settlements of  insurance for a period of 2 years as software engineer</a:t>
            </a:r>
          </a:p>
          <a:p>
            <a:pPr marL="628650" lvl="1" indent="-171450">
              <a:buFont typeface="Arial" panose="020B0604020202020204" pitchFamily="34" charset="0"/>
              <a:buChar char="•"/>
            </a:pPr>
            <a:r>
              <a:rPr lang="en-US" sz="1000" b="1" dirty="0">
                <a:latin typeface="Cambria" pitchFamily="18" charset="0"/>
              </a:rPr>
              <a:t>Security</a:t>
            </a:r>
            <a:r>
              <a:rPr lang="en-US" sz="1000" dirty="0">
                <a:latin typeface="Cambria" pitchFamily="18" charset="0"/>
              </a:rPr>
              <a:t> – worked for CA Inc. for development of </a:t>
            </a:r>
            <a:r>
              <a:rPr lang="en-US" sz="1000" dirty="0" err="1">
                <a:latin typeface="Cambria" pitchFamily="18" charset="0"/>
              </a:rPr>
              <a:t>siteminder</a:t>
            </a:r>
            <a:r>
              <a:rPr lang="en-US" sz="1000" dirty="0">
                <a:latin typeface="Cambria" pitchFamily="18" charset="0"/>
              </a:rPr>
              <a:t> admin portal using Identity and Access management framework developed in-house for a period of 2 years.</a:t>
            </a:r>
          </a:p>
          <a:p>
            <a:pPr marL="628650" lvl="1" indent="-171450">
              <a:buFont typeface="Arial" panose="020B0604020202020204" pitchFamily="34" charset="0"/>
              <a:buChar char="•"/>
            </a:pPr>
            <a:r>
              <a:rPr lang="en-US" sz="1000" b="1" dirty="0">
                <a:latin typeface="Cambria" pitchFamily="18" charset="0"/>
              </a:rPr>
              <a:t>Telematics/Connected Car</a:t>
            </a:r>
            <a:r>
              <a:rPr lang="en-US" sz="1000" dirty="0">
                <a:latin typeface="Cambria" pitchFamily="18" charset="0"/>
              </a:rPr>
              <a:t> – worked on a collaboration of vehicular technologies, road transportation,  road safety, instrumentation, wireless technologies for Toyota Motors Europe to develop and maintain Telematics services for Toyota and Lexus navigation devices.</a:t>
            </a:r>
          </a:p>
          <a:p>
            <a:pPr marL="628650" lvl="1" indent="-171450">
              <a:buFont typeface="Arial" panose="020B0604020202020204" pitchFamily="34" charset="0"/>
              <a:buChar char="•"/>
            </a:pPr>
            <a:r>
              <a:rPr lang="en-US" sz="1000" b="1" dirty="0">
                <a:latin typeface="Cambria" pitchFamily="18" charset="0"/>
              </a:rPr>
              <a:t>UX/UI</a:t>
            </a:r>
            <a:r>
              <a:rPr lang="en-US" sz="1000" dirty="0">
                <a:latin typeface="Cambria" pitchFamily="18" charset="0"/>
              </a:rPr>
              <a:t> – worked on development and maintenance of client facing mobile and web applications for Toyota Motors Europe for their consumers of Lexus and Toyota vehicles across EU.</a:t>
            </a:r>
          </a:p>
          <a:p>
            <a:pPr marL="171450" indent="-171450">
              <a:buFont typeface="Arial" panose="020B0604020202020204" pitchFamily="34" charset="0"/>
              <a:buChar char="•"/>
            </a:pPr>
            <a:endParaRPr lang="en-US" sz="1000" dirty="0">
              <a:latin typeface="Cambria" pitchFamily="18" charset="0"/>
            </a:endParaRPr>
          </a:p>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Academic Qualifications</a:t>
            </a:r>
          </a:p>
          <a:p>
            <a:pPr fontAlgn="base">
              <a:lnSpc>
                <a:spcPct val="120000"/>
              </a:lnSpc>
              <a:spcBef>
                <a:spcPct val="0"/>
              </a:spcBef>
              <a:spcAft>
                <a:spcPct val="0"/>
              </a:spcAft>
              <a:buClr>
                <a:srgbClr val="000000"/>
              </a:buClr>
            </a:pPr>
            <a:r>
              <a:rPr lang="en-US" sz="1000" b="1" dirty="0">
                <a:latin typeface="Cambria" pitchFamily="18" charset="0"/>
                <a:ea typeface="Segoe UI" panose="020B0502040204020203" pitchFamily="34" charset="0"/>
                <a:cs typeface="Segoe UI" panose="020B0502040204020203" pitchFamily="34" charset="0"/>
              </a:rPr>
              <a:t> - </a:t>
            </a:r>
            <a:r>
              <a:rPr lang="en-US" sz="1000" dirty="0">
                <a:latin typeface="Cambria" pitchFamily="18" charset="0"/>
              </a:rPr>
              <a:t>Bachelors of Technology in Computer Engineering.</a:t>
            </a:r>
          </a:p>
        </p:txBody>
      </p:sp>
    </p:spTree>
    <p:extLst>
      <p:ext uri="{BB962C8B-B14F-4D97-AF65-F5344CB8AC3E}">
        <p14:creationId xmlns:p14="http://schemas.microsoft.com/office/powerpoint/2010/main" val="391878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2</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PG DevOps</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(TCNA, Plano– DevOps Engineer)</a:t>
            </a:r>
          </a:p>
          <a:p>
            <a:pPr eaLnBrk="0" hangingPunct="0"/>
            <a:endParaRPr lang="en-US" sz="1000" i="1"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deliver faster and better by implementing DevOps practices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CI/CD pipeline for development teams using Jenkins/Semaphore/</a:t>
            </a:r>
            <a:r>
              <a:rPr lang="en-US" sz="1000" b="0" dirty="0" err="1">
                <a:solidFill>
                  <a:schemeClr val="tx1"/>
                </a:solidFill>
                <a:latin typeface="Cambria" pitchFamily="18" charset="0"/>
                <a:ea typeface="+mn-ea"/>
              </a:rPr>
              <a:t>Wercker</a:t>
            </a:r>
            <a:r>
              <a:rPr lang="en-US" sz="1000" b="0" dirty="0">
                <a:solidFill>
                  <a:schemeClr val="tx1"/>
                </a:solidFill>
                <a:latin typeface="Cambria" pitchFamily="18" charset="0"/>
                <a:ea typeface="+mn-ea"/>
              </a:rPr>
              <a:t>/Visual Studio Team Services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as a Code using Terraform and Ansible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Create and maintain multiple development and deployment environments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Testing, finalizing and promoting builds over multiple environments based on pre-defined strategies and policies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Containerizing Spring Boot micro services and JavaScript based SPA with Docker and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implement best practices micro services architecture and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teams to understand and implement JavaScript/HTML5/Node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Enforcing application, container and orchestration level security for frontend and backend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implement GIT workflow using feature based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understand and implement DevOps</a:t>
            </a:r>
          </a:p>
          <a:p>
            <a:pPr marL="171450" indent="-171450" eaLnBrk="0" hangingPunct="0">
              <a:buFont typeface="Arial" panose="020B0604020202020204"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 engineering enablement for PG micro services and TSP as a product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DevOps best practices for Salesforce CRM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Production readiness checklist for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SRE best practices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and reporting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private registries on Microsoft Azure for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best practices for creating/tagging/maintaining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code coverage guidelines using SonarQube and </a:t>
            </a:r>
            <a:r>
              <a:rPr lang="en-US" sz="1000" b="0" dirty="0" err="1">
                <a:solidFill>
                  <a:schemeClr val="tx1"/>
                </a:solidFill>
                <a:latin typeface="Cambria" pitchFamily="18" charset="0"/>
                <a:ea typeface="+mn-ea"/>
              </a:rPr>
              <a:t>JaCoCo</a:t>
            </a:r>
            <a:r>
              <a:rPr lang="en-US" sz="1000" b="0" dirty="0">
                <a:solidFill>
                  <a:schemeClr val="tx1"/>
                </a:solidFill>
                <a:latin typeface="Cambria" pitchFamily="18" charset="0"/>
                <a:ea typeface="+mn-ea"/>
              </a:rPr>
              <a:t> for Java and JavaScript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cloud based </a:t>
            </a:r>
            <a:r>
              <a:rPr lang="en-US" sz="1000" b="0" dirty="0" err="1">
                <a:solidFill>
                  <a:schemeClr val="tx1"/>
                </a:solidFill>
                <a:latin typeface="Cambria" pitchFamily="18" charset="0"/>
                <a:ea typeface="+mn-ea"/>
              </a:rPr>
              <a:t>artifactory</a:t>
            </a:r>
            <a:r>
              <a:rPr lang="en-US" sz="1000" b="0" dirty="0">
                <a:solidFill>
                  <a:schemeClr val="tx1"/>
                </a:solidFill>
                <a:latin typeface="Cambria" pitchFamily="18" charset="0"/>
                <a:ea typeface="+mn-ea"/>
              </a:rPr>
              <a:t> solution using </a:t>
            </a:r>
            <a:r>
              <a:rPr lang="en-US" sz="1000" b="0" dirty="0" err="1">
                <a:solidFill>
                  <a:schemeClr val="tx1"/>
                </a:solidFill>
                <a:latin typeface="Cambria" pitchFamily="18" charset="0"/>
                <a:ea typeface="+mn-ea"/>
              </a:rPr>
              <a:t>JFrog</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profile based configuration for Java micro services for multiple deployments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externalized configuration server for Java micro services for Kubernetes deployment management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Microsoft Azure as a cloud service provider for project requirements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 orchestration using Kubernetes 1.8 and Microsoft Azure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Managing Pods, Deployments, Services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deployment scripts for Windows and Linux environments for Kubernetes deployments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Working on developing optimized CI/CD workflows using latest trends in current technologies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Evaluating PaaS, SaaS and IaaS providers to provide the most cost effective solutions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72089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3</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Toyota One Customer Portal</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(TME, Brussels – Lead Architect/Developer)</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Pan-European website for customer facing services: </a:t>
            </a:r>
            <a:r>
              <a:rPr lang="en-US" sz="1000" b="0" dirty="0">
                <a:solidFill>
                  <a:schemeClr val="tx1"/>
                </a:solidFill>
                <a:latin typeface="Cambria" pitchFamily="18" charset="0"/>
                <a:ea typeface="+mn-ea"/>
                <a:hlinkClick r:id="rId3"/>
              </a:rPr>
              <a:t>www.toyota.co.uk</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Live website and web apps for 28 countries over 46 languages for Toyota/Lexus using latest open source client/server technologies like Backbone/React/Node/Express/Angular/Spring/Hibernate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In-Car navigation devices using Telematics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Cloud based deployment using AWS and Heroku</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Continuous integration and deployment process for faster roll-outs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 shore experience of 4 years at Brussels including requirement elicitation, analysis, design and development, testing, delivery and production support.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Project coordination and onsite coordination for off shore development team (14 members and growing) from TME HO, Brussels, Belgium.</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F2F Client handling at Brussels for the last 4 years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Online service booking for vehicle owners at the tip of their fingers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Facilities to select and book appointments with Pan-European dealers to provide hassle free services to vehicle owners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Telematics REST Services</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(TME, Brussels – Analyst/Developer)</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JAVA Spring/Hibernate based REST services for providing In-Car services on infotainment devices for Toyota and Lexus vehicles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device manufactures such as Harman and AW for integration with In-Car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service providers such a Google and TomTom to provide real time data feed on route mapping and navigation</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Infosys developed copyrighted FLYPP product to provide app store capabilities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Single Sign On integration for providing a smooth user experience for vehicle owners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Bluetooth services and mobile internet to provide real time purchase, download and usage of apps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the location, movements, status and behavior of a single owner vehicle or fleet of vehicles to provide real time vehicle tracking</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to update a centralized pan-European vehicle database for Toyota and Lexus in order to facilitate one point checkpoint for all consumer related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Distributed application architecture to support in-house and cloud based services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4054539863"/>
      </p:ext>
    </p:extLst>
  </p:cSld>
  <p:clrMapOvr>
    <a:masterClrMapping/>
  </p:clrMapOvr>
</p:sld>
</file>

<file path=ppt/theme/theme1.xml><?xml version="1.0" encoding="utf-8"?>
<a:theme xmlns:a="http://schemas.openxmlformats.org/drawingml/2006/main" name="1_Office Theme">
  <a:themeElements>
    <a:clrScheme name="Infosys">
      <a:dk1>
        <a:srgbClr val="007BC3"/>
      </a:dk1>
      <a:lt1>
        <a:sysClr val="window" lastClr="FFFFFF"/>
      </a:lt1>
      <a:dk2>
        <a:srgbClr val="000000"/>
      </a:dk2>
      <a:lt2>
        <a:srgbClr val="FFFFFF"/>
      </a:lt2>
      <a:accent1>
        <a:srgbClr val="EA008C"/>
      </a:accent1>
      <a:accent2>
        <a:srgbClr val="EA1B25"/>
      </a:accent2>
      <a:accent3>
        <a:srgbClr val="00BAEF"/>
      </a:accent3>
      <a:accent4>
        <a:srgbClr val="8DC53E"/>
      </a:accent4>
      <a:accent5>
        <a:srgbClr val="E9EE4C"/>
      </a:accent5>
      <a:accent6>
        <a:srgbClr val="EA931C"/>
      </a:accent6>
      <a:hlink>
        <a:srgbClr val="00B050"/>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sys_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2B591DB8524B42A0B76F4325BB223A" ma:contentTypeVersion="0" ma:contentTypeDescription="Create a new document." ma:contentTypeScope="" ma:versionID="c616a351b75d7e9b10c75e2699e518d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DE6E8B0-4826-4715-8779-E6C67EE66529}">
  <ds:schemaRefs>
    <ds:schemaRef ds:uri="http://schemas.microsoft.com/sharepoint/v3/contenttype/forms"/>
  </ds:schemaRefs>
</ds:datastoreItem>
</file>

<file path=customXml/itemProps2.xml><?xml version="1.0" encoding="utf-8"?>
<ds:datastoreItem xmlns:ds="http://schemas.openxmlformats.org/officeDocument/2006/customXml" ds:itemID="{293E472D-857E-407C-A0D5-2D91421EE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FA9EBBA-B10B-4CBB-91A9-BFF56A5AC480}">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12069</TotalTime>
  <Words>1105</Words>
  <Application>Microsoft Macintosh PowerPoint</Application>
  <PresentationFormat>On-screen Show (16:9)</PresentationFormat>
  <Paragraphs>101</Paragraphs>
  <Slides>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vt:i4>
      </vt:variant>
    </vt:vector>
  </HeadingPairs>
  <TitlesOfParts>
    <vt:vector size="14" baseType="lpstr">
      <vt:lpstr>ＭＳ Ｐゴシック</vt:lpstr>
      <vt:lpstr>ヒラギノ角ゴ Pro W3</vt:lpstr>
      <vt:lpstr>Arial</vt:lpstr>
      <vt:lpstr>Calibri</vt:lpstr>
      <vt:lpstr>Cambria</vt:lpstr>
      <vt:lpstr>Gill Sans MT</vt:lpstr>
      <vt:lpstr>GillSans</vt:lpstr>
      <vt:lpstr>Segoe UI</vt:lpstr>
      <vt:lpstr>1_Office Theme</vt:lpstr>
      <vt:lpstr>Infosys_16x9</vt:lpstr>
      <vt:lpstr>2_Office Theme</vt:lpstr>
      <vt:lpstr>PowerPoint Presentation</vt:lpstr>
      <vt:lpstr>PowerPoint Presentation</vt:lpstr>
      <vt:lpstr>PowerPoint Presentation</vt:lpstr>
    </vt:vector>
  </TitlesOfParts>
  <Company>Opus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 Whetter;Sara Brazendale</dc:creator>
  <cp:lastModifiedBy>Samir Prakash</cp:lastModifiedBy>
  <cp:revision>1157</cp:revision>
  <cp:lastPrinted>2011-03-21T12:03:24Z</cp:lastPrinted>
  <dcterms:created xsi:type="dcterms:W3CDTF">2011-02-28T19:05:33Z</dcterms:created>
  <dcterms:modified xsi:type="dcterms:W3CDTF">2018-09-14T23:37:45Z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0x010100F92B591DB8524B42A0B76F4325BB223A</vt:lpwstr>
  </property>
</Properties>
</file>