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68"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199199-5E63-4214-B392-B27F07A5D55A}" type="datetimeFigureOut">
              <a:rPr lang="en-US" smtClean="0"/>
              <a:pPr/>
              <a:t>6/19/2020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A360A8-E63C-4812-A691-866085BFFE8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F0FF2F-2A8D-4950-95A5-3273C1630406}" type="datetimeFigureOut">
              <a:rPr lang="en-US" smtClean="0"/>
              <a:pPr/>
              <a:t>6/19/2020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1E373-9BF4-42DC-A948-8639A4C39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51E373-9BF4-42DC-A948-8639A4C39FA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8C9B3DD-5B0F-4DA4-ACF1-D856C74286DD}" type="datetimeFigureOut">
              <a:rPr lang="en-US" smtClean="0"/>
              <a:pPr/>
              <a:t>6/19/2020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D761C90-0D0C-4345-A98F-CEA24071A2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C9B3DD-5B0F-4DA4-ACF1-D856C74286DD}"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61C90-0D0C-4345-A98F-CEA24071A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C9B3DD-5B0F-4DA4-ACF1-D856C74286DD}"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61C90-0D0C-4345-A98F-CEA24071A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8C9B3DD-5B0F-4DA4-ACF1-D856C74286DD}" type="datetimeFigureOut">
              <a:rPr lang="en-US" smtClean="0"/>
              <a:pPr/>
              <a:t>6/19/2020</a:t>
            </a:fld>
            <a:endParaRPr lang="en-US"/>
          </a:p>
        </p:txBody>
      </p:sp>
      <p:sp>
        <p:nvSpPr>
          <p:cNvPr id="9" name="Slide Number Placeholder 8"/>
          <p:cNvSpPr>
            <a:spLocks noGrp="1"/>
          </p:cNvSpPr>
          <p:nvPr>
            <p:ph type="sldNum" sz="quarter" idx="15"/>
          </p:nvPr>
        </p:nvSpPr>
        <p:spPr/>
        <p:txBody>
          <a:bodyPr rtlCol="0"/>
          <a:lstStyle/>
          <a:p>
            <a:fld id="{ED761C90-0D0C-4345-A98F-CEA24071A2A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8C9B3DD-5B0F-4DA4-ACF1-D856C74286DD}" type="datetimeFigureOut">
              <a:rPr lang="en-US" smtClean="0"/>
              <a:pPr/>
              <a:t>6/19/2020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D761C90-0D0C-4345-A98F-CEA24071A2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8C9B3DD-5B0F-4DA4-ACF1-D856C74286DD}"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61C90-0D0C-4345-A98F-CEA24071A2A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8C9B3DD-5B0F-4DA4-ACF1-D856C74286DD}" type="datetimeFigureOut">
              <a:rPr lang="en-US" smtClean="0"/>
              <a:pPr/>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61C90-0D0C-4345-A98F-CEA24071A2A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8C9B3DD-5B0F-4DA4-ACF1-D856C74286DD}" type="datetimeFigureOut">
              <a:rPr lang="en-US" smtClean="0"/>
              <a:pPr/>
              <a:t>6/19/2020</a:t>
            </a:fld>
            <a:endParaRPr lang="en-US"/>
          </a:p>
        </p:txBody>
      </p:sp>
      <p:sp>
        <p:nvSpPr>
          <p:cNvPr id="7" name="Slide Number Placeholder 6"/>
          <p:cNvSpPr>
            <a:spLocks noGrp="1"/>
          </p:cNvSpPr>
          <p:nvPr>
            <p:ph type="sldNum" sz="quarter" idx="11"/>
          </p:nvPr>
        </p:nvSpPr>
        <p:spPr/>
        <p:txBody>
          <a:bodyPr rtlCol="0"/>
          <a:lstStyle/>
          <a:p>
            <a:fld id="{ED761C90-0D0C-4345-A98F-CEA24071A2A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9B3DD-5B0F-4DA4-ACF1-D856C74286DD}" type="datetimeFigureOut">
              <a:rPr lang="en-US" smtClean="0"/>
              <a:pPr/>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61C90-0D0C-4345-A98F-CEA24071A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8C9B3DD-5B0F-4DA4-ACF1-D856C74286DD}" type="datetimeFigureOut">
              <a:rPr lang="en-US" smtClean="0"/>
              <a:pPr/>
              <a:t>6/19/2020</a:t>
            </a:fld>
            <a:endParaRPr lang="en-US"/>
          </a:p>
        </p:txBody>
      </p:sp>
      <p:sp>
        <p:nvSpPr>
          <p:cNvPr id="22" name="Slide Number Placeholder 21"/>
          <p:cNvSpPr>
            <a:spLocks noGrp="1"/>
          </p:cNvSpPr>
          <p:nvPr>
            <p:ph type="sldNum" sz="quarter" idx="15"/>
          </p:nvPr>
        </p:nvSpPr>
        <p:spPr/>
        <p:txBody>
          <a:bodyPr rtlCol="0"/>
          <a:lstStyle/>
          <a:p>
            <a:fld id="{ED761C90-0D0C-4345-A98F-CEA24071A2A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8C9B3DD-5B0F-4DA4-ACF1-D856C74286DD}" type="datetimeFigureOut">
              <a:rPr lang="en-US" smtClean="0"/>
              <a:pPr/>
              <a:t>6/19/2020</a:t>
            </a:fld>
            <a:endParaRPr lang="en-US"/>
          </a:p>
        </p:txBody>
      </p:sp>
      <p:sp>
        <p:nvSpPr>
          <p:cNvPr id="18" name="Slide Number Placeholder 17"/>
          <p:cNvSpPr>
            <a:spLocks noGrp="1"/>
          </p:cNvSpPr>
          <p:nvPr>
            <p:ph type="sldNum" sz="quarter" idx="11"/>
          </p:nvPr>
        </p:nvSpPr>
        <p:spPr/>
        <p:txBody>
          <a:bodyPr rtlCol="0"/>
          <a:lstStyle/>
          <a:p>
            <a:fld id="{ED761C90-0D0C-4345-A98F-CEA24071A2A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8C9B3DD-5B0F-4DA4-ACF1-D856C74286DD}" type="datetimeFigureOut">
              <a:rPr lang="en-US" smtClean="0"/>
              <a:pPr/>
              <a:t>6/19/2020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D761C90-0D0C-4345-A98F-CEA24071A2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641"/>
            <a:ext cx="8223448" cy="3226292"/>
          </a:xfrm>
        </p:spPr>
        <p:txBody>
          <a:bodyPr/>
          <a:lstStyle/>
          <a:p>
            <a:r>
              <a:rPr lang="en-IN" dirty="0" smtClean="0"/>
              <a:t>ASSIGNMENT 1</a:t>
            </a:r>
            <a:br>
              <a:rPr lang="en-IN" dirty="0" smtClean="0"/>
            </a:br>
            <a:r>
              <a:rPr lang="en-IN" dirty="0" smtClean="0"/>
              <a:t>Name :</a:t>
            </a:r>
            <a:r>
              <a:rPr lang="en-IN" dirty="0" err="1" smtClean="0"/>
              <a:t>Samir</a:t>
            </a:r>
            <a:r>
              <a:rPr lang="en-IN" dirty="0" smtClean="0"/>
              <a:t> </a:t>
            </a:r>
            <a:r>
              <a:rPr lang="en-IN" dirty="0" err="1" smtClean="0"/>
              <a:t>kumar</a:t>
            </a:r>
            <a:r>
              <a:rPr lang="en-IN" dirty="0" smtClean="0"/>
              <a:t/>
            </a:r>
            <a:br>
              <a:rPr lang="en-IN" dirty="0" smtClean="0"/>
            </a:br>
            <a:r>
              <a:rPr lang="en-IN" dirty="0" smtClean="0"/>
              <a:t>Roll no. 19155086(AE)</a:t>
            </a:r>
            <a:br>
              <a:rPr lang="en-IN" dirty="0" smtClean="0"/>
            </a:br>
            <a:r>
              <a:rPr lang="en-IN" dirty="0" smtClean="0"/>
              <a:t>Mine practice</a:t>
            </a:r>
            <a:endParaRPr lang="en-US" dirty="0"/>
          </a:p>
        </p:txBody>
      </p:sp>
      <p:sp>
        <p:nvSpPr>
          <p:cNvPr id="3" name="Subtitle 2"/>
          <p:cNvSpPr>
            <a:spLocks noGrp="1"/>
          </p:cNvSpPr>
          <p:nvPr>
            <p:ph type="subTitle" idx="1"/>
          </p:nvPr>
        </p:nvSpPr>
        <p:spPr>
          <a:xfrm>
            <a:off x="539552" y="4221088"/>
            <a:ext cx="8223448" cy="1944216"/>
          </a:xfrm>
        </p:spPr>
        <p:txBody>
          <a:bodyPr/>
          <a:lstStyle/>
          <a:p>
            <a:r>
              <a:rPr lang="en-IN" dirty="0" smtClean="0"/>
              <a:t>List various types of equipments used in  open cast and </a:t>
            </a:r>
            <a:r>
              <a:rPr lang="en-IN" dirty="0" err="1" smtClean="0"/>
              <a:t>uderground</a:t>
            </a:r>
            <a:r>
              <a:rPr lang="en-IN" dirty="0" smtClean="0"/>
              <a:t> operations separately with figure.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57256" cy="1417638"/>
          </a:xfrm>
        </p:spPr>
        <p:txBody>
          <a:bodyPr>
            <a:normAutofit fontScale="90000"/>
          </a:bodyPr>
          <a:lstStyle/>
          <a:p>
            <a:r>
              <a:rPr lang="en-US" sz="2200" dirty="0" smtClean="0"/>
              <a:t>2.1 Mining </a:t>
            </a:r>
            <a:r>
              <a:rPr lang="en-US" sz="2200" dirty="0" smtClean="0"/>
              <a:t>drill</a:t>
            </a:r>
            <a:r>
              <a:rPr lang="en-US" sz="1600" dirty="0" smtClean="0"/>
              <a:t/>
            </a:r>
            <a:br>
              <a:rPr lang="en-US" sz="1600" dirty="0" smtClean="0"/>
            </a:br>
            <a:r>
              <a:rPr lang="en-US" sz="1600" dirty="0" smtClean="0"/>
              <a:t>Its technical name is jumbo drilling which the main function of this machine is the drilling of work fronts to subsequently perform the corresponding trimming. This equipment is very effective and reliable which it’s working time is much lower than how it was done in the past, which is why it is of great help for bigger and safer productivity</a:t>
            </a:r>
            <a:r>
              <a:rPr lang="en-US" dirty="0" smtClean="0"/>
              <a:t>.</a:t>
            </a:r>
            <a:endParaRPr lang="en-US" dirty="0"/>
          </a:p>
        </p:txBody>
      </p:sp>
      <p:pic>
        <p:nvPicPr>
          <p:cNvPr id="4" name="Content Placeholder 3" descr="mining drill.jpg"/>
          <p:cNvPicPr>
            <a:picLocks noGrp="1" noChangeAspect="1"/>
          </p:cNvPicPr>
          <p:nvPr>
            <p:ph sz="quarter" idx="1"/>
          </p:nvPr>
        </p:nvPicPr>
        <p:blipFill>
          <a:blip r:embed="rId2" cstate="print"/>
          <a:stretch>
            <a:fillRect/>
          </a:stretch>
        </p:blipFill>
        <p:spPr>
          <a:xfrm>
            <a:off x="179512" y="2420888"/>
            <a:ext cx="3600400" cy="2592288"/>
          </a:xfrm>
        </p:spPr>
      </p:pic>
      <p:pic>
        <p:nvPicPr>
          <p:cNvPr id="5" name="Picture 4" descr="Drilling-machine-Source-Atlas-Copco-Rock-Drills-AB.png"/>
          <p:cNvPicPr>
            <a:picLocks noChangeAspect="1"/>
          </p:cNvPicPr>
          <p:nvPr/>
        </p:nvPicPr>
        <p:blipFill>
          <a:blip r:embed="rId3" cstate="print"/>
          <a:stretch>
            <a:fillRect/>
          </a:stretch>
        </p:blipFill>
        <p:spPr>
          <a:xfrm>
            <a:off x="3923928" y="1844824"/>
            <a:ext cx="4608512" cy="3645386"/>
          </a:xfrm>
          <a:prstGeom prst="rect">
            <a:avLst/>
          </a:prstGeom>
        </p:spPr>
      </p:pic>
      <p:sp>
        <p:nvSpPr>
          <p:cNvPr id="6" name="Rectangle 5"/>
          <p:cNvSpPr/>
          <p:nvPr/>
        </p:nvSpPr>
        <p:spPr>
          <a:xfrm>
            <a:off x="755576" y="5373216"/>
            <a:ext cx="24482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Mining drill</a:t>
            </a:r>
            <a:endParaRPr lang="en-US" dirty="0"/>
          </a:p>
        </p:txBody>
      </p:sp>
      <p:sp>
        <p:nvSpPr>
          <p:cNvPr id="7" name="Rectangle 6"/>
          <p:cNvSpPr/>
          <p:nvPr/>
        </p:nvSpPr>
        <p:spPr>
          <a:xfrm>
            <a:off x="4716016" y="5301208"/>
            <a:ext cx="24482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diagram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underground loader</a:t>
            </a:r>
            <a:r>
              <a:rPr lang="en-US" dirty="0" smtClean="0"/>
              <a:t/>
            </a:r>
            <a:br>
              <a:rPr lang="en-US" dirty="0" smtClean="0"/>
            </a:br>
            <a:r>
              <a:rPr lang="en-US" sz="1600" dirty="0" smtClean="0"/>
              <a:t>The image clearly represents the work of this team called scoop, which is used once the blast has been made on the work front. The work of this team consists of the removal of this material from the forehead to a marine collection point or to emptying pits.</a:t>
            </a:r>
            <a:br>
              <a:rPr lang="en-US" sz="1600" dirty="0" smtClean="0"/>
            </a:br>
            <a:endParaRPr lang="en-US" sz="1600" dirty="0"/>
          </a:p>
        </p:txBody>
      </p:sp>
      <p:pic>
        <p:nvPicPr>
          <p:cNvPr id="4" name="Content Placeholder 3" descr="underground loader.jpeg"/>
          <p:cNvPicPr>
            <a:picLocks noGrp="1" noChangeAspect="1"/>
          </p:cNvPicPr>
          <p:nvPr>
            <p:ph sz="quarter" idx="1"/>
          </p:nvPr>
        </p:nvPicPr>
        <p:blipFill>
          <a:blip r:embed="rId2" cstate="print"/>
          <a:stretch>
            <a:fillRect/>
          </a:stretch>
        </p:blipFill>
        <p:spPr>
          <a:xfrm>
            <a:off x="251520" y="2204864"/>
            <a:ext cx="3528392" cy="2990850"/>
          </a:xfrm>
        </p:spPr>
      </p:pic>
      <p:pic>
        <p:nvPicPr>
          <p:cNvPr id="5" name="Picture 4" descr="This-picture-presents-the-schematic-design-of-a-typical-LHD-vehicle-commonly-used-in.png"/>
          <p:cNvPicPr>
            <a:picLocks noChangeAspect="1"/>
          </p:cNvPicPr>
          <p:nvPr/>
        </p:nvPicPr>
        <p:blipFill>
          <a:blip r:embed="rId3" cstate="print"/>
          <a:stretch>
            <a:fillRect/>
          </a:stretch>
        </p:blipFill>
        <p:spPr>
          <a:xfrm>
            <a:off x="3779912" y="1988840"/>
            <a:ext cx="4896544" cy="4450060"/>
          </a:xfrm>
          <a:prstGeom prst="rect">
            <a:avLst/>
          </a:prstGeom>
        </p:spPr>
      </p:pic>
      <p:sp>
        <p:nvSpPr>
          <p:cNvPr id="6" name="Rectangle 5"/>
          <p:cNvSpPr/>
          <p:nvPr/>
        </p:nvSpPr>
        <p:spPr>
          <a:xfrm>
            <a:off x="4499992" y="6381328"/>
            <a:ext cx="252028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Diagram</a:t>
            </a:r>
            <a:endParaRPr lang="en-US" dirty="0"/>
          </a:p>
        </p:txBody>
      </p:sp>
      <p:sp>
        <p:nvSpPr>
          <p:cNvPr id="7" name="Rectangle 6"/>
          <p:cNvSpPr/>
          <p:nvPr/>
        </p:nvSpPr>
        <p:spPr>
          <a:xfrm>
            <a:off x="827584" y="5373216"/>
            <a:ext cx="252028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Underground loader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2.3 Crane </a:t>
            </a:r>
            <a:r>
              <a:rPr lang="en-US" sz="2000" dirty="0" smtClean="0"/>
              <a:t>lift</a:t>
            </a:r>
            <a:r>
              <a:rPr lang="en-US" sz="1400" dirty="0" smtClean="0"/>
              <a:t/>
            </a:r>
            <a:br>
              <a:rPr lang="en-US" sz="1400" dirty="0" smtClean="0"/>
            </a:br>
            <a:r>
              <a:rPr lang="en-US" sz="1400" dirty="0" smtClean="0"/>
              <a:t>Equipment used to meet the needs of workers in the work fronts, either to perform the loading of explosives as well as the fortification respectively that is carried out at the work front is very useful for the progress of the work that must be done in height</a:t>
            </a:r>
            <a:endParaRPr lang="en-US" sz="1400" dirty="0"/>
          </a:p>
        </p:txBody>
      </p:sp>
      <p:pic>
        <p:nvPicPr>
          <p:cNvPr id="4" name="Content Placeholder 3" descr="lifting from below.jpg"/>
          <p:cNvPicPr>
            <a:picLocks noGrp="1" noChangeAspect="1"/>
          </p:cNvPicPr>
          <p:nvPr>
            <p:ph sz="quarter" idx="1"/>
          </p:nvPr>
        </p:nvPicPr>
        <p:blipFill>
          <a:blip r:embed="rId2" cstate="print"/>
          <a:stretch>
            <a:fillRect/>
          </a:stretch>
        </p:blipFill>
        <p:spPr>
          <a:xfrm>
            <a:off x="827584" y="2492896"/>
            <a:ext cx="5314136" cy="2645206"/>
          </a:xfrm>
        </p:spPr>
      </p:pic>
      <p:sp>
        <p:nvSpPr>
          <p:cNvPr id="5" name="Rectangle 4"/>
          <p:cNvSpPr/>
          <p:nvPr/>
        </p:nvSpPr>
        <p:spPr>
          <a:xfrm>
            <a:off x="1403648" y="5445224"/>
            <a:ext cx="453650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Lifting from below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642194"/>
          </a:xfrm>
        </p:spPr>
        <p:txBody>
          <a:bodyPr>
            <a:normAutofit fontScale="90000"/>
          </a:bodyPr>
          <a:lstStyle/>
          <a:p>
            <a:r>
              <a:rPr lang="en-US" dirty="0" smtClean="0"/>
              <a:t/>
            </a:r>
            <a:br>
              <a:rPr lang="en-US" dirty="0" smtClean="0"/>
            </a:br>
            <a:r>
              <a:rPr lang="en-US" sz="2200" dirty="0" smtClean="0"/>
              <a:t>2.4 </a:t>
            </a:r>
            <a:r>
              <a:rPr lang="en-US" sz="2200" dirty="0" err="1" smtClean="0"/>
              <a:t>Shotcrete</a:t>
            </a:r>
            <a:r>
              <a:rPr lang="en-US" sz="2200" dirty="0" smtClean="0"/>
              <a:t> </a:t>
            </a:r>
            <a:r>
              <a:rPr lang="en-US" sz="2200" dirty="0" smtClean="0"/>
              <a:t>machine</a:t>
            </a:r>
            <a:r>
              <a:rPr lang="en-US" sz="1600" dirty="0" smtClean="0"/>
              <a:t/>
            </a:r>
            <a:br>
              <a:rPr lang="en-US" sz="1600" dirty="0" smtClean="0"/>
            </a:br>
            <a:r>
              <a:rPr lang="en-US" sz="1600" dirty="0" smtClean="0"/>
              <a:t>Mechanical equipment used for the projection of </a:t>
            </a:r>
            <a:r>
              <a:rPr lang="en-US" sz="1600" dirty="0" err="1" smtClean="0"/>
              <a:t>shotcrete</a:t>
            </a:r>
            <a:r>
              <a:rPr lang="en-US" sz="1600" dirty="0" smtClean="0"/>
              <a:t> either wet or dry which facilitates too much the work of the projection of this material giving greater progress and quality to the work to be done</a:t>
            </a:r>
            <a:br>
              <a:rPr lang="en-US" sz="1600" dirty="0" smtClean="0"/>
            </a:br>
            <a:endParaRPr lang="en-US" sz="1600" dirty="0"/>
          </a:p>
        </p:txBody>
      </p:sp>
      <p:pic>
        <p:nvPicPr>
          <p:cNvPr id="4" name="Content Placeholder 3" descr="shoterare.jpg"/>
          <p:cNvPicPr>
            <a:picLocks noGrp="1" noChangeAspect="1"/>
          </p:cNvPicPr>
          <p:nvPr>
            <p:ph sz="quarter" idx="1"/>
          </p:nvPr>
        </p:nvPicPr>
        <p:blipFill>
          <a:blip r:embed="rId2" cstate="print"/>
          <a:stretch>
            <a:fillRect/>
          </a:stretch>
        </p:blipFill>
        <p:spPr>
          <a:xfrm>
            <a:off x="323528" y="2276872"/>
            <a:ext cx="4320480" cy="3676650"/>
          </a:xfrm>
        </p:spPr>
      </p:pic>
      <p:pic>
        <p:nvPicPr>
          <p:cNvPr id="5" name="Picture 4" descr="shotcrete-equipment-concrete-spraying-equipment.jpg"/>
          <p:cNvPicPr>
            <a:picLocks noChangeAspect="1"/>
          </p:cNvPicPr>
          <p:nvPr/>
        </p:nvPicPr>
        <p:blipFill>
          <a:blip r:embed="rId3" cstate="print"/>
          <a:stretch>
            <a:fillRect/>
          </a:stretch>
        </p:blipFill>
        <p:spPr>
          <a:xfrm>
            <a:off x="4788024" y="2492896"/>
            <a:ext cx="3456384" cy="3441204"/>
          </a:xfrm>
          <a:prstGeom prst="rect">
            <a:avLst/>
          </a:prstGeom>
        </p:spPr>
      </p:pic>
      <p:sp>
        <p:nvSpPr>
          <p:cNvPr id="6" name="Rectangle 5"/>
          <p:cNvSpPr/>
          <p:nvPr/>
        </p:nvSpPr>
        <p:spPr>
          <a:xfrm>
            <a:off x="611560" y="6165304"/>
            <a:ext cx="3528392" cy="5040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smtClean="0"/>
              <a:t>Shotcrete</a:t>
            </a:r>
            <a:r>
              <a:rPr lang="en-IN" dirty="0" smtClean="0"/>
              <a:t> Machine</a:t>
            </a:r>
            <a:endParaRPr lang="en-US" dirty="0"/>
          </a:p>
        </p:txBody>
      </p:sp>
      <p:sp>
        <p:nvSpPr>
          <p:cNvPr id="7" name="Rectangle 6"/>
          <p:cNvSpPr/>
          <p:nvPr/>
        </p:nvSpPr>
        <p:spPr>
          <a:xfrm>
            <a:off x="5292080" y="6237312"/>
            <a:ext cx="2736304" cy="2880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Diagram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539608" cy="1647056"/>
          </a:xfrm>
        </p:spPr>
        <p:txBody>
          <a:bodyPr>
            <a:normAutofit fontScale="90000"/>
          </a:bodyPr>
          <a:lstStyle/>
          <a:p>
            <a:r>
              <a:rPr lang="en-US" sz="2200" dirty="0" smtClean="0"/>
              <a:t>1.5 </a:t>
            </a:r>
            <a:r>
              <a:rPr lang="en-US" sz="2200" dirty="0" err="1" smtClean="0"/>
              <a:t>Longwall</a:t>
            </a:r>
            <a:r>
              <a:rPr lang="en-US" sz="2200" dirty="0" smtClean="0"/>
              <a:t> </a:t>
            </a:r>
            <a:r>
              <a:rPr lang="en-US" sz="2200" dirty="0" smtClean="0"/>
              <a:t>Mining</a:t>
            </a:r>
            <a:r>
              <a:rPr lang="en-US" sz="1600" dirty="0" smtClean="0"/>
              <a:t/>
            </a:r>
            <a:br>
              <a:rPr lang="en-US" sz="1600" dirty="0" smtClean="0"/>
            </a:br>
            <a:r>
              <a:rPr lang="en-US" sz="1600" dirty="0" smtClean="0"/>
              <a:t>The shearing machine is the most used equipment in the construction of tunnels and underground galleries where her head has tips to break the hardest places</a:t>
            </a:r>
            <a:br>
              <a:rPr lang="en-US" sz="1600" dirty="0" smtClean="0"/>
            </a:br>
            <a:r>
              <a:rPr lang="en-US" dirty="0" smtClean="0"/>
              <a:t/>
            </a:r>
            <a:br>
              <a:rPr lang="en-US" dirty="0" smtClean="0"/>
            </a:br>
            <a:endParaRPr lang="en-US" dirty="0"/>
          </a:p>
        </p:txBody>
      </p:sp>
      <p:pic>
        <p:nvPicPr>
          <p:cNvPr id="4" name="Content Placeholder 3" descr="5.jpg"/>
          <p:cNvPicPr>
            <a:picLocks noGrp="1" noChangeAspect="1"/>
          </p:cNvPicPr>
          <p:nvPr>
            <p:ph sz="quarter" idx="1"/>
          </p:nvPr>
        </p:nvPicPr>
        <p:blipFill>
          <a:blip r:embed="rId2" cstate="print"/>
          <a:stretch>
            <a:fillRect/>
          </a:stretch>
        </p:blipFill>
        <p:spPr>
          <a:xfrm>
            <a:off x="179512" y="2276872"/>
            <a:ext cx="3744416" cy="2284908"/>
          </a:xfrm>
        </p:spPr>
      </p:pic>
      <p:pic>
        <p:nvPicPr>
          <p:cNvPr id="5" name="Picture 4" descr="diagram-coal-mine-access-shaft-surface-facilities.jpg"/>
          <p:cNvPicPr>
            <a:picLocks noChangeAspect="1"/>
          </p:cNvPicPr>
          <p:nvPr/>
        </p:nvPicPr>
        <p:blipFill>
          <a:blip r:embed="rId3" cstate="print"/>
          <a:stretch>
            <a:fillRect/>
          </a:stretch>
        </p:blipFill>
        <p:spPr>
          <a:xfrm>
            <a:off x="3923928" y="1905000"/>
            <a:ext cx="4608512" cy="4404320"/>
          </a:xfrm>
          <a:prstGeom prst="rect">
            <a:avLst/>
          </a:prstGeom>
        </p:spPr>
      </p:pic>
      <p:sp>
        <p:nvSpPr>
          <p:cNvPr id="7" name="Rectangle 6"/>
          <p:cNvSpPr/>
          <p:nvPr/>
        </p:nvSpPr>
        <p:spPr>
          <a:xfrm>
            <a:off x="827584" y="5445224"/>
            <a:ext cx="228255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smtClean="0"/>
              <a:t>Longwall</a:t>
            </a:r>
            <a:r>
              <a:rPr lang="en-IN" dirty="0" smtClean="0"/>
              <a:t> mining</a:t>
            </a:r>
            <a:endParaRPr lang="en-US" dirty="0"/>
          </a:p>
        </p:txBody>
      </p:sp>
      <p:sp>
        <p:nvSpPr>
          <p:cNvPr id="8" name="Rectangle 7"/>
          <p:cNvSpPr/>
          <p:nvPr/>
        </p:nvSpPr>
        <p:spPr>
          <a:xfrm>
            <a:off x="5436096" y="6381328"/>
            <a:ext cx="2664296" cy="3326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diagram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683624" cy="1296144"/>
          </a:xfrm>
        </p:spPr>
        <p:txBody>
          <a:bodyPr>
            <a:normAutofit/>
          </a:bodyPr>
          <a:lstStyle/>
          <a:p>
            <a:r>
              <a:rPr lang="en-IN" sz="1600" dirty="0" smtClean="0"/>
              <a:t>*equipment used in</a:t>
            </a:r>
            <a:br>
              <a:rPr lang="en-IN" sz="1600" dirty="0" smtClean="0"/>
            </a:br>
            <a:r>
              <a:rPr lang="en-IN" sz="1600" dirty="0" smtClean="0"/>
              <a:t>1.open cast</a:t>
            </a:r>
            <a:r>
              <a:rPr lang="en-IN" sz="2800" dirty="0" smtClean="0"/>
              <a:t> </a:t>
            </a:r>
            <a:r>
              <a:rPr lang="en-IN" dirty="0" smtClean="0"/>
              <a:t/>
            </a:r>
            <a:br>
              <a:rPr lang="en-IN" dirty="0" smtClean="0"/>
            </a:br>
            <a:r>
              <a:rPr lang="en-IN" sz="1800" dirty="0" smtClean="0"/>
              <a:t>2.uderground operations</a:t>
            </a:r>
            <a:endParaRPr lang="en-US" sz="1800" dirty="0"/>
          </a:p>
        </p:txBody>
      </p:sp>
      <p:sp>
        <p:nvSpPr>
          <p:cNvPr id="3" name="Content Placeholder 2"/>
          <p:cNvSpPr>
            <a:spLocks noGrp="1"/>
          </p:cNvSpPr>
          <p:nvPr>
            <p:ph sz="quarter" idx="1"/>
          </p:nvPr>
        </p:nvSpPr>
        <p:spPr>
          <a:xfrm>
            <a:off x="323528" y="1600200"/>
            <a:ext cx="7601272" cy="5257800"/>
          </a:xfrm>
        </p:spPr>
        <p:txBody>
          <a:bodyPr/>
          <a:lstStyle/>
          <a:p>
            <a:pPr lvl="3"/>
            <a:r>
              <a:rPr lang="en-IN" dirty="0" smtClean="0"/>
              <a:t>                        contents </a:t>
            </a:r>
          </a:p>
          <a:p>
            <a:r>
              <a:rPr lang="en-IN" sz="2800" dirty="0" smtClean="0"/>
              <a:t>1. List of equipment used in open cast </a:t>
            </a:r>
          </a:p>
          <a:p>
            <a:r>
              <a:rPr lang="en-IN" sz="1800" dirty="0" smtClean="0"/>
              <a:t>1.1 Dragline excavator</a:t>
            </a:r>
          </a:p>
          <a:p>
            <a:r>
              <a:rPr lang="en-IN" sz="1800" dirty="0" smtClean="0"/>
              <a:t>1.2 Excavator  shovel </a:t>
            </a:r>
          </a:p>
          <a:p>
            <a:r>
              <a:rPr lang="en-IN" sz="1800" dirty="0" smtClean="0"/>
              <a:t>1.3 Bucket wheel excavator</a:t>
            </a:r>
          </a:p>
          <a:p>
            <a:r>
              <a:rPr lang="en-IN" sz="1800" dirty="0" smtClean="0"/>
              <a:t>1.4 Wheel tractor </a:t>
            </a:r>
            <a:r>
              <a:rPr lang="en-IN" sz="1800" dirty="0" err="1" smtClean="0"/>
              <a:t>scrapters</a:t>
            </a:r>
            <a:endParaRPr lang="en-IN" sz="1800" dirty="0" smtClean="0"/>
          </a:p>
          <a:p>
            <a:r>
              <a:rPr lang="en-IN" sz="1800" dirty="0" smtClean="0"/>
              <a:t>1.5 Bulldozer</a:t>
            </a:r>
          </a:p>
          <a:p>
            <a:r>
              <a:rPr lang="en-IN" sz="1800" dirty="0" smtClean="0"/>
              <a:t>1.6 Mining Truck</a:t>
            </a:r>
            <a:endParaRPr lang="en-US" sz="1800" dirty="0"/>
          </a:p>
        </p:txBody>
      </p:sp>
      <p:sp>
        <p:nvSpPr>
          <p:cNvPr id="6" name="Rectangle 5"/>
          <p:cNvSpPr/>
          <p:nvPr/>
        </p:nvSpPr>
        <p:spPr>
          <a:xfrm flipH="1">
            <a:off x="10594383" y="-1683568"/>
            <a:ext cx="1106409" cy="923330"/>
          </a:xfrm>
          <a:prstGeom prst="rect">
            <a:avLst/>
          </a:prstGeom>
        </p:spPr>
        <p:txBody>
          <a:bodyPr wrap="square">
            <a:spAutoFit/>
          </a:bodyPr>
          <a:lstStyle/>
          <a:p>
            <a:r>
              <a:rPr lang="en-IN" sz="3000" cap="small" dirty="0" smtClean="0">
                <a:solidFill>
                  <a:srgbClr val="575F6D"/>
                </a:solidFill>
                <a:ea typeface="+mj-ea"/>
                <a:cs typeface="+mj-cs"/>
              </a:rPr>
              <a:t>equipment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601272" cy="1368152"/>
          </a:xfrm>
        </p:spPr>
        <p:txBody>
          <a:bodyPr>
            <a:noAutofit/>
          </a:bodyPr>
          <a:lstStyle/>
          <a:p>
            <a:r>
              <a:rPr lang="en-IN" sz="2000" dirty="0" smtClean="0">
                <a:solidFill>
                  <a:srgbClr val="002060"/>
                </a:solidFill>
              </a:rPr>
              <a:t>1.1 Dragline  Excavator</a:t>
            </a:r>
            <a:r>
              <a:rPr lang="en-IN" sz="1050" dirty="0" smtClean="0">
                <a:solidFill>
                  <a:srgbClr val="002060"/>
                </a:solidFill>
              </a:rPr>
              <a:t/>
            </a:r>
            <a:br>
              <a:rPr lang="en-IN" sz="1050" dirty="0" smtClean="0">
                <a:solidFill>
                  <a:srgbClr val="002060"/>
                </a:solidFill>
              </a:rPr>
            </a:br>
            <a:r>
              <a:rPr lang="en-IN" sz="1050" dirty="0" smtClean="0">
                <a:solidFill>
                  <a:srgbClr val="002060"/>
                </a:solidFill>
              </a:rPr>
              <a:t>dragline </a:t>
            </a:r>
            <a:r>
              <a:rPr lang="en-IN" sz="1050" dirty="0" smtClean="0">
                <a:solidFill>
                  <a:srgbClr val="002060"/>
                </a:solidFill>
              </a:rPr>
              <a:t>excavator is piece of heavy equipment used in open cast mining . Dragline fall in to broad categories: those that are based on standard  ,lifting cranes , and the heavy units which have to be built on site</a:t>
            </a:r>
            <a:r>
              <a:rPr lang="en-IN" sz="1050" dirty="0" smtClean="0">
                <a:solidFill>
                  <a:srgbClr val="002060"/>
                </a:solidFill>
              </a:rPr>
              <a:t>.</a:t>
            </a:r>
            <a:br>
              <a:rPr lang="en-IN" sz="1050" dirty="0" smtClean="0">
                <a:solidFill>
                  <a:srgbClr val="002060"/>
                </a:solidFill>
              </a:rPr>
            </a:br>
            <a:r>
              <a:rPr lang="en-IN" sz="1050" dirty="0" smtClean="0">
                <a:solidFill>
                  <a:srgbClr val="002060"/>
                </a:solidFill>
              </a:rPr>
              <a:t>*working principal of dragline:</a:t>
            </a:r>
            <a:br>
              <a:rPr lang="en-IN" sz="1050" dirty="0" smtClean="0">
                <a:solidFill>
                  <a:srgbClr val="002060"/>
                </a:solidFill>
              </a:rPr>
            </a:br>
            <a:r>
              <a:rPr lang="en-IN" sz="1050" dirty="0" smtClean="0">
                <a:solidFill>
                  <a:srgbClr val="002060"/>
                </a:solidFill>
              </a:rPr>
              <a:t>dragline drops the bucket on the source and then drag it horizontally . Bucket start tilting as it came closer to the machine . </a:t>
            </a:r>
            <a:r>
              <a:rPr lang="en-IN" sz="1050" dirty="0" smtClean="0">
                <a:solidFill>
                  <a:srgbClr val="002060"/>
                </a:solidFill>
              </a:rPr>
              <a:t>Dragline during working </a:t>
            </a:r>
            <a:r>
              <a:rPr lang="en-IN" sz="1050" dirty="0" smtClean="0">
                <a:solidFill>
                  <a:srgbClr val="002060"/>
                </a:solidFill>
              </a:rPr>
              <a:t>can be seen from the animation .</a:t>
            </a:r>
            <a:r>
              <a:rPr lang="en-IN" sz="1050" dirty="0" smtClean="0">
                <a:solidFill>
                  <a:srgbClr val="002060"/>
                </a:solidFill>
              </a:rPr>
              <a:t/>
            </a:r>
            <a:br>
              <a:rPr lang="en-IN" sz="1050" dirty="0" smtClean="0">
                <a:solidFill>
                  <a:srgbClr val="002060"/>
                </a:solidFill>
              </a:rPr>
            </a:br>
            <a:endParaRPr lang="en-US" sz="1050" dirty="0">
              <a:solidFill>
                <a:srgbClr val="002060"/>
              </a:solidFill>
            </a:endParaRPr>
          </a:p>
        </p:txBody>
      </p:sp>
      <p:pic>
        <p:nvPicPr>
          <p:cNvPr id="4" name="Content Placeholder 3" descr="dragline excavotor.jpg"/>
          <p:cNvPicPr>
            <a:picLocks noGrp="1" noChangeAspect="1"/>
          </p:cNvPicPr>
          <p:nvPr>
            <p:ph sz="quarter" idx="1"/>
          </p:nvPr>
        </p:nvPicPr>
        <p:blipFill>
          <a:blip r:embed="rId2" cstate="print"/>
          <a:stretch>
            <a:fillRect/>
          </a:stretch>
        </p:blipFill>
        <p:spPr>
          <a:xfrm>
            <a:off x="539552" y="2492896"/>
            <a:ext cx="3269747" cy="2188839"/>
          </a:xfrm>
        </p:spPr>
      </p:pic>
      <p:sp>
        <p:nvSpPr>
          <p:cNvPr id="5" name="Rectangle 4"/>
          <p:cNvSpPr/>
          <p:nvPr/>
        </p:nvSpPr>
        <p:spPr>
          <a:xfrm>
            <a:off x="683568" y="5733256"/>
            <a:ext cx="3096344"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DRAGLINE </a:t>
            </a:r>
            <a:r>
              <a:rPr lang="en-IN" dirty="0" smtClean="0"/>
              <a:t>Excavator</a:t>
            </a:r>
            <a:endParaRPr lang="en-US" dirty="0"/>
          </a:p>
        </p:txBody>
      </p:sp>
      <p:pic>
        <p:nvPicPr>
          <p:cNvPr id="6" name="Picture 5" descr="Dragline_excavator.png"/>
          <p:cNvPicPr>
            <a:picLocks noChangeAspect="1"/>
          </p:cNvPicPr>
          <p:nvPr/>
        </p:nvPicPr>
        <p:blipFill>
          <a:blip r:embed="rId3" cstate="print"/>
          <a:stretch>
            <a:fillRect/>
          </a:stretch>
        </p:blipFill>
        <p:spPr>
          <a:xfrm>
            <a:off x="4283968" y="1556792"/>
            <a:ext cx="3810000" cy="35966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7529264" cy="1944216"/>
          </a:xfrm>
        </p:spPr>
        <p:txBody>
          <a:bodyPr>
            <a:normAutofit fontScale="90000"/>
          </a:bodyPr>
          <a:lstStyle/>
          <a:p>
            <a:r>
              <a:rPr lang="en-IN" sz="2000" dirty="0" smtClean="0"/>
              <a:t>1.2 shovel excavator</a:t>
            </a:r>
            <a:r>
              <a:rPr lang="en-IN" sz="2000" dirty="0" smtClean="0"/>
              <a:t/>
            </a:r>
            <a:br>
              <a:rPr lang="en-IN" sz="2000" dirty="0" smtClean="0"/>
            </a:br>
            <a:r>
              <a:rPr lang="en-US" sz="1600" dirty="0" smtClean="0"/>
              <a:t> Excavator shovel or mechanical shovel is a self-propelled machine, on tires or tracks, with a structure capable of rotating at least 360 ° (in one direction and in another, and without interruption) that excavates land, or load, lift, rotate and unloads materials by the action of the spoon, fixed to a set formed by boom and arm or rocker arm, without the supporting structure or chassis moving.</a:t>
            </a:r>
            <a:br>
              <a:rPr lang="en-US" sz="1600" dirty="0" smtClean="0"/>
            </a:br>
            <a:r>
              <a:rPr lang="en-US" sz="1600" dirty="0" smtClean="0"/>
              <a:t/>
            </a:r>
            <a:br>
              <a:rPr lang="en-US" sz="1600" dirty="0" smtClean="0"/>
            </a:br>
            <a:endParaRPr lang="en-US" sz="1600" dirty="0"/>
          </a:p>
        </p:txBody>
      </p:sp>
      <p:pic>
        <p:nvPicPr>
          <p:cNvPr id="8" name="Content Placeholder 7" descr="shovel-excavator image.jpg"/>
          <p:cNvPicPr>
            <a:picLocks noGrp="1" noChangeAspect="1"/>
          </p:cNvPicPr>
          <p:nvPr>
            <p:ph sz="quarter" idx="1"/>
          </p:nvPr>
        </p:nvPicPr>
        <p:blipFill>
          <a:blip r:embed="rId2" cstate="print"/>
          <a:stretch>
            <a:fillRect/>
          </a:stretch>
        </p:blipFill>
        <p:spPr>
          <a:xfrm>
            <a:off x="4932040" y="1700808"/>
            <a:ext cx="3816424" cy="2425175"/>
          </a:xfrm>
        </p:spPr>
      </p:pic>
      <p:pic>
        <p:nvPicPr>
          <p:cNvPr id="12" name="Picture 11" descr="shovel-excavator-4-320.jpg"/>
          <p:cNvPicPr>
            <a:picLocks noChangeAspect="1"/>
          </p:cNvPicPr>
          <p:nvPr/>
        </p:nvPicPr>
        <p:blipFill>
          <a:blip r:embed="rId3" cstate="print"/>
          <a:stretch>
            <a:fillRect/>
          </a:stretch>
        </p:blipFill>
        <p:spPr>
          <a:xfrm>
            <a:off x="4932040" y="4005064"/>
            <a:ext cx="3816424" cy="2498576"/>
          </a:xfrm>
          <a:prstGeom prst="rect">
            <a:avLst/>
          </a:prstGeom>
        </p:spPr>
      </p:pic>
      <p:pic>
        <p:nvPicPr>
          <p:cNvPr id="13" name="Picture 12" descr="stock-photo-crawler-excavator3.jpg"/>
          <p:cNvPicPr>
            <a:picLocks noChangeAspect="1"/>
          </p:cNvPicPr>
          <p:nvPr/>
        </p:nvPicPr>
        <p:blipFill>
          <a:blip r:embed="rId4" cstate="print"/>
          <a:stretch>
            <a:fillRect/>
          </a:stretch>
        </p:blipFill>
        <p:spPr>
          <a:xfrm>
            <a:off x="251520" y="1916832"/>
            <a:ext cx="4499992" cy="3528392"/>
          </a:xfrm>
          <a:prstGeom prst="rect">
            <a:avLst/>
          </a:prstGeom>
        </p:spPr>
      </p:pic>
      <p:sp>
        <p:nvSpPr>
          <p:cNvPr id="14" name="Rectangle 13"/>
          <p:cNvSpPr/>
          <p:nvPr/>
        </p:nvSpPr>
        <p:spPr>
          <a:xfrm>
            <a:off x="467544" y="5805264"/>
            <a:ext cx="3744416"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Font shovel excavator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1.3Bucket </a:t>
            </a:r>
            <a:r>
              <a:rPr lang="en-US" sz="2400" dirty="0" smtClean="0"/>
              <a:t>wheel excavator</a:t>
            </a:r>
            <a:br>
              <a:rPr lang="en-US" sz="2400" dirty="0" smtClean="0"/>
            </a:br>
            <a:r>
              <a:rPr lang="en-US" sz="1050" dirty="0" smtClean="0"/>
              <a:t>It is a continuous production machine in which the functions of starting, loading and transport, within it are separated, the first two being made by the impeller and the last by a system of conveyor belts.</a:t>
            </a:r>
            <a:br>
              <a:rPr lang="en-US" sz="1050" dirty="0" smtClean="0"/>
            </a:br>
            <a:r>
              <a:rPr lang="en-US" sz="1050" dirty="0" smtClean="0"/>
              <a:t>It can excavate 240,000 tons of coal or 240,000 cubic meters of wastewater per day, the equivalent of a 30-meter-deep soccer field. The coal produced in a day filled 2,400 coal cars.</a:t>
            </a:r>
            <a:endParaRPr lang="en-US" sz="1050" dirty="0"/>
          </a:p>
        </p:txBody>
      </p:sp>
      <p:pic>
        <p:nvPicPr>
          <p:cNvPr id="4" name="Content Placeholder 3" descr="bucketexcavator.jpg"/>
          <p:cNvPicPr>
            <a:picLocks noGrp="1" noChangeAspect="1"/>
          </p:cNvPicPr>
          <p:nvPr>
            <p:ph sz="quarter" idx="1"/>
          </p:nvPr>
        </p:nvPicPr>
        <p:blipFill>
          <a:blip r:embed="rId2" cstate="print"/>
          <a:stretch>
            <a:fillRect/>
          </a:stretch>
        </p:blipFill>
        <p:spPr>
          <a:xfrm>
            <a:off x="323528" y="2132856"/>
            <a:ext cx="4032448" cy="3621370"/>
          </a:xfrm>
        </p:spPr>
      </p:pic>
      <p:pic>
        <p:nvPicPr>
          <p:cNvPr id="5" name="Picture 4" descr="9968952-bucket-wheel-excavator-isolated-on-white.jpg"/>
          <p:cNvPicPr>
            <a:picLocks noChangeAspect="1"/>
          </p:cNvPicPr>
          <p:nvPr/>
        </p:nvPicPr>
        <p:blipFill>
          <a:blip r:embed="rId3" cstate="print"/>
          <a:stretch>
            <a:fillRect/>
          </a:stretch>
        </p:blipFill>
        <p:spPr>
          <a:xfrm>
            <a:off x="4427984" y="1484784"/>
            <a:ext cx="3573016" cy="5373216"/>
          </a:xfrm>
          <a:prstGeom prst="rect">
            <a:avLst/>
          </a:prstGeom>
        </p:spPr>
      </p:pic>
      <p:sp>
        <p:nvSpPr>
          <p:cNvPr id="6" name="Rectangle 5"/>
          <p:cNvSpPr/>
          <p:nvPr/>
        </p:nvSpPr>
        <p:spPr>
          <a:xfrm>
            <a:off x="827584" y="6021288"/>
            <a:ext cx="2736304" cy="3337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Bucket wheel excavator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1.4 </a:t>
            </a:r>
            <a:r>
              <a:rPr lang="en-US" sz="2200" dirty="0" smtClean="0"/>
              <a:t>Wheel </a:t>
            </a:r>
            <a:r>
              <a:rPr lang="en-US" sz="2200" dirty="0" smtClean="0"/>
              <a:t>tractor scrapers</a:t>
            </a:r>
            <a:r>
              <a:rPr lang="en-US" sz="1200" dirty="0" smtClean="0"/>
              <a:t/>
            </a:r>
            <a:br>
              <a:rPr lang="en-US" sz="1200" dirty="0" smtClean="0"/>
            </a:br>
            <a:r>
              <a:rPr lang="en-US" sz="1200" dirty="0" smtClean="0"/>
              <a:t>This machine is for transporting earth from one direction to another where it can be seen in the image is not to transport a large amount of land is to carry the specific where it is released by the earth when moving.</a:t>
            </a:r>
            <a:r>
              <a:rPr lang="en-US" sz="3200" dirty="0" smtClean="0"/>
              <a:t/>
            </a:r>
            <a:br>
              <a:rPr lang="en-US" sz="3200" dirty="0" smtClean="0"/>
            </a:br>
            <a:endParaRPr lang="en-US" dirty="0"/>
          </a:p>
        </p:txBody>
      </p:sp>
      <p:pic>
        <p:nvPicPr>
          <p:cNvPr id="4" name="Content Placeholder 3" descr="wheel tractor scrapers.jpg"/>
          <p:cNvPicPr>
            <a:picLocks noGrp="1" noChangeAspect="1"/>
          </p:cNvPicPr>
          <p:nvPr>
            <p:ph sz="quarter" idx="1"/>
          </p:nvPr>
        </p:nvPicPr>
        <p:blipFill>
          <a:blip r:embed="rId2" cstate="print"/>
          <a:stretch>
            <a:fillRect/>
          </a:stretch>
        </p:blipFill>
        <p:spPr>
          <a:xfrm>
            <a:off x="323528" y="1879688"/>
            <a:ext cx="4824536" cy="3857537"/>
          </a:xfrm>
        </p:spPr>
      </p:pic>
      <p:pic>
        <p:nvPicPr>
          <p:cNvPr id="5" name="Picture 4" descr="scrape diagram.jpg"/>
          <p:cNvPicPr>
            <a:picLocks noChangeAspect="1"/>
          </p:cNvPicPr>
          <p:nvPr/>
        </p:nvPicPr>
        <p:blipFill>
          <a:blip r:embed="rId3" cstate="print"/>
          <a:stretch>
            <a:fillRect/>
          </a:stretch>
        </p:blipFill>
        <p:spPr>
          <a:xfrm>
            <a:off x="5292080" y="2061210"/>
            <a:ext cx="3456384" cy="2735580"/>
          </a:xfrm>
          <a:prstGeom prst="rect">
            <a:avLst/>
          </a:prstGeom>
        </p:spPr>
      </p:pic>
      <p:sp>
        <p:nvSpPr>
          <p:cNvPr id="6" name="Rectangle 5"/>
          <p:cNvSpPr/>
          <p:nvPr/>
        </p:nvSpPr>
        <p:spPr>
          <a:xfrm>
            <a:off x="683568" y="5877272"/>
            <a:ext cx="3744416" cy="2880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Wheel Tractor Scrapers</a:t>
            </a:r>
            <a:endParaRPr lang="en-US" dirty="0"/>
          </a:p>
        </p:txBody>
      </p:sp>
      <p:sp>
        <p:nvSpPr>
          <p:cNvPr id="7" name="Rectangle 6"/>
          <p:cNvSpPr/>
          <p:nvPr/>
        </p:nvSpPr>
        <p:spPr>
          <a:xfrm>
            <a:off x="5868144" y="5445224"/>
            <a:ext cx="2376264" cy="2880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Line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71400"/>
            <a:ext cx="7673280" cy="1589038"/>
          </a:xfrm>
        </p:spPr>
        <p:txBody>
          <a:bodyPr>
            <a:normAutofit fontScale="90000"/>
          </a:bodyPr>
          <a:lstStyle/>
          <a:p>
            <a:r>
              <a:rPr lang="en-US" dirty="0" smtClean="0"/>
              <a:t/>
            </a:r>
            <a:br>
              <a:rPr lang="en-US" dirty="0" smtClean="0"/>
            </a:br>
            <a:r>
              <a:rPr lang="en-US" sz="2000" dirty="0" smtClean="0"/>
              <a:t>Bulldozer</a:t>
            </a:r>
            <a:r>
              <a:rPr lang="en-US" sz="1300" dirty="0" smtClean="0"/>
              <a:t/>
            </a:r>
            <a:br>
              <a:rPr lang="en-US" sz="1300" dirty="0" smtClean="0"/>
            </a:br>
            <a:r>
              <a:rPr lang="en-US" sz="1300" dirty="0" smtClean="0"/>
              <a:t>It is a type of bulldozer that is mainly used for earthmoving, digging and pushing other machines. Although the blade allows a vertical movement of elevation, with this machine it is not possible to load materials on trucks or hoppers, so the movement of the earth is done by dragging.</a:t>
            </a:r>
            <a:br>
              <a:rPr lang="en-US" sz="1300" dirty="0" smtClean="0"/>
            </a:br>
            <a:endParaRPr lang="en-US" sz="1300" dirty="0"/>
          </a:p>
        </p:txBody>
      </p:sp>
      <p:pic>
        <p:nvPicPr>
          <p:cNvPr id="4" name="Content Placeholder 3" descr="bulldozer.jpg"/>
          <p:cNvPicPr>
            <a:picLocks noGrp="1" noChangeAspect="1"/>
          </p:cNvPicPr>
          <p:nvPr>
            <p:ph sz="quarter" idx="1"/>
          </p:nvPr>
        </p:nvPicPr>
        <p:blipFill>
          <a:blip r:embed="rId2" cstate="print"/>
          <a:stretch>
            <a:fillRect/>
          </a:stretch>
        </p:blipFill>
        <p:spPr>
          <a:xfrm>
            <a:off x="179512" y="1936750"/>
            <a:ext cx="3888432" cy="4200525"/>
          </a:xfrm>
        </p:spPr>
      </p:pic>
      <p:pic>
        <p:nvPicPr>
          <p:cNvPr id="5" name="Picture 4" descr="bulldozer-part-diagram_1.jpg"/>
          <p:cNvPicPr>
            <a:picLocks noChangeAspect="1"/>
          </p:cNvPicPr>
          <p:nvPr/>
        </p:nvPicPr>
        <p:blipFill>
          <a:blip r:embed="rId3" cstate="print"/>
          <a:stretch>
            <a:fillRect/>
          </a:stretch>
        </p:blipFill>
        <p:spPr>
          <a:xfrm>
            <a:off x="4283968" y="1628800"/>
            <a:ext cx="4464496" cy="4608512"/>
          </a:xfrm>
          <a:prstGeom prst="rect">
            <a:avLst/>
          </a:prstGeom>
        </p:spPr>
      </p:pic>
      <p:sp>
        <p:nvSpPr>
          <p:cNvPr id="6" name="Rectangle 5"/>
          <p:cNvSpPr/>
          <p:nvPr/>
        </p:nvSpPr>
        <p:spPr>
          <a:xfrm>
            <a:off x="683568" y="6309320"/>
            <a:ext cx="2210544" cy="2880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Bulldozer</a:t>
            </a:r>
            <a:endParaRPr lang="en-US" dirty="0"/>
          </a:p>
        </p:txBody>
      </p:sp>
      <p:sp>
        <p:nvSpPr>
          <p:cNvPr id="7" name="Rectangle 6"/>
          <p:cNvSpPr/>
          <p:nvPr/>
        </p:nvSpPr>
        <p:spPr>
          <a:xfrm>
            <a:off x="5364088" y="6309320"/>
            <a:ext cx="2210544" cy="2880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diagram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US" dirty="0"/>
          </a:p>
        </p:txBody>
      </p:sp>
      <p:sp>
        <p:nvSpPr>
          <p:cNvPr id="3" name="Content Placeholder 2"/>
          <p:cNvSpPr>
            <a:spLocks noGrp="1"/>
          </p:cNvSpPr>
          <p:nvPr>
            <p:ph sz="quarter" idx="1"/>
          </p:nvPr>
        </p:nvSpPr>
        <p:spPr/>
        <p:txBody>
          <a:bodyPr/>
          <a:lstStyle/>
          <a:p>
            <a:r>
              <a:rPr lang="en-US" dirty="0" smtClean="0"/>
              <a:t>1.5 Mining </a:t>
            </a:r>
            <a:r>
              <a:rPr lang="en-US" dirty="0" smtClean="0"/>
              <a:t>Truck</a:t>
            </a:r>
          </a:p>
          <a:p>
            <a:r>
              <a:rPr lang="en-US" dirty="0" smtClean="0"/>
              <a:t>The trucks have been specializing and adopting a series of characteristics of the work to which they are destined in the mines are responsible for transporting the ore and sterile to the dump. In the majority the structure is integrated by a supporting chassis, generally a structural frame, a cabin and a structure to transport the load.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362274"/>
          </a:xfrm>
        </p:spPr>
        <p:txBody>
          <a:bodyPr>
            <a:noAutofit/>
          </a:bodyPr>
          <a:lstStyle/>
          <a:p>
            <a:r>
              <a:rPr lang="en-US" sz="2000" dirty="0" smtClean="0"/>
              <a:t>2.Underground </a:t>
            </a:r>
            <a:r>
              <a:rPr lang="en-US" sz="2000" dirty="0" smtClean="0"/>
              <a:t>Mining equipment</a:t>
            </a:r>
            <a:r>
              <a:rPr lang="en-US" sz="1600" dirty="0" smtClean="0"/>
              <a:t/>
            </a:r>
            <a:br>
              <a:rPr lang="en-US" sz="1600" dirty="0" smtClean="0"/>
            </a:br>
            <a:r>
              <a:rPr lang="en-US" sz="1600" dirty="0" smtClean="0"/>
              <a:t>Soft rock mines, such as coal, do not require the use of explosives for extraction. These rocks can be cut with the tools provided by modern technology. Soft rocks are also salt, potash, bauxite.</a:t>
            </a:r>
            <a:br>
              <a:rPr lang="en-US" sz="1600" dirty="0" smtClean="0"/>
            </a:br>
            <a:r>
              <a:rPr lang="en-US" sz="1600" dirty="0" smtClean="0"/>
              <a:t>In hard rock mines, extraction is carried out by drilling and blasting. First holes are made with compressed air or hydraulic drills. Then holes are inserted into the holes and an explosion is caused to fracture the rock. The blasted rock is loaded into steeply inclined galleries, through which the rock falls into an access shaft. It is loaded into containers called ladles and removed from the mine.</a:t>
            </a:r>
            <a:endParaRPr lang="en-US" sz="1600" dirty="0"/>
          </a:p>
        </p:txBody>
      </p:sp>
      <p:sp>
        <p:nvSpPr>
          <p:cNvPr id="3" name="Content Placeholder 2"/>
          <p:cNvSpPr>
            <a:spLocks noGrp="1"/>
          </p:cNvSpPr>
          <p:nvPr>
            <p:ph sz="quarter" idx="1"/>
          </p:nvPr>
        </p:nvSpPr>
        <p:spPr>
          <a:xfrm>
            <a:off x="251520" y="2924944"/>
            <a:ext cx="7467600" cy="3600400"/>
          </a:xfrm>
        </p:spPr>
        <p:txBody>
          <a:bodyPr/>
          <a:lstStyle/>
          <a:p>
            <a:r>
              <a:rPr lang="en-IN" dirty="0" smtClean="0"/>
              <a:t>Underground Mining equipment</a:t>
            </a:r>
          </a:p>
          <a:p>
            <a:r>
              <a:rPr lang="en-IN" dirty="0" smtClean="0"/>
              <a:t>2.1 mining drill</a:t>
            </a:r>
          </a:p>
          <a:p>
            <a:r>
              <a:rPr lang="en-IN" dirty="0" smtClean="0"/>
              <a:t>2.2 underground loader</a:t>
            </a:r>
          </a:p>
          <a:p>
            <a:r>
              <a:rPr lang="en-IN" dirty="0" smtClean="0"/>
              <a:t>2.3 crane lift</a:t>
            </a:r>
          </a:p>
          <a:p>
            <a:r>
              <a:rPr lang="en-IN" dirty="0" smtClean="0"/>
              <a:t>2.4 </a:t>
            </a:r>
            <a:r>
              <a:rPr lang="en-IN" dirty="0" err="1" smtClean="0"/>
              <a:t>S</a:t>
            </a:r>
            <a:r>
              <a:rPr lang="en-IN" dirty="0" err="1" smtClean="0"/>
              <a:t>hotcrete</a:t>
            </a:r>
            <a:r>
              <a:rPr lang="en-IN" dirty="0" smtClean="0"/>
              <a:t> machine</a:t>
            </a:r>
          </a:p>
          <a:p>
            <a:r>
              <a:rPr lang="en-IN" dirty="0" smtClean="0"/>
              <a:t>2.5 </a:t>
            </a:r>
            <a:r>
              <a:rPr lang="en-IN" dirty="0" err="1" smtClean="0"/>
              <a:t>longwall</a:t>
            </a:r>
            <a:r>
              <a:rPr lang="en-IN" dirty="0" smtClean="0"/>
              <a:t> mining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246</TotalTime>
  <Words>164</Words>
  <Application>Microsoft Office PowerPoint</Application>
  <PresentationFormat>On-screen Show (4:3)</PresentationFormat>
  <Paragraphs>49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ASSIGNMENT 1 Name :Samir kumar Roll no. 19155086(AE) Mine practice</vt:lpstr>
      <vt:lpstr>*equipment used in 1.open cast  2.uderground operations</vt:lpstr>
      <vt:lpstr>1.1 Dragline  Excavator dragline excavator is piece of heavy equipment used in open cast mining . Dragline fall in to broad categories: those that are based on standard  ,lifting cranes , and the heavy units which have to be built on site. *working principal of dragline: dragline drops the bucket on the source and then drag it horizontally . Bucket start tilting as it came closer to the machine . Dragline during working can be seen from the animation . </vt:lpstr>
      <vt:lpstr>1.2 shovel excavator  Excavator shovel or mechanical shovel is a self-propelled machine, on tires or tracks, with a structure capable of rotating at least 360 ° (in one direction and in another, and without interruption) that excavates land, or load, lift, rotate and unloads materials by the action of the spoon, fixed to a set formed by boom and arm or rocker arm, without the supporting structure or chassis moving.  </vt:lpstr>
      <vt:lpstr>1.3Bucket wheel excavator It is a continuous production machine in which the functions of starting, loading and transport, within it are separated, the first two being made by the impeller and the last by a system of conveyor belts. It can excavate 240,000 tons of coal or 240,000 cubic meters of wastewater per day, the equivalent of a 30-meter-deep soccer field. The coal produced in a day filled 2,400 coal cars.</vt:lpstr>
      <vt:lpstr> 1.4 Wheel tractor scrapers This machine is for transporting earth from one direction to another where it can be seen in the image is not to transport a large amount of land is to carry the specific where it is released by the earth when moving. </vt:lpstr>
      <vt:lpstr> Bulldozer It is a type of bulldozer that is mainly used for earthmoving, digging and pushing other machines. Although the blade allows a vertical movement of elevation, with this machine it is not possible to load materials on trucks or hoppers, so the movement of the earth is done by dragging. </vt:lpstr>
      <vt:lpstr>*</vt:lpstr>
      <vt:lpstr>2.Underground Mining equipment Soft rock mines, such as coal, do not require the use of explosives for extraction. These rocks can be cut with the tools provided by modern technology. Soft rocks are also salt, potash, bauxite. In hard rock mines, extraction is carried out by drilling and blasting. First holes are made with compressed air or hydraulic drills. Then holes are inserted into the holes and an explosion is caused to fracture the rock. The blasted rock is loaded into steeply inclined galleries, through which the rock falls into an access shaft. It is loaded into containers called ladles and removed from the mine.</vt:lpstr>
      <vt:lpstr>2.1 Mining drill Its technical name is jumbo drilling which the main function of this machine is the drilling of work fronts to subsequently perform the corresponding trimming. This equipment is very effective and reliable which it’s working time is much lower than how it was done in the past, which is why it is of great help for bigger and safer productivity.</vt:lpstr>
      <vt:lpstr>2.2 underground loader The image clearly represents the work of this team called scoop, which is used once the blast has been made on the work front. The work of this team consists of the removal of this material from the forehead to a marine collection point or to emptying pits. </vt:lpstr>
      <vt:lpstr>2.3 Crane lift Equipment used to meet the needs of workers in the work fronts, either to perform the loading of explosives as well as the fortification respectively that is carried out at the work front is very useful for the progress of the work that must be done in height</vt:lpstr>
      <vt:lpstr> 2.4 Shotcrete machine Mechanical equipment used for the projection of shotcrete either wet or dry which facilitates too much the work of the projection of this material giving greater progress and quality to the work to be done </vt:lpstr>
      <vt:lpstr>1.5 Longwall Mining The shearing machine is the most used equipment in the construction of tunnels and underground galleries where her head has tips to break the hardest places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Name :Samir kumar Roll no. 19155086(AE) Mine practice</dc:title>
  <dc:creator>Samir Kumar</dc:creator>
  <cp:lastModifiedBy>Samir Kumar</cp:lastModifiedBy>
  <cp:revision>28</cp:revision>
  <dcterms:created xsi:type="dcterms:W3CDTF">2020-06-18T15:55:00Z</dcterms:created>
  <dcterms:modified xsi:type="dcterms:W3CDTF">2020-06-19T04:45:53Z</dcterms:modified>
</cp:coreProperties>
</file>