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9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51200" y="4443307"/>
            <a:ext cx="8778240" cy="2694204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251200" y="7115836"/>
            <a:ext cx="8778240" cy="1950720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1043017" y="1669827"/>
            <a:ext cx="3251200" cy="54186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65449" y="5947262"/>
            <a:ext cx="5201920" cy="54620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41867" y="0"/>
            <a:ext cx="866987" cy="9753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93011" y="0"/>
            <a:ext cx="148855" cy="9753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408854" y="0"/>
            <a:ext cx="258662" cy="9753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623211" y="0"/>
            <a:ext cx="327509" cy="9753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1245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300480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214737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455666" y="0"/>
            <a:ext cx="0" cy="9753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17227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961929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733974" y="0"/>
            <a:ext cx="108373" cy="9753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66987" y="4876800"/>
            <a:ext cx="1842347" cy="1842347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62588" y="6921603"/>
            <a:ext cx="912247" cy="912247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551758" y="7823121"/>
            <a:ext cx="195072" cy="19507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366874" y="8232038"/>
            <a:ext cx="390144" cy="39014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709333" y="6394027"/>
            <a:ext cx="520192" cy="520192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885218" y="7009710"/>
            <a:ext cx="866987" cy="73603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8"/>
            <a:ext cx="2384213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10620587" cy="693155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0" y="4118187"/>
            <a:ext cx="8778240" cy="2920661"/>
          </a:xfrm>
        </p:spPr>
        <p:txBody>
          <a:bodyPr/>
          <a:lstStyle>
            <a:lvl1pPr algn="l">
              <a:buNone/>
              <a:defRPr sz="43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1200" y="7125547"/>
            <a:ext cx="8778240" cy="195072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1041075" y="1664614"/>
            <a:ext cx="3251200" cy="54186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65715" y="5943193"/>
            <a:ext cx="5201920" cy="54620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41867" y="0"/>
            <a:ext cx="866987" cy="9753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93011" y="0"/>
            <a:ext cx="148855" cy="9753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408854" y="0"/>
            <a:ext cx="258662" cy="9753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623211" y="0"/>
            <a:ext cx="327509" cy="9753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51245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300480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214737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455666" y="0"/>
            <a:ext cx="0" cy="9753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517227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733974" y="0"/>
            <a:ext cx="108373" cy="9753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66987" y="4876800"/>
            <a:ext cx="1842347" cy="1842347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884024" y="6921603"/>
            <a:ext cx="912247" cy="912247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551758" y="7823121"/>
            <a:ext cx="195072" cy="19507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366874" y="8236373"/>
            <a:ext cx="390144" cy="39014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672412" y="6371396"/>
            <a:ext cx="520192" cy="520192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939298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906654" y="7009710"/>
            <a:ext cx="866987" cy="73603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5201920" cy="6502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73242" y="2275840"/>
            <a:ext cx="5201920" cy="6502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0728960" cy="16256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0240" y="3359573"/>
            <a:ext cx="5201920" cy="5527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7920" y="3359573"/>
            <a:ext cx="5201920" cy="5527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50240" y="2232490"/>
            <a:ext cx="5201920" cy="936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177280" y="2232490"/>
            <a:ext cx="5201920" cy="936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246293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795520" y="4551680"/>
            <a:ext cx="8973312" cy="650240"/>
          </a:xfrm>
        </p:spPr>
        <p:txBody>
          <a:bodyPr anchor="b"/>
          <a:lstStyle>
            <a:lvl1pPr algn="l">
              <a:buNone/>
              <a:defRPr sz="28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688576" y="390144"/>
            <a:ext cx="2171802" cy="7087616"/>
          </a:xfrm>
        </p:spPr>
        <p:txBody>
          <a:bodyPr/>
          <a:lstStyle>
            <a:lvl1pPr marL="0" indent="0">
              <a:spcBef>
                <a:spcPts val="569"/>
              </a:spcBef>
              <a:spcAft>
                <a:spcPts val="1422"/>
              </a:spcAft>
              <a:buNone/>
              <a:defRPr sz="17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88661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806821" y="0"/>
            <a:ext cx="0" cy="9753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788053" y="0"/>
            <a:ext cx="0" cy="9753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571307" y="0"/>
            <a:ext cx="433493" cy="9753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2679680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1600282" y="8128000"/>
            <a:ext cx="780288" cy="78028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33493" y="390144"/>
            <a:ext cx="8019627" cy="899932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46293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1600282" y="8128000"/>
            <a:ext cx="780288" cy="78028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764634" y="4551680"/>
            <a:ext cx="8973312" cy="650240"/>
          </a:xfrm>
        </p:spPr>
        <p:txBody>
          <a:bodyPr anchor="b"/>
          <a:lstStyle>
            <a:lvl1pPr algn="l">
              <a:buNone/>
              <a:defRPr sz="2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778240" cy="97536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46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468" y="376597"/>
            <a:ext cx="2167467" cy="7048602"/>
          </a:xfrm>
        </p:spPr>
        <p:txBody>
          <a:bodyPr rot="0" spcFirstLastPara="0" vertOverflow="overflow" horzOverflow="overflow" vert="horz" wrap="square" lIns="130046" tIns="65023" rIns="130046" bIns="65023" numCol="1" spcCol="390138" rtlCol="0" fromWordArt="0" anchor="t" anchorCtr="0" forceAA="0" compatLnSpc="1">
            <a:normAutofit/>
          </a:bodyPr>
          <a:lstStyle>
            <a:lvl1pPr marL="0" indent="0">
              <a:spcBef>
                <a:spcPts val="142"/>
              </a:spcBef>
              <a:spcAft>
                <a:spcPts val="569"/>
              </a:spcAft>
              <a:buFontTx/>
              <a:buNone/>
              <a:defRPr sz="17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278805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2571307" y="0"/>
            <a:ext cx="433493" cy="97536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2679680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88661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806821" y="0"/>
            <a:ext cx="0" cy="9753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246293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0620587" cy="1625600"/>
          </a:xfrm>
          <a:prstGeom prst="rect">
            <a:avLst/>
          </a:prstGeom>
        </p:spPr>
        <p:txBody>
          <a:bodyPr vert="horz" lIns="130046" tIns="65023" rIns="130046" bIns="6502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0620587" cy="6931558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793984" y="1538632"/>
            <a:ext cx="2861056" cy="546202"/>
          </a:xfrm>
          <a:prstGeom prst="rect">
            <a:avLst/>
          </a:prstGeom>
        </p:spPr>
        <p:txBody>
          <a:bodyPr vert="horz" lIns="130046" tIns="65023" rIns="130046" bIns="65023" anchor="ctr" anchorCtr="0"/>
          <a:lstStyle>
            <a:lvl1pPr algn="r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941598" y="5315186"/>
            <a:ext cx="4551680" cy="520192"/>
          </a:xfrm>
          <a:prstGeom prst="rect">
            <a:avLst/>
          </a:prstGeom>
        </p:spPr>
        <p:txBody>
          <a:bodyPr vert="horz" lIns="130046" tIns="65023" rIns="130046" bIns="65023" anchor="ctr" anchorCtr="0"/>
          <a:lstStyle>
            <a:lvl1pPr algn="l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8373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788053" y="0"/>
            <a:ext cx="0" cy="9753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2571307" y="0"/>
            <a:ext cx="433493" cy="9753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679680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1600282" y="8128000"/>
            <a:ext cx="780288" cy="78028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61267" y="8155093"/>
            <a:ext cx="866987" cy="741274"/>
          </a:xfrm>
          <a:prstGeom prst="rect">
            <a:avLst/>
          </a:prstGeom>
        </p:spPr>
        <p:txBody>
          <a:bodyPr vert="horz" lIns="130046" tIns="65023" rIns="130046" bIns="65023" anchor="ctr"/>
          <a:lstStyle>
            <a:lvl1pPr algn="ctr" eaLnBrk="1" latinLnBrk="0" hangingPunct="1">
              <a:defRPr kumimoji="0" sz="20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53"/>
        </a:spcBef>
        <a:buClr>
          <a:schemeClr val="accent1"/>
        </a:buClr>
        <a:buSzPct val="70000"/>
        <a:buFont typeface="Wingdings"/>
        <a:buChar char="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10322" indent="-39013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indent="-26009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598" indent="-26009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80735" indent="-26009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470873" indent="-26009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6pPr>
      <a:lvl7pPr marL="2861011" indent="-26009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20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251149" indent="-26009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20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3641287" indent="-26009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2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620587" cy="32670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NAME :</a:t>
            </a:r>
            <a:r>
              <a:rPr lang="en-IN" dirty="0" err="1" smtClean="0"/>
              <a:t>samir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roll no:19155086</a:t>
            </a:r>
            <a:br>
              <a:rPr lang="en-IN" dirty="0" smtClean="0"/>
            </a:br>
            <a:r>
              <a:rPr lang="en-IN" dirty="0" smtClean="0"/>
              <a:t>sr. No:ae-104 (</a:t>
            </a:r>
            <a:r>
              <a:rPr lang="en-IN" dirty="0" err="1" smtClean="0"/>
              <a:t>b.tech</a:t>
            </a:r>
            <a:r>
              <a:rPr lang="en-IN" dirty="0" smtClean="0"/>
              <a:t>)</a:t>
            </a:r>
            <a:br>
              <a:rPr lang="en-IN" dirty="0" smtClean="0"/>
            </a:br>
            <a:r>
              <a:rPr lang="en-IN" dirty="0" smtClean="0"/>
              <a:t>mine practice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4038600"/>
            <a:ext cx="10620587" cy="3352800"/>
          </a:xfrm>
        </p:spPr>
        <p:txBody>
          <a:bodyPr/>
          <a:lstStyle/>
          <a:p>
            <a:r>
              <a:rPr lang="en-IN" dirty="0" err="1" smtClean="0"/>
              <a:t>Assigment</a:t>
            </a:r>
            <a:r>
              <a:rPr lang="en-IN" dirty="0" smtClean="0"/>
              <a:t> 2:</a:t>
            </a:r>
          </a:p>
          <a:p>
            <a:r>
              <a:rPr lang="en-IN" dirty="0" smtClean="0"/>
              <a:t>What are the automation techniques used in mining industries?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1079500" y="723900"/>
            <a:ext cx="10156825" cy="6451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3"/>
          <p:cNvSpPr txBox="1"/>
          <p:nvPr/>
        </p:nvSpPr>
        <p:spPr>
          <a:xfrm>
            <a:off x="4787900" y="7289800"/>
            <a:ext cx="2750820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515151"/>
                </a:solidFill>
                <a:latin typeface="Times New Roman"/>
                <a:cs typeface="Times New Roman"/>
              </a:rPr>
              <a:t>Picture </a:t>
            </a:r>
            <a:r>
              <a:rPr sz="2000" spc="35" dirty="0">
                <a:solidFill>
                  <a:srgbClr val="515151"/>
                </a:solidFill>
                <a:latin typeface="Times New Roman"/>
                <a:cs typeface="Times New Roman"/>
              </a:rPr>
              <a:t>by </a:t>
            </a:r>
            <a:r>
              <a:rPr sz="2000" spc="30" dirty="0">
                <a:solidFill>
                  <a:srgbClr val="515151"/>
                </a:solidFill>
                <a:latin typeface="Times New Roman"/>
                <a:cs typeface="Times New Roman"/>
              </a:rPr>
              <a:t>remote</a:t>
            </a:r>
            <a:r>
              <a:rPr sz="2000" spc="-14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15151"/>
                </a:solidFill>
                <a:latin typeface="Times New Roman"/>
                <a:cs typeface="Times New Roman"/>
              </a:rPr>
              <a:t>sensing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850900" y="812800"/>
            <a:ext cx="11353800" cy="54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3"/>
          <p:cNvSpPr txBox="1">
            <a:spLocks noGrp="1"/>
          </p:cNvSpPr>
          <p:nvPr>
            <p:ph type="title"/>
          </p:nvPr>
        </p:nvSpPr>
        <p:spPr>
          <a:xfrm>
            <a:off x="419484" y="-2449502"/>
            <a:ext cx="113411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2985" algn="l"/>
                <a:tab pos="6072505" algn="l"/>
              </a:tabLst>
            </a:pPr>
            <a:r>
              <a:rPr sz="5700" spc="80" dirty="0"/>
              <a:t>ADVANTAGE	</a:t>
            </a:r>
            <a:r>
              <a:rPr sz="5700" spc="525" dirty="0"/>
              <a:t>OF	</a:t>
            </a:r>
            <a:r>
              <a:rPr sz="5700" spc="270" dirty="0"/>
              <a:t>AUTOMATION</a:t>
            </a:r>
            <a:endParaRPr sz="5700"/>
          </a:p>
        </p:txBody>
      </p:sp>
      <p:sp>
        <p:nvSpPr>
          <p:cNvPr id="1048645" name="object 4"/>
          <p:cNvSpPr/>
          <p:nvPr/>
        </p:nvSpPr>
        <p:spPr>
          <a:xfrm>
            <a:off x="612775" y="1722437"/>
            <a:ext cx="11430000" cy="679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133350" y="163513"/>
            <a:ext cx="8199437" cy="3494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3"/>
          <p:cNvSpPr txBox="1"/>
          <p:nvPr/>
        </p:nvSpPr>
        <p:spPr>
          <a:xfrm>
            <a:off x="393700" y="3886200"/>
            <a:ext cx="9453880" cy="38061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80"/>
              </a:spcBef>
              <a:tabLst>
                <a:tab pos="1612265" algn="l"/>
                <a:tab pos="2185670" algn="l"/>
                <a:tab pos="3276600" algn="l"/>
                <a:tab pos="3725545" algn="l"/>
                <a:tab pos="3849370" algn="l"/>
                <a:tab pos="5049520" algn="l"/>
                <a:tab pos="5178425" algn="l"/>
                <a:tab pos="5587365" algn="l"/>
                <a:tab pos="6615430" algn="l"/>
                <a:tab pos="6951345" algn="l"/>
              </a:tabLst>
            </a:pP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1.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making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		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safer	</a:t>
            </a:r>
            <a:r>
              <a:rPr sz="4200" spc="120" dirty="0">
                <a:solidFill>
                  <a:srgbClr val="515151"/>
                </a:solidFill>
                <a:latin typeface="Times New Roman"/>
                <a:cs typeface="Times New Roman"/>
              </a:rPr>
              <a:t>through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automation  </a:t>
            </a:r>
            <a:r>
              <a:rPr sz="4200" spc="30" dirty="0">
                <a:solidFill>
                  <a:srgbClr val="515151"/>
                </a:solidFill>
                <a:latin typeface="Times New Roman"/>
                <a:cs typeface="Times New Roman"/>
              </a:rPr>
              <a:t>2.safer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	</a:t>
            </a:r>
            <a:r>
              <a:rPr sz="4200" spc="120" dirty="0">
                <a:solidFill>
                  <a:srgbClr val="515151"/>
                </a:solidFill>
                <a:latin typeface="Times New Roman"/>
                <a:cs typeface="Times New Roman"/>
              </a:rPr>
              <a:t>through		</a:t>
            </a:r>
            <a:r>
              <a:rPr sz="4200" spc="114" dirty="0">
                <a:solidFill>
                  <a:srgbClr val="515151"/>
                </a:solidFill>
                <a:latin typeface="Times New Roman"/>
                <a:cs typeface="Times New Roman"/>
              </a:rPr>
              <a:t>better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oversight  3.environmental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friendly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</a:t>
            </a:r>
            <a:endParaRPr sz="4200" dirty="0">
              <a:latin typeface="Times New Roman"/>
              <a:cs typeface="Times New Roman"/>
            </a:endParaRPr>
          </a:p>
          <a:p>
            <a:pPr marL="12700" marR="3427729">
              <a:lnSpc>
                <a:spcPts val="4900"/>
              </a:lnSpc>
              <a:tabLst>
                <a:tab pos="1790064" algn="l"/>
                <a:tab pos="1908810" algn="l"/>
                <a:tab pos="2861945" algn="l"/>
                <a:tab pos="3434715" algn="l"/>
                <a:tab pos="4210050" algn="l"/>
                <a:tab pos="4289425" algn="l"/>
              </a:tabLst>
            </a:pP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4.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fewer	</a:t>
            </a:r>
            <a:r>
              <a:rPr sz="4200" spc="114" dirty="0">
                <a:solidFill>
                  <a:srgbClr val="515151"/>
                </a:solidFill>
                <a:latin typeface="Times New Roman"/>
                <a:cs typeface="Times New Roman"/>
              </a:rPr>
              <a:t>hazard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for	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workers  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5.health	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safety	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benefits</a:t>
            </a: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ts val="4760"/>
              </a:lnSpc>
              <a:tabLst>
                <a:tab pos="545465" algn="l"/>
                <a:tab pos="2891155" algn="l"/>
              </a:tabLst>
            </a:pP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6.	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Economic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benefits</a:t>
            </a: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3263900" y="279400"/>
            <a:ext cx="65405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3"/>
          <p:cNvSpPr/>
          <p:nvPr/>
        </p:nvSpPr>
        <p:spPr>
          <a:xfrm>
            <a:off x="4102100" y="1041400"/>
            <a:ext cx="48260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4"/>
          <p:cNvSpPr txBox="1">
            <a:spLocks noGrp="1"/>
          </p:cNvSpPr>
          <p:nvPr>
            <p:ph type="title"/>
          </p:nvPr>
        </p:nvSpPr>
        <p:spPr>
          <a:xfrm>
            <a:off x="2791016" y="-3609148"/>
            <a:ext cx="6597650" cy="15798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898525" marR="5080" indent="-876300">
              <a:lnSpc>
                <a:spcPts val="6000"/>
              </a:lnSpc>
              <a:spcBef>
                <a:spcPts val="500"/>
              </a:spcBef>
              <a:tabLst>
                <a:tab pos="5617845" algn="l"/>
              </a:tabLst>
            </a:pPr>
            <a:r>
              <a:rPr spc="305" dirty="0"/>
              <a:t>DISAD</a:t>
            </a:r>
            <a:r>
              <a:rPr spc="-575" dirty="0"/>
              <a:t>V</a:t>
            </a:r>
            <a:r>
              <a:rPr spc="190" dirty="0"/>
              <a:t>AN</a:t>
            </a:r>
            <a:r>
              <a:rPr spc="-195" dirty="0"/>
              <a:t>T</a:t>
            </a:r>
            <a:r>
              <a:rPr spc="190" dirty="0"/>
              <a:t>AGE</a:t>
            </a:r>
            <a:r>
              <a:rPr dirty="0"/>
              <a:t>	</a:t>
            </a:r>
            <a:r>
              <a:rPr spc="330" dirty="0"/>
              <a:t>OF  </a:t>
            </a:r>
            <a:r>
              <a:rPr spc="250" dirty="0"/>
              <a:t>AUTOMATION</a:t>
            </a:r>
          </a:p>
        </p:txBody>
      </p:sp>
      <p:sp>
        <p:nvSpPr>
          <p:cNvPr id="1048651" name="object 5"/>
          <p:cNvSpPr/>
          <p:nvPr/>
        </p:nvSpPr>
        <p:spPr>
          <a:xfrm>
            <a:off x="484187" y="1647822"/>
            <a:ext cx="12185650" cy="7069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6"/>
          <p:cNvSpPr txBox="1"/>
          <p:nvPr/>
        </p:nvSpPr>
        <p:spPr>
          <a:xfrm>
            <a:off x="1181100" y="3568700"/>
            <a:ext cx="6545580" cy="4394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 indent="-673100">
              <a:lnSpc>
                <a:spcPts val="4970"/>
              </a:lnSpc>
              <a:spcBef>
                <a:spcPts val="100"/>
              </a:spcBef>
              <a:buClr>
                <a:srgbClr val="A29A85"/>
              </a:buClr>
              <a:buSzPct val="96428"/>
              <a:buAutoNum type="arabicPeriod"/>
              <a:tabLst>
                <a:tab pos="685165" algn="l"/>
                <a:tab pos="685800" algn="l"/>
                <a:tab pos="1816100" algn="l"/>
              </a:tabLst>
            </a:pPr>
            <a:r>
              <a:rPr sz="4200" spc="35" dirty="0">
                <a:solidFill>
                  <a:srgbClr val="ED3833"/>
                </a:solidFill>
                <a:latin typeface="Times New Roman"/>
                <a:cs typeface="Times New Roman"/>
              </a:rPr>
              <a:t>Less	versatility</a:t>
            </a:r>
            <a:endParaRPr sz="4200">
              <a:latin typeface="Times New Roman"/>
              <a:cs typeface="Times New Roman"/>
            </a:endParaRPr>
          </a:p>
          <a:p>
            <a:pPr marL="685800" indent="-673100">
              <a:lnSpc>
                <a:spcPts val="4900"/>
              </a:lnSpc>
              <a:buClr>
                <a:srgbClr val="A29A85"/>
              </a:buClr>
              <a:buSzPct val="96428"/>
              <a:buAutoNum type="arabicPeriod"/>
              <a:tabLst>
                <a:tab pos="685165" algn="l"/>
                <a:tab pos="685800" algn="l"/>
                <a:tab pos="2043430" algn="l"/>
              </a:tabLst>
            </a:pPr>
            <a:r>
              <a:rPr sz="4200" spc="135" dirty="0">
                <a:solidFill>
                  <a:srgbClr val="ED3833"/>
                </a:solidFill>
                <a:latin typeface="Times New Roman"/>
                <a:cs typeface="Times New Roman"/>
              </a:rPr>
              <a:t>More	</a:t>
            </a:r>
            <a:r>
              <a:rPr sz="4200" spc="40" dirty="0">
                <a:solidFill>
                  <a:srgbClr val="ED3833"/>
                </a:solidFill>
                <a:latin typeface="Times New Roman"/>
                <a:cs typeface="Times New Roman"/>
              </a:rPr>
              <a:t>pollution</a:t>
            </a:r>
            <a:endParaRPr sz="4200">
              <a:latin typeface="Times New Roman"/>
              <a:cs typeface="Times New Roman"/>
            </a:endParaRPr>
          </a:p>
          <a:p>
            <a:pPr marL="685800" indent="-673100">
              <a:lnSpc>
                <a:spcPts val="4900"/>
              </a:lnSpc>
              <a:buClr>
                <a:srgbClr val="A29A85"/>
              </a:buClr>
              <a:buSzPct val="96428"/>
              <a:buAutoNum type="arabicPeriod"/>
              <a:tabLst>
                <a:tab pos="685165" algn="l"/>
                <a:tab pos="685800" algn="l"/>
                <a:tab pos="2329815" algn="l"/>
                <a:tab pos="3717290" algn="l"/>
              </a:tabLst>
            </a:pPr>
            <a:r>
              <a:rPr sz="4200" spc="114" dirty="0">
                <a:solidFill>
                  <a:srgbClr val="ED3833"/>
                </a:solidFill>
                <a:latin typeface="Times New Roman"/>
                <a:cs typeface="Times New Roman"/>
              </a:rPr>
              <a:t>Larger	</a:t>
            </a:r>
            <a:r>
              <a:rPr sz="4200" spc="10" dirty="0">
                <a:solidFill>
                  <a:srgbClr val="ED3833"/>
                </a:solidFill>
                <a:latin typeface="Times New Roman"/>
                <a:cs typeface="Times New Roman"/>
              </a:rPr>
              <a:t>initial	</a:t>
            </a:r>
            <a:r>
              <a:rPr sz="4200" spc="50" dirty="0">
                <a:solidFill>
                  <a:srgbClr val="ED3833"/>
                </a:solidFill>
                <a:latin typeface="Times New Roman"/>
                <a:cs typeface="Times New Roman"/>
              </a:rPr>
              <a:t>investment</a:t>
            </a:r>
            <a:endParaRPr sz="4200">
              <a:latin typeface="Times New Roman"/>
              <a:cs typeface="Times New Roman"/>
            </a:endParaRPr>
          </a:p>
          <a:p>
            <a:pPr marL="685800" indent="-673100">
              <a:lnSpc>
                <a:spcPts val="4900"/>
              </a:lnSpc>
              <a:buClr>
                <a:srgbClr val="A29A85"/>
              </a:buClr>
              <a:buSzPct val="96428"/>
              <a:buAutoNum type="arabicPeriod"/>
              <a:tabLst>
                <a:tab pos="685165" algn="l"/>
                <a:tab pos="685800" algn="l"/>
                <a:tab pos="2685415" algn="l"/>
                <a:tab pos="3242945" algn="l"/>
              </a:tabLst>
            </a:pPr>
            <a:r>
              <a:rPr sz="4200" spc="85" dirty="0">
                <a:solidFill>
                  <a:srgbClr val="ED3833"/>
                </a:solidFill>
                <a:latin typeface="Times New Roman"/>
                <a:cs typeface="Times New Roman"/>
              </a:rPr>
              <a:t>Increase	</a:t>
            </a:r>
            <a:r>
              <a:rPr sz="4200" spc="35" dirty="0">
                <a:solidFill>
                  <a:srgbClr val="ED3833"/>
                </a:solidFill>
                <a:latin typeface="Times New Roman"/>
                <a:cs typeface="Times New Roman"/>
              </a:rPr>
              <a:t>in	</a:t>
            </a:r>
            <a:r>
              <a:rPr sz="4200" spc="55" dirty="0">
                <a:solidFill>
                  <a:srgbClr val="ED3833"/>
                </a:solidFill>
                <a:latin typeface="Times New Roman"/>
                <a:cs typeface="Times New Roman"/>
              </a:rPr>
              <a:t>unemployment</a:t>
            </a:r>
            <a:endParaRPr sz="4200">
              <a:latin typeface="Times New Roman"/>
              <a:cs typeface="Times New Roman"/>
            </a:endParaRPr>
          </a:p>
          <a:p>
            <a:pPr marL="685800" indent="-673100">
              <a:lnSpc>
                <a:spcPts val="4970"/>
              </a:lnSpc>
              <a:buClr>
                <a:srgbClr val="A29A85"/>
              </a:buClr>
              <a:buSzPct val="96428"/>
              <a:buAutoNum type="arabicPeriod"/>
              <a:tabLst>
                <a:tab pos="685165" algn="l"/>
                <a:tab pos="685800" algn="l"/>
                <a:tab pos="3998595" algn="l"/>
              </a:tabLst>
            </a:pPr>
            <a:r>
              <a:rPr sz="4200" spc="95" dirty="0">
                <a:solidFill>
                  <a:srgbClr val="ED3833"/>
                </a:solidFill>
                <a:latin typeface="Times New Roman"/>
                <a:cs typeface="Times New Roman"/>
              </a:rPr>
              <a:t>Unpredictable	</a:t>
            </a:r>
            <a:r>
              <a:rPr sz="4200" spc="35" dirty="0">
                <a:solidFill>
                  <a:srgbClr val="ED3833"/>
                </a:solidFill>
                <a:latin typeface="Times New Roman"/>
                <a:cs typeface="Times New Roman"/>
              </a:rPr>
              <a:t>cost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476134" y="219774"/>
            <a:ext cx="12263437" cy="8359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3"/>
          <p:cNvSpPr txBox="1"/>
          <p:nvPr/>
        </p:nvSpPr>
        <p:spPr>
          <a:xfrm>
            <a:off x="330200" y="152400"/>
            <a:ext cx="12674600" cy="774571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060"/>
              </a:spcBef>
              <a:tabLst>
                <a:tab pos="4540885" algn="l"/>
                <a:tab pos="5454650" algn="l"/>
                <a:tab pos="9460230" algn="l"/>
                <a:tab pos="10235565" algn="l"/>
              </a:tabLst>
            </a:pPr>
            <a:r>
              <a:rPr sz="4200" spc="160" dirty="0">
                <a:solidFill>
                  <a:srgbClr val="876390"/>
                </a:solidFill>
                <a:latin typeface="Times New Roman"/>
                <a:cs typeface="Times New Roman"/>
              </a:rPr>
              <a:t>BOTTLENECK’S	</a:t>
            </a:r>
            <a:r>
              <a:rPr sz="4200" spc="385" dirty="0">
                <a:solidFill>
                  <a:srgbClr val="876390"/>
                </a:solidFill>
                <a:latin typeface="Times New Roman"/>
                <a:cs typeface="Times New Roman"/>
              </a:rPr>
              <a:t>OF	</a:t>
            </a:r>
            <a:r>
              <a:rPr sz="4200" spc="229" dirty="0">
                <a:solidFill>
                  <a:srgbClr val="876390"/>
                </a:solidFill>
                <a:latin typeface="Times New Roman"/>
                <a:cs typeface="Times New Roman"/>
              </a:rPr>
              <a:t>AUTOM</a:t>
            </a:r>
            <a:r>
              <a:rPr sz="4200" spc="-395" dirty="0">
                <a:solidFill>
                  <a:srgbClr val="876390"/>
                </a:solidFill>
                <a:latin typeface="Times New Roman"/>
                <a:cs typeface="Times New Roman"/>
              </a:rPr>
              <a:t>A</a:t>
            </a:r>
            <a:r>
              <a:rPr sz="4200" spc="310" dirty="0">
                <a:solidFill>
                  <a:srgbClr val="876390"/>
                </a:solidFill>
                <a:latin typeface="Times New Roman"/>
                <a:cs typeface="Times New Roman"/>
              </a:rPr>
              <a:t>TION</a:t>
            </a:r>
            <a:r>
              <a:rPr sz="4200" dirty="0">
                <a:solidFill>
                  <a:srgbClr val="876390"/>
                </a:solidFill>
                <a:latin typeface="Times New Roman"/>
                <a:cs typeface="Times New Roman"/>
              </a:rPr>
              <a:t>	</a:t>
            </a:r>
            <a:r>
              <a:rPr sz="4200" spc="310" dirty="0">
                <a:solidFill>
                  <a:srgbClr val="876390"/>
                </a:solidFill>
                <a:latin typeface="Times New Roman"/>
                <a:cs typeface="Times New Roman"/>
              </a:rPr>
              <a:t>IN</a:t>
            </a:r>
            <a:r>
              <a:rPr sz="4200" dirty="0">
                <a:solidFill>
                  <a:srgbClr val="876390"/>
                </a:solidFill>
                <a:latin typeface="Times New Roman"/>
                <a:cs typeface="Times New Roman"/>
              </a:rPr>
              <a:t>	</a:t>
            </a:r>
            <a:r>
              <a:rPr sz="4200" spc="295" dirty="0">
                <a:solidFill>
                  <a:srgbClr val="876390"/>
                </a:solidFill>
                <a:latin typeface="Times New Roman"/>
                <a:cs typeface="Times New Roman"/>
              </a:rPr>
              <a:t>MINING</a:t>
            </a:r>
            <a:endParaRPr sz="4200" dirty="0">
              <a:latin typeface="Times New Roman"/>
              <a:cs typeface="Times New Roman"/>
            </a:endParaRPr>
          </a:p>
          <a:p>
            <a:pPr marL="546100" indent="-533400">
              <a:lnSpc>
                <a:spcPts val="4970"/>
              </a:lnSpc>
              <a:spcBef>
                <a:spcPts val="2960"/>
              </a:spcBef>
              <a:buAutoNum type="arabicPeriod"/>
              <a:tabLst>
                <a:tab pos="545465" algn="l"/>
                <a:tab pos="546100" algn="l"/>
                <a:tab pos="3552190" algn="l"/>
                <a:tab pos="4555490" algn="l"/>
                <a:tab pos="5379720" algn="l"/>
                <a:tab pos="6234430" algn="l"/>
                <a:tab pos="8303259" algn="l"/>
                <a:tab pos="8989695" algn="l"/>
              </a:tabLst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Technologies	</a:t>
            </a:r>
            <a:r>
              <a:rPr sz="3600" spc="135" dirty="0">
                <a:solidFill>
                  <a:srgbClr val="FFFFFF"/>
                </a:solidFill>
                <a:latin typeface="Times New Roman"/>
                <a:cs typeface="Times New Roman"/>
              </a:rPr>
              <a:t>that	</a:t>
            </a:r>
            <a:r>
              <a:rPr sz="3600" spc="105" dirty="0">
                <a:solidFill>
                  <a:srgbClr val="FFFFFF"/>
                </a:solidFill>
                <a:latin typeface="Times New Roman"/>
                <a:cs typeface="Times New Roman"/>
              </a:rPr>
              <a:t>are	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not	</a:t>
            </a:r>
            <a:r>
              <a:rPr sz="3600" spc="65" dirty="0">
                <a:solidFill>
                  <a:srgbClr val="FFFFFF"/>
                </a:solidFill>
                <a:latin typeface="Times New Roman"/>
                <a:cs typeface="Times New Roman"/>
              </a:rPr>
              <a:t>accepted	</a:t>
            </a:r>
            <a:r>
              <a:rPr sz="3600" spc="75" dirty="0">
                <a:solidFill>
                  <a:srgbClr val="FFFFFF"/>
                </a:solidFill>
                <a:latin typeface="Times New Roman"/>
                <a:cs typeface="Times New Roman"/>
              </a:rPr>
              <a:t>by	</a:t>
            </a:r>
            <a:r>
              <a:rPr sz="3600" spc="85" dirty="0">
                <a:solidFill>
                  <a:srgbClr val="FFFFFF"/>
                </a:solidFill>
                <a:latin typeface="Times New Roman"/>
                <a:cs typeface="Times New Roman"/>
              </a:rPr>
              <a:t>operators.</a:t>
            </a:r>
            <a:endParaRPr sz="3600" dirty="0">
              <a:latin typeface="Times New Roman"/>
              <a:cs typeface="Times New Roman"/>
            </a:endParaRPr>
          </a:p>
          <a:p>
            <a:pPr marL="12700" marR="1141730">
              <a:lnSpc>
                <a:spcPts val="4900"/>
              </a:lnSpc>
              <a:spcBef>
                <a:spcPts val="209"/>
              </a:spcBef>
              <a:buAutoNum type="arabicPeriod"/>
              <a:tabLst>
                <a:tab pos="545465" algn="l"/>
                <a:tab pos="546100" algn="l"/>
                <a:tab pos="1014730" algn="l"/>
                <a:tab pos="1686560" algn="l"/>
                <a:tab pos="2179955" algn="l"/>
                <a:tab pos="2654300" algn="l"/>
                <a:tab pos="3035300" algn="l"/>
                <a:tab pos="3232150" algn="l"/>
                <a:tab pos="3261995" algn="l"/>
                <a:tab pos="3735704" algn="l"/>
                <a:tab pos="4027804" algn="l"/>
                <a:tab pos="4298950" algn="l"/>
                <a:tab pos="4422140" algn="l"/>
                <a:tab pos="5123815" algn="l"/>
                <a:tab pos="5287010" algn="l"/>
                <a:tab pos="6022340" algn="l"/>
                <a:tab pos="6100445" algn="l"/>
                <a:tab pos="6165850" algn="l"/>
                <a:tab pos="6319520" algn="l"/>
                <a:tab pos="6645275" algn="l"/>
                <a:tab pos="6698615" algn="l"/>
                <a:tab pos="6925309" algn="l"/>
                <a:tab pos="7084059" algn="l"/>
                <a:tab pos="7266305" algn="l"/>
                <a:tab pos="7904480" algn="l"/>
                <a:tab pos="8091170" algn="l"/>
                <a:tab pos="8190230" algn="l"/>
                <a:tab pos="8550275" algn="l"/>
                <a:tab pos="9003665" algn="l"/>
                <a:tab pos="9997440" algn="l"/>
                <a:tab pos="10565765" algn="l"/>
              </a:tabLst>
            </a:pPr>
            <a:r>
              <a:rPr sz="3600" spc="60" dirty="0">
                <a:solidFill>
                  <a:srgbClr val="FFFFFF"/>
                </a:solidFill>
                <a:latin typeface="Times New Roman"/>
                <a:cs typeface="Times New Roman"/>
              </a:rPr>
              <a:t>Unless	</a:t>
            </a:r>
            <a:r>
              <a:rPr sz="3600" spc="75" dirty="0">
                <a:solidFill>
                  <a:srgbClr val="FFFFFF"/>
                </a:solidFill>
                <a:latin typeface="Times New Roman"/>
                <a:cs typeface="Times New Roman"/>
              </a:rPr>
              <a:t>new	</a:t>
            </a:r>
            <a:r>
              <a:rPr sz="3600" spc="25" dirty="0">
                <a:solidFill>
                  <a:srgbClr val="FFFFFF"/>
                </a:solidFill>
                <a:latin typeface="Times New Roman"/>
                <a:cs typeface="Times New Roman"/>
              </a:rPr>
              <a:t>technologies		</a:t>
            </a:r>
            <a:r>
              <a:rPr sz="3600" spc="105" dirty="0">
                <a:solidFill>
                  <a:srgbClr val="FFFFFF"/>
                </a:solidFill>
                <a:latin typeface="Times New Roman"/>
                <a:cs typeface="Times New Roman"/>
              </a:rPr>
              <a:t>are	</a:t>
            </a:r>
            <a:r>
              <a:rPr sz="3600" spc="45" dirty="0">
                <a:solidFill>
                  <a:srgbClr val="FFFFFF"/>
                </a:solidFill>
                <a:latin typeface="Times New Roman"/>
                <a:cs typeface="Times New Roman"/>
              </a:rPr>
              <a:t>designed	</a:t>
            </a:r>
            <a:r>
              <a:rPr sz="3600" spc="-15" dirty="0">
                <a:solidFill>
                  <a:srgbClr val="FFFFFF"/>
                </a:solidFill>
                <a:latin typeface="Times New Roman"/>
                <a:cs typeface="Times New Roman"/>
              </a:rPr>
              <a:t>effectively  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3600" spc="50" dirty="0">
                <a:solidFill>
                  <a:srgbClr val="FFFFFF"/>
                </a:solidFill>
                <a:latin typeface="Times New Roman"/>
                <a:cs typeface="Times New Roman"/>
              </a:rPr>
              <a:t>information	</a:t>
            </a:r>
            <a:r>
              <a:rPr sz="3600" spc="95" dirty="0">
                <a:solidFill>
                  <a:srgbClr val="FFFFFF"/>
                </a:solidFill>
                <a:latin typeface="Times New Roman"/>
                <a:cs typeface="Times New Roman"/>
              </a:rPr>
              <a:t>presented	</a:t>
            </a:r>
            <a:r>
              <a:rPr sz="3600" spc="25" dirty="0">
                <a:solidFill>
                  <a:srgbClr val="FFFFFF"/>
                </a:solidFill>
                <a:latin typeface="Times New Roman"/>
                <a:cs typeface="Times New Roman"/>
              </a:rPr>
              <a:t>may	</a:t>
            </a:r>
            <a:r>
              <a:rPr sz="3600" spc="75" dirty="0">
                <a:solidFill>
                  <a:srgbClr val="FFFFFF"/>
                </a:solidFill>
                <a:latin typeface="Times New Roman"/>
                <a:cs typeface="Times New Roman"/>
              </a:rPr>
              <a:t>create	</a:t>
            </a:r>
            <a:r>
              <a:rPr sz="3600" spc="35" dirty="0">
                <a:solidFill>
                  <a:srgbClr val="FFFFFF"/>
                </a:solidFill>
                <a:latin typeface="Times New Roman"/>
                <a:cs typeface="Times New Roman"/>
              </a:rPr>
              <a:t>overloads,  </a:t>
            </a:r>
            <a:r>
              <a:rPr sz="3600" spc="95" dirty="0">
                <a:solidFill>
                  <a:srgbClr val="FFFFFF"/>
                </a:solidFill>
                <a:latin typeface="Times New Roman"/>
                <a:cs typeface="Times New Roman"/>
              </a:rPr>
              <a:t>Distraction	</a:t>
            </a:r>
            <a:r>
              <a:rPr sz="3600" spc="114" dirty="0">
                <a:solidFill>
                  <a:srgbClr val="FFFFFF"/>
                </a:solidFill>
                <a:latin typeface="Times New Roman"/>
                <a:cs typeface="Times New Roman"/>
              </a:rPr>
              <a:t>or		</a:t>
            </a:r>
            <a:r>
              <a:rPr sz="3600" spc="35" dirty="0">
                <a:solidFill>
                  <a:srgbClr val="FFFFFF"/>
                </a:solidFill>
                <a:latin typeface="Times New Roman"/>
                <a:cs typeface="Times New Roman"/>
              </a:rPr>
              <a:t>even		</a:t>
            </a:r>
            <a:r>
              <a:rPr sz="3600" spc="30" dirty="0">
                <a:solidFill>
                  <a:srgbClr val="FFFFFF"/>
                </a:solidFill>
                <a:latin typeface="Times New Roman"/>
                <a:cs typeface="Times New Roman"/>
              </a:rPr>
              <a:t>confusion		</a:t>
            </a:r>
            <a:r>
              <a:rPr sz="3600" spc="75" dirty="0">
                <a:solidFill>
                  <a:srgbClr val="FFFFFF"/>
                </a:solidFill>
                <a:latin typeface="Times New Roman"/>
                <a:cs typeface="Times New Roman"/>
              </a:rPr>
              <a:t>to	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3600" spc="60" dirty="0">
                <a:solidFill>
                  <a:srgbClr val="FFFFFF"/>
                </a:solidFill>
                <a:latin typeface="Times New Roman"/>
                <a:cs typeface="Times New Roman"/>
              </a:rPr>
              <a:t>operator.  </a:t>
            </a:r>
            <a:r>
              <a:rPr sz="3600" spc="55" dirty="0">
                <a:solidFill>
                  <a:srgbClr val="FFFFFF"/>
                </a:solidFill>
                <a:latin typeface="Times New Roman"/>
                <a:cs typeface="Times New Roman"/>
              </a:rPr>
              <a:t>3.automation	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also	</a:t>
            </a:r>
            <a:r>
              <a:rPr sz="3600" spc="45" dirty="0">
                <a:solidFill>
                  <a:srgbClr val="FFFFFF"/>
                </a:solidFill>
                <a:latin typeface="Times New Roman"/>
                <a:cs typeface="Times New Roman"/>
              </a:rPr>
              <a:t>often	</a:t>
            </a:r>
            <a:r>
              <a:rPr sz="3600" spc="-35" dirty="0">
                <a:solidFill>
                  <a:srgbClr val="FFFFFF"/>
                </a:solidFill>
                <a:latin typeface="Times New Roman"/>
                <a:cs typeface="Times New Roman"/>
              </a:rPr>
              <a:t>fails	</a:t>
            </a:r>
            <a:r>
              <a:rPr sz="3600" spc="55" dirty="0">
                <a:solidFill>
                  <a:srgbClr val="FFFFFF"/>
                </a:solidFill>
                <a:latin typeface="Times New Roman"/>
                <a:cs typeface="Times New Roman"/>
              </a:rPr>
              <a:t>because		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3600" spc="35" dirty="0">
                <a:solidFill>
                  <a:srgbClr val="FFFFFF"/>
                </a:solidFill>
                <a:latin typeface="Times New Roman"/>
                <a:cs typeface="Times New Roman"/>
              </a:rPr>
              <a:t>role	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of	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600" spc="114" dirty="0">
                <a:solidFill>
                  <a:srgbClr val="FFFFFF"/>
                </a:solidFill>
                <a:latin typeface="Times New Roman"/>
                <a:cs typeface="Times New Roman"/>
              </a:rPr>
              <a:t>Person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60" dirty="0">
                <a:solidFill>
                  <a:srgbClr val="FFFFFF"/>
                </a:solidFill>
                <a:latin typeface="Times New Roman"/>
                <a:cs typeface="Times New Roman"/>
              </a:rPr>
              <a:t>performing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95" dirty="0">
                <a:solidFill>
                  <a:srgbClr val="FFFFFF"/>
                </a:solidFill>
                <a:latin typeface="Times New Roman"/>
                <a:cs typeface="Times New Roman"/>
              </a:rPr>
              <a:t>task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45" dirty="0">
                <a:solidFill>
                  <a:srgbClr val="FFFFFF"/>
                </a:solidFill>
                <a:latin typeface="Times New Roman"/>
                <a:cs typeface="Times New Roman"/>
              </a:rPr>
              <a:t>often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75" dirty="0">
                <a:solidFill>
                  <a:srgbClr val="FFFFFF"/>
                </a:solidFill>
                <a:latin typeface="Times New Roman"/>
                <a:cs typeface="Times New Roman"/>
              </a:rPr>
              <a:t>underestimated  </a:t>
            </a:r>
            <a:r>
              <a:rPr sz="3600" spc="80" dirty="0">
                <a:solidFill>
                  <a:srgbClr val="FFFFFF"/>
                </a:solidFill>
                <a:latin typeface="Times New Roman"/>
                <a:cs typeface="Times New Roman"/>
              </a:rPr>
              <a:t>Particularly </a:t>
            </a:r>
            <a:r>
              <a:rPr sz="3600" spc="90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3600" spc="20" dirty="0">
                <a:solidFill>
                  <a:srgbClr val="FFFFFF"/>
                </a:solidFill>
                <a:latin typeface="Times New Roman"/>
                <a:cs typeface="Times New Roman"/>
              </a:rPr>
              <a:t>ability </a:t>
            </a:r>
            <a:r>
              <a:rPr sz="3600" spc="7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600" spc="50" dirty="0">
                <a:solidFill>
                  <a:srgbClr val="FFFFFF"/>
                </a:solidFill>
                <a:latin typeface="Times New Roman"/>
                <a:cs typeface="Times New Roman"/>
              </a:rPr>
              <a:t>compensate for 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600" spc="75" dirty="0">
                <a:solidFill>
                  <a:srgbClr val="FFFFFF"/>
                </a:solidFill>
                <a:latin typeface="Times New Roman"/>
                <a:cs typeface="Times New Roman"/>
              </a:rPr>
              <a:t>unexpected.</a:t>
            </a:r>
            <a:endParaRPr sz="3600" dirty="0">
              <a:latin typeface="Times New Roman"/>
              <a:cs typeface="Times New Roman"/>
            </a:endParaRPr>
          </a:p>
          <a:p>
            <a:pPr marL="413384" indent="-400685">
              <a:lnSpc>
                <a:spcPts val="4690"/>
              </a:lnSpc>
              <a:buSzPct val="97619"/>
              <a:buAutoNum type="arabicPeriod"/>
              <a:tabLst>
                <a:tab pos="413384" algn="l"/>
                <a:tab pos="1602105" algn="l"/>
                <a:tab pos="4027170" algn="l"/>
                <a:tab pos="6432550" algn="l"/>
                <a:tab pos="7385684" algn="l"/>
              </a:tabLst>
            </a:pP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loses	</a:t>
            </a:r>
            <a:r>
              <a:rPr sz="3600" spc="45" dirty="0">
                <a:solidFill>
                  <a:srgbClr val="FFFFFF"/>
                </a:solidFill>
                <a:latin typeface="Times New Roman"/>
                <a:cs typeface="Times New Roman"/>
              </a:rPr>
              <a:t>situational	</a:t>
            </a:r>
            <a:r>
              <a:rPr sz="3600" spc="70" dirty="0">
                <a:solidFill>
                  <a:srgbClr val="FFFFFF"/>
                </a:solidFill>
                <a:latin typeface="Times New Roman"/>
                <a:cs typeface="Times New Roman"/>
              </a:rPr>
              <a:t>awareness	</a:t>
            </a:r>
            <a:r>
              <a:rPr sz="3600" spc="130" dirty="0">
                <a:solidFill>
                  <a:srgbClr val="FFFFFF"/>
                </a:solidFill>
                <a:latin typeface="Times New Roman"/>
                <a:cs typeface="Times New Roman"/>
              </a:rPr>
              <a:t>and	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over.</a:t>
            </a:r>
            <a:endParaRPr sz="3600" dirty="0">
              <a:latin typeface="Times New Roman"/>
              <a:cs typeface="Times New Roman"/>
            </a:endParaRPr>
          </a:p>
          <a:p>
            <a:pPr marL="12700" marR="401320">
              <a:lnSpc>
                <a:spcPts val="4900"/>
              </a:lnSpc>
              <a:spcBef>
                <a:spcPts val="209"/>
              </a:spcBef>
              <a:buSzPct val="97619"/>
              <a:buAutoNum type="arabicPeriod"/>
              <a:tabLst>
                <a:tab pos="413384" algn="l"/>
                <a:tab pos="580390" algn="l"/>
                <a:tab pos="1236980" algn="l"/>
                <a:tab pos="1405255" algn="l"/>
                <a:tab pos="2456815" algn="l"/>
                <a:tab pos="3948429" algn="l"/>
                <a:tab pos="4782820" algn="l"/>
                <a:tab pos="5351145" algn="l"/>
                <a:tab pos="6906259" algn="l"/>
                <a:tab pos="9351010" algn="l"/>
                <a:tab pos="9829800" algn="l"/>
              </a:tabLst>
            </a:pP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3600" spc="35" dirty="0">
                <a:solidFill>
                  <a:srgbClr val="FFFFFF"/>
                </a:solidFill>
                <a:latin typeface="Times New Roman"/>
                <a:cs typeface="Times New Roman"/>
              </a:rPr>
              <a:t>main	</a:t>
            </a:r>
            <a:r>
              <a:rPr sz="3600" spc="114" dirty="0">
                <a:solidFill>
                  <a:srgbClr val="FFFFFF"/>
                </a:solidFill>
                <a:latin typeface="Times New Roman"/>
                <a:cs typeface="Times New Roman"/>
              </a:rPr>
              <a:t>drawback	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of	</a:t>
            </a:r>
            <a:r>
              <a:rPr sz="3600" spc="65" dirty="0">
                <a:solidFill>
                  <a:srgbClr val="FFFFFF"/>
                </a:solidFill>
                <a:latin typeface="Times New Roman"/>
                <a:cs typeface="Times New Roman"/>
              </a:rPr>
              <a:t>inertia	</a:t>
            </a:r>
            <a:r>
              <a:rPr sz="3600" spc="45" dirty="0">
                <a:solidFill>
                  <a:srgbClr val="FFFFFF"/>
                </a:solidFill>
                <a:latin typeface="Times New Roman"/>
                <a:cs typeface="Times New Roman"/>
              </a:rPr>
              <a:t>navigation	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is	</a:t>
            </a:r>
            <a:r>
              <a:rPr sz="3600" spc="15" dirty="0">
                <a:solidFill>
                  <a:srgbClr val="FFFFFF"/>
                </a:solidFill>
                <a:latin typeface="Times New Roman"/>
                <a:cs typeface="Times New Roman"/>
              </a:rPr>
              <a:t>sensitivity  </a:t>
            </a:r>
            <a:r>
              <a:rPr sz="3600" spc="75" dirty="0">
                <a:solidFill>
                  <a:srgbClr val="FFFFFF"/>
                </a:solidFill>
                <a:latin typeface="Times New Roman"/>
                <a:cs typeface="Times New Roman"/>
              </a:rPr>
              <a:t>to	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3600" spc="70" dirty="0">
                <a:solidFill>
                  <a:srgbClr val="FFFFFF"/>
                </a:solidFill>
                <a:latin typeface="Times New Roman"/>
                <a:cs typeface="Times New Roman"/>
              </a:rPr>
              <a:t>integration	</a:t>
            </a:r>
            <a:r>
              <a:rPr sz="3600" spc="65" dirty="0">
                <a:solidFill>
                  <a:srgbClr val="FFFFFF"/>
                </a:solidFill>
                <a:latin typeface="Times New Roman"/>
                <a:cs typeface="Times New Roman"/>
              </a:rPr>
              <a:t>drift.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787400" y="1257300"/>
            <a:ext cx="11430000" cy="679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 txBox="1"/>
          <p:nvPr/>
        </p:nvSpPr>
        <p:spPr>
          <a:xfrm>
            <a:off x="165100" y="228600"/>
            <a:ext cx="12837160" cy="704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8705" algn="l"/>
                <a:tab pos="4714240" algn="l"/>
                <a:tab pos="7287895" algn="l"/>
                <a:tab pos="8952230" algn="l"/>
              </a:tabLst>
            </a:pPr>
            <a:r>
              <a:rPr sz="4200" spc="275" dirty="0">
                <a:solidFill>
                  <a:srgbClr val="ED3833"/>
                </a:solidFill>
                <a:latin typeface="Times New Roman"/>
                <a:cs typeface="Times New Roman"/>
              </a:rPr>
              <a:t>HUMAN	</a:t>
            </a:r>
            <a:r>
              <a:rPr sz="4200" spc="150" dirty="0">
                <a:solidFill>
                  <a:srgbClr val="ED3833"/>
                </a:solidFill>
                <a:latin typeface="Times New Roman"/>
                <a:cs typeface="Times New Roman"/>
              </a:rPr>
              <a:t>F</a:t>
            </a:r>
            <a:r>
              <a:rPr sz="4200" spc="185" dirty="0">
                <a:solidFill>
                  <a:srgbClr val="ED3833"/>
                </a:solidFill>
                <a:latin typeface="Times New Roman"/>
                <a:cs typeface="Times New Roman"/>
              </a:rPr>
              <a:t>ACTOR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240" dirty="0">
                <a:solidFill>
                  <a:srgbClr val="ED3833"/>
                </a:solidFill>
                <a:latin typeface="Times New Roman"/>
                <a:cs typeface="Times New Roman"/>
              </a:rPr>
              <a:t>EFFECTS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270" dirty="0">
                <a:solidFill>
                  <a:srgbClr val="ED3833"/>
                </a:solidFill>
                <a:latin typeface="Times New Roman"/>
                <a:cs typeface="Times New Roman"/>
              </a:rPr>
              <a:t>WITH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229" dirty="0">
                <a:solidFill>
                  <a:srgbClr val="ED3833"/>
                </a:solidFill>
                <a:latin typeface="Times New Roman"/>
                <a:cs typeface="Times New Roman"/>
              </a:rPr>
              <a:t>AUTOM</a:t>
            </a:r>
            <a:r>
              <a:rPr sz="4200" spc="-395" dirty="0">
                <a:solidFill>
                  <a:srgbClr val="ED3833"/>
                </a:solidFill>
                <a:latin typeface="Times New Roman"/>
                <a:cs typeface="Times New Roman"/>
              </a:rPr>
              <a:t>A</a:t>
            </a:r>
            <a:r>
              <a:rPr sz="4200" spc="310" dirty="0">
                <a:solidFill>
                  <a:srgbClr val="ED3833"/>
                </a:solidFill>
                <a:latin typeface="Times New Roman"/>
                <a:cs typeface="Times New Roman"/>
              </a:rPr>
              <a:t>TION</a:t>
            </a: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900">
              <a:latin typeface="Times New Roman"/>
              <a:cs typeface="Times New Roman"/>
            </a:endParaRPr>
          </a:p>
          <a:p>
            <a:pPr marL="685800" marR="1388745" algn="just">
              <a:lnSpc>
                <a:spcPct val="97200"/>
              </a:lnSpc>
            </a:pPr>
            <a:r>
              <a:rPr sz="4200" spc="90" dirty="0">
                <a:solidFill>
                  <a:srgbClr val="FFFFFF"/>
                </a:solidFill>
                <a:latin typeface="Times New Roman"/>
                <a:cs typeface="Times New Roman"/>
              </a:rPr>
              <a:t>1.Poor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operation </a:t>
            </a:r>
            <a:r>
              <a:rPr sz="4200" spc="60" dirty="0">
                <a:solidFill>
                  <a:srgbClr val="FFFFFF"/>
                </a:solidFill>
                <a:latin typeface="Times New Roman"/>
                <a:cs typeface="Times New Roman"/>
              </a:rPr>
              <a:t>acceptance </a:t>
            </a:r>
            <a:r>
              <a:rPr sz="4200" spc="-4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42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25" dirty="0">
                <a:solidFill>
                  <a:srgbClr val="FFFFFF"/>
                </a:solidFill>
                <a:latin typeface="Times New Roman"/>
                <a:cs typeface="Times New Roman"/>
              </a:rPr>
              <a:t>technologies  </a:t>
            </a:r>
            <a:r>
              <a:rPr sz="4200" spc="50" dirty="0">
                <a:solidFill>
                  <a:srgbClr val="FFFFFF"/>
                </a:solidFill>
                <a:latin typeface="Times New Roman"/>
                <a:cs typeface="Times New Roman"/>
              </a:rPr>
              <a:t>2.problem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4200" spc="70" dirty="0">
                <a:solidFill>
                  <a:srgbClr val="FFFFFF"/>
                </a:solidFill>
                <a:latin typeface="Times New Roman"/>
                <a:cs typeface="Times New Roman"/>
              </a:rPr>
              <a:t>integration </a:t>
            </a:r>
            <a:r>
              <a:rPr sz="4200" spc="-4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4200" spc="25" dirty="0">
                <a:solidFill>
                  <a:srgbClr val="FFFFFF"/>
                </a:solidFill>
                <a:latin typeface="Times New Roman"/>
                <a:cs typeface="Times New Roman"/>
              </a:rPr>
              <a:t>multiple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warning.  </a:t>
            </a:r>
            <a:r>
              <a:rPr sz="4200" spc="25" dirty="0">
                <a:solidFill>
                  <a:srgbClr val="FFFFFF"/>
                </a:solidFill>
                <a:latin typeface="Times New Roman"/>
                <a:cs typeface="Times New Roman"/>
              </a:rPr>
              <a:t>3.lack </a:t>
            </a:r>
            <a:r>
              <a:rPr sz="4200" spc="-4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4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standardisation.</a:t>
            </a:r>
            <a:endParaRPr sz="4200">
              <a:latin typeface="Times New Roman"/>
              <a:cs typeface="Times New Roman"/>
            </a:endParaRPr>
          </a:p>
          <a:p>
            <a:pPr marL="1086485" indent="-400685" algn="just">
              <a:lnSpc>
                <a:spcPts val="4880"/>
              </a:lnSpc>
              <a:buSzPct val="97619"/>
              <a:buAutoNum type="arabicPeriod"/>
              <a:tabLst>
                <a:tab pos="1086485" algn="l"/>
              </a:tabLst>
            </a:pPr>
            <a:r>
              <a:rPr sz="4200" spc="55" dirty="0">
                <a:solidFill>
                  <a:srgbClr val="FFFFFF"/>
                </a:solidFill>
                <a:latin typeface="Times New Roman"/>
                <a:cs typeface="Times New Roman"/>
              </a:rPr>
              <a:t>over 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reliance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42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technology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4200" spc="-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60" dirty="0">
                <a:solidFill>
                  <a:srgbClr val="FFFFFF"/>
                </a:solidFill>
                <a:latin typeface="Times New Roman"/>
                <a:cs typeface="Times New Roman"/>
              </a:rPr>
              <a:t>operator.</a:t>
            </a:r>
            <a:endParaRPr sz="4200">
              <a:latin typeface="Times New Roman"/>
              <a:cs typeface="Times New Roman"/>
            </a:endParaRPr>
          </a:p>
          <a:p>
            <a:pPr marL="685800" marR="434340">
              <a:lnSpc>
                <a:spcPct val="97200"/>
              </a:lnSpc>
              <a:spcBef>
                <a:spcPts val="20"/>
              </a:spcBef>
              <a:buSzPct val="97619"/>
              <a:buAutoNum type="arabicPeriod"/>
              <a:tabLst>
                <a:tab pos="1086485" algn="l"/>
                <a:tab pos="1727835" algn="l"/>
                <a:tab pos="1910080" algn="l"/>
                <a:tab pos="3105150" algn="l"/>
                <a:tab pos="3663315" algn="l"/>
                <a:tab pos="4779010" algn="l"/>
                <a:tab pos="5347335" algn="l"/>
                <a:tab pos="5900420" algn="l"/>
                <a:tab pos="7969884" algn="l"/>
                <a:tab pos="8028940" algn="l"/>
                <a:tab pos="8586470" algn="l"/>
                <a:tab pos="8923020" algn="l"/>
                <a:tab pos="9846310" algn="l"/>
                <a:tab pos="9975215" algn="l"/>
              </a:tabLst>
            </a:pPr>
            <a:r>
              <a:rPr sz="42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4200" spc="80" dirty="0">
                <a:solidFill>
                  <a:srgbClr val="FFFFFF"/>
                </a:solidFill>
                <a:latin typeface="Times New Roman"/>
                <a:cs typeface="Times New Roman"/>
              </a:rPr>
              <a:t>introduction	</a:t>
            </a:r>
            <a:r>
              <a:rPr sz="4200" spc="-40" dirty="0">
                <a:solidFill>
                  <a:srgbClr val="FFFFFF"/>
                </a:solidFill>
                <a:latin typeface="Times New Roman"/>
                <a:cs typeface="Times New Roman"/>
              </a:rPr>
              <a:t>of	</a:t>
            </a:r>
            <a:r>
              <a:rPr sz="4200" spc="70" dirty="0">
                <a:solidFill>
                  <a:srgbClr val="FFFFFF"/>
                </a:solidFill>
                <a:latin typeface="Times New Roman"/>
                <a:cs typeface="Times New Roman"/>
              </a:rPr>
              <a:t>automation	</a:t>
            </a:r>
            <a:r>
              <a:rPr sz="4200" spc="130" dirty="0">
                <a:solidFill>
                  <a:srgbClr val="FFFFFF"/>
                </a:solidFill>
                <a:latin typeface="Times New Roman"/>
                <a:cs typeface="Times New Roman"/>
              </a:rPr>
              <a:t>and	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new		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technology  </a:t>
            </a:r>
            <a:r>
              <a:rPr sz="4200" spc="130" dirty="0">
                <a:solidFill>
                  <a:srgbClr val="FFFFFF"/>
                </a:solidFill>
                <a:latin typeface="Times New Roman"/>
                <a:cs typeface="Times New Roman"/>
              </a:rPr>
              <a:t>Can	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result	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in	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operation	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engaging		in	</a:t>
            </a:r>
            <a:r>
              <a:rPr sz="4200" spc="55" dirty="0">
                <a:solidFill>
                  <a:srgbClr val="FFFFFF"/>
                </a:solidFill>
                <a:latin typeface="Times New Roman"/>
                <a:cs typeface="Times New Roman"/>
              </a:rPr>
              <a:t>more	</a:t>
            </a:r>
            <a:r>
              <a:rPr sz="4200" spc="60" dirty="0">
                <a:solidFill>
                  <a:srgbClr val="FFFFFF"/>
                </a:solidFill>
                <a:latin typeface="Times New Roman"/>
                <a:cs typeface="Times New Roman"/>
              </a:rPr>
              <a:t>risky  </a:t>
            </a:r>
            <a:r>
              <a:rPr sz="4200" spc="55" dirty="0">
                <a:solidFill>
                  <a:srgbClr val="FFFFFF"/>
                </a:solidFill>
                <a:latin typeface="Times New Roman"/>
                <a:cs typeface="Times New Roman"/>
              </a:rPr>
              <a:t>Behaviours.</a:t>
            </a:r>
            <a:endParaRPr sz="4200">
              <a:latin typeface="Times New Roman"/>
              <a:cs typeface="Times New Roman"/>
            </a:endParaRPr>
          </a:p>
          <a:p>
            <a:pPr marL="1086485" indent="-400685">
              <a:lnSpc>
                <a:spcPts val="4880"/>
              </a:lnSpc>
              <a:buSzPct val="97619"/>
              <a:buAutoNum type="arabicPeriod"/>
              <a:tabLst>
                <a:tab pos="1086485" algn="l"/>
                <a:tab pos="3945254" algn="l"/>
              </a:tabLst>
            </a:pPr>
            <a:r>
              <a:rPr sz="4200" spc="55" dirty="0">
                <a:solidFill>
                  <a:srgbClr val="FFFFFF"/>
                </a:solidFill>
                <a:latin typeface="Times New Roman"/>
                <a:cs typeface="Times New Roman"/>
              </a:rPr>
              <a:t>organisation	</a:t>
            </a:r>
            <a:r>
              <a:rPr sz="4200" spc="10" dirty="0">
                <a:solidFill>
                  <a:srgbClr val="FFFFFF"/>
                </a:solidFill>
                <a:latin typeface="Times New Roman"/>
                <a:cs typeface="Times New Roman"/>
              </a:rPr>
              <a:t>issues</a:t>
            </a:r>
            <a:endParaRPr sz="4200">
              <a:latin typeface="Times New Roman"/>
              <a:cs typeface="Times New Roman"/>
            </a:endParaRPr>
          </a:p>
          <a:p>
            <a:pPr marL="1219200" indent="-533400">
              <a:lnSpc>
                <a:spcPts val="4920"/>
              </a:lnSpc>
              <a:buSzPct val="97619"/>
              <a:buAutoNum type="arabicPeriod"/>
              <a:tabLst>
                <a:tab pos="1218565" algn="l"/>
                <a:tab pos="1219200" algn="l"/>
                <a:tab pos="2033270" algn="l"/>
                <a:tab pos="3766185" algn="l"/>
                <a:tab pos="4373880" algn="l"/>
                <a:tab pos="6062980" algn="l"/>
              </a:tabLst>
            </a:pPr>
            <a:r>
              <a:rPr sz="4200" spc="229" dirty="0">
                <a:solidFill>
                  <a:srgbClr val="FFFFFF"/>
                </a:solidFill>
                <a:latin typeface="Times New Roman"/>
                <a:cs typeface="Times New Roman"/>
              </a:rPr>
              <a:t>De	</a:t>
            </a:r>
            <a:r>
              <a:rPr sz="4200" spc="-5" dirty="0">
                <a:solidFill>
                  <a:srgbClr val="FFFFFF"/>
                </a:solidFill>
                <a:latin typeface="Times New Roman"/>
                <a:cs typeface="Times New Roman"/>
              </a:rPr>
              <a:t>skilling	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or	</a:t>
            </a:r>
            <a:r>
              <a:rPr sz="4200" spc="90" dirty="0">
                <a:solidFill>
                  <a:srgbClr val="FFFFFF"/>
                </a:solidFill>
                <a:latin typeface="Times New Roman"/>
                <a:cs typeface="Times New Roman"/>
              </a:rPr>
              <a:t>wrong	</a:t>
            </a:r>
            <a:r>
              <a:rPr sz="4200" spc="-15" dirty="0">
                <a:solidFill>
                  <a:srgbClr val="FFFFFF"/>
                </a:solidFill>
                <a:latin typeface="Times New Roman"/>
                <a:cs typeface="Times New Roman"/>
              </a:rPr>
              <a:t>skills.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3098800" y="558800"/>
            <a:ext cx="62230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 txBox="1">
            <a:spLocks noGrp="1"/>
          </p:cNvSpPr>
          <p:nvPr>
            <p:ph type="title"/>
          </p:nvPr>
        </p:nvSpPr>
        <p:spPr>
          <a:xfrm>
            <a:off x="3297871" y="-3153377"/>
            <a:ext cx="627380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470" dirty="0"/>
              <a:t>CONCLUSION</a:t>
            </a:r>
            <a:endParaRPr sz="6900"/>
          </a:p>
        </p:txBody>
      </p:sp>
      <p:sp>
        <p:nvSpPr>
          <p:cNvPr id="1048659" name="object 4"/>
          <p:cNvSpPr txBox="1"/>
          <p:nvPr/>
        </p:nvSpPr>
        <p:spPr>
          <a:xfrm>
            <a:off x="317500" y="1536700"/>
            <a:ext cx="12234545" cy="69316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76200" marR="71120">
              <a:lnSpc>
                <a:spcPts val="4900"/>
              </a:lnSpc>
              <a:spcBef>
                <a:spcPts val="380"/>
              </a:spcBef>
              <a:buSzPct val="97619"/>
              <a:buAutoNum type="arabicPeriod"/>
              <a:tabLst>
                <a:tab pos="476884" algn="l"/>
                <a:tab pos="1078230" algn="l"/>
                <a:tab pos="1833880" algn="l"/>
                <a:tab pos="1922145" algn="l"/>
                <a:tab pos="2401570" algn="l"/>
                <a:tab pos="2505710" algn="l"/>
                <a:tab pos="2781935" algn="l"/>
                <a:tab pos="3458845" algn="l"/>
                <a:tab pos="4026535" algn="l"/>
                <a:tab pos="4456430" algn="l"/>
                <a:tab pos="5295900" algn="l"/>
                <a:tab pos="5730240" algn="l"/>
                <a:tab pos="6475730" algn="l"/>
                <a:tab pos="7043420" algn="l"/>
                <a:tab pos="7226300" algn="l"/>
                <a:tab pos="7325359" algn="l"/>
                <a:tab pos="7794625" algn="l"/>
                <a:tab pos="7882890" algn="l"/>
                <a:tab pos="8707755" algn="l"/>
                <a:tab pos="9123045" algn="l"/>
                <a:tab pos="9690735" algn="l"/>
                <a:tab pos="10125075" algn="l"/>
                <a:tab pos="10693400" algn="l"/>
                <a:tab pos="10851515" algn="l"/>
              </a:tabLst>
            </a:pPr>
            <a:r>
              <a:rPr sz="4200" spc="105" dirty="0">
                <a:solidFill>
                  <a:srgbClr val="ED3833"/>
                </a:solidFill>
                <a:latin typeface="Times New Roman"/>
                <a:cs typeface="Times New Roman"/>
              </a:rPr>
              <a:t>There	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is	</a:t>
            </a:r>
            <a:r>
              <a:rPr sz="4200" spc="80" dirty="0">
                <a:solidFill>
                  <a:srgbClr val="ED3833"/>
                </a:solidFill>
                <a:latin typeface="Times New Roman"/>
                <a:cs typeface="Times New Roman"/>
              </a:rPr>
              <a:t>a	</a:t>
            </a:r>
            <a:r>
              <a:rPr sz="4200" spc="70" dirty="0">
                <a:solidFill>
                  <a:srgbClr val="ED3833"/>
                </a:solidFill>
                <a:latin typeface="Times New Roman"/>
                <a:cs typeface="Times New Roman"/>
              </a:rPr>
              <a:t>substantial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need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of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adoption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of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state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of  </a:t>
            </a:r>
            <a:r>
              <a:rPr sz="4200" spc="100" dirty="0">
                <a:solidFill>
                  <a:srgbClr val="ED3833"/>
                </a:solidFill>
                <a:latin typeface="Times New Roman"/>
                <a:cs typeface="Times New Roman"/>
              </a:rPr>
              <a:t>The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155" dirty="0">
                <a:solidFill>
                  <a:srgbClr val="ED3833"/>
                </a:solidFill>
                <a:latin typeface="Times New Roman"/>
                <a:cs typeface="Times New Roman"/>
              </a:rPr>
              <a:t>art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70" dirty="0">
                <a:solidFill>
                  <a:srgbClr val="ED3833"/>
                </a:solidFill>
                <a:latin typeface="Times New Roman"/>
                <a:cs typeface="Times New Roman"/>
              </a:rPr>
              <a:t>automation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25" dirty="0">
                <a:solidFill>
                  <a:srgbClr val="ED3833"/>
                </a:solidFill>
                <a:latin typeface="Times New Roman"/>
                <a:cs typeface="Times New Roman"/>
              </a:rPr>
              <a:t>technologies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	</a:t>
            </a:r>
            <a:r>
              <a:rPr sz="4200" spc="35" dirty="0">
                <a:solidFill>
                  <a:srgbClr val="ED3833"/>
                </a:solidFill>
                <a:latin typeface="Times New Roman"/>
                <a:cs typeface="Times New Roman"/>
              </a:rPr>
              <a:t>in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	</a:t>
            </a:r>
            <a:r>
              <a:rPr sz="4200" spc="100" dirty="0">
                <a:solidFill>
                  <a:srgbClr val="ED3833"/>
                </a:solidFill>
                <a:latin typeface="Times New Roman"/>
                <a:cs typeface="Times New Roman"/>
              </a:rPr>
              <a:t>the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15" dirty="0">
                <a:solidFill>
                  <a:srgbClr val="ED3833"/>
                </a:solidFill>
                <a:latin typeface="Times New Roman"/>
                <a:cs typeface="Times New Roman"/>
              </a:rPr>
              <a:t>mines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to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80" dirty="0">
                <a:solidFill>
                  <a:srgbClr val="ED3833"/>
                </a:solidFill>
                <a:latin typeface="Times New Roman"/>
                <a:cs typeface="Times New Roman"/>
              </a:rPr>
              <a:t>ensure  </a:t>
            </a:r>
            <a:r>
              <a:rPr sz="4200" spc="100" dirty="0">
                <a:solidFill>
                  <a:srgbClr val="ED3833"/>
                </a:solidFill>
                <a:latin typeface="Times New Roman"/>
                <a:cs typeface="Times New Roman"/>
              </a:rPr>
              <a:t>The	</a:t>
            </a:r>
            <a:r>
              <a:rPr sz="4200" spc="25" dirty="0">
                <a:solidFill>
                  <a:srgbClr val="ED3833"/>
                </a:solidFill>
                <a:latin typeface="Times New Roman"/>
                <a:cs typeface="Times New Roman"/>
              </a:rPr>
              <a:t>safety		</a:t>
            </a:r>
            <a:r>
              <a:rPr sz="4200" spc="130" dirty="0">
                <a:solidFill>
                  <a:srgbClr val="ED3833"/>
                </a:solidFill>
                <a:latin typeface="Times New Roman"/>
                <a:cs typeface="Times New Roman"/>
              </a:rPr>
              <a:t>and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to	</a:t>
            </a:r>
            <a:r>
              <a:rPr sz="4200" spc="100" dirty="0">
                <a:solidFill>
                  <a:srgbClr val="ED3833"/>
                </a:solidFill>
                <a:latin typeface="Times New Roman"/>
                <a:cs typeface="Times New Roman"/>
              </a:rPr>
              <a:t>protect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health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of	</a:t>
            </a:r>
            <a:r>
              <a:rPr sz="4200" spc="65" dirty="0">
                <a:solidFill>
                  <a:srgbClr val="ED3833"/>
                </a:solidFill>
                <a:latin typeface="Times New Roman"/>
                <a:cs typeface="Times New Roman"/>
              </a:rPr>
              <a:t>mineworkers.</a:t>
            </a:r>
            <a:endParaRPr sz="4200">
              <a:latin typeface="Times New Roman"/>
              <a:cs typeface="Times New Roman"/>
            </a:endParaRPr>
          </a:p>
          <a:p>
            <a:pPr marL="50800" marR="382905">
              <a:lnSpc>
                <a:spcPts val="4900"/>
              </a:lnSpc>
              <a:spcBef>
                <a:spcPts val="1800"/>
              </a:spcBef>
              <a:buSzPct val="97619"/>
              <a:buAutoNum type="arabicPeriod"/>
              <a:tabLst>
                <a:tab pos="451484" algn="l"/>
                <a:tab pos="796290" algn="l"/>
                <a:tab pos="1003300" algn="l"/>
                <a:tab pos="1581150" algn="l"/>
                <a:tab pos="1620520" algn="l"/>
                <a:tab pos="3270250" algn="l"/>
                <a:tab pos="4036060" algn="l"/>
                <a:tab pos="4391025" algn="l"/>
                <a:tab pos="4989195" algn="l"/>
                <a:tab pos="7112634" algn="l"/>
                <a:tab pos="7444105" algn="l"/>
                <a:tab pos="9107805" algn="l"/>
                <a:tab pos="9981565" algn="l"/>
                <a:tab pos="10460355" algn="l"/>
              </a:tabLst>
            </a:pPr>
            <a:r>
              <a:rPr sz="4200" spc="-20" dirty="0">
                <a:solidFill>
                  <a:srgbClr val="876390"/>
                </a:solidFill>
                <a:latin typeface="Times New Roman"/>
                <a:cs typeface="Times New Roman"/>
              </a:rPr>
              <a:t>semi	</a:t>
            </a:r>
            <a:r>
              <a:rPr sz="4200" spc="85" dirty="0">
                <a:solidFill>
                  <a:srgbClr val="876390"/>
                </a:solidFill>
                <a:latin typeface="Times New Roman"/>
                <a:cs typeface="Times New Roman"/>
              </a:rPr>
              <a:t>automated	</a:t>
            </a:r>
            <a:r>
              <a:rPr sz="4200" spc="130" dirty="0">
                <a:solidFill>
                  <a:srgbClr val="876390"/>
                </a:solidFill>
                <a:latin typeface="Times New Roman"/>
                <a:cs typeface="Times New Roman"/>
              </a:rPr>
              <a:t>and	</a:t>
            </a:r>
            <a:r>
              <a:rPr sz="4200" spc="85" dirty="0">
                <a:solidFill>
                  <a:srgbClr val="876390"/>
                </a:solidFill>
                <a:latin typeface="Times New Roman"/>
                <a:cs typeface="Times New Roman"/>
              </a:rPr>
              <a:t>automated	</a:t>
            </a:r>
            <a:r>
              <a:rPr sz="4200" spc="25" dirty="0">
                <a:solidFill>
                  <a:srgbClr val="876390"/>
                </a:solidFill>
                <a:latin typeface="Times New Roman"/>
                <a:cs typeface="Times New Roman"/>
              </a:rPr>
              <a:t>mining	</a:t>
            </a:r>
            <a:r>
              <a:rPr sz="4200" spc="20" dirty="0">
                <a:solidFill>
                  <a:srgbClr val="876390"/>
                </a:solidFill>
                <a:latin typeface="Times New Roman"/>
                <a:cs typeface="Times New Roman"/>
              </a:rPr>
              <a:t>technologies  </a:t>
            </a:r>
            <a:r>
              <a:rPr sz="4200" spc="50" dirty="0">
                <a:solidFill>
                  <a:srgbClr val="876390"/>
                </a:solidFill>
                <a:latin typeface="Times New Roman"/>
                <a:cs typeface="Times New Roman"/>
              </a:rPr>
              <a:t>Are	</a:t>
            </a:r>
            <a:r>
              <a:rPr sz="4200" spc="85" dirty="0">
                <a:solidFill>
                  <a:srgbClr val="876390"/>
                </a:solidFill>
                <a:latin typeface="Times New Roman"/>
                <a:cs typeface="Times New Roman"/>
              </a:rPr>
              <a:t>backbone	</a:t>
            </a:r>
            <a:r>
              <a:rPr sz="4200" spc="75" dirty="0">
                <a:solidFill>
                  <a:srgbClr val="876390"/>
                </a:solidFill>
                <a:latin typeface="Times New Roman"/>
                <a:cs typeface="Times New Roman"/>
              </a:rPr>
              <a:t>with	</a:t>
            </a:r>
            <a:r>
              <a:rPr sz="4200" spc="50" dirty="0">
                <a:solidFill>
                  <a:srgbClr val="876390"/>
                </a:solidFill>
                <a:latin typeface="Times New Roman"/>
                <a:cs typeface="Times New Roman"/>
              </a:rPr>
              <a:t>information	</a:t>
            </a:r>
            <a:r>
              <a:rPr sz="4200" spc="25" dirty="0">
                <a:solidFill>
                  <a:srgbClr val="876390"/>
                </a:solidFill>
                <a:latin typeface="Times New Roman"/>
                <a:cs typeface="Times New Roman"/>
              </a:rPr>
              <a:t>technologies	</a:t>
            </a:r>
            <a:r>
              <a:rPr sz="4200" spc="-40" dirty="0">
                <a:solidFill>
                  <a:srgbClr val="876390"/>
                </a:solidFill>
                <a:latin typeface="Times New Roman"/>
                <a:cs typeface="Times New Roman"/>
              </a:rPr>
              <a:t>is	</a:t>
            </a:r>
            <a:r>
              <a:rPr sz="4200" spc="75" dirty="0">
                <a:solidFill>
                  <a:srgbClr val="876390"/>
                </a:solidFill>
                <a:latin typeface="Times New Roman"/>
                <a:cs typeface="Times New Roman"/>
              </a:rPr>
              <a:t>need  </a:t>
            </a:r>
            <a:r>
              <a:rPr sz="4200" spc="190" dirty="0">
                <a:solidFill>
                  <a:srgbClr val="876390"/>
                </a:solidFill>
                <a:latin typeface="Times New Roman"/>
                <a:cs typeface="Times New Roman"/>
              </a:rPr>
              <a:t>Of	</a:t>
            </a:r>
            <a:r>
              <a:rPr sz="4200" spc="100" dirty="0">
                <a:solidFill>
                  <a:srgbClr val="876390"/>
                </a:solidFill>
                <a:latin typeface="Times New Roman"/>
                <a:cs typeface="Times New Roman"/>
              </a:rPr>
              <a:t>the		</a:t>
            </a:r>
            <a:r>
              <a:rPr sz="4200" dirty="0">
                <a:solidFill>
                  <a:srgbClr val="876390"/>
                </a:solidFill>
                <a:latin typeface="Times New Roman"/>
                <a:cs typeface="Times New Roman"/>
              </a:rPr>
              <a:t>day.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4900"/>
              </a:lnSpc>
              <a:spcBef>
                <a:spcPts val="3400"/>
              </a:spcBef>
              <a:buSzPct val="97619"/>
              <a:buAutoNum type="arabicPeriod"/>
              <a:tabLst>
                <a:tab pos="413384" algn="l"/>
                <a:tab pos="1345565" algn="l"/>
                <a:tab pos="2289175" algn="l"/>
                <a:tab pos="2560320" algn="l"/>
                <a:tab pos="3825240" algn="l"/>
                <a:tab pos="4511040" algn="l"/>
                <a:tab pos="4649470" algn="l"/>
                <a:tab pos="5612765" algn="l"/>
                <a:tab pos="7360284" algn="l"/>
                <a:tab pos="7929880" algn="l"/>
                <a:tab pos="8313420" algn="l"/>
                <a:tab pos="9189085" algn="l"/>
                <a:tab pos="9513570" algn="l"/>
                <a:tab pos="9756775" algn="l"/>
                <a:tab pos="10690225" algn="l"/>
              </a:tabLst>
            </a:pPr>
            <a:r>
              <a:rPr sz="4200" spc="55" dirty="0">
                <a:solidFill>
                  <a:srgbClr val="ED3833"/>
                </a:solidFill>
                <a:latin typeface="Times New Roman"/>
                <a:cs typeface="Times New Roman"/>
              </a:rPr>
              <a:t>this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will	</a:t>
            </a:r>
            <a:r>
              <a:rPr sz="4200" spc="10" dirty="0">
                <a:solidFill>
                  <a:srgbClr val="ED3833"/>
                </a:solidFill>
                <a:latin typeface="Times New Roman"/>
                <a:cs typeface="Times New Roman"/>
              </a:rPr>
              <a:t>satisfy	</a:t>
            </a:r>
            <a:r>
              <a:rPr sz="4200" spc="100" dirty="0">
                <a:solidFill>
                  <a:srgbClr val="ED3833"/>
                </a:solidFill>
                <a:latin typeface="Times New Roman"/>
                <a:cs typeface="Times New Roman"/>
              </a:rPr>
              <a:t>the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two	</a:t>
            </a:r>
            <a:r>
              <a:rPr sz="4200" spc="95" dirty="0">
                <a:solidFill>
                  <a:srgbClr val="ED3833"/>
                </a:solidFill>
                <a:latin typeface="Times New Roman"/>
                <a:cs typeface="Times New Roman"/>
              </a:rPr>
              <a:t>important	goals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of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any	</a:t>
            </a:r>
            <a:r>
              <a:rPr sz="4200" spc="20" dirty="0">
                <a:solidFill>
                  <a:srgbClr val="ED3833"/>
                </a:solidFill>
                <a:latin typeface="Times New Roman"/>
                <a:cs typeface="Times New Roman"/>
              </a:rPr>
              <a:t>mining  </a:t>
            </a:r>
            <a:r>
              <a:rPr sz="4200" spc="105" dirty="0">
                <a:solidFill>
                  <a:srgbClr val="ED3833"/>
                </a:solidFill>
                <a:latin typeface="Times New Roman"/>
                <a:cs typeface="Times New Roman"/>
              </a:rPr>
              <a:t>Operation:	</a:t>
            </a:r>
            <a:r>
              <a:rPr sz="4200" spc="40" dirty="0">
                <a:solidFill>
                  <a:srgbClr val="ED3833"/>
                </a:solidFill>
                <a:latin typeface="Times New Roman"/>
                <a:cs typeface="Times New Roman"/>
              </a:rPr>
              <a:t>improve	</a:t>
            </a:r>
            <a:r>
              <a:rPr sz="4200" spc="70" dirty="0">
                <a:solidFill>
                  <a:srgbClr val="ED3833"/>
                </a:solidFill>
                <a:latin typeface="Times New Roman"/>
                <a:cs typeface="Times New Roman"/>
              </a:rPr>
              <a:t>productivity	</a:t>
            </a:r>
            <a:r>
              <a:rPr sz="4200" spc="130" dirty="0">
                <a:solidFill>
                  <a:srgbClr val="ED3833"/>
                </a:solidFill>
                <a:latin typeface="Times New Roman"/>
                <a:cs typeface="Times New Roman"/>
              </a:rPr>
              <a:t>and	</a:t>
            </a:r>
            <a:r>
              <a:rPr sz="4200" spc="45" dirty="0">
                <a:solidFill>
                  <a:srgbClr val="ED3833"/>
                </a:solidFill>
                <a:latin typeface="Times New Roman"/>
                <a:cs typeface="Times New Roman"/>
              </a:rPr>
              <a:t>safer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working  </a:t>
            </a:r>
            <a:r>
              <a:rPr sz="4200" spc="60" dirty="0">
                <a:solidFill>
                  <a:srgbClr val="ED3833"/>
                </a:solidFill>
                <a:latin typeface="Times New Roman"/>
                <a:cs typeface="Times New Roman"/>
              </a:rPr>
              <a:t>Condition.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600075" y="963611"/>
            <a:ext cx="11803062" cy="801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3"/>
          <p:cNvSpPr txBox="1">
            <a:spLocks noGrp="1"/>
          </p:cNvSpPr>
          <p:nvPr>
            <p:ph type="title"/>
          </p:nvPr>
        </p:nvSpPr>
        <p:spPr>
          <a:xfrm>
            <a:off x="4229100" y="7175500"/>
            <a:ext cx="8163559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3905" algn="l"/>
              </a:tabLst>
            </a:pPr>
            <a:r>
              <a:rPr sz="9000" spc="430" dirty="0">
                <a:solidFill>
                  <a:srgbClr val="FFFFFF"/>
                </a:solidFill>
              </a:rPr>
              <a:t>THANK	</a:t>
            </a:r>
            <a:r>
              <a:rPr sz="9000" spc="530" dirty="0">
                <a:solidFill>
                  <a:srgbClr val="FFFFFF"/>
                </a:solidFill>
              </a:rPr>
              <a:t>YOU!!</a:t>
            </a:r>
            <a:endParaRPr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/>
          <p:nvPr/>
        </p:nvSpPr>
        <p:spPr>
          <a:xfrm>
            <a:off x="152400" y="469900"/>
            <a:ext cx="73660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3"/>
          <p:cNvSpPr txBox="1">
            <a:spLocks noGrp="1"/>
          </p:cNvSpPr>
          <p:nvPr>
            <p:ph type="title"/>
          </p:nvPr>
        </p:nvSpPr>
        <p:spPr>
          <a:xfrm>
            <a:off x="1024852" y="-2750238"/>
            <a:ext cx="740854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500" dirty="0">
                <a:solidFill>
                  <a:srgbClr val="ED3833"/>
                </a:solidFill>
              </a:rPr>
              <a:t>INTRODUCTION</a:t>
            </a:r>
            <a:endParaRPr sz="6900"/>
          </a:p>
        </p:txBody>
      </p:sp>
      <p:sp>
        <p:nvSpPr>
          <p:cNvPr id="1048600" name="object 4"/>
          <p:cNvSpPr/>
          <p:nvPr/>
        </p:nvSpPr>
        <p:spPr>
          <a:xfrm>
            <a:off x="7110856" y="1383398"/>
            <a:ext cx="5864225" cy="395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1" name="object 5"/>
          <p:cNvSpPr txBox="1"/>
          <p:nvPr/>
        </p:nvSpPr>
        <p:spPr>
          <a:xfrm>
            <a:off x="8788400" y="5461000"/>
            <a:ext cx="250634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 smtClean="0">
                <a:solidFill>
                  <a:srgbClr val="515151"/>
                </a:solidFill>
                <a:latin typeface="Times New Roman"/>
                <a:cs typeface="Times New Roman"/>
              </a:rPr>
              <a:t>Type </a:t>
            </a:r>
            <a:r>
              <a:rPr sz="2000" spc="35" dirty="0" smtClean="0">
                <a:solidFill>
                  <a:srgbClr val="515151"/>
                </a:solidFill>
                <a:latin typeface="Times New Roman"/>
                <a:cs typeface="Times New Roman"/>
              </a:rPr>
              <a:t>to </a:t>
            </a:r>
            <a:r>
              <a:rPr sz="2000" spc="50" dirty="0">
                <a:solidFill>
                  <a:srgbClr val="515151"/>
                </a:solidFill>
                <a:latin typeface="Times New Roman"/>
                <a:cs typeface="Times New Roman"/>
              </a:rPr>
              <a:t>enter </a:t>
            </a:r>
            <a:r>
              <a:rPr sz="2000" spc="35" dirty="0">
                <a:solidFill>
                  <a:srgbClr val="515151"/>
                </a:solidFill>
                <a:latin typeface="Times New Roman"/>
                <a:cs typeface="Times New Roman"/>
              </a:rPr>
              <a:t>a</a:t>
            </a:r>
            <a:r>
              <a:rPr sz="2000" spc="-1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15151"/>
                </a:solidFill>
                <a:latin typeface="Times New Roman"/>
                <a:cs typeface="Times New Roman"/>
              </a:rPr>
              <a:t>caption.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48602" name="object 6"/>
          <p:cNvSpPr txBox="1"/>
          <p:nvPr/>
        </p:nvSpPr>
        <p:spPr>
          <a:xfrm>
            <a:off x="0" y="2514600"/>
            <a:ext cx="6818630" cy="271773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240"/>
              </a:spcBef>
              <a:tabLst>
                <a:tab pos="1192530" algn="l"/>
                <a:tab pos="1839595" algn="l"/>
                <a:tab pos="1942464" algn="l"/>
                <a:tab pos="2530475" algn="l"/>
                <a:tab pos="2763520" algn="l"/>
                <a:tab pos="2852420" algn="l"/>
                <a:tab pos="3049270" algn="l"/>
                <a:tab pos="3242310" algn="l"/>
                <a:tab pos="3355340" algn="l"/>
                <a:tab pos="3617595" algn="l"/>
                <a:tab pos="3997960" algn="l"/>
                <a:tab pos="4076700" algn="l"/>
                <a:tab pos="4980305" algn="l"/>
                <a:tab pos="5405120" algn="l"/>
                <a:tab pos="5632450" algn="l"/>
              </a:tabLst>
            </a:pP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Automation	</a:t>
            </a:r>
            <a:r>
              <a:rPr sz="3600" spc="-40" dirty="0">
                <a:solidFill>
                  <a:srgbClr val="515151"/>
                </a:solidFill>
                <a:latin typeface="Times New Roman"/>
                <a:cs typeface="Times New Roman"/>
              </a:rPr>
              <a:t>is	</a:t>
            </a: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broadly  </a:t>
            </a: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Defined		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as	</a:t>
            </a:r>
            <a:r>
              <a:rPr sz="36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	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intelligent  </a:t>
            </a:r>
            <a:r>
              <a:rPr sz="3600" spc="90" dirty="0">
                <a:solidFill>
                  <a:srgbClr val="515151"/>
                </a:solidFill>
                <a:latin typeface="Times New Roman"/>
                <a:cs typeface="Times New Roman"/>
              </a:rPr>
              <a:t>Management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-40" dirty="0">
                <a:solidFill>
                  <a:srgbClr val="515151"/>
                </a:solidFill>
                <a:latin typeface="Times New Roman"/>
                <a:cs typeface="Times New Roman"/>
              </a:rPr>
              <a:t>of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80" dirty="0">
                <a:solidFill>
                  <a:srgbClr val="515151"/>
                </a:solidFill>
                <a:latin typeface="Times New Roman"/>
                <a:cs typeface="Times New Roman"/>
              </a:rPr>
              <a:t>a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system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using  </a:t>
            </a:r>
            <a:r>
              <a:rPr sz="3600" spc="90" dirty="0">
                <a:solidFill>
                  <a:srgbClr val="515151"/>
                </a:solidFill>
                <a:latin typeface="Times New Roman"/>
                <a:cs typeface="Times New Roman"/>
              </a:rPr>
              <a:t>Appropriate		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technology	</a:t>
            </a:r>
            <a:r>
              <a:rPr sz="3600" spc="-5" dirty="0">
                <a:solidFill>
                  <a:srgbClr val="515151"/>
                </a:solidFill>
                <a:latin typeface="Times New Roman"/>
                <a:cs typeface="Times New Roman"/>
              </a:rPr>
              <a:t>so  </a:t>
            </a:r>
            <a:r>
              <a:rPr sz="3600" spc="135" dirty="0">
                <a:solidFill>
                  <a:srgbClr val="515151"/>
                </a:solidFill>
                <a:latin typeface="Times New Roman"/>
                <a:cs typeface="Times New Roman"/>
              </a:rPr>
              <a:t>That	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its	</a:t>
            </a: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operation		can	occur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048603" name="object 7"/>
          <p:cNvSpPr txBox="1"/>
          <p:nvPr/>
        </p:nvSpPr>
        <p:spPr>
          <a:xfrm>
            <a:off x="-12700" y="5702300"/>
            <a:ext cx="12796520" cy="307847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240"/>
              </a:spcBef>
              <a:tabLst>
                <a:tab pos="1983105" algn="l"/>
                <a:tab pos="2160270" algn="l"/>
                <a:tab pos="2940685" algn="l"/>
                <a:tab pos="3390265" algn="l"/>
                <a:tab pos="3509010" algn="l"/>
                <a:tab pos="4165600" algn="l"/>
                <a:tab pos="4712970" algn="l"/>
                <a:tab pos="4989830" algn="l"/>
                <a:tab pos="5045075" algn="l"/>
                <a:tab pos="5716270" algn="l"/>
                <a:tab pos="6195060" algn="l"/>
                <a:tab pos="6654165" algn="l"/>
                <a:tab pos="7236459" algn="l"/>
                <a:tab pos="7804784" algn="l"/>
                <a:tab pos="8891270" algn="l"/>
                <a:tab pos="9755505" algn="l"/>
                <a:tab pos="9795510" algn="l"/>
                <a:tab pos="10353040" algn="l"/>
                <a:tab pos="11770360" algn="l"/>
                <a:tab pos="12249785" algn="l"/>
              </a:tabLst>
            </a:pPr>
            <a:r>
              <a:rPr sz="4200" spc="155" dirty="0">
                <a:solidFill>
                  <a:srgbClr val="515151"/>
                </a:solidFill>
                <a:latin typeface="Times New Roman"/>
                <a:cs typeface="Times New Roman"/>
              </a:rPr>
              <a:t>W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ithout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direct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105" dirty="0">
                <a:solidFill>
                  <a:srgbClr val="515151"/>
                </a:solidFill>
                <a:latin typeface="Times New Roman"/>
                <a:cs typeface="Times New Roman"/>
              </a:rPr>
              <a:t>human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involvement.robotics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in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mines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is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an  </a:t>
            </a:r>
            <a:r>
              <a:rPr sz="4200" spc="85" dirty="0">
                <a:solidFill>
                  <a:srgbClr val="515151"/>
                </a:solidFill>
                <a:latin typeface="Times New Roman"/>
                <a:cs typeface="Times New Roman"/>
              </a:rPr>
              <a:t>Enabling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technology	</a:t>
            </a:r>
            <a:r>
              <a:rPr sz="4200" spc="135" dirty="0">
                <a:solidFill>
                  <a:srgbClr val="515151"/>
                </a:solidFill>
                <a:latin typeface="Times New Roman"/>
                <a:cs typeface="Times New Roman"/>
              </a:rPr>
              <a:t>that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is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able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to	</a:t>
            </a:r>
            <a:r>
              <a:rPr sz="4200" spc="40" dirty="0">
                <a:solidFill>
                  <a:srgbClr val="515151"/>
                </a:solidFill>
                <a:latin typeface="Times New Roman"/>
                <a:cs typeface="Times New Roman"/>
              </a:rPr>
              <a:t>improve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  </a:t>
            </a:r>
            <a:r>
              <a:rPr sz="4200" spc="70" dirty="0">
                <a:solidFill>
                  <a:srgbClr val="515151"/>
                </a:solidFill>
                <a:latin typeface="Times New Roman"/>
                <a:cs typeface="Times New Roman"/>
              </a:rPr>
              <a:t>performance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		</a:t>
            </a:r>
            <a:r>
              <a:rPr sz="4200" spc="-30" dirty="0">
                <a:solidFill>
                  <a:srgbClr val="515151"/>
                </a:solidFill>
                <a:latin typeface="Times New Roman"/>
                <a:cs typeface="Times New Roman"/>
              </a:rPr>
              <a:t>all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remote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operation	</a:t>
            </a:r>
            <a:r>
              <a:rPr sz="4200" spc="40" dirty="0">
                <a:solidFill>
                  <a:srgbClr val="515151"/>
                </a:solidFill>
                <a:latin typeface="Times New Roman"/>
                <a:cs typeface="Times New Roman"/>
              </a:rPr>
              <a:t>processes.(eg.</a:t>
            </a: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ts val="4800"/>
              </a:lnSpc>
              <a:tabLst>
                <a:tab pos="1379855" algn="l"/>
                <a:tab pos="3236595" algn="l"/>
                <a:tab pos="4485640" algn="l"/>
                <a:tab pos="5888355" algn="l"/>
                <a:tab pos="7611745" algn="l"/>
                <a:tab pos="8179434" algn="l"/>
                <a:tab pos="9616440" algn="l"/>
              </a:tabLst>
            </a:pPr>
            <a:r>
              <a:rPr sz="4200" spc="360" dirty="0">
                <a:solidFill>
                  <a:srgbClr val="515151"/>
                </a:solidFill>
                <a:latin typeface="Times New Roman"/>
                <a:cs typeface="Times New Roman"/>
              </a:rPr>
              <a:t>LHD	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driving,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drills	</a:t>
            </a:r>
            <a:r>
              <a:rPr sz="4200" spc="10" dirty="0">
                <a:solidFill>
                  <a:srgbClr val="515151"/>
                </a:solidFill>
                <a:latin typeface="Times New Roman"/>
                <a:cs typeface="Times New Roman"/>
              </a:rPr>
              <a:t>holes,	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driving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	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heavy	</a:t>
            </a:r>
            <a:r>
              <a:rPr sz="4200" spc="30" dirty="0">
                <a:solidFill>
                  <a:srgbClr val="515151"/>
                </a:solidFill>
                <a:latin typeface="Times New Roman"/>
                <a:cs typeface="Times New Roman"/>
              </a:rPr>
              <a:t>machines.</a:t>
            </a: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/>
          <p:nvPr/>
        </p:nvSpPr>
        <p:spPr>
          <a:xfrm>
            <a:off x="2209800" y="685800"/>
            <a:ext cx="82677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object 3"/>
          <p:cNvSpPr txBox="1">
            <a:spLocks noGrp="1"/>
          </p:cNvSpPr>
          <p:nvPr>
            <p:ph type="title"/>
          </p:nvPr>
        </p:nvSpPr>
        <p:spPr>
          <a:xfrm>
            <a:off x="2171700" y="444500"/>
            <a:ext cx="828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2515" algn="l"/>
                <a:tab pos="3473450" algn="l"/>
              </a:tabLst>
            </a:pPr>
            <a:r>
              <a:rPr spc="229" dirty="0"/>
              <a:t>TYPES	</a:t>
            </a:r>
            <a:r>
              <a:rPr spc="480" dirty="0"/>
              <a:t>OF	</a:t>
            </a:r>
            <a:r>
              <a:rPr spc="285" dirty="0"/>
              <a:t>AUTOM</a:t>
            </a:r>
            <a:r>
              <a:rPr spc="-480" dirty="0"/>
              <a:t>A</a:t>
            </a:r>
            <a:r>
              <a:rPr spc="385" dirty="0"/>
              <a:t>TION</a:t>
            </a:r>
          </a:p>
        </p:txBody>
      </p:sp>
      <p:sp>
        <p:nvSpPr>
          <p:cNvPr id="1048606" name="object 4"/>
          <p:cNvSpPr txBox="1"/>
          <p:nvPr/>
        </p:nvSpPr>
        <p:spPr>
          <a:xfrm>
            <a:off x="469900" y="1066800"/>
            <a:ext cx="12177395" cy="4399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80"/>
              </a:spcBef>
              <a:tabLst>
                <a:tab pos="1281430" algn="l"/>
                <a:tab pos="2199640" algn="l"/>
                <a:tab pos="2244725" algn="l"/>
                <a:tab pos="2357755" algn="l"/>
                <a:tab pos="2635250" algn="l"/>
                <a:tab pos="3349625" algn="l"/>
                <a:tab pos="3588385" algn="l"/>
                <a:tab pos="3755390" algn="l"/>
                <a:tab pos="3917950" algn="l"/>
                <a:tab pos="4496435" algn="l"/>
                <a:tab pos="4639945" algn="l"/>
                <a:tab pos="5123815" algn="l"/>
                <a:tab pos="5389880" algn="l"/>
                <a:tab pos="5948680" algn="l"/>
                <a:tab pos="6540500" algn="l"/>
                <a:tab pos="7093584" algn="l"/>
                <a:tab pos="7444105" algn="l"/>
                <a:tab pos="7508875" algn="l"/>
                <a:tab pos="7613015" algn="l"/>
                <a:tab pos="8100695" algn="l"/>
                <a:tab pos="8501380" algn="l"/>
                <a:tab pos="9385935" algn="l"/>
                <a:tab pos="9770110" algn="l"/>
                <a:tab pos="10317480" algn="l"/>
              </a:tabLst>
            </a:pP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Different	</a:t>
            </a:r>
            <a:r>
              <a:rPr sz="3600" spc="-35" dirty="0">
                <a:solidFill>
                  <a:srgbClr val="515151"/>
                </a:solidFill>
                <a:latin typeface="Times New Roman"/>
                <a:cs typeface="Times New Roman"/>
              </a:rPr>
              <a:t>level	</a:t>
            </a:r>
            <a:r>
              <a:rPr sz="3600" spc="-40" dirty="0">
                <a:solidFill>
                  <a:srgbClr val="515151"/>
                </a:solidFill>
                <a:latin typeface="Times New Roman"/>
                <a:cs typeface="Times New Roman"/>
              </a:rPr>
              <a:t>of	</a:t>
            </a:r>
            <a:r>
              <a:rPr sz="3600" spc="70" dirty="0">
                <a:solidFill>
                  <a:srgbClr val="515151"/>
                </a:solidFill>
                <a:latin typeface="Times New Roman"/>
                <a:cs typeface="Times New Roman"/>
              </a:rPr>
              <a:t>automation	</a:t>
            </a: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can	be	</a:t>
            </a:r>
            <a:r>
              <a:rPr sz="3600" spc="30" dirty="0">
                <a:solidFill>
                  <a:srgbClr val="515151"/>
                </a:solidFill>
                <a:latin typeface="Times New Roman"/>
                <a:cs typeface="Times New Roman"/>
              </a:rPr>
              <a:t>identified	</a:t>
            </a:r>
            <a:r>
              <a:rPr sz="3600" spc="70" dirty="0">
                <a:solidFill>
                  <a:srgbClr val="515151"/>
                </a:solidFill>
                <a:latin typeface="Times New Roman"/>
                <a:cs typeface="Times New Roman"/>
              </a:rPr>
              <a:t>between  </a:t>
            </a:r>
            <a:r>
              <a:rPr sz="3600" spc="60" dirty="0">
                <a:solidFill>
                  <a:srgbClr val="515151"/>
                </a:solidFill>
                <a:latin typeface="Times New Roman"/>
                <a:cs typeface="Times New Roman"/>
              </a:rPr>
              <a:t>these	</a:t>
            </a: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two		</a:t>
            </a: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extremes.	</a:t>
            </a:r>
            <a:r>
              <a:rPr sz="3600" spc="195" dirty="0">
                <a:solidFill>
                  <a:srgbClr val="515151"/>
                </a:solidFill>
                <a:latin typeface="Times New Roman"/>
                <a:cs typeface="Times New Roman"/>
              </a:rPr>
              <a:t>In	</a:t>
            </a:r>
            <a:r>
              <a:rPr sz="36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		</a:t>
            </a: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domain	</a:t>
            </a: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separate  </a:t>
            </a:r>
            <a:r>
              <a:rPr sz="3600" spc="70" dirty="0">
                <a:solidFill>
                  <a:srgbClr val="515151"/>
                </a:solidFill>
                <a:latin typeface="Times New Roman"/>
                <a:cs typeface="Times New Roman"/>
              </a:rPr>
              <a:t>automation	</a:t>
            </a:r>
            <a:r>
              <a:rPr sz="36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new	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technologies		</a:t>
            </a:r>
            <a:r>
              <a:rPr sz="3600" spc="55" dirty="0">
                <a:solidFill>
                  <a:srgbClr val="515151"/>
                </a:solidFill>
                <a:latin typeface="Times New Roman"/>
                <a:cs typeface="Times New Roman"/>
              </a:rPr>
              <a:t>into	</a:t>
            </a:r>
            <a:r>
              <a:rPr sz="3600" spc="105" dirty="0">
                <a:solidFill>
                  <a:srgbClr val="515151"/>
                </a:solidFill>
                <a:latin typeface="Times New Roman"/>
                <a:cs typeface="Times New Roman"/>
              </a:rPr>
              <a:t>three	</a:t>
            </a:r>
            <a:r>
              <a:rPr sz="3600" spc="125" dirty="0">
                <a:solidFill>
                  <a:srgbClr val="515151"/>
                </a:solidFill>
                <a:latin typeface="Times New Roman"/>
                <a:cs typeface="Times New Roman"/>
              </a:rPr>
              <a:t>broad  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categories		</a:t>
            </a: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based	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system	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control	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-</a:t>
            </a:r>
            <a:endParaRPr sz="3600" dirty="0">
              <a:latin typeface="Times New Roman"/>
              <a:cs typeface="Times New Roman"/>
            </a:endParaRPr>
          </a:p>
          <a:p>
            <a:pPr marL="12700" marR="6739255">
              <a:lnSpc>
                <a:spcPts val="4900"/>
              </a:lnSpc>
              <a:tabLst>
                <a:tab pos="1276350" algn="l"/>
                <a:tab pos="1385570" algn="l"/>
                <a:tab pos="1790064" algn="l"/>
                <a:tab pos="2535555" algn="l"/>
                <a:tab pos="2940050" algn="l"/>
              </a:tabLst>
            </a:pP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1.</a:t>
            </a: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lower	</a:t>
            </a:r>
            <a:r>
              <a:rPr sz="3600" spc="-35" dirty="0">
                <a:solidFill>
                  <a:srgbClr val="515151"/>
                </a:solidFill>
                <a:latin typeface="Times New Roman"/>
                <a:cs typeface="Times New Roman"/>
              </a:rPr>
              <a:t>level	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automation  </a:t>
            </a:r>
            <a:r>
              <a:rPr sz="3600" spc="15" dirty="0">
                <a:solidFill>
                  <a:srgbClr val="515151"/>
                </a:solidFill>
                <a:latin typeface="Times New Roman"/>
                <a:cs typeface="Times New Roman"/>
              </a:rPr>
              <a:t>2.mid		</a:t>
            </a:r>
            <a:r>
              <a:rPr sz="3600" spc="-35" dirty="0">
                <a:solidFill>
                  <a:srgbClr val="515151"/>
                </a:solidFill>
                <a:latin typeface="Times New Roman"/>
                <a:cs typeface="Times New Roman"/>
              </a:rPr>
              <a:t>level	</a:t>
            </a:r>
            <a:r>
              <a:rPr sz="3600" spc="70" dirty="0">
                <a:solidFill>
                  <a:srgbClr val="515151"/>
                </a:solidFill>
                <a:latin typeface="Times New Roman"/>
                <a:cs typeface="Times New Roman"/>
              </a:rPr>
              <a:t>automation  </a:t>
            </a:r>
            <a:r>
              <a:rPr sz="3600" spc="-15" dirty="0">
                <a:solidFill>
                  <a:srgbClr val="515151"/>
                </a:solidFill>
                <a:latin typeface="Times New Roman"/>
                <a:cs typeface="Times New Roman"/>
              </a:rPr>
              <a:t>3.full	</a:t>
            </a:r>
            <a:r>
              <a:rPr sz="3600" spc="70" dirty="0">
                <a:solidFill>
                  <a:srgbClr val="515151"/>
                </a:solidFill>
                <a:latin typeface="Times New Roman"/>
                <a:cs typeface="Times New Roman"/>
              </a:rPr>
              <a:t>automation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048607" name="object 5"/>
          <p:cNvSpPr txBox="1"/>
          <p:nvPr/>
        </p:nvSpPr>
        <p:spPr>
          <a:xfrm>
            <a:off x="444500" y="5562600"/>
            <a:ext cx="11957050" cy="193386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80"/>
              </a:spcBef>
              <a:tabLst>
                <a:tab pos="1014730" algn="l"/>
                <a:tab pos="1162050" algn="l"/>
                <a:tab pos="1834514" algn="l"/>
                <a:tab pos="3212465" algn="l"/>
                <a:tab pos="3607435" algn="l"/>
                <a:tab pos="4382770" algn="l"/>
                <a:tab pos="5063490" algn="l"/>
                <a:tab pos="6213475" algn="l"/>
                <a:tab pos="6896100" algn="l"/>
                <a:tab pos="7383780" algn="l"/>
                <a:tab pos="7720965" algn="l"/>
                <a:tab pos="8563610" algn="l"/>
                <a:tab pos="9453880" algn="l"/>
                <a:tab pos="10780395" algn="l"/>
              </a:tabLst>
            </a:pPr>
            <a:r>
              <a:rPr sz="3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3200" spc="-10" dirty="0">
                <a:solidFill>
                  <a:srgbClr val="515151"/>
                </a:solidFill>
                <a:latin typeface="Times New Roman"/>
                <a:cs typeface="Times New Roman"/>
              </a:rPr>
              <a:t>following	</a:t>
            </a:r>
            <a:r>
              <a:rPr sz="3200" spc="55" dirty="0">
                <a:solidFill>
                  <a:srgbClr val="515151"/>
                </a:solidFill>
                <a:latin typeface="Times New Roman"/>
                <a:cs typeface="Times New Roman"/>
              </a:rPr>
              <a:t>discrete	</a:t>
            </a:r>
            <a:r>
              <a:rPr sz="3200" spc="-35" dirty="0">
                <a:solidFill>
                  <a:srgbClr val="515151"/>
                </a:solidFill>
                <a:latin typeface="Times New Roman"/>
                <a:cs typeface="Times New Roman"/>
              </a:rPr>
              <a:t>level	</a:t>
            </a:r>
            <a:r>
              <a:rPr sz="3200" spc="55" dirty="0">
                <a:solidFill>
                  <a:srgbClr val="515151"/>
                </a:solidFill>
                <a:latin typeface="Times New Roman"/>
                <a:cs typeface="Times New Roman"/>
              </a:rPr>
              <a:t>have	</a:t>
            </a:r>
            <a:r>
              <a:rPr sz="3200" spc="75" dirty="0">
                <a:solidFill>
                  <a:srgbClr val="515151"/>
                </a:solidFill>
                <a:latin typeface="Times New Roman"/>
                <a:cs typeface="Times New Roman"/>
              </a:rPr>
              <a:t>been	</a:t>
            </a:r>
            <a:r>
              <a:rPr sz="3200" spc="30" dirty="0">
                <a:solidFill>
                  <a:srgbClr val="515151"/>
                </a:solidFill>
                <a:latin typeface="Times New Roman"/>
                <a:cs typeface="Times New Roman"/>
              </a:rPr>
              <a:t>identified	</a:t>
            </a:r>
            <a:r>
              <a:rPr sz="3200" spc="75" dirty="0">
                <a:solidFill>
                  <a:srgbClr val="515151"/>
                </a:solidFill>
                <a:latin typeface="Times New Roman"/>
                <a:cs typeface="Times New Roman"/>
              </a:rPr>
              <a:t>to  </a:t>
            </a:r>
            <a:r>
              <a:rPr sz="3200" spc="65" dirty="0">
                <a:solidFill>
                  <a:srgbClr val="515151"/>
                </a:solidFill>
                <a:latin typeface="Times New Roman"/>
                <a:cs typeface="Times New Roman"/>
              </a:rPr>
              <a:t>provide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75" dirty="0">
                <a:solidFill>
                  <a:srgbClr val="515151"/>
                </a:solidFill>
                <a:latin typeface="Times New Roman"/>
                <a:cs typeface="Times New Roman"/>
              </a:rPr>
              <a:t>context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50" dirty="0">
                <a:solidFill>
                  <a:srgbClr val="515151"/>
                </a:solidFill>
                <a:latin typeface="Times New Roman"/>
                <a:cs typeface="Times New Roman"/>
              </a:rPr>
              <a:t>for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25" dirty="0">
                <a:solidFill>
                  <a:srgbClr val="515151"/>
                </a:solidFill>
                <a:latin typeface="Times New Roman"/>
                <a:cs typeface="Times New Roman"/>
              </a:rPr>
              <a:t>identifying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65" dirty="0">
                <a:solidFill>
                  <a:srgbClr val="515151"/>
                </a:solidFill>
                <a:latin typeface="Times New Roman"/>
                <a:cs typeface="Times New Roman"/>
              </a:rPr>
              <a:t>desired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65" dirty="0">
                <a:solidFill>
                  <a:srgbClr val="515151"/>
                </a:solidFill>
                <a:latin typeface="Times New Roman"/>
                <a:cs typeface="Times New Roman"/>
              </a:rPr>
              <a:t>automation  </a:t>
            </a:r>
            <a:r>
              <a:rPr sz="3200" spc="-35" dirty="0">
                <a:solidFill>
                  <a:srgbClr val="515151"/>
                </a:solidFill>
                <a:latin typeface="Times New Roman"/>
                <a:cs typeface="Times New Roman"/>
              </a:rPr>
              <a:t>level	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-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48608" name="object 6"/>
          <p:cNvSpPr txBox="1"/>
          <p:nvPr/>
        </p:nvSpPr>
        <p:spPr>
          <a:xfrm>
            <a:off x="444500" y="7391400"/>
            <a:ext cx="5413375" cy="193386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80"/>
              </a:spcBef>
              <a:tabLst>
                <a:tab pos="1572260" algn="l"/>
                <a:tab pos="2076450" algn="l"/>
                <a:tab pos="3325495" algn="l"/>
                <a:tab pos="3829685" algn="l"/>
              </a:tabLst>
            </a:pPr>
            <a:r>
              <a:rPr sz="2800" spc="-15" dirty="0">
                <a:solidFill>
                  <a:srgbClr val="515151"/>
                </a:solidFill>
                <a:latin typeface="Times New Roman"/>
                <a:cs typeface="Times New Roman"/>
              </a:rPr>
              <a:t>1.local	</a:t>
            </a:r>
            <a:r>
              <a:rPr sz="2800" spc="65" dirty="0">
                <a:solidFill>
                  <a:srgbClr val="515151"/>
                </a:solidFill>
                <a:latin typeface="Times New Roman"/>
                <a:cs typeface="Times New Roman"/>
              </a:rPr>
              <a:t>manual	control  </a:t>
            </a:r>
            <a:r>
              <a:rPr sz="2800" spc="45" dirty="0">
                <a:solidFill>
                  <a:srgbClr val="515151"/>
                </a:solidFill>
                <a:latin typeface="Times New Roman"/>
                <a:cs typeface="Times New Roman"/>
              </a:rPr>
              <a:t>2.remote</a:t>
            </a:r>
            <a:r>
              <a:rPr sz="28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800" spc="65" dirty="0">
                <a:solidFill>
                  <a:srgbClr val="515151"/>
                </a:solidFill>
                <a:latin typeface="Times New Roman"/>
                <a:cs typeface="Times New Roman"/>
              </a:rPr>
              <a:t>manual</a:t>
            </a:r>
            <a:r>
              <a:rPr sz="28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800" spc="60" dirty="0">
                <a:solidFill>
                  <a:srgbClr val="515151"/>
                </a:solidFill>
                <a:latin typeface="Times New Roman"/>
                <a:cs typeface="Times New Roman"/>
              </a:rPr>
              <a:t>control  </a:t>
            </a:r>
            <a:r>
              <a:rPr sz="2800" spc="45" dirty="0">
                <a:solidFill>
                  <a:srgbClr val="515151"/>
                </a:solidFill>
                <a:latin typeface="Times New Roman"/>
                <a:cs typeface="Times New Roman"/>
              </a:rPr>
              <a:t>3.tele-operation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48609" name="object 7"/>
          <p:cNvSpPr txBox="1"/>
          <p:nvPr/>
        </p:nvSpPr>
        <p:spPr>
          <a:xfrm>
            <a:off x="6197600" y="7472680"/>
            <a:ext cx="3911600" cy="1158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3500">
              <a:lnSpc>
                <a:spcPct val="107100"/>
              </a:lnSpc>
              <a:spcBef>
                <a:spcPts val="100"/>
              </a:spcBef>
              <a:tabLst>
                <a:tab pos="1339850" algn="l"/>
              </a:tabLst>
            </a:pPr>
            <a:r>
              <a:rPr sz="3600" spc="30" dirty="0">
                <a:solidFill>
                  <a:srgbClr val="515151"/>
                </a:solidFill>
                <a:latin typeface="Times New Roman"/>
                <a:cs typeface="Times New Roman"/>
              </a:rPr>
              <a:t>4.tele-supervision  </a:t>
            </a:r>
            <a:r>
              <a:rPr sz="3600" spc="-15" dirty="0">
                <a:solidFill>
                  <a:srgbClr val="515151"/>
                </a:solidFill>
                <a:latin typeface="Times New Roman"/>
                <a:cs typeface="Times New Roman"/>
              </a:rPr>
              <a:t>5.full	</a:t>
            </a:r>
            <a:r>
              <a:rPr sz="3600" spc="70" dirty="0">
                <a:solidFill>
                  <a:srgbClr val="515151"/>
                </a:solidFill>
                <a:latin typeface="Times New Roman"/>
                <a:cs typeface="Times New Roman"/>
              </a:rPr>
              <a:t>automation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066800" y="304800"/>
            <a:ext cx="107315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object 3"/>
          <p:cNvSpPr txBox="1">
            <a:spLocks noGrp="1"/>
          </p:cNvSpPr>
          <p:nvPr>
            <p:ph type="title"/>
          </p:nvPr>
        </p:nvSpPr>
        <p:spPr>
          <a:xfrm>
            <a:off x="1046480" y="-3037254"/>
            <a:ext cx="1075182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915" algn="l"/>
                <a:tab pos="4377055" algn="l"/>
              </a:tabLst>
            </a:pPr>
            <a:r>
              <a:rPr sz="6900" spc="605" dirty="0"/>
              <a:t>NEED	</a:t>
            </a:r>
            <a:r>
              <a:rPr sz="6900" spc="635" dirty="0"/>
              <a:t>OF	</a:t>
            </a:r>
            <a:r>
              <a:rPr sz="6900" spc="380" dirty="0"/>
              <a:t>AUTOM</a:t>
            </a:r>
            <a:r>
              <a:rPr sz="6900" spc="-645" dirty="0"/>
              <a:t>A</a:t>
            </a:r>
            <a:r>
              <a:rPr sz="6900" spc="509" dirty="0"/>
              <a:t>TION</a:t>
            </a:r>
            <a:endParaRPr sz="6900"/>
          </a:p>
        </p:txBody>
      </p:sp>
      <p:sp>
        <p:nvSpPr>
          <p:cNvPr id="1048612" name="object 4"/>
          <p:cNvSpPr txBox="1"/>
          <p:nvPr/>
        </p:nvSpPr>
        <p:spPr>
          <a:xfrm>
            <a:off x="304800" y="533400"/>
            <a:ext cx="12705080" cy="863313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6985">
              <a:lnSpc>
                <a:spcPts val="4100"/>
              </a:lnSpc>
              <a:spcBef>
                <a:spcPts val="420"/>
              </a:spcBef>
            </a:pP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Automation </a:t>
            </a:r>
            <a:r>
              <a:rPr sz="3600" spc="165" dirty="0">
                <a:solidFill>
                  <a:srgbClr val="515151"/>
                </a:solidFill>
                <a:latin typeface="Times New Roman"/>
                <a:cs typeface="Times New Roman"/>
              </a:rPr>
              <a:t>In </a:t>
            </a: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the </a:t>
            </a:r>
            <a:r>
              <a:rPr sz="3600" spc="20" dirty="0">
                <a:solidFill>
                  <a:srgbClr val="515151"/>
                </a:solidFill>
                <a:latin typeface="Times New Roman"/>
                <a:cs typeface="Times New Roman"/>
              </a:rPr>
              <a:t>mining </a:t>
            </a:r>
            <a:r>
              <a:rPr sz="3600" spc="55" dirty="0">
                <a:solidFill>
                  <a:srgbClr val="515151"/>
                </a:solidFill>
                <a:latin typeface="Times New Roman"/>
                <a:cs typeface="Times New Roman"/>
              </a:rPr>
              <a:t>industries workplace </a:t>
            </a: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provides </a:t>
            </a: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the 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advantage 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improving </a:t>
            </a:r>
            <a:r>
              <a:rPr sz="3600" spc="60" dirty="0">
                <a:solidFill>
                  <a:srgbClr val="515151"/>
                </a:solidFill>
                <a:latin typeface="Times New Roman"/>
                <a:cs typeface="Times New Roman"/>
              </a:rPr>
              <a:t>productivity </a:t>
            </a:r>
            <a:r>
              <a:rPr sz="3600" spc="110" dirty="0">
                <a:solidFill>
                  <a:srgbClr val="515151"/>
                </a:solidFill>
                <a:latin typeface="Times New Roman"/>
                <a:cs typeface="Times New Roman"/>
              </a:rPr>
              <a:t>and </a:t>
            </a: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quality </a:t>
            </a:r>
            <a:r>
              <a:rPr sz="3600" spc="10" dirty="0">
                <a:solidFill>
                  <a:srgbClr val="515151"/>
                </a:solidFill>
                <a:latin typeface="Times New Roman"/>
                <a:cs typeface="Times New Roman"/>
              </a:rPr>
              <a:t>while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reducing</a:t>
            </a:r>
            <a:r>
              <a:rPr sz="3600" spc="-3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120" dirty="0">
                <a:solidFill>
                  <a:srgbClr val="515151"/>
                </a:solidFill>
                <a:latin typeface="Times New Roman"/>
                <a:cs typeface="Times New Roman"/>
              </a:rPr>
              <a:t>error 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And </a:t>
            </a: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waste, </a:t>
            </a: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increasing </a:t>
            </a:r>
            <a:r>
              <a:rPr sz="3600" spc="-10" dirty="0">
                <a:solidFill>
                  <a:srgbClr val="515151"/>
                </a:solidFill>
                <a:latin typeface="Times New Roman"/>
                <a:cs typeface="Times New Roman"/>
              </a:rPr>
              <a:t>safety, </a:t>
            </a:r>
            <a:r>
              <a:rPr sz="3600" spc="110" dirty="0">
                <a:solidFill>
                  <a:srgbClr val="515151"/>
                </a:solidFill>
                <a:latin typeface="Times New Roman"/>
                <a:cs typeface="Times New Roman"/>
              </a:rPr>
              <a:t>and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adding </a:t>
            </a:r>
            <a:r>
              <a:rPr sz="3600" spc="-10" dirty="0">
                <a:solidFill>
                  <a:srgbClr val="515151"/>
                </a:solidFill>
                <a:latin typeface="Times New Roman"/>
                <a:cs typeface="Times New Roman"/>
              </a:rPr>
              <a:t>flexibility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to </a:t>
            </a: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the 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manufacturing </a:t>
            </a:r>
            <a:r>
              <a:rPr sz="3600" spc="60" dirty="0">
                <a:solidFill>
                  <a:srgbClr val="515151"/>
                </a:solidFill>
                <a:latin typeface="Times New Roman"/>
                <a:cs typeface="Times New Roman"/>
              </a:rPr>
              <a:t>process.there </a:t>
            </a:r>
            <a:r>
              <a:rPr sz="3600" spc="90" dirty="0">
                <a:solidFill>
                  <a:srgbClr val="515151"/>
                </a:solidFill>
                <a:latin typeface="Times New Roman"/>
                <a:cs typeface="Times New Roman"/>
              </a:rPr>
              <a:t>are </a:t>
            </a:r>
            <a:r>
              <a:rPr sz="3600" spc="-10" dirty="0">
                <a:solidFill>
                  <a:srgbClr val="515151"/>
                </a:solidFill>
                <a:latin typeface="Times New Roman"/>
                <a:cs typeface="Times New Roman"/>
              </a:rPr>
              <a:t>following </a:t>
            </a:r>
            <a:r>
              <a:rPr sz="3600" spc="55" dirty="0">
                <a:solidFill>
                  <a:srgbClr val="515151"/>
                </a:solidFill>
                <a:latin typeface="Times New Roman"/>
                <a:cs typeface="Times New Roman"/>
              </a:rPr>
              <a:t>reasons </a:t>
            </a:r>
            <a:r>
              <a:rPr sz="3600" spc="114" dirty="0">
                <a:solidFill>
                  <a:srgbClr val="515151"/>
                </a:solidFill>
                <a:latin typeface="Times New Roman"/>
                <a:cs typeface="Times New Roman"/>
              </a:rPr>
              <a:t>that </a:t>
            </a:r>
            <a:r>
              <a:rPr sz="3600" spc="30" dirty="0">
                <a:solidFill>
                  <a:srgbClr val="515151"/>
                </a:solidFill>
                <a:latin typeface="Times New Roman"/>
                <a:cs typeface="Times New Roman"/>
              </a:rPr>
              <a:t>we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need  </a:t>
            </a:r>
            <a:r>
              <a:rPr sz="3600" spc="60" dirty="0">
                <a:solidFill>
                  <a:srgbClr val="515151"/>
                </a:solidFill>
                <a:latin typeface="Times New Roman"/>
                <a:cs typeface="Times New Roman"/>
              </a:rPr>
              <a:t>industrial</a:t>
            </a:r>
            <a:r>
              <a:rPr sz="3600" spc="-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55" dirty="0">
                <a:solidFill>
                  <a:srgbClr val="515151"/>
                </a:solidFill>
                <a:latin typeface="Times New Roman"/>
                <a:cs typeface="Times New Roman"/>
              </a:rPr>
              <a:t>automation-</a:t>
            </a:r>
            <a:endParaRPr sz="3600" dirty="0">
              <a:latin typeface="Times New Roman"/>
              <a:cs typeface="Times New Roman"/>
            </a:endParaRPr>
          </a:p>
          <a:p>
            <a:pPr marL="387985" indent="-362585">
              <a:lnSpc>
                <a:spcPts val="4130"/>
              </a:lnSpc>
              <a:spcBef>
                <a:spcPts val="1480"/>
              </a:spcBef>
              <a:buSzPct val="97368"/>
              <a:buAutoNum type="arabicPeriod"/>
              <a:tabLst>
                <a:tab pos="387985" algn="l"/>
              </a:tabLst>
            </a:pPr>
            <a:r>
              <a:rPr sz="3800" spc="80" dirty="0">
                <a:solidFill>
                  <a:srgbClr val="515151"/>
                </a:solidFill>
                <a:latin typeface="Times New Roman"/>
                <a:cs typeface="Times New Roman"/>
              </a:rPr>
              <a:t>reduce </a:t>
            </a:r>
            <a:r>
              <a:rPr sz="3800" spc="105" dirty="0">
                <a:solidFill>
                  <a:srgbClr val="515151"/>
                </a:solidFill>
                <a:latin typeface="Times New Roman"/>
                <a:cs typeface="Times New Roman"/>
              </a:rPr>
              <a:t>worker </a:t>
            </a:r>
            <a:r>
              <a:rPr sz="3800" spc="30" dirty="0">
                <a:solidFill>
                  <a:srgbClr val="515151"/>
                </a:solidFill>
                <a:latin typeface="Times New Roman"/>
                <a:cs typeface="Times New Roman"/>
              </a:rPr>
              <a:t>fatigue </a:t>
            </a:r>
            <a:r>
              <a:rPr sz="3800" spc="114" dirty="0">
                <a:solidFill>
                  <a:srgbClr val="515151"/>
                </a:solidFill>
                <a:latin typeface="Times New Roman"/>
                <a:cs typeface="Times New Roman"/>
              </a:rPr>
              <a:t>and </a:t>
            </a:r>
            <a:r>
              <a:rPr sz="3800" spc="35" dirty="0">
                <a:solidFill>
                  <a:srgbClr val="515151"/>
                </a:solidFill>
                <a:latin typeface="Times New Roman"/>
                <a:cs typeface="Times New Roman"/>
              </a:rPr>
              <a:t>effort </a:t>
            </a:r>
            <a:r>
              <a:rPr sz="3800" spc="105" dirty="0">
                <a:solidFill>
                  <a:srgbClr val="515151"/>
                </a:solidFill>
                <a:latin typeface="Times New Roman"/>
                <a:cs typeface="Times New Roman"/>
              </a:rPr>
              <a:t>or </a:t>
            </a: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labor </a:t>
            </a:r>
            <a:r>
              <a:rPr sz="3800" spc="30" dirty="0">
                <a:solidFill>
                  <a:srgbClr val="515151"/>
                </a:solidFill>
                <a:latin typeface="Times New Roman"/>
                <a:cs typeface="Times New Roman"/>
              </a:rPr>
              <a:t>expensive</a:t>
            </a:r>
            <a:r>
              <a:rPr sz="3800" spc="-57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operation</a:t>
            </a:r>
            <a:endParaRPr sz="3800" dirty="0">
              <a:latin typeface="Times New Roman"/>
              <a:cs typeface="Times New Roman"/>
            </a:endParaRPr>
          </a:p>
          <a:p>
            <a:pPr marL="394335" indent="-343535">
              <a:lnSpc>
                <a:spcPts val="3779"/>
              </a:lnSpc>
              <a:buSzPct val="97222"/>
              <a:buAutoNum type="arabicPeriod"/>
              <a:tabLst>
                <a:tab pos="394335" algn="l"/>
              </a:tabLst>
            </a:pP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prevents </a:t>
            </a:r>
            <a:r>
              <a:rPr sz="3600" spc="105" dirty="0">
                <a:solidFill>
                  <a:srgbClr val="515151"/>
                </a:solidFill>
                <a:latin typeface="Times New Roman"/>
                <a:cs typeface="Times New Roman"/>
              </a:rPr>
              <a:t>product </a:t>
            </a:r>
            <a:r>
              <a:rPr sz="3600" spc="110" dirty="0">
                <a:solidFill>
                  <a:srgbClr val="515151"/>
                </a:solidFill>
                <a:latin typeface="Times New Roman"/>
                <a:cs typeface="Times New Roman"/>
              </a:rPr>
              <a:t>and</a:t>
            </a:r>
            <a:r>
              <a:rPr sz="3600" spc="-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materials</a:t>
            </a:r>
            <a:endParaRPr sz="3600" dirty="0">
              <a:latin typeface="Times New Roman"/>
              <a:cs typeface="Times New Roman"/>
            </a:endParaRPr>
          </a:p>
          <a:p>
            <a:pPr marL="50800" marR="3621404">
              <a:lnSpc>
                <a:spcPts val="4100"/>
              </a:lnSpc>
              <a:spcBef>
                <a:spcPts val="209"/>
              </a:spcBef>
              <a:buSzPct val="97222"/>
              <a:buAutoNum type="arabicPeriod"/>
              <a:tabLst>
                <a:tab pos="394335" algn="l"/>
              </a:tabLst>
            </a:pP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prevent non 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confirmed </a:t>
            </a:r>
            <a:r>
              <a:rPr sz="3600" spc="105" dirty="0">
                <a:solidFill>
                  <a:srgbClr val="515151"/>
                </a:solidFill>
                <a:latin typeface="Times New Roman"/>
                <a:cs typeface="Times New Roman"/>
              </a:rPr>
              <a:t>product</a:t>
            </a:r>
            <a:r>
              <a:rPr sz="3600" spc="-21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30" dirty="0">
                <a:solidFill>
                  <a:srgbClr val="515151"/>
                </a:solidFill>
                <a:latin typeface="Times New Roman"/>
                <a:cs typeface="Times New Roman"/>
              </a:rPr>
              <a:t>from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shipping 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30" dirty="0">
                <a:solidFill>
                  <a:srgbClr val="515151"/>
                </a:solidFill>
                <a:latin typeface="Times New Roman"/>
                <a:cs typeface="Times New Roman"/>
              </a:rPr>
              <a:t>4.increase</a:t>
            </a:r>
            <a:r>
              <a:rPr sz="3600" spc="-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-15" dirty="0">
                <a:solidFill>
                  <a:srgbClr val="515151"/>
                </a:solidFill>
                <a:latin typeface="Times New Roman"/>
                <a:cs typeface="Times New Roman"/>
              </a:rPr>
              <a:t>efficiency</a:t>
            </a:r>
            <a:endParaRPr sz="3600" dirty="0">
              <a:latin typeface="Times New Roman"/>
              <a:cs typeface="Times New Roman"/>
            </a:endParaRPr>
          </a:p>
          <a:p>
            <a:pPr marL="50800" marR="9128760">
              <a:lnSpc>
                <a:spcPts val="4100"/>
              </a:lnSpc>
            </a:pP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5.collet </a:t>
            </a:r>
            <a:r>
              <a:rPr sz="3600" spc="100" dirty="0">
                <a:solidFill>
                  <a:srgbClr val="515151"/>
                </a:solidFill>
                <a:latin typeface="Times New Roman"/>
                <a:cs typeface="Times New Roman"/>
              </a:rPr>
              <a:t>better</a:t>
            </a:r>
            <a:r>
              <a:rPr sz="3600" spc="-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100" dirty="0">
                <a:solidFill>
                  <a:srgbClr val="515151"/>
                </a:solidFill>
                <a:latin typeface="Times New Roman"/>
                <a:cs typeface="Times New Roman"/>
              </a:rPr>
              <a:t>data  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6.improve</a:t>
            </a:r>
            <a:r>
              <a:rPr sz="3600" spc="-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metrics</a:t>
            </a:r>
            <a:endParaRPr sz="3600" dirty="0">
              <a:latin typeface="Times New Roman"/>
              <a:cs typeface="Times New Roman"/>
            </a:endParaRPr>
          </a:p>
          <a:p>
            <a:pPr marL="50800" marR="4997450">
              <a:lnSpc>
                <a:spcPts val="4100"/>
              </a:lnSpc>
            </a:pPr>
            <a:r>
              <a:rPr sz="3600" spc="5" dirty="0">
                <a:solidFill>
                  <a:srgbClr val="515151"/>
                </a:solidFill>
                <a:latin typeface="Times New Roman"/>
                <a:cs typeface="Times New Roman"/>
              </a:rPr>
              <a:t>7.devise </a:t>
            </a: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the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write </a:t>
            </a: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process</a:t>
            </a:r>
            <a:r>
              <a:rPr sz="3600" spc="-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improvements  </a:t>
            </a:r>
            <a:r>
              <a:rPr sz="3600" spc="10" dirty="0">
                <a:solidFill>
                  <a:srgbClr val="515151"/>
                </a:solidFill>
                <a:latin typeface="Times New Roman"/>
                <a:cs typeface="Times New Roman"/>
              </a:rPr>
              <a:t>8.save</a:t>
            </a:r>
            <a:r>
              <a:rPr sz="3600" spc="-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money</a:t>
            </a:r>
            <a:endParaRPr sz="3600" dirty="0">
              <a:latin typeface="Times New Roman"/>
              <a:cs typeface="Times New Roman"/>
            </a:endParaRPr>
          </a:p>
          <a:p>
            <a:pPr marL="50800" marR="8057515">
              <a:lnSpc>
                <a:spcPts val="4100"/>
              </a:lnSpc>
            </a:pP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9.health </a:t>
            </a:r>
            <a:r>
              <a:rPr sz="3600" spc="110" dirty="0">
                <a:solidFill>
                  <a:srgbClr val="515151"/>
                </a:solidFill>
                <a:latin typeface="Times New Roman"/>
                <a:cs typeface="Times New Roman"/>
              </a:rPr>
              <a:t>and </a:t>
            </a:r>
            <a:r>
              <a:rPr sz="3600" spc="20" dirty="0">
                <a:solidFill>
                  <a:srgbClr val="515151"/>
                </a:solidFill>
                <a:latin typeface="Times New Roman"/>
                <a:cs typeface="Times New Roman"/>
              </a:rPr>
              <a:t>safety</a:t>
            </a:r>
            <a:r>
              <a:rPr sz="3600" spc="-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10" dirty="0">
                <a:solidFill>
                  <a:srgbClr val="515151"/>
                </a:solidFill>
                <a:latin typeface="Times New Roman"/>
                <a:cs typeface="Times New Roman"/>
              </a:rPr>
              <a:t>issue  </a:t>
            </a:r>
            <a:r>
              <a:rPr sz="3600" spc="5" dirty="0">
                <a:solidFill>
                  <a:srgbClr val="515151"/>
                </a:solidFill>
                <a:latin typeface="Times New Roman"/>
                <a:cs typeface="Times New Roman"/>
              </a:rPr>
              <a:t>10.time</a:t>
            </a:r>
            <a:r>
              <a:rPr sz="3600" spc="-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20" dirty="0">
                <a:solidFill>
                  <a:srgbClr val="515151"/>
                </a:solidFill>
                <a:latin typeface="Times New Roman"/>
                <a:cs typeface="Times New Roman"/>
              </a:rPr>
              <a:t>saving</a:t>
            </a:r>
            <a:endParaRPr sz="3600" dirty="0">
              <a:latin typeface="Times New Roman"/>
              <a:cs typeface="Times New Roman"/>
            </a:endParaRPr>
          </a:p>
          <a:p>
            <a:pPr marL="50800">
              <a:lnSpc>
                <a:spcPts val="4000"/>
              </a:lnSpc>
            </a:pP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11.environment </a:t>
            </a: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impact </a:t>
            </a:r>
            <a:r>
              <a:rPr sz="3600" spc="-35" dirty="0">
                <a:solidFill>
                  <a:srgbClr val="515151"/>
                </a:solidFill>
                <a:latin typeface="Times New Roman"/>
                <a:cs typeface="Times New Roman"/>
              </a:rPr>
              <a:t>of</a:t>
            </a:r>
            <a:r>
              <a:rPr sz="3600" spc="-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20" dirty="0">
                <a:solidFill>
                  <a:srgbClr val="515151"/>
                </a:solidFill>
                <a:latin typeface="Times New Roman"/>
                <a:cs typeface="Times New Roman"/>
              </a:rPr>
              <a:t>mining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/>
          <p:nvPr/>
        </p:nvSpPr>
        <p:spPr>
          <a:xfrm>
            <a:off x="812800" y="1003300"/>
            <a:ext cx="111760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3"/>
          <p:cNvSpPr/>
          <p:nvPr/>
        </p:nvSpPr>
        <p:spPr>
          <a:xfrm>
            <a:off x="2489200" y="1739900"/>
            <a:ext cx="7785100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4"/>
          <p:cNvSpPr txBox="1">
            <a:spLocks noGrp="1"/>
          </p:cNvSpPr>
          <p:nvPr>
            <p:ph type="title"/>
          </p:nvPr>
        </p:nvSpPr>
        <p:spPr>
          <a:xfrm>
            <a:off x="762000" y="774700"/>
            <a:ext cx="11202670" cy="1524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689100" marR="5080" indent="-1676400">
              <a:lnSpc>
                <a:spcPts val="5800"/>
              </a:lnSpc>
              <a:spcBef>
                <a:spcPts val="459"/>
              </a:spcBef>
              <a:tabLst>
                <a:tab pos="2122805" algn="l"/>
                <a:tab pos="2611755" algn="l"/>
                <a:tab pos="5405120" algn="l"/>
                <a:tab pos="5492115" algn="l"/>
                <a:tab pos="6579870" algn="l"/>
              </a:tabLst>
            </a:pPr>
            <a:r>
              <a:rPr sz="5000" spc="365" dirty="0"/>
              <a:t>SOME	</a:t>
            </a:r>
            <a:r>
              <a:rPr sz="5000" spc="235" dirty="0"/>
              <a:t>EXAMPLE		</a:t>
            </a:r>
            <a:r>
              <a:rPr sz="5000" spc="459" dirty="0"/>
              <a:t>OF	</a:t>
            </a:r>
            <a:r>
              <a:rPr sz="5000" spc="275" dirty="0"/>
              <a:t>AUTOM</a:t>
            </a:r>
            <a:r>
              <a:rPr sz="5000" spc="-465" dirty="0"/>
              <a:t>A</a:t>
            </a:r>
            <a:r>
              <a:rPr sz="5000" spc="295" dirty="0"/>
              <a:t>TION  </a:t>
            </a:r>
            <a:r>
              <a:rPr sz="5000" spc="370" dirty="0"/>
              <a:t>IN	</a:t>
            </a:r>
            <a:r>
              <a:rPr sz="5000" spc="355" dirty="0"/>
              <a:t>MINING	</a:t>
            </a:r>
            <a:r>
              <a:rPr sz="5000" spc="310" dirty="0"/>
              <a:t>INDUSTRIES</a:t>
            </a:r>
            <a:endParaRPr sz="5000"/>
          </a:p>
        </p:txBody>
      </p:sp>
      <p:sp>
        <p:nvSpPr>
          <p:cNvPr id="1048618" name="object 7"/>
          <p:cNvSpPr txBox="1">
            <a:spLocks noGrp="1"/>
          </p:cNvSpPr>
          <p:nvPr>
            <p:ph sz="quarter" idx="1"/>
          </p:nvPr>
        </p:nvSpPr>
        <p:spPr>
          <a:xfrm>
            <a:off x="114300" y="2113279"/>
            <a:ext cx="6674484" cy="7416800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889000" algn="ctr">
              <a:lnSpc>
                <a:spcPct val="100000"/>
              </a:lnSpc>
              <a:spcBef>
                <a:spcPts val="2160"/>
              </a:spcBef>
              <a:tabLst>
                <a:tab pos="1732914" algn="l"/>
                <a:tab pos="3654425" algn="l"/>
              </a:tabLst>
            </a:pPr>
            <a:r>
              <a:rPr spc="229" dirty="0"/>
              <a:t>3D	</a:t>
            </a:r>
            <a:r>
              <a:rPr spc="155" dirty="0"/>
              <a:t>LASER	</a:t>
            </a:r>
            <a:r>
              <a:rPr spc="229" dirty="0"/>
              <a:t>SCANNING</a:t>
            </a:r>
          </a:p>
          <a:p>
            <a:pPr marL="12700" marR="549910">
              <a:lnSpc>
                <a:spcPts val="4900"/>
              </a:lnSpc>
              <a:spcBef>
                <a:spcPts val="2340"/>
              </a:spcBef>
              <a:tabLst>
                <a:tab pos="1014730" algn="l"/>
                <a:tab pos="1094105" algn="l"/>
                <a:tab pos="1222375" algn="l"/>
                <a:tab pos="1301115" algn="l"/>
                <a:tab pos="1390015" algn="l"/>
                <a:tab pos="1884045" algn="l"/>
                <a:tab pos="2076450" algn="l"/>
                <a:tab pos="2101215" algn="l"/>
                <a:tab pos="2259330" algn="l"/>
                <a:tab pos="2392045" algn="l"/>
                <a:tab pos="2817495" algn="l"/>
                <a:tab pos="2901315" algn="l"/>
                <a:tab pos="3162935" algn="l"/>
                <a:tab pos="3197860" algn="l"/>
                <a:tab pos="3474085" algn="l"/>
                <a:tab pos="3710940" algn="l"/>
                <a:tab pos="3918585" algn="l"/>
                <a:tab pos="3957954" algn="l"/>
                <a:tab pos="4279265" algn="l"/>
                <a:tab pos="4338320" algn="l"/>
                <a:tab pos="4427220" algn="l"/>
                <a:tab pos="4900930" algn="l"/>
                <a:tab pos="5197475" algn="l"/>
              </a:tabLst>
            </a:pPr>
            <a:r>
              <a:rPr spc="90" dirty="0">
                <a:solidFill>
                  <a:srgbClr val="515151"/>
                </a:solidFill>
              </a:rPr>
              <a:t>Laser		</a:t>
            </a:r>
            <a:r>
              <a:rPr spc="55" dirty="0">
                <a:solidFill>
                  <a:srgbClr val="515151"/>
                </a:solidFill>
              </a:rPr>
              <a:t>scanning	</a:t>
            </a:r>
            <a:r>
              <a:rPr spc="-40" dirty="0">
                <a:solidFill>
                  <a:srgbClr val="515151"/>
                </a:solidFill>
              </a:rPr>
              <a:t>is		</a:t>
            </a:r>
            <a:r>
              <a:rPr spc="80" dirty="0">
                <a:solidFill>
                  <a:srgbClr val="515151"/>
                </a:solidFill>
              </a:rPr>
              <a:t>a		</a:t>
            </a:r>
            <a:r>
              <a:rPr spc="65" dirty="0">
                <a:solidFill>
                  <a:srgbClr val="515151"/>
                </a:solidFill>
              </a:rPr>
              <a:t>remote  </a:t>
            </a:r>
            <a:r>
              <a:rPr spc="55" dirty="0">
                <a:solidFill>
                  <a:srgbClr val="515151"/>
                </a:solidFill>
              </a:rPr>
              <a:t>Sensing	</a:t>
            </a:r>
            <a:r>
              <a:rPr spc="35" dirty="0">
                <a:solidFill>
                  <a:srgbClr val="515151"/>
                </a:solidFill>
              </a:rPr>
              <a:t>technology		</a:t>
            </a:r>
            <a:r>
              <a:rPr spc="60" dirty="0">
                <a:solidFill>
                  <a:srgbClr val="515151"/>
                </a:solidFill>
              </a:rPr>
              <a:t>which  </a:t>
            </a:r>
            <a:r>
              <a:rPr spc="75" dirty="0">
                <a:solidFill>
                  <a:srgbClr val="515151"/>
                </a:solidFill>
              </a:rPr>
              <a:t>Uses</a:t>
            </a:r>
            <a:r>
              <a:rPr dirty="0">
                <a:solidFill>
                  <a:srgbClr val="515151"/>
                </a:solidFill>
              </a:rPr>
              <a:t>		</a:t>
            </a:r>
            <a:r>
              <a:rPr spc="45" dirty="0">
                <a:solidFill>
                  <a:srgbClr val="515151"/>
                </a:solidFill>
              </a:rPr>
              <a:t>laser</a:t>
            </a:r>
            <a:r>
              <a:rPr dirty="0">
                <a:solidFill>
                  <a:srgbClr val="515151"/>
                </a:solidFill>
              </a:rPr>
              <a:t>	</a:t>
            </a:r>
            <a:r>
              <a:rPr spc="55" dirty="0">
                <a:solidFill>
                  <a:srgbClr val="515151"/>
                </a:solidFill>
              </a:rPr>
              <a:t>beam</a:t>
            </a:r>
            <a:r>
              <a:rPr dirty="0">
                <a:solidFill>
                  <a:srgbClr val="515151"/>
                </a:solidFill>
              </a:rPr>
              <a:t>	</a:t>
            </a:r>
            <a:r>
              <a:rPr spc="75" dirty="0">
                <a:solidFill>
                  <a:srgbClr val="515151"/>
                </a:solidFill>
              </a:rPr>
              <a:t>to</a:t>
            </a:r>
            <a:r>
              <a:rPr dirty="0">
                <a:solidFill>
                  <a:srgbClr val="515151"/>
                </a:solidFill>
              </a:rPr>
              <a:t>	</a:t>
            </a:r>
            <a:r>
              <a:rPr spc="60" dirty="0">
                <a:solidFill>
                  <a:srgbClr val="515151"/>
                </a:solidFill>
              </a:rPr>
              <a:t>measure  </a:t>
            </a:r>
            <a:r>
              <a:rPr spc="100" dirty="0">
                <a:solidFill>
                  <a:srgbClr val="515151"/>
                </a:solidFill>
              </a:rPr>
              <a:t>The	</a:t>
            </a:r>
            <a:r>
              <a:rPr spc="35" dirty="0">
                <a:solidFill>
                  <a:srgbClr val="515151"/>
                </a:solidFill>
              </a:rPr>
              <a:t>position		</a:t>
            </a:r>
            <a:r>
              <a:rPr spc="-40" dirty="0">
                <a:solidFill>
                  <a:srgbClr val="515151"/>
                </a:solidFill>
              </a:rPr>
              <a:t>of	</a:t>
            </a:r>
            <a:r>
              <a:rPr spc="55" dirty="0">
                <a:solidFill>
                  <a:srgbClr val="515151"/>
                </a:solidFill>
              </a:rPr>
              <a:t>surface	</a:t>
            </a:r>
            <a:r>
              <a:rPr spc="114" dirty="0">
                <a:solidFill>
                  <a:srgbClr val="515151"/>
                </a:solidFill>
              </a:rPr>
              <a:t>or  </a:t>
            </a:r>
            <a:r>
              <a:rPr spc="55" dirty="0">
                <a:solidFill>
                  <a:srgbClr val="515151"/>
                </a:solidFill>
              </a:rPr>
              <a:t>Targeted		</a:t>
            </a:r>
            <a:r>
              <a:rPr spc="65" dirty="0">
                <a:solidFill>
                  <a:srgbClr val="515151"/>
                </a:solidFill>
              </a:rPr>
              <a:t>feature.	</a:t>
            </a:r>
            <a:r>
              <a:rPr spc="195" dirty="0">
                <a:solidFill>
                  <a:srgbClr val="515151"/>
                </a:solidFill>
              </a:rPr>
              <a:t>It		</a:t>
            </a:r>
            <a:r>
              <a:rPr spc="-40" dirty="0">
                <a:solidFill>
                  <a:srgbClr val="515151"/>
                </a:solidFill>
              </a:rPr>
              <a:t>is	</a:t>
            </a:r>
            <a:r>
              <a:rPr dirty="0">
                <a:solidFill>
                  <a:srgbClr val="515151"/>
                </a:solidFill>
              </a:rPr>
              <a:t>also  </a:t>
            </a:r>
            <a:r>
              <a:rPr spc="114" dirty="0">
                <a:solidFill>
                  <a:srgbClr val="515151"/>
                </a:solidFill>
              </a:rPr>
              <a:t>Used		</a:t>
            </a:r>
            <a:r>
              <a:rPr spc="50" dirty="0">
                <a:solidFill>
                  <a:srgbClr val="515151"/>
                </a:solidFill>
              </a:rPr>
              <a:t>for	</a:t>
            </a:r>
            <a:r>
              <a:rPr spc="100" dirty="0">
                <a:solidFill>
                  <a:srgbClr val="515151"/>
                </a:solidFill>
              </a:rPr>
              <a:t>the		</a:t>
            </a:r>
            <a:r>
              <a:rPr spc="85" dirty="0">
                <a:solidFill>
                  <a:srgbClr val="515151"/>
                </a:solidFill>
              </a:rPr>
              <a:t>accurate	</a:t>
            </a:r>
            <a:r>
              <a:rPr spc="55" dirty="0">
                <a:solidFill>
                  <a:srgbClr val="515151"/>
                </a:solidFill>
              </a:rPr>
              <a:t>map,  </a:t>
            </a:r>
            <a:r>
              <a:rPr spc="75" dirty="0">
                <a:solidFill>
                  <a:srgbClr val="515151"/>
                </a:solidFill>
              </a:rPr>
              <a:t>And		</a:t>
            </a:r>
            <a:r>
              <a:rPr spc="110" dirty="0">
                <a:solidFill>
                  <a:srgbClr val="515151"/>
                </a:solidFill>
              </a:rPr>
              <a:t>interpret	</a:t>
            </a:r>
            <a:r>
              <a:rPr spc="-20" dirty="0">
                <a:solidFill>
                  <a:srgbClr val="515151"/>
                </a:solidFill>
              </a:rPr>
              <a:t>geological  </a:t>
            </a:r>
            <a:r>
              <a:rPr spc="135" dirty="0">
                <a:solidFill>
                  <a:srgbClr val="515151"/>
                </a:solidFill>
              </a:rPr>
              <a:t>Structure	</a:t>
            </a:r>
            <a:r>
              <a:rPr spc="35" dirty="0">
                <a:solidFill>
                  <a:srgbClr val="515151"/>
                </a:solidFill>
              </a:rPr>
              <a:t>in	</a:t>
            </a:r>
            <a:r>
              <a:rPr spc="80" dirty="0">
                <a:solidFill>
                  <a:srgbClr val="515151"/>
                </a:solidFill>
              </a:rPr>
              <a:t>a		</a:t>
            </a:r>
            <a:r>
              <a:rPr spc="55" dirty="0">
                <a:solidFill>
                  <a:srgbClr val="515151"/>
                </a:solidFill>
              </a:rPr>
              <a:t>pit.</a:t>
            </a:r>
          </a:p>
        </p:txBody>
      </p:sp>
      <p:sp>
        <p:nvSpPr>
          <p:cNvPr id="1048616" name="object 5"/>
          <p:cNvSpPr/>
          <p:nvPr/>
        </p:nvSpPr>
        <p:spPr>
          <a:xfrm>
            <a:off x="398462" y="2597150"/>
            <a:ext cx="393249" cy="29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7" name="object 6"/>
          <p:cNvSpPr/>
          <p:nvPr/>
        </p:nvSpPr>
        <p:spPr>
          <a:xfrm>
            <a:off x="6022975" y="3070225"/>
            <a:ext cx="6913562" cy="48117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1435100" y="228600"/>
            <a:ext cx="101600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3"/>
          <p:cNvSpPr txBox="1">
            <a:spLocks noGrp="1"/>
          </p:cNvSpPr>
          <p:nvPr>
            <p:ph type="title"/>
          </p:nvPr>
        </p:nvSpPr>
        <p:spPr>
          <a:xfrm>
            <a:off x="1435099" y="-3251024"/>
            <a:ext cx="1022604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9750" algn="l"/>
              </a:tabLst>
            </a:pPr>
            <a:r>
              <a:rPr sz="6900" spc="380" dirty="0">
                <a:solidFill>
                  <a:srgbClr val="515151"/>
                </a:solidFill>
              </a:rPr>
              <a:t>SU</a:t>
            </a:r>
            <a:r>
              <a:rPr sz="6900" spc="-5" dirty="0">
                <a:solidFill>
                  <a:srgbClr val="515151"/>
                </a:solidFill>
              </a:rPr>
              <a:t>R</a:t>
            </a:r>
            <a:r>
              <a:rPr sz="6900" spc="295" dirty="0">
                <a:solidFill>
                  <a:srgbClr val="515151"/>
                </a:solidFill>
              </a:rPr>
              <a:t>VEYING</a:t>
            </a:r>
            <a:r>
              <a:rPr sz="6900" dirty="0">
                <a:solidFill>
                  <a:srgbClr val="515151"/>
                </a:solidFill>
              </a:rPr>
              <a:t>	</a:t>
            </a:r>
            <a:r>
              <a:rPr sz="6900" spc="350" dirty="0">
                <a:solidFill>
                  <a:srgbClr val="515151"/>
                </a:solidFill>
              </a:rPr>
              <a:t>VEHICLES</a:t>
            </a:r>
            <a:endParaRPr sz="6900"/>
          </a:p>
        </p:txBody>
      </p:sp>
      <p:sp>
        <p:nvSpPr>
          <p:cNvPr id="1048621" name="object 4"/>
          <p:cNvSpPr/>
          <p:nvPr/>
        </p:nvSpPr>
        <p:spPr>
          <a:xfrm>
            <a:off x="5538114" y="1706740"/>
            <a:ext cx="7259637" cy="4792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5"/>
          <p:cNvSpPr txBox="1"/>
          <p:nvPr/>
        </p:nvSpPr>
        <p:spPr>
          <a:xfrm>
            <a:off x="254000" y="1447800"/>
            <a:ext cx="12496800" cy="6814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200" spc="335" dirty="0">
                <a:latin typeface="Times New Roman"/>
                <a:cs typeface="Times New Roman"/>
              </a:rPr>
              <a:t>DRONES</a:t>
            </a:r>
            <a:endParaRPr sz="4200" dirty="0">
              <a:latin typeface="Times New Roman"/>
              <a:cs typeface="Times New Roman"/>
            </a:endParaRPr>
          </a:p>
          <a:p>
            <a:pPr marL="12700" marR="7106920">
              <a:lnSpc>
                <a:spcPts val="4900"/>
              </a:lnSpc>
              <a:spcBef>
                <a:spcPts val="3940"/>
              </a:spcBef>
              <a:tabLst>
                <a:tab pos="1005205" algn="l"/>
                <a:tab pos="1795145" algn="l"/>
                <a:tab pos="1958339" algn="l"/>
                <a:tab pos="2032000" algn="l"/>
                <a:tab pos="2338705" algn="l"/>
                <a:tab pos="2386965" algn="l"/>
                <a:tab pos="2856865" algn="l"/>
                <a:tab pos="2955290" algn="l"/>
                <a:tab pos="3049270" algn="l"/>
                <a:tab pos="4184650" algn="l"/>
                <a:tab pos="4338320" algn="l"/>
              </a:tabLst>
            </a:pPr>
            <a:r>
              <a:rPr sz="3600" spc="140" dirty="0">
                <a:solidFill>
                  <a:srgbClr val="515151"/>
                </a:solidFill>
                <a:latin typeface="Times New Roman"/>
                <a:cs typeface="Times New Roman"/>
              </a:rPr>
              <a:t>Drones	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in	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  </a:t>
            </a: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Improve		</a:t>
            </a:r>
            <a:r>
              <a:rPr sz="36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3600" spc="20" dirty="0">
                <a:solidFill>
                  <a:srgbClr val="515151"/>
                </a:solidFill>
                <a:latin typeface="Times New Roman"/>
                <a:cs typeface="Times New Roman"/>
              </a:rPr>
              <a:t>overall  </a:t>
            </a:r>
            <a:r>
              <a:rPr sz="3600" spc="15" dirty="0">
                <a:solidFill>
                  <a:srgbClr val="515151"/>
                </a:solidFill>
                <a:latin typeface="Times New Roman"/>
                <a:cs typeface="Times New Roman"/>
              </a:rPr>
              <a:t>Efficiency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3600" spc="-40" dirty="0">
                <a:solidFill>
                  <a:srgbClr val="515151"/>
                </a:solidFill>
                <a:latin typeface="Times New Roman"/>
                <a:cs typeface="Times New Roman"/>
              </a:rPr>
              <a:t>of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large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15" dirty="0">
                <a:solidFill>
                  <a:srgbClr val="515151"/>
                </a:solidFill>
                <a:latin typeface="Times New Roman"/>
                <a:cs typeface="Times New Roman"/>
              </a:rPr>
              <a:t>mine  </a:t>
            </a:r>
            <a:r>
              <a:rPr sz="3600" spc="55" dirty="0">
                <a:solidFill>
                  <a:srgbClr val="515151"/>
                </a:solidFill>
                <a:latin typeface="Times New Roman"/>
                <a:cs typeface="Times New Roman"/>
              </a:rPr>
              <a:t>Site	</a:t>
            </a:r>
            <a:r>
              <a:rPr sz="36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3600" spc="140" dirty="0">
                <a:solidFill>
                  <a:srgbClr val="515151"/>
                </a:solidFill>
                <a:latin typeface="Times New Roman"/>
                <a:cs typeface="Times New Roman"/>
              </a:rPr>
              <a:t>quarry  </a:t>
            </a:r>
            <a:r>
              <a:rPr sz="3600" spc="90" dirty="0">
                <a:solidFill>
                  <a:srgbClr val="515151"/>
                </a:solidFill>
                <a:latin typeface="Times New Roman"/>
                <a:cs typeface="Times New Roman"/>
              </a:rPr>
              <a:t>Management		</a:t>
            </a: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by  Providing	</a:t>
            </a: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accurate	</a:t>
            </a:r>
            <a:r>
              <a:rPr sz="36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ts val="4900"/>
              </a:lnSpc>
              <a:tabLst>
                <a:tab pos="1005205" algn="l"/>
                <a:tab pos="2847340" algn="l"/>
                <a:tab pos="2990215" algn="l"/>
                <a:tab pos="3469004" algn="l"/>
                <a:tab pos="4072254" algn="l"/>
                <a:tab pos="4284345" algn="l"/>
                <a:tab pos="5340985" algn="l"/>
                <a:tab pos="6111240" algn="l"/>
                <a:tab pos="6491605" algn="l"/>
                <a:tab pos="6995159" algn="l"/>
                <a:tab pos="7350759" algn="l"/>
                <a:tab pos="7552690" algn="l"/>
                <a:tab pos="7933055" algn="l"/>
                <a:tab pos="8106409" algn="l"/>
                <a:tab pos="9044305" algn="l"/>
                <a:tab pos="9514205" algn="l"/>
                <a:tab pos="10096500" algn="l"/>
                <a:tab pos="10313670" algn="l"/>
                <a:tab pos="10951210" algn="l"/>
              </a:tabLst>
            </a:pP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Compressive	</a:t>
            </a:r>
            <a:r>
              <a:rPr sz="3600" spc="114" dirty="0">
                <a:solidFill>
                  <a:srgbClr val="515151"/>
                </a:solidFill>
                <a:latin typeface="Times New Roman"/>
                <a:cs typeface="Times New Roman"/>
              </a:rPr>
              <a:t>data	</a:t>
            </a:r>
            <a:r>
              <a:rPr sz="3600" spc="30" dirty="0">
                <a:solidFill>
                  <a:srgbClr val="515151"/>
                </a:solidFill>
                <a:latin typeface="Times New Roman"/>
                <a:cs typeface="Times New Roman"/>
              </a:rPr>
              <a:t>detailing	</a:t>
            </a:r>
            <a:r>
              <a:rPr sz="3600" spc="15" dirty="0">
                <a:solidFill>
                  <a:srgbClr val="515151"/>
                </a:solidFill>
                <a:latin typeface="Times New Roman"/>
                <a:cs typeface="Times New Roman"/>
              </a:rPr>
              <a:t>site	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in	</a:t>
            </a:r>
            <a:r>
              <a:rPr sz="3600" spc="80" dirty="0">
                <a:solidFill>
                  <a:srgbClr val="515151"/>
                </a:solidFill>
                <a:latin typeface="Times New Roman"/>
                <a:cs typeface="Times New Roman"/>
              </a:rPr>
              <a:t>a	</a:t>
            </a:r>
            <a:r>
              <a:rPr sz="3600" spc="55" dirty="0">
                <a:solidFill>
                  <a:srgbClr val="515151"/>
                </a:solidFill>
                <a:latin typeface="Times New Roman"/>
                <a:cs typeface="Times New Roman"/>
              </a:rPr>
              <a:t>very	</a:t>
            </a:r>
            <a:r>
              <a:rPr sz="3600" spc="105" dirty="0">
                <a:solidFill>
                  <a:srgbClr val="515151"/>
                </a:solidFill>
                <a:latin typeface="Times New Roman"/>
                <a:cs typeface="Times New Roman"/>
              </a:rPr>
              <a:t>short	</a:t>
            </a: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time.they  also	</a:t>
            </a:r>
            <a:r>
              <a:rPr sz="3600" spc="120" dirty="0">
                <a:solidFill>
                  <a:srgbClr val="515151"/>
                </a:solidFill>
                <a:latin typeface="Times New Roman"/>
                <a:cs typeface="Times New Roman"/>
              </a:rPr>
              <a:t>support	</a:t>
            </a:r>
            <a:r>
              <a:rPr sz="3600" spc="114" dirty="0">
                <a:solidFill>
                  <a:srgbClr val="515151"/>
                </a:solidFill>
                <a:latin typeface="Times New Roman"/>
                <a:cs typeface="Times New Roman"/>
              </a:rPr>
              <a:t>better	</a:t>
            </a: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condition	</a:t>
            </a: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among	teams	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onsite	</a:t>
            </a:r>
            <a:r>
              <a:rPr sz="36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  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internationally,	</a:t>
            </a:r>
            <a:r>
              <a:rPr sz="3600" spc="20" dirty="0">
                <a:solidFill>
                  <a:srgbClr val="515151"/>
                </a:solidFill>
                <a:latin typeface="Times New Roman"/>
                <a:cs typeface="Times New Roman"/>
              </a:rPr>
              <a:t>offering	</a:t>
            </a: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dynamic	</a:t>
            </a: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oversight	</a:t>
            </a:r>
            <a:r>
              <a:rPr sz="3600" spc="-40" dirty="0">
                <a:solidFill>
                  <a:srgbClr val="515151"/>
                </a:solidFill>
                <a:latin typeface="Times New Roman"/>
                <a:cs typeface="Times New Roman"/>
              </a:rPr>
              <a:t>of	</a:t>
            </a:r>
            <a:r>
              <a:rPr sz="3600" spc="-30" dirty="0">
                <a:solidFill>
                  <a:srgbClr val="515151"/>
                </a:solidFill>
                <a:latin typeface="Times New Roman"/>
                <a:cs typeface="Times New Roman"/>
              </a:rPr>
              <a:t>all  </a:t>
            </a:r>
            <a:r>
              <a:rPr sz="3600" spc="70" dirty="0">
                <a:solidFill>
                  <a:srgbClr val="515151"/>
                </a:solidFill>
                <a:latin typeface="Times New Roman"/>
                <a:cs typeface="Times New Roman"/>
              </a:rPr>
              <a:t>operation.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1308100" y="279400"/>
            <a:ext cx="98679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3"/>
          <p:cNvSpPr txBox="1">
            <a:spLocks noGrp="1"/>
          </p:cNvSpPr>
          <p:nvPr>
            <p:ph type="title"/>
          </p:nvPr>
        </p:nvSpPr>
        <p:spPr>
          <a:xfrm>
            <a:off x="1718944" y="-2417640"/>
            <a:ext cx="989266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69510" algn="l"/>
                <a:tab pos="6243955" algn="l"/>
              </a:tabLst>
            </a:pPr>
            <a:r>
              <a:rPr sz="6900" spc="395" dirty="0">
                <a:solidFill>
                  <a:srgbClr val="515151"/>
                </a:solidFill>
              </a:rPr>
              <a:t>ROBOTICS	</a:t>
            </a:r>
            <a:r>
              <a:rPr sz="6900" spc="509" dirty="0">
                <a:solidFill>
                  <a:srgbClr val="515151"/>
                </a:solidFill>
              </a:rPr>
              <a:t>IN	</a:t>
            </a:r>
            <a:r>
              <a:rPr sz="6900" spc="490" dirty="0">
                <a:solidFill>
                  <a:srgbClr val="515151"/>
                </a:solidFill>
              </a:rPr>
              <a:t>MINING</a:t>
            </a:r>
            <a:endParaRPr sz="6900"/>
          </a:p>
        </p:txBody>
      </p:sp>
      <p:sp>
        <p:nvSpPr>
          <p:cNvPr id="1048625" name="object 4"/>
          <p:cNvSpPr/>
          <p:nvPr/>
        </p:nvSpPr>
        <p:spPr>
          <a:xfrm>
            <a:off x="352425" y="1181100"/>
            <a:ext cx="5307012" cy="3941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/>
          <p:nvPr/>
        </p:nvSpPr>
        <p:spPr>
          <a:xfrm>
            <a:off x="368300" y="5466080"/>
            <a:ext cx="12593955" cy="28397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381125">
              <a:lnSpc>
                <a:spcPts val="4400"/>
              </a:lnSpc>
              <a:spcBef>
                <a:spcPts val="380"/>
              </a:spcBef>
            </a:pPr>
            <a:r>
              <a:rPr sz="3800" spc="-75" dirty="0">
                <a:solidFill>
                  <a:srgbClr val="515151"/>
                </a:solidFill>
                <a:latin typeface="Times New Roman"/>
                <a:cs typeface="Times New Roman"/>
              </a:rPr>
              <a:t>To </a:t>
            </a:r>
            <a:r>
              <a:rPr sz="3800" spc="80" dirty="0">
                <a:solidFill>
                  <a:srgbClr val="515151"/>
                </a:solidFill>
                <a:latin typeface="Times New Roman"/>
                <a:cs typeface="Times New Roman"/>
              </a:rPr>
              <a:t>address </a:t>
            </a:r>
            <a:r>
              <a:rPr sz="3800" spc="90" dirty="0">
                <a:solidFill>
                  <a:srgbClr val="515151"/>
                </a:solidFill>
                <a:latin typeface="Times New Roman"/>
                <a:cs typeface="Times New Roman"/>
              </a:rPr>
              <a:t>the </a:t>
            </a:r>
            <a:r>
              <a:rPr sz="3800" spc="30" dirty="0">
                <a:solidFill>
                  <a:srgbClr val="515151"/>
                </a:solidFill>
                <a:latin typeface="Times New Roman"/>
                <a:cs typeface="Times New Roman"/>
              </a:rPr>
              <a:t>existence </a:t>
            </a:r>
            <a:r>
              <a:rPr sz="3800" spc="-35" dirty="0">
                <a:solidFill>
                  <a:srgbClr val="515151"/>
                </a:solidFill>
                <a:latin typeface="Times New Roman"/>
                <a:cs typeface="Times New Roman"/>
              </a:rPr>
              <a:t>of </a:t>
            </a:r>
            <a:r>
              <a:rPr sz="3800" spc="105" dirty="0">
                <a:solidFill>
                  <a:srgbClr val="515151"/>
                </a:solidFill>
                <a:latin typeface="Times New Roman"/>
                <a:cs typeface="Times New Roman"/>
              </a:rPr>
              <a:t>subterranean </a:t>
            </a:r>
            <a:r>
              <a:rPr sz="3800" spc="15" dirty="0">
                <a:solidFill>
                  <a:srgbClr val="515151"/>
                </a:solidFill>
                <a:latin typeface="Times New Roman"/>
                <a:cs typeface="Times New Roman"/>
              </a:rPr>
              <a:t>void </a:t>
            </a:r>
            <a:r>
              <a:rPr sz="3800" spc="40" dirty="0">
                <a:solidFill>
                  <a:srgbClr val="515151"/>
                </a:solidFill>
                <a:latin typeface="Times New Roman"/>
                <a:cs typeface="Times New Roman"/>
              </a:rPr>
              <a:t>space  </a:t>
            </a:r>
            <a:r>
              <a:rPr sz="3800" spc="10" dirty="0">
                <a:solidFill>
                  <a:srgbClr val="515151"/>
                </a:solidFill>
                <a:latin typeface="Times New Roman"/>
                <a:cs typeface="Times New Roman"/>
              </a:rPr>
              <a:t>Below </a:t>
            </a:r>
            <a:r>
              <a:rPr sz="3800" spc="105" dirty="0">
                <a:solidFill>
                  <a:srgbClr val="515151"/>
                </a:solidFill>
                <a:latin typeface="Times New Roman"/>
                <a:cs typeface="Times New Roman"/>
              </a:rPr>
              <a:t>ground </a:t>
            </a:r>
            <a:r>
              <a:rPr sz="3800" dirty="0">
                <a:solidFill>
                  <a:srgbClr val="515151"/>
                </a:solidFill>
                <a:latin typeface="Times New Roman"/>
                <a:cs typeface="Times New Roman"/>
              </a:rPr>
              <a:t>, </a:t>
            </a: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a </a:t>
            </a:r>
            <a:r>
              <a:rPr sz="3800" spc="60" dirty="0">
                <a:solidFill>
                  <a:srgbClr val="515151"/>
                </a:solidFill>
                <a:latin typeface="Times New Roman"/>
                <a:cs typeface="Times New Roman"/>
              </a:rPr>
              <a:t>robotic </a:t>
            </a:r>
            <a:r>
              <a:rPr sz="3800" spc="15" dirty="0">
                <a:solidFill>
                  <a:srgbClr val="515151"/>
                </a:solidFill>
                <a:latin typeface="Times New Roman"/>
                <a:cs typeface="Times New Roman"/>
              </a:rPr>
              <a:t>tool </a:t>
            </a: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has been </a:t>
            </a:r>
            <a:r>
              <a:rPr sz="3800" spc="35" dirty="0">
                <a:solidFill>
                  <a:srgbClr val="515151"/>
                </a:solidFill>
                <a:latin typeface="Times New Roman"/>
                <a:cs typeface="Times New Roman"/>
              </a:rPr>
              <a:t>developed </a:t>
            </a:r>
            <a:r>
              <a:rPr sz="3800" spc="120" dirty="0">
                <a:solidFill>
                  <a:srgbClr val="515151"/>
                </a:solidFill>
                <a:latin typeface="Times New Roman"/>
                <a:cs typeface="Times New Roman"/>
              </a:rPr>
              <a:t>that</a:t>
            </a:r>
            <a:r>
              <a:rPr sz="3800" spc="-43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800" spc="-40" dirty="0">
                <a:solidFill>
                  <a:srgbClr val="515151"/>
                </a:solidFill>
                <a:latin typeface="Times New Roman"/>
                <a:cs typeface="Times New Roman"/>
              </a:rPr>
              <a:t>is</a:t>
            </a:r>
            <a:endParaRPr sz="3800">
              <a:latin typeface="Times New Roman"/>
              <a:cs typeface="Times New Roman"/>
            </a:endParaRPr>
          </a:p>
          <a:p>
            <a:pPr marL="12700" marR="5080">
              <a:lnSpc>
                <a:spcPts val="4400"/>
              </a:lnSpc>
            </a:pP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Capable </a:t>
            </a:r>
            <a:r>
              <a:rPr sz="3800" spc="-35" dirty="0">
                <a:solidFill>
                  <a:srgbClr val="515151"/>
                </a:solidFill>
                <a:latin typeface="Times New Roman"/>
                <a:cs typeface="Times New Roman"/>
              </a:rPr>
              <a:t>of </a:t>
            </a:r>
            <a:r>
              <a:rPr sz="3800" spc="60" dirty="0">
                <a:solidFill>
                  <a:srgbClr val="515151"/>
                </a:solidFill>
                <a:latin typeface="Times New Roman"/>
                <a:cs typeface="Times New Roman"/>
              </a:rPr>
              <a:t>reaching </a:t>
            </a: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a </a:t>
            </a:r>
            <a:r>
              <a:rPr sz="3800" spc="35" dirty="0">
                <a:solidFill>
                  <a:srgbClr val="515151"/>
                </a:solidFill>
                <a:latin typeface="Times New Roman"/>
                <a:cs typeface="Times New Roman"/>
              </a:rPr>
              <a:t>dome </a:t>
            </a:r>
            <a:r>
              <a:rPr sz="3800" spc="90" dirty="0">
                <a:solidFill>
                  <a:srgbClr val="515151"/>
                </a:solidFill>
                <a:latin typeface="Times New Roman"/>
                <a:cs typeface="Times New Roman"/>
              </a:rPr>
              <a:t>out </a:t>
            </a:r>
            <a:r>
              <a:rPr sz="3800" spc="-25" dirty="0">
                <a:solidFill>
                  <a:srgbClr val="515151"/>
                </a:solidFill>
                <a:latin typeface="Times New Roman"/>
                <a:cs typeface="Times New Roman"/>
              </a:rPr>
              <a:t>vie </a:t>
            </a:r>
            <a:r>
              <a:rPr sz="3800" spc="50" dirty="0">
                <a:solidFill>
                  <a:srgbClr val="515151"/>
                </a:solidFill>
                <a:latin typeface="Times New Roman"/>
                <a:cs typeface="Times New Roman"/>
              </a:rPr>
              <a:t>borehole </a:t>
            </a:r>
            <a:r>
              <a:rPr sz="3800" spc="10" dirty="0">
                <a:solidFill>
                  <a:srgbClr val="515151"/>
                </a:solidFill>
                <a:latin typeface="Times New Roman"/>
                <a:cs typeface="Times New Roman"/>
              </a:rPr>
              <a:t>access, </a:t>
            </a:r>
            <a:r>
              <a:rPr sz="3800" spc="60" dirty="0">
                <a:solidFill>
                  <a:srgbClr val="515151"/>
                </a:solidFill>
                <a:latin typeface="Times New Roman"/>
                <a:cs typeface="Times New Roman"/>
              </a:rPr>
              <a:t>acquiring  </a:t>
            </a:r>
            <a:r>
              <a:rPr sz="3800" spc="90" dirty="0">
                <a:solidFill>
                  <a:srgbClr val="515151"/>
                </a:solidFill>
                <a:latin typeface="Times New Roman"/>
                <a:cs typeface="Times New Roman"/>
              </a:rPr>
              <a:t>The </a:t>
            </a:r>
            <a:r>
              <a:rPr sz="3800" spc="60" dirty="0">
                <a:solidFill>
                  <a:srgbClr val="515151"/>
                </a:solidFill>
                <a:latin typeface="Times New Roman"/>
                <a:cs typeface="Times New Roman"/>
              </a:rPr>
              <a:t>measurement </a:t>
            </a:r>
            <a:r>
              <a:rPr sz="3800" spc="45" dirty="0">
                <a:solidFill>
                  <a:srgbClr val="515151"/>
                </a:solidFill>
                <a:latin typeface="Times New Roman"/>
                <a:cs typeface="Times New Roman"/>
              </a:rPr>
              <a:t>necessary for </a:t>
            </a:r>
            <a:r>
              <a:rPr sz="3800" spc="15" dirty="0">
                <a:solidFill>
                  <a:srgbClr val="515151"/>
                </a:solidFill>
                <a:latin typeface="Times New Roman"/>
                <a:cs typeface="Times New Roman"/>
              </a:rPr>
              <a:t>void analysis, </a:t>
            </a:r>
            <a:r>
              <a:rPr sz="3800" spc="114" dirty="0">
                <a:solidFill>
                  <a:srgbClr val="515151"/>
                </a:solidFill>
                <a:latin typeface="Times New Roman"/>
                <a:cs typeface="Times New Roman"/>
              </a:rPr>
              <a:t>and </a:t>
            </a:r>
            <a:r>
              <a:rPr sz="3800" spc="35" dirty="0">
                <a:solidFill>
                  <a:srgbClr val="515151"/>
                </a:solidFill>
                <a:latin typeface="Times New Roman"/>
                <a:cs typeface="Times New Roman"/>
              </a:rPr>
              <a:t>relaying</a:t>
            </a:r>
            <a:r>
              <a:rPr sz="3800" spc="-3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800" spc="50" dirty="0">
                <a:solidFill>
                  <a:srgbClr val="515151"/>
                </a:solidFill>
                <a:latin typeface="Times New Roman"/>
                <a:cs typeface="Times New Roman"/>
              </a:rPr>
              <a:t>this  </a:t>
            </a: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Information to </a:t>
            </a:r>
            <a:r>
              <a:rPr sz="3800" spc="90" dirty="0">
                <a:solidFill>
                  <a:srgbClr val="515151"/>
                </a:solidFill>
                <a:latin typeface="Times New Roman"/>
                <a:cs typeface="Times New Roman"/>
              </a:rPr>
              <a:t>the</a:t>
            </a:r>
            <a:r>
              <a:rPr sz="3800" spc="-14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800" spc="40" dirty="0">
                <a:solidFill>
                  <a:srgbClr val="515151"/>
                </a:solidFill>
                <a:latin typeface="Times New Roman"/>
                <a:cs typeface="Times New Roman"/>
              </a:rPr>
              <a:t>surface.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1130300" y="1308100"/>
            <a:ext cx="105156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3"/>
          <p:cNvSpPr/>
          <p:nvPr/>
        </p:nvSpPr>
        <p:spPr>
          <a:xfrm>
            <a:off x="3581400" y="2070100"/>
            <a:ext cx="56388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4"/>
          <p:cNvSpPr txBox="1">
            <a:spLocks noGrp="1"/>
          </p:cNvSpPr>
          <p:nvPr>
            <p:ph type="title"/>
          </p:nvPr>
        </p:nvSpPr>
        <p:spPr>
          <a:xfrm>
            <a:off x="352905" y="-3066337"/>
            <a:ext cx="10543540" cy="15798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63800" marR="5080" indent="-2451100">
              <a:lnSpc>
                <a:spcPts val="6000"/>
              </a:lnSpc>
              <a:spcBef>
                <a:spcPts val="500"/>
              </a:spcBef>
              <a:tabLst>
                <a:tab pos="3748404" algn="l"/>
                <a:tab pos="5466715" algn="l"/>
              </a:tabLst>
            </a:pPr>
            <a:r>
              <a:rPr spc="335" dirty="0">
                <a:solidFill>
                  <a:srgbClr val="515151"/>
                </a:solidFill>
              </a:rPr>
              <a:t>INTERNET	</a:t>
            </a:r>
            <a:r>
              <a:rPr spc="320" dirty="0">
                <a:solidFill>
                  <a:srgbClr val="515151"/>
                </a:solidFill>
              </a:rPr>
              <a:t>AND	</a:t>
            </a:r>
            <a:r>
              <a:rPr spc="400" dirty="0">
                <a:solidFill>
                  <a:srgbClr val="515151"/>
                </a:solidFill>
              </a:rPr>
              <a:t>INFORM</a:t>
            </a:r>
            <a:r>
              <a:rPr spc="-480" dirty="0">
                <a:solidFill>
                  <a:srgbClr val="515151"/>
                </a:solidFill>
              </a:rPr>
              <a:t>A</a:t>
            </a:r>
            <a:r>
              <a:rPr spc="310" dirty="0">
                <a:solidFill>
                  <a:srgbClr val="515151"/>
                </a:solidFill>
              </a:rPr>
              <a:t>TION  </a:t>
            </a:r>
            <a:r>
              <a:rPr spc="220" dirty="0">
                <a:solidFill>
                  <a:srgbClr val="515151"/>
                </a:solidFill>
              </a:rPr>
              <a:t>SUPERHIGHWAY</a:t>
            </a:r>
          </a:p>
        </p:txBody>
      </p:sp>
      <p:sp>
        <p:nvSpPr>
          <p:cNvPr id="1048630" name="object 5"/>
          <p:cNvSpPr txBox="1"/>
          <p:nvPr/>
        </p:nvSpPr>
        <p:spPr>
          <a:xfrm>
            <a:off x="254000" y="2819400"/>
            <a:ext cx="12289790" cy="570412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378585">
              <a:lnSpc>
                <a:spcPts val="4900"/>
              </a:lnSpc>
              <a:spcBef>
                <a:spcPts val="380"/>
              </a:spcBef>
              <a:buClr>
                <a:srgbClr val="A29A85"/>
              </a:buClr>
              <a:buSzPct val="94047"/>
              <a:buAutoNum type="arabicPeriod"/>
              <a:tabLst>
                <a:tab pos="406400" algn="l"/>
                <a:tab pos="2100580" algn="l"/>
                <a:tab pos="2543810" algn="l"/>
                <a:tab pos="3496945" algn="l"/>
                <a:tab pos="3873500" algn="l"/>
                <a:tab pos="5496560" algn="l"/>
                <a:tab pos="8218170" algn="l"/>
                <a:tab pos="8696960" algn="l"/>
                <a:tab pos="9788525" algn="l"/>
                <a:tab pos="10356850" algn="l"/>
              </a:tabLst>
            </a:pPr>
            <a:r>
              <a:rPr sz="3600" spc="105" dirty="0">
                <a:solidFill>
                  <a:srgbClr val="515151"/>
                </a:solidFill>
                <a:latin typeface="Times New Roman"/>
                <a:cs typeface="Times New Roman"/>
              </a:rPr>
              <a:t>Quickest	</a:t>
            </a:r>
            <a:r>
              <a:rPr sz="36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accurate	</a:t>
            </a: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information	</a:t>
            </a:r>
            <a:r>
              <a:rPr sz="3600" spc="-40" dirty="0">
                <a:solidFill>
                  <a:srgbClr val="515151"/>
                </a:solidFill>
                <a:latin typeface="Times New Roman"/>
                <a:cs typeface="Times New Roman"/>
              </a:rPr>
              <a:t>is	</a:t>
            </a:r>
            <a:r>
              <a:rPr sz="3600" spc="15" dirty="0">
                <a:solidFill>
                  <a:srgbClr val="515151"/>
                </a:solidFill>
                <a:latin typeface="Times New Roman"/>
                <a:cs typeface="Times New Roman"/>
              </a:rPr>
              <a:t>vital	</a:t>
            </a: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to	</a:t>
            </a:r>
            <a:r>
              <a:rPr sz="3600" spc="60" dirty="0">
                <a:solidFill>
                  <a:srgbClr val="515151"/>
                </a:solidFill>
                <a:latin typeface="Times New Roman"/>
                <a:cs typeface="Times New Roman"/>
              </a:rPr>
              <a:t>any  </a:t>
            </a:r>
            <a:r>
              <a:rPr sz="3600" spc="55" dirty="0">
                <a:solidFill>
                  <a:srgbClr val="515151"/>
                </a:solidFill>
                <a:latin typeface="Times New Roman"/>
                <a:cs typeface="Times New Roman"/>
              </a:rPr>
              <a:t>Decision	</a:t>
            </a: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making	</a:t>
            </a: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process.</a:t>
            </a:r>
            <a:endParaRPr sz="3600" dirty="0">
              <a:latin typeface="Times New Roman"/>
              <a:cs typeface="Times New Roman"/>
            </a:endParaRPr>
          </a:p>
          <a:p>
            <a:pPr marL="12700" marR="276860">
              <a:lnSpc>
                <a:spcPts val="4900"/>
              </a:lnSpc>
              <a:buClr>
                <a:srgbClr val="A29A85"/>
              </a:buClr>
              <a:buSzPct val="94047"/>
              <a:buAutoNum type="arabicPeriod"/>
              <a:tabLst>
                <a:tab pos="406400" algn="l"/>
                <a:tab pos="876300" algn="l"/>
                <a:tab pos="915035" algn="l"/>
                <a:tab pos="1601470" algn="l"/>
                <a:tab pos="1898650" algn="l"/>
                <a:tab pos="2169160" algn="l"/>
                <a:tab pos="2851785" algn="l"/>
                <a:tab pos="3971925" algn="l"/>
                <a:tab pos="4653915" algn="l"/>
                <a:tab pos="5152390" algn="l"/>
                <a:tab pos="6796405" algn="l"/>
                <a:tab pos="7306309" algn="l"/>
                <a:tab pos="7750175" algn="l"/>
                <a:tab pos="8259445" algn="l"/>
                <a:tab pos="9670415" algn="l"/>
              </a:tabLst>
            </a:pPr>
            <a:r>
              <a:rPr sz="3600" spc="-80" dirty="0">
                <a:solidFill>
                  <a:srgbClr val="515151"/>
                </a:solidFill>
                <a:latin typeface="Times New Roman"/>
                <a:cs typeface="Times New Roman"/>
              </a:rPr>
              <a:t>A		</a:t>
            </a: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no	</a:t>
            </a:r>
            <a:r>
              <a:rPr sz="3600" spc="-40" dirty="0">
                <a:solidFill>
                  <a:srgbClr val="515151"/>
                </a:solidFill>
                <a:latin typeface="Times New Roman"/>
                <a:cs typeface="Times New Roman"/>
              </a:rPr>
              <a:t>of	</a:t>
            </a: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website	</a:t>
            </a:r>
            <a:r>
              <a:rPr sz="3600" spc="15" dirty="0">
                <a:solidFill>
                  <a:srgbClr val="515151"/>
                </a:solidFill>
                <a:latin typeface="Times New Roman"/>
                <a:cs typeface="Times New Roman"/>
              </a:rPr>
              <a:t>offer	</a:t>
            </a:r>
            <a:r>
              <a:rPr sz="3600" spc="114" dirty="0">
                <a:solidFill>
                  <a:srgbClr val="515151"/>
                </a:solidFill>
                <a:latin typeface="Times New Roman"/>
                <a:cs typeface="Times New Roman"/>
              </a:rPr>
              <a:t>update	</a:t>
            </a:r>
            <a:r>
              <a:rPr sz="36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relevant	</a:t>
            </a: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information  </a:t>
            </a:r>
            <a:r>
              <a:rPr sz="3600" spc="310" dirty="0">
                <a:solidFill>
                  <a:srgbClr val="515151"/>
                </a:solidFill>
                <a:latin typeface="Times New Roman"/>
                <a:cs typeface="Times New Roman"/>
              </a:rPr>
              <a:t>On	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coal	</a:t>
            </a:r>
            <a:r>
              <a:rPr sz="36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mineral	</a:t>
            </a:r>
            <a:r>
              <a:rPr sz="3600" spc="60" dirty="0">
                <a:solidFill>
                  <a:srgbClr val="515151"/>
                </a:solidFill>
                <a:latin typeface="Times New Roman"/>
                <a:cs typeface="Times New Roman"/>
              </a:rPr>
              <a:t>exploration	</a:t>
            </a:r>
            <a:r>
              <a:rPr sz="36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exploitation.</a:t>
            </a:r>
            <a:endParaRPr sz="3600" dirty="0">
              <a:latin typeface="Times New Roman"/>
              <a:cs typeface="Times New Roman"/>
            </a:endParaRPr>
          </a:p>
          <a:p>
            <a:pPr marL="12700" marR="452120">
              <a:lnSpc>
                <a:spcPts val="4900"/>
              </a:lnSpc>
              <a:buAutoNum type="arabicPeriod"/>
              <a:tabLst>
                <a:tab pos="545465" algn="l"/>
                <a:tab pos="546100" algn="l"/>
                <a:tab pos="1775460" algn="l"/>
                <a:tab pos="3267075" algn="l"/>
                <a:tab pos="3721735" algn="l"/>
                <a:tab pos="5356225" algn="l"/>
                <a:tab pos="6132195" algn="l"/>
                <a:tab pos="6511925" algn="l"/>
                <a:tab pos="6990715" algn="l"/>
                <a:tab pos="7815580" algn="l"/>
                <a:tab pos="8695055" algn="l"/>
                <a:tab pos="9479915" algn="l"/>
                <a:tab pos="10136505" algn="l"/>
                <a:tab pos="11268075" algn="l"/>
                <a:tab pos="11836400" algn="l"/>
              </a:tabLst>
            </a:pP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information	</a:t>
            </a: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superhighway	</a:t>
            </a:r>
            <a:r>
              <a:rPr sz="3600" spc="-40" dirty="0">
                <a:solidFill>
                  <a:srgbClr val="515151"/>
                </a:solidFill>
                <a:latin typeface="Times New Roman"/>
                <a:cs typeface="Times New Roman"/>
              </a:rPr>
              <a:t>is	</a:t>
            </a:r>
            <a:r>
              <a:rPr sz="36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remote	</a:t>
            </a: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pc	based  </a:t>
            </a:r>
            <a:r>
              <a:rPr sz="3600" spc="100" dirty="0">
                <a:solidFill>
                  <a:srgbClr val="515151"/>
                </a:solidFill>
                <a:latin typeface="Times New Roman"/>
                <a:cs typeface="Times New Roman"/>
              </a:rPr>
              <a:t>Instrumentation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system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for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continuous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monitoring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-40" dirty="0">
                <a:solidFill>
                  <a:srgbClr val="515151"/>
                </a:solidFill>
                <a:latin typeface="Times New Roman"/>
                <a:cs typeface="Times New Roman"/>
              </a:rPr>
              <a:t>of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55" dirty="0">
                <a:solidFill>
                  <a:srgbClr val="515151"/>
                </a:solidFill>
                <a:latin typeface="Times New Roman"/>
                <a:cs typeface="Times New Roman"/>
              </a:rPr>
              <a:t>a  </a:t>
            </a: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Mining	</a:t>
            </a:r>
            <a:r>
              <a:rPr sz="3600" spc="20" dirty="0">
                <a:solidFill>
                  <a:srgbClr val="515151"/>
                </a:solidFill>
                <a:latin typeface="Times New Roman"/>
                <a:cs typeface="Times New Roman"/>
              </a:rPr>
              <a:t>system.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ts val="4900"/>
              </a:lnSpc>
              <a:buAutoNum type="arabicPeriod"/>
              <a:tabLst>
                <a:tab pos="545465" algn="l"/>
                <a:tab pos="546100" algn="l"/>
                <a:tab pos="1054735" algn="l"/>
                <a:tab pos="1533525" algn="l"/>
                <a:tab pos="2199640" algn="l"/>
                <a:tab pos="2466340" algn="l"/>
                <a:tab pos="2846705" algn="l"/>
                <a:tab pos="2975610" algn="l"/>
                <a:tab pos="4679315" algn="l"/>
                <a:tab pos="4866640" algn="l"/>
                <a:tab pos="5335905" algn="l"/>
                <a:tab pos="6362700" algn="l"/>
                <a:tab pos="6466205" algn="l"/>
                <a:tab pos="7019290" algn="l"/>
                <a:tab pos="7844155" algn="l"/>
                <a:tab pos="8698865" algn="l"/>
                <a:tab pos="9972675" algn="l"/>
                <a:tab pos="10353040" algn="l"/>
                <a:tab pos="10451465" algn="l"/>
              </a:tabLst>
            </a:pPr>
            <a:r>
              <a:rPr sz="3600" spc="195" dirty="0">
                <a:solidFill>
                  <a:srgbClr val="515151"/>
                </a:solidFill>
                <a:latin typeface="Times New Roman"/>
                <a:cs typeface="Times New Roman"/>
              </a:rPr>
              <a:t>It	</a:t>
            </a:r>
            <a:r>
              <a:rPr sz="3600" spc="-40" dirty="0">
                <a:solidFill>
                  <a:srgbClr val="515151"/>
                </a:solidFill>
                <a:latin typeface="Times New Roman"/>
                <a:cs typeface="Times New Roman"/>
              </a:rPr>
              <a:t>is	</a:t>
            </a:r>
            <a:r>
              <a:rPr sz="3600" spc="-5" dirty="0">
                <a:solidFill>
                  <a:srgbClr val="515151"/>
                </a:solidFill>
                <a:latin typeface="Times New Roman"/>
                <a:cs typeface="Times New Roman"/>
              </a:rPr>
              <a:t>like	</a:t>
            </a:r>
            <a:r>
              <a:rPr sz="3600" spc="80" dirty="0">
                <a:solidFill>
                  <a:srgbClr val="515151"/>
                </a:solidFill>
                <a:latin typeface="Times New Roman"/>
                <a:cs typeface="Times New Roman"/>
              </a:rPr>
              <a:t>a	</a:t>
            </a:r>
            <a:r>
              <a:rPr sz="3600" spc="55" dirty="0">
                <a:solidFill>
                  <a:srgbClr val="515151"/>
                </a:solidFill>
                <a:latin typeface="Times New Roman"/>
                <a:cs typeface="Times New Roman"/>
              </a:rPr>
              <a:t>highway	</a:t>
            </a:r>
            <a:r>
              <a:rPr sz="3600" spc="90" dirty="0">
                <a:solidFill>
                  <a:srgbClr val="515151"/>
                </a:solidFill>
                <a:latin typeface="Times New Roman"/>
                <a:cs typeface="Times New Roman"/>
              </a:rPr>
              <a:t>where	</a:t>
            </a:r>
            <a:r>
              <a:rPr sz="3600" spc="-30" dirty="0">
                <a:solidFill>
                  <a:srgbClr val="515151"/>
                </a:solidFill>
                <a:latin typeface="Times New Roman"/>
                <a:cs typeface="Times New Roman"/>
              </a:rPr>
              <a:t>all	</a:t>
            </a:r>
            <a:r>
              <a:rPr sz="36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3600" spc="60" dirty="0">
                <a:solidFill>
                  <a:srgbClr val="515151"/>
                </a:solidFill>
                <a:latin typeface="Times New Roman"/>
                <a:cs typeface="Times New Roman"/>
              </a:rPr>
              <a:t>expertise	</a:t>
            </a:r>
            <a:r>
              <a:rPr sz="3600" spc="-40" dirty="0">
                <a:solidFill>
                  <a:srgbClr val="515151"/>
                </a:solidFill>
                <a:latin typeface="Times New Roman"/>
                <a:cs typeface="Times New Roman"/>
              </a:rPr>
              <a:t>is		</a:t>
            </a: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readily  </a:t>
            </a:r>
            <a:r>
              <a:rPr sz="3600" spc="-240" dirty="0">
                <a:solidFill>
                  <a:srgbClr val="515151"/>
                </a:solidFill>
                <a:latin typeface="Times New Roman"/>
                <a:cs typeface="Times New Roman"/>
              </a:rPr>
              <a:t>A</a:t>
            </a:r>
            <a:r>
              <a:rPr sz="3600" spc="10" dirty="0">
                <a:solidFill>
                  <a:srgbClr val="515151"/>
                </a:solidFill>
                <a:latin typeface="Times New Roman"/>
                <a:cs typeface="Times New Roman"/>
              </a:rPr>
              <a:t>vailable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for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3600" spc="-5" dirty="0">
                <a:solidFill>
                  <a:srgbClr val="515151"/>
                </a:solidFill>
                <a:latin typeface="Times New Roman"/>
                <a:cs typeface="Times New Roman"/>
              </a:rPr>
              <a:t>solving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-30" dirty="0">
                <a:solidFill>
                  <a:srgbClr val="515151"/>
                </a:solidFill>
                <a:latin typeface="Times New Roman"/>
                <a:cs typeface="Times New Roman"/>
              </a:rPr>
              <a:t>all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95" dirty="0">
                <a:solidFill>
                  <a:srgbClr val="515151"/>
                </a:solidFill>
                <a:latin typeface="Times New Roman"/>
                <a:cs typeface="Times New Roman"/>
              </a:rPr>
              <a:t>kind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3600" spc="-40" dirty="0">
                <a:solidFill>
                  <a:srgbClr val="515151"/>
                </a:solidFill>
                <a:latin typeface="Times New Roman"/>
                <a:cs typeface="Times New Roman"/>
              </a:rPr>
              <a:t>of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-9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related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problems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.</a:t>
            </a: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927100" y="254000"/>
            <a:ext cx="11239500" cy="59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2" name="object 3"/>
          <p:cNvSpPr txBox="1">
            <a:spLocks noGrp="1"/>
          </p:cNvSpPr>
          <p:nvPr>
            <p:ph type="title"/>
          </p:nvPr>
        </p:nvSpPr>
        <p:spPr>
          <a:xfrm>
            <a:off x="862330" y="-2601212"/>
            <a:ext cx="11280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0520" algn="l"/>
                <a:tab pos="3702685" algn="l"/>
                <a:tab pos="7531734" algn="l"/>
              </a:tabLst>
            </a:pPr>
            <a:r>
              <a:rPr sz="6300" spc="310" dirty="0"/>
              <a:t>GIS	</a:t>
            </a:r>
            <a:r>
              <a:rPr sz="6300" spc="385" dirty="0"/>
              <a:t>AND	</a:t>
            </a:r>
            <a:r>
              <a:rPr sz="6300" spc="445" dirty="0"/>
              <a:t>REMOTE	</a:t>
            </a:r>
            <a:r>
              <a:rPr sz="6300" spc="400" dirty="0"/>
              <a:t>SENSING</a:t>
            </a:r>
            <a:endParaRPr sz="6300"/>
          </a:p>
        </p:txBody>
      </p:sp>
      <p:sp>
        <p:nvSpPr>
          <p:cNvPr id="1048633" name="object 4"/>
          <p:cNvSpPr txBox="1"/>
          <p:nvPr/>
        </p:nvSpPr>
        <p:spPr>
          <a:xfrm>
            <a:off x="406400" y="381000"/>
            <a:ext cx="12391390" cy="817916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77215">
              <a:lnSpc>
                <a:spcPts val="4900"/>
              </a:lnSpc>
              <a:spcBef>
                <a:spcPts val="380"/>
              </a:spcBef>
              <a:buClr>
                <a:srgbClr val="A29A85"/>
              </a:buClr>
              <a:buSzPct val="94047"/>
              <a:buAutoNum type="arabicPeriod"/>
              <a:tabLst>
                <a:tab pos="406400" algn="l"/>
                <a:tab pos="955675" algn="l"/>
                <a:tab pos="1478280" algn="l"/>
                <a:tab pos="2141220" algn="l"/>
                <a:tab pos="2381885" algn="l"/>
                <a:tab pos="2491740" algn="l"/>
                <a:tab pos="2654300" algn="l"/>
                <a:tab pos="3068955" algn="l"/>
                <a:tab pos="3222625" algn="l"/>
                <a:tab pos="3627120" algn="l"/>
                <a:tab pos="4012565" algn="l"/>
                <a:tab pos="4432300" algn="l"/>
                <a:tab pos="4748530" algn="l"/>
                <a:tab pos="4796155" algn="l"/>
                <a:tab pos="4965700" algn="l"/>
                <a:tab pos="5354320" algn="l"/>
                <a:tab pos="5701665" algn="l"/>
                <a:tab pos="6664325" algn="l"/>
                <a:tab pos="7206615" algn="l"/>
                <a:tab pos="7311390" algn="l"/>
                <a:tab pos="7586345" algn="l"/>
                <a:tab pos="7720965" algn="l"/>
                <a:tab pos="8136255" algn="l"/>
                <a:tab pos="8328659" algn="l"/>
                <a:tab pos="8545830" algn="l"/>
                <a:tab pos="8579485" algn="l"/>
                <a:tab pos="9015095" algn="l"/>
                <a:tab pos="10847070" algn="l"/>
              </a:tabLst>
            </a:pPr>
            <a:r>
              <a:rPr sz="3200" spc="204" dirty="0">
                <a:solidFill>
                  <a:srgbClr val="515151"/>
                </a:solidFill>
                <a:latin typeface="Times New Roman"/>
                <a:cs typeface="Times New Roman"/>
              </a:rPr>
              <a:t>GIS	</a:t>
            </a:r>
            <a:r>
              <a:rPr sz="3200" spc="75" dirty="0">
                <a:solidFill>
                  <a:srgbClr val="515151"/>
                </a:solidFill>
                <a:latin typeface="Times New Roman"/>
                <a:cs typeface="Times New Roman"/>
              </a:rPr>
              <a:t>can	</a:t>
            </a:r>
            <a:r>
              <a:rPr sz="3200" spc="90" dirty="0">
                <a:solidFill>
                  <a:srgbClr val="515151"/>
                </a:solidFill>
                <a:latin typeface="Times New Roman"/>
                <a:cs typeface="Times New Roman"/>
              </a:rPr>
              <a:t>contribute		</a:t>
            </a:r>
            <a:r>
              <a:rPr sz="3200" spc="35" dirty="0">
                <a:solidFill>
                  <a:srgbClr val="515151"/>
                </a:solidFill>
                <a:latin typeface="Times New Roman"/>
                <a:cs typeface="Times New Roman"/>
              </a:rPr>
              <a:t>in	</a:t>
            </a:r>
            <a:r>
              <a:rPr sz="3200" spc="65" dirty="0">
                <a:solidFill>
                  <a:srgbClr val="515151"/>
                </a:solidFill>
                <a:latin typeface="Times New Roman"/>
                <a:cs typeface="Times New Roman"/>
              </a:rPr>
              <a:t>proving	</a:t>
            </a:r>
            <a:r>
              <a:rPr sz="3200" spc="80" dirty="0">
                <a:solidFill>
                  <a:srgbClr val="515151"/>
                </a:solidFill>
                <a:latin typeface="Times New Roman"/>
                <a:cs typeface="Times New Roman"/>
              </a:rPr>
              <a:t>a	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safe		</a:t>
            </a:r>
            <a:r>
              <a:rPr sz="3200" spc="75" dirty="0">
                <a:solidFill>
                  <a:srgbClr val="515151"/>
                </a:solidFill>
                <a:latin typeface="Times New Roman"/>
                <a:cs typeface="Times New Roman"/>
              </a:rPr>
              <a:t>working  </a:t>
            </a:r>
            <a:r>
              <a:rPr sz="3200" spc="95" dirty="0">
                <a:solidFill>
                  <a:srgbClr val="515151"/>
                </a:solidFill>
                <a:latin typeface="Times New Roman"/>
                <a:cs typeface="Times New Roman"/>
              </a:rPr>
              <a:t>Environment	</a:t>
            </a:r>
            <a:r>
              <a:rPr sz="3200" spc="35" dirty="0">
                <a:solidFill>
                  <a:srgbClr val="515151"/>
                </a:solidFill>
                <a:latin typeface="Times New Roman"/>
                <a:cs typeface="Times New Roman"/>
              </a:rPr>
              <a:t>in	</a:t>
            </a:r>
            <a:r>
              <a:rPr sz="3200" spc="125" dirty="0">
                <a:solidFill>
                  <a:srgbClr val="515151"/>
                </a:solidFill>
                <a:latin typeface="Times New Roman"/>
                <a:cs typeface="Times New Roman"/>
              </a:rPr>
              <a:t>underground	</a:t>
            </a:r>
            <a:r>
              <a:rPr sz="32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	</a:t>
            </a:r>
            <a:r>
              <a:rPr sz="3200" spc="75" dirty="0">
                <a:solidFill>
                  <a:srgbClr val="515151"/>
                </a:solidFill>
                <a:latin typeface="Times New Roman"/>
                <a:cs typeface="Times New Roman"/>
              </a:rPr>
              <a:t>by	</a:t>
            </a:r>
            <a:r>
              <a:rPr sz="3200" spc="60" dirty="0">
                <a:solidFill>
                  <a:srgbClr val="515151"/>
                </a:solidFill>
                <a:latin typeface="Times New Roman"/>
                <a:cs typeface="Times New Roman"/>
              </a:rPr>
              <a:t>performing  </a:t>
            </a:r>
            <a:r>
              <a:rPr sz="3200" spc="145" dirty="0">
                <a:solidFill>
                  <a:srgbClr val="515151"/>
                </a:solidFill>
                <a:latin typeface="Times New Roman"/>
                <a:cs typeface="Times New Roman"/>
              </a:rPr>
              <a:t>Network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15" dirty="0">
                <a:solidFill>
                  <a:srgbClr val="515151"/>
                </a:solidFill>
                <a:latin typeface="Times New Roman"/>
                <a:cs typeface="Times New Roman"/>
              </a:rPr>
              <a:t>analysis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65" dirty="0">
                <a:solidFill>
                  <a:srgbClr val="515151"/>
                </a:solidFill>
                <a:latin typeface="Times New Roman"/>
                <a:cs typeface="Times New Roman"/>
              </a:rPr>
              <a:t>determine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3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105" dirty="0">
                <a:solidFill>
                  <a:srgbClr val="515151"/>
                </a:solidFill>
                <a:latin typeface="Times New Roman"/>
                <a:cs typeface="Times New Roman"/>
              </a:rPr>
              <a:t>appropriate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10" dirty="0">
                <a:solidFill>
                  <a:srgbClr val="515151"/>
                </a:solidFill>
                <a:latin typeface="Times New Roman"/>
                <a:cs typeface="Times New Roman"/>
              </a:rPr>
              <a:t>sites  </a:t>
            </a:r>
            <a:r>
              <a:rPr sz="3200" spc="180" dirty="0">
                <a:solidFill>
                  <a:srgbClr val="515151"/>
                </a:solidFill>
                <a:latin typeface="Times New Roman"/>
                <a:cs typeface="Times New Roman"/>
              </a:rPr>
              <a:t>For	</a:t>
            </a:r>
            <a:r>
              <a:rPr sz="3200" spc="50" dirty="0">
                <a:solidFill>
                  <a:srgbClr val="515151"/>
                </a:solidFill>
                <a:latin typeface="Times New Roman"/>
                <a:cs typeface="Times New Roman"/>
              </a:rPr>
              <a:t>refuge		</a:t>
            </a:r>
            <a:r>
              <a:rPr sz="3200" spc="75" dirty="0">
                <a:solidFill>
                  <a:srgbClr val="515151"/>
                </a:solidFill>
                <a:latin typeface="Times New Roman"/>
                <a:cs typeface="Times New Roman"/>
              </a:rPr>
              <a:t>chambers	</a:t>
            </a:r>
            <a:r>
              <a:rPr sz="3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3200" spc="15" dirty="0">
                <a:solidFill>
                  <a:srgbClr val="515151"/>
                </a:solidFill>
                <a:latin typeface="Times New Roman"/>
                <a:cs typeface="Times New Roman"/>
              </a:rPr>
              <a:t>facilitate		</a:t>
            </a:r>
            <a:r>
              <a:rPr sz="3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3200" spc="114" dirty="0">
                <a:solidFill>
                  <a:srgbClr val="515151"/>
                </a:solidFill>
                <a:latin typeface="Times New Roman"/>
                <a:cs typeface="Times New Roman"/>
              </a:rPr>
              <a:t>prompt  </a:t>
            </a:r>
            <a:r>
              <a:rPr sz="3200" spc="85" dirty="0">
                <a:solidFill>
                  <a:srgbClr val="515151"/>
                </a:solidFill>
                <a:latin typeface="Times New Roman"/>
                <a:cs typeface="Times New Roman"/>
              </a:rPr>
              <a:t>Evacuation	</a:t>
            </a:r>
            <a:r>
              <a:rPr sz="3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	</a:t>
            </a:r>
            <a:r>
              <a:rPr sz="3200" spc="15" dirty="0">
                <a:solidFill>
                  <a:srgbClr val="515151"/>
                </a:solidFill>
                <a:latin typeface="Times New Roman"/>
                <a:cs typeface="Times New Roman"/>
              </a:rPr>
              <a:t>mine	</a:t>
            </a:r>
            <a:r>
              <a:rPr sz="3200" spc="60" dirty="0">
                <a:solidFill>
                  <a:srgbClr val="515151"/>
                </a:solidFill>
                <a:latin typeface="Times New Roman"/>
                <a:cs typeface="Times New Roman"/>
              </a:rPr>
              <a:t>personnel.</a:t>
            </a:r>
            <a:endParaRPr sz="3200" dirty="0">
              <a:latin typeface="Times New Roman"/>
              <a:cs typeface="Times New Roman"/>
            </a:endParaRPr>
          </a:p>
          <a:p>
            <a:pPr marL="438784" indent="-400685">
              <a:lnSpc>
                <a:spcPts val="3390"/>
              </a:lnSpc>
              <a:buSzPct val="97619"/>
              <a:buAutoNum type="arabicPeriod"/>
              <a:tabLst>
                <a:tab pos="438784" algn="l"/>
                <a:tab pos="1510030" algn="l"/>
                <a:tab pos="2463165" algn="l"/>
                <a:tab pos="4127500" algn="l"/>
                <a:tab pos="5890260" algn="l"/>
                <a:tab pos="7198995" algn="l"/>
                <a:tab pos="8023859" algn="l"/>
                <a:tab pos="9845675" algn="l"/>
              </a:tabLst>
            </a:pPr>
            <a:r>
              <a:rPr sz="3200" spc="204" dirty="0">
                <a:solidFill>
                  <a:srgbClr val="515151"/>
                </a:solidFill>
                <a:latin typeface="Times New Roman"/>
                <a:cs typeface="Times New Roman"/>
              </a:rPr>
              <a:t>GIS	</a:t>
            </a:r>
            <a:r>
              <a:rPr sz="3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3200" spc="65" dirty="0">
                <a:solidFill>
                  <a:srgbClr val="515151"/>
                </a:solidFill>
                <a:latin typeface="Times New Roman"/>
                <a:cs typeface="Times New Roman"/>
              </a:rPr>
              <a:t>remote	</a:t>
            </a:r>
            <a:r>
              <a:rPr sz="3200" spc="30" dirty="0">
                <a:solidFill>
                  <a:srgbClr val="515151"/>
                </a:solidFill>
                <a:latin typeface="Times New Roman"/>
                <a:cs typeface="Times New Roman"/>
              </a:rPr>
              <a:t>sensing	</a:t>
            </a:r>
            <a:r>
              <a:rPr sz="3200" spc="25" dirty="0">
                <a:solidFill>
                  <a:srgbClr val="515151"/>
                </a:solidFill>
                <a:latin typeface="Times New Roman"/>
                <a:cs typeface="Times New Roman"/>
              </a:rPr>
              <a:t>assist	</a:t>
            </a:r>
            <a:r>
              <a:rPr sz="3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planner	</a:t>
            </a:r>
            <a:r>
              <a:rPr sz="3200" spc="35" dirty="0">
                <a:solidFill>
                  <a:srgbClr val="515151"/>
                </a:solidFill>
                <a:latin typeface="Times New Roman"/>
                <a:cs typeface="Times New Roman"/>
              </a:rPr>
              <a:t>in</a:t>
            </a:r>
            <a:endParaRPr sz="3200" dirty="0">
              <a:latin typeface="Times New Roman"/>
              <a:cs typeface="Times New Roman"/>
            </a:endParaRPr>
          </a:p>
          <a:p>
            <a:pPr marL="38100" marR="931544">
              <a:lnSpc>
                <a:spcPts val="4900"/>
              </a:lnSpc>
              <a:spcBef>
                <a:spcPts val="209"/>
              </a:spcBef>
              <a:tabLst>
                <a:tab pos="2620645" algn="l"/>
                <a:tab pos="2684145" algn="l"/>
                <a:tab pos="3065145" algn="l"/>
                <a:tab pos="3633470" algn="l"/>
                <a:tab pos="4284345" algn="l"/>
                <a:tab pos="4334510" algn="l"/>
                <a:tab pos="5238115" algn="l"/>
                <a:tab pos="6186170" algn="l"/>
                <a:tab pos="7149465" algn="l"/>
                <a:tab pos="7336790" algn="l"/>
                <a:tab pos="7924800" algn="l"/>
                <a:tab pos="8067675" algn="l"/>
                <a:tab pos="9021445" algn="l"/>
                <a:tab pos="9307195" algn="l"/>
                <a:tab pos="9875520" algn="l"/>
              </a:tabLst>
            </a:pPr>
            <a:r>
              <a:rPr sz="3200" spc="55" dirty="0">
                <a:solidFill>
                  <a:srgbClr val="515151"/>
                </a:solidFill>
                <a:latin typeface="Times New Roman"/>
                <a:cs typeface="Times New Roman"/>
              </a:rPr>
              <a:t>Identifying	</a:t>
            </a:r>
            <a:r>
              <a:rPr sz="3200" spc="110" dirty="0">
                <a:solidFill>
                  <a:srgbClr val="515151"/>
                </a:solidFill>
                <a:latin typeface="Times New Roman"/>
                <a:cs typeface="Times New Roman"/>
              </a:rPr>
              <a:t>natural		</a:t>
            </a:r>
            <a:r>
              <a:rPr sz="3200" spc="100" dirty="0">
                <a:solidFill>
                  <a:srgbClr val="515151"/>
                </a:solidFill>
                <a:latin typeface="Times New Roman"/>
                <a:cs typeface="Times New Roman"/>
              </a:rPr>
              <a:t>hazards	</a:t>
            </a:r>
            <a:r>
              <a:rPr sz="3200" spc="75" dirty="0">
                <a:solidFill>
                  <a:srgbClr val="515151"/>
                </a:solidFill>
                <a:latin typeface="Times New Roman"/>
                <a:cs typeface="Times New Roman"/>
              </a:rPr>
              <a:t>such	</a:t>
            </a:r>
            <a:r>
              <a:rPr sz="3200" spc="35" dirty="0">
                <a:solidFill>
                  <a:srgbClr val="515151"/>
                </a:solidFill>
                <a:latin typeface="Times New Roman"/>
                <a:cs typeface="Times New Roman"/>
              </a:rPr>
              <a:t>as	</a:t>
            </a:r>
            <a:r>
              <a:rPr sz="3200" spc="60" dirty="0">
                <a:solidFill>
                  <a:srgbClr val="515151"/>
                </a:solidFill>
                <a:latin typeface="Times New Roman"/>
                <a:cs typeface="Times New Roman"/>
              </a:rPr>
              <a:t>potential  </a:t>
            </a:r>
            <a:r>
              <a:rPr sz="3200" spc="45" dirty="0">
                <a:solidFill>
                  <a:srgbClr val="515151"/>
                </a:solidFill>
                <a:latin typeface="Times New Roman"/>
                <a:cs typeface="Times New Roman"/>
              </a:rPr>
              <a:t>Landslides,		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floods,	</a:t>
            </a:r>
            <a:r>
              <a:rPr sz="3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3200" spc="105" dirty="0">
                <a:solidFill>
                  <a:srgbClr val="515151"/>
                </a:solidFill>
                <a:latin typeface="Times New Roman"/>
                <a:cs typeface="Times New Roman"/>
              </a:rPr>
              <a:t>earthquakes	prior	</a:t>
            </a:r>
            <a:r>
              <a:rPr sz="3200" spc="75" dirty="0">
                <a:solidFill>
                  <a:srgbClr val="515151"/>
                </a:solidFill>
                <a:latin typeface="Times New Roman"/>
                <a:cs typeface="Times New Roman"/>
              </a:rPr>
              <a:t>to	</a:t>
            </a:r>
            <a:r>
              <a:rPr sz="3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  </a:t>
            </a:r>
            <a:r>
              <a:rPr sz="3200" spc="90" dirty="0">
                <a:solidFill>
                  <a:srgbClr val="515151"/>
                </a:solidFill>
                <a:latin typeface="Times New Roman"/>
                <a:cs typeface="Times New Roman"/>
              </a:rPr>
              <a:t>Construction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90" dirty="0">
                <a:solidFill>
                  <a:srgbClr val="515151"/>
                </a:solidFill>
                <a:latin typeface="Times New Roman"/>
                <a:cs typeface="Times New Roman"/>
              </a:rPr>
              <a:t>production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-9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55" dirty="0">
                <a:solidFill>
                  <a:srgbClr val="515151"/>
                </a:solidFill>
                <a:latin typeface="Times New Roman"/>
                <a:cs typeface="Times New Roman"/>
              </a:rPr>
              <a:t>housing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35" dirty="0">
                <a:solidFill>
                  <a:srgbClr val="515151"/>
                </a:solidFill>
                <a:latin typeface="Times New Roman"/>
                <a:cs typeface="Times New Roman"/>
              </a:rPr>
              <a:t>installation</a:t>
            </a:r>
            <a:endParaRPr sz="3200" dirty="0">
              <a:latin typeface="Times New Roman"/>
              <a:cs typeface="Times New Roman"/>
            </a:endParaRPr>
          </a:p>
          <a:p>
            <a:pPr marL="38100" marR="5080">
              <a:lnSpc>
                <a:spcPts val="4900"/>
              </a:lnSpc>
              <a:spcBef>
                <a:spcPts val="1000"/>
              </a:spcBef>
              <a:buSzPct val="97619"/>
              <a:tabLst>
                <a:tab pos="438784" algn="l"/>
                <a:tab pos="744220" algn="l"/>
                <a:tab pos="783590" algn="l"/>
                <a:tab pos="1163955" algn="l"/>
                <a:tab pos="1510030" algn="l"/>
                <a:tab pos="1568450" algn="l"/>
                <a:tab pos="2413635" algn="l"/>
                <a:tab pos="2965450" algn="l"/>
                <a:tab pos="3035300" algn="l"/>
                <a:tab pos="3070225" algn="l"/>
                <a:tab pos="3232785" algn="l"/>
                <a:tab pos="3919220" algn="l"/>
                <a:tab pos="4062729" algn="l"/>
                <a:tab pos="4921885" algn="l"/>
                <a:tab pos="5213350" algn="l"/>
                <a:tab pos="5804535" algn="l"/>
                <a:tab pos="5988685" algn="l"/>
                <a:tab pos="6319520" algn="l"/>
                <a:tab pos="6813550" algn="l"/>
                <a:tab pos="7350759" algn="l"/>
                <a:tab pos="7747000" algn="l"/>
                <a:tab pos="8013700" algn="l"/>
                <a:tab pos="8862060" algn="l"/>
                <a:tab pos="9622790" algn="l"/>
                <a:tab pos="9844405" algn="l"/>
                <a:tab pos="10462260" algn="l"/>
              </a:tabLst>
            </a:pPr>
            <a:r>
              <a:rPr lang="en-IN" sz="3200" spc="204" dirty="0" smtClean="0">
                <a:solidFill>
                  <a:srgbClr val="515151"/>
                </a:solidFill>
                <a:latin typeface="Times New Roman"/>
                <a:cs typeface="Times New Roman"/>
              </a:rPr>
              <a:t>3.</a:t>
            </a:r>
            <a:r>
              <a:rPr sz="3200" spc="204" dirty="0" smtClean="0">
                <a:solidFill>
                  <a:srgbClr val="515151"/>
                </a:solidFill>
                <a:latin typeface="Times New Roman"/>
                <a:cs typeface="Times New Roman"/>
              </a:rPr>
              <a:t>GIS</a:t>
            </a:r>
            <a:r>
              <a:rPr sz="3200" spc="204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3200" spc="75" dirty="0">
                <a:solidFill>
                  <a:srgbClr val="515151"/>
                </a:solidFill>
                <a:latin typeface="Times New Roman"/>
                <a:cs typeface="Times New Roman"/>
              </a:rPr>
              <a:t>can	be			also	used	</a:t>
            </a:r>
            <a:r>
              <a:rPr sz="3200" spc="50" dirty="0">
                <a:solidFill>
                  <a:srgbClr val="515151"/>
                </a:solidFill>
                <a:latin typeface="Times New Roman"/>
                <a:cs typeface="Times New Roman"/>
              </a:rPr>
              <a:t>for	</a:t>
            </a:r>
            <a:r>
              <a:rPr sz="3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3200" spc="15" dirty="0">
                <a:solidFill>
                  <a:srgbClr val="515151"/>
                </a:solidFill>
                <a:latin typeface="Times New Roman"/>
                <a:cs typeface="Times New Roman"/>
              </a:rPr>
              <a:t>selection	</a:t>
            </a:r>
            <a:r>
              <a:rPr sz="3200" spc="50" dirty="0">
                <a:solidFill>
                  <a:srgbClr val="515151"/>
                </a:solidFill>
                <a:latin typeface="Times New Roman"/>
                <a:cs typeface="Times New Roman"/>
              </a:rPr>
              <a:t>for	</a:t>
            </a:r>
            <a:r>
              <a:rPr sz="3200" spc="-9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3200" spc="15" dirty="0">
                <a:solidFill>
                  <a:srgbClr val="515151"/>
                </a:solidFill>
                <a:latin typeface="Times New Roman"/>
                <a:cs typeface="Times New Roman"/>
              </a:rPr>
              <a:t>selection  </a:t>
            </a:r>
            <a:r>
              <a:rPr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Of		</a:t>
            </a:r>
            <a:r>
              <a:rPr sz="3200" spc="80" dirty="0">
                <a:solidFill>
                  <a:srgbClr val="515151"/>
                </a:solidFill>
                <a:latin typeface="Times New Roman"/>
                <a:cs typeface="Times New Roman"/>
              </a:rPr>
              <a:t>a	</a:t>
            </a:r>
            <a:r>
              <a:rPr sz="3200" spc="55" dirty="0">
                <a:solidFill>
                  <a:srgbClr val="515151"/>
                </a:solidFill>
                <a:latin typeface="Times New Roman"/>
                <a:cs typeface="Times New Roman"/>
              </a:rPr>
              <a:t>housing		</a:t>
            </a:r>
            <a:r>
              <a:rPr sz="3200" spc="15" dirty="0">
                <a:solidFill>
                  <a:srgbClr val="515151"/>
                </a:solidFill>
                <a:latin typeface="Times New Roman"/>
                <a:cs typeface="Times New Roman"/>
              </a:rPr>
              <a:t>site	</a:t>
            </a:r>
            <a:r>
              <a:rPr sz="3200" spc="135" dirty="0">
                <a:solidFill>
                  <a:srgbClr val="515151"/>
                </a:solidFill>
                <a:latin typeface="Times New Roman"/>
                <a:cs typeface="Times New Roman"/>
              </a:rPr>
              <a:t>that	</a:t>
            </a:r>
            <a:r>
              <a:rPr sz="3200" spc="30" dirty="0">
                <a:solidFill>
                  <a:srgbClr val="515151"/>
                </a:solidFill>
                <a:latin typeface="Times New Roman"/>
                <a:cs typeface="Times New Roman"/>
              </a:rPr>
              <a:t>meets	</a:t>
            </a:r>
            <a:r>
              <a:rPr sz="3200" spc="25" dirty="0">
                <a:solidFill>
                  <a:srgbClr val="515151"/>
                </a:solidFill>
                <a:latin typeface="Times New Roman"/>
                <a:cs typeface="Times New Roman"/>
              </a:rPr>
              <a:t>safety	</a:t>
            </a:r>
            <a:r>
              <a:rPr sz="3200" dirty="0">
                <a:solidFill>
                  <a:srgbClr val="515151"/>
                </a:solidFill>
                <a:latin typeface="Times New Roman"/>
                <a:cs typeface="Times New Roman"/>
              </a:rPr>
              <a:t>,	</a:t>
            </a:r>
            <a:r>
              <a:rPr sz="3200" spc="10" dirty="0">
                <a:solidFill>
                  <a:srgbClr val="515151"/>
                </a:solidFill>
                <a:latin typeface="Times New Roman"/>
                <a:cs typeface="Times New Roman"/>
              </a:rPr>
              <a:t>scenic,	</a:t>
            </a:r>
            <a:r>
              <a:rPr sz="3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  </a:t>
            </a:r>
            <a:r>
              <a:rPr sz="3200" spc="65" dirty="0">
                <a:solidFill>
                  <a:srgbClr val="515151"/>
                </a:solidFill>
                <a:latin typeface="Times New Roman"/>
                <a:cs typeface="Times New Roman"/>
              </a:rPr>
              <a:t>Recreational	</a:t>
            </a:r>
            <a:r>
              <a:rPr sz="3200" spc="90" dirty="0">
                <a:solidFill>
                  <a:srgbClr val="515151"/>
                </a:solidFill>
                <a:latin typeface="Times New Roman"/>
                <a:cs typeface="Times New Roman"/>
              </a:rPr>
              <a:t>requirement	</a:t>
            </a:r>
            <a:r>
              <a:rPr sz="3200" spc="60" dirty="0">
                <a:solidFill>
                  <a:srgbClr val="515151"/>
                </a:solidFill>
                <a:latin typeface="Times New Roman"/>
                <a:cs typeface="Times New Roman"/>
              </a:rPr>
              <a:t>within	reasonable	</a:t>
            </a:r>
            <a:r>
              <a:rPr sz="3200" spc="50" dirty="0">
                <a:solidFill>
                  <a:srgbClr val="515151"/>
                </a:solidFill>
                <a:latin typeface="Times New Roman"/>
                <a:cs typeface="Times New Roman"/>
              </a:rPr>
              <a:t>proximity  </a:t>
            </a:r>
            <a:r>
              <a:rPr sz="3200" spc="-80" dirty="0">
                <a:solidFill>
                  <a:srgbClr val="515151"/>
                </a:solidFill>
                <a:latin typeface="Times New Roman"/>
                <a:cs typeface="Times New Roman"/>
              </a:rPr>
              <a:t>To	</a:t>
            </a:r>
            <a:r>
              <a:rPr sz="3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	</a:t>
            </a:r>
            <a:r>
              <a:rPr sz="32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	</a:t>
            </a:r>
            <a:r>
              <a:rPr sz="3200" spc="70" dirty="0">
                <a:solidFill>
                  <a:srgbClr val="515151"/>
                </a:solidFill>
                <a:latin typeface="Times New Roman"/>
                <a:cs typeface="Times New Roman"/>
              </a:rPr>
              <a:t>operation.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181</Words>
  <Application>Microsoft Office PowerPoint</Application>
  <PresentationFormat>Custom</PresentationFormat>
  <Paragraphs>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NAME :samir kumar roll no:19155086 sr. No:ae-104 (b.tech) mine practice </vt:lpstr>
      <vt:lpstr>INTRODUCTION</vt:lpstr>
      <vt:lpstr>TYPES OF AUTOMATION</vt:lpstr>
      <vt:lpstr>NEED OF AUTOMATION</vt:lpstr>
      <vt:lpstr>SOME EXAMPLE  OF AUTOMATION  IN MINING INDUSTRIES</vt:lpstr>
      <vt:lpstr>SURVEYING VEHICLES</vt:lpstr>
      <vt:lpstr>ROBOTICS IN MINING</vt:lpstr>
      <vt:lpstr>INTERNET AND INFORMATION  SUPERHIGHWAY</vt:lpstr>
      <vt:lpstr>GIS AND REMOTE SENSING</vt:lpstr>
      <vt:lpstr>Slide 10</vt:lpstr>
      <vt:lpstr>ADVANTAGE OF AUTOMATION</vt:lpstr>
      <vt:lpstr>Slide 12</vt:lpstr>
      <vt:lpstr>DISADVANTAGE OF  AUTOMATION</vt:lpstr>
      <vt:lpstr>Slide 14</vt:lpstr>
      <vt:lpstr>Slide 15</vt:lpstr>
      <vt:lpstr>CONCLUSION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pradeep pdf 2</dc:title>
  <dc:creator>RMX1971</dc:creator>
  <cp:lastModifiedBy>Samir Kumar</cp:lastModifiedBy>
  <cp:revision>6</cp:revision>
  <dcterms:created xsi:type="dcterms:W3CDTF">2020-06-18T18:19:59Z</dcterms:created>
  <dcterms:modified xsi:type="dcterms:W3CDTF">2020-06-19T12:59:08Z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2020-06-18T00:00:00Z</vt:filetime>
  </property>
  <property fmtid="{D5CDD505-2E9C-101B-9397-08002B2CF9AE}" pid="3" name="Creator">
    <vt:lpwstr>Keynote</vt:lpwstr>
  </property>
  <property fmtid="{D5CDD505-2E9C-101B-9397-08002B2CF9AE}" pid="4" name="LastSaved">
    <vt:filetime>2020-06-19T00:00:00Z</vt:filetime>
  </property>
</Properties>
</file>