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0"/>
  </p:notesMasterIdLst>
  <p:handoutMasterIdLst>
    <p:handoutMasterId r:id="rId21"/>
  </p:handoutMasterIdLst>
  <p:sldIdLst>
    <p:sldId id="409" r:id="rId6"/>
    <p:sldId id="411" r:id="rId7"/>
    <p:sldId id="421" r:id="rId8"/>
    <p:sldId id="434" r:id="rId9"/>
    <p:sldId id="435" r:id="rId10"/>
    <p:sldId id="442" r:id="rId11"/>
    <p:sldId id="443" r:id="rId12"/>
    <p:sldId id="440" r:id="rId13"/>
    <p:sldId id="444" r:id="rId14"/>
    <p:sldId id="445" r:id="rId15"/>
    <p:sldId id="436" r:id="rId16"/>
    <p:sldId id="437" r:id="rId17"/>
    <p:sldId id="438" r:id="rId18"/>
    <p:sldId id="433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90204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itchFamily="34" charset="-122"/>
                <a:ea typeface="微软雅黑" pitchFamily="34" charset="-122"/>
                <a:cs typeface="+mn-cs"/>
              </a:rPr>
            </a:fld>
            <a:endParaRPr lang="zh-CN" altLang="en-US" strike="noStrike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itchFamily="34" charset="-122"/>
                <a:ea typeface="微软雅黑" pitchFamily="34" charset="-122"/>
                <a:cs typeface="+mn-cs"/>
              </a:rPr>
            </a:fld>
            <a:endParaRPr lang="zh-CN" altLang="en-US" strike="noStrike" noProof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itchFamily="34" charset="-122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itchFamily="34" charset="-122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单击此处编辑文本</a:t>
            </a:r>
            <a:endParaRPr strike="noStrike" noProof="1"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516063"/>
            <a:ext cx="10969625" cy="4737100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516063"/>
            <a:ext cx="10969625" cy="4737100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516063"/>
            <a:ext cx="10969625" cy="4737100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516063"/>
            <a:ext cx="10969625" cy="4737100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90204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50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5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5.xml"/><Relationship Id="rId5" Type="http://schemas.openxmlformats.org/officeDocument/2006/relationships/tags" Target="../tags/tag5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5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image" Target="../media/image2.jpe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4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4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563" y="914400"/>
            <a:ext cx="9799638" cy="2570163"/>
          </a:xfrm>
        </p:spPr>
        <p:txBody>
          <a:bodyPr vert="horz" lIns="90000" tIns="46800" rIns="90000" bIns="46800" anchor="b" anchorCtr="0">
            <a:normAutofit/>
          </a:bodyPr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itchFamily="34" charset="-122"/>
                <a:cs typeface="+mj-cs"/>
              </a:rPr>
              <a:t>空白演示</a:t>
            </a:r>
            <a:endParaRPr kumimoji="0" lang="zh-CN" altLang="zh-CN" sz="60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90204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563" y="3560763"/>
            <a:ext cx="9799637" cy="1471612"/>
          </a:xfrm>
        </p:spPr>
        <p:txBody>
          <a:bodyPr vert="horz" lIns="90000" tIns="46800" rIns="90000" bIns="46800" anchor="t"/>
          <a:p>
            <a:pPr defTabSz="914400">
              <a:buClrTx/>
            </a:pPr>
            <a:r>
              <a:rPr lang="zh-CN" altLang="en-US" kern="1200" spc="0" normalizeH="0" baseline="0">
                <a:latin typeface="Arial" panose="020B0604020202090204" pitchFamily="34" charset="0"/>
                <a:ea typeface="微软雅黑" pitchFamily="34" charset="-122"/>
                <a:cs typeface="+mn-cs"/>
              </a:rPr>
              <a:t>单击输入您的封面副标题</a:t>
            </a:r>
            <a:endParaRPr lang="zh-CN" altLang="en-US" kern="1200" spc="0" normalizeH="0" baseline="0"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pic>
        <p:nvPicPr>
          <p:cNvPr id="6147" name="图片 6" descr="01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flipV="1">
            <a:off x="-9525" y="-3175"/>
            <a:ext cx="4478338" cy="156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083550" y="3362325"/>
            <a:ext cx="1533525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315075" y="3228975"/>
            <a:ext cx="3071813" cy="107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标题 1"/>
          <p:cNvSpPr>
            <a:spLocks noGrp="1"/>
          </p:cNvSpPr>
          <p:nvPr/>
        </p:nvSpPr>
        <p:spPr>
          <a:xfrm>
            <a:off x="1404938" y="5413375"/>
            <a:ext cx="4225925" cy="4984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r>
              <a:rPr lang="zh-CN" altLang="en-US" sz="2000" b="1" baseline="0">
                <a:solidFill>
                  <a:srgbClr val="A0C0F0"/>
                </a:solidFill>
                <a:latin typeface="Arial" panose="020B0604020202090204" pitchFamily="34" charset="0"/>
                <a:ea typeface="方正大标宋繁体" charset="-122"/>
                <a:sym typeface="微软雅黑" pitchFamily="34" charset="-122"/>
              </a:rPr>
              <a:t>去中心化云服务平台</a:t>
            </a:r>
            <a:endParaRPr lang="zh-CN" altLang="en-US" sz="2000" b="1" baseline="0">
              <a:solidFill>
                <a:srgbClr val="A0C0F0"/>
              </a:solidFill>
              <a:latin typeface="Arial" panose="020B0604020202090204" pitchFamily="34" charset="0"/>
              <a:ea typeface="方正大标宋繁体" charset="-122"/>
              <a:sym typeface="微软雅黑" pitchFamily="34" charset="-122"/>
            </a:endParaRPr>
          </a:p>
        </p:txBody>
      </p:sp>
      <p:sp>
        <p:nvSpPr>
          <p:cNvPr id="6152" name="标题 1"/>
          <p:cNvSpPr>
            <a:spLocks noGrp="1"/>
          </p:cNvSpPr>
          <p:nvPr/>
        </p:nvSpPr>
        <p:spPr>
          <a:xfrm>
            <a:off x="1404938" y="4819650"/>
            <a:ext cx="4418012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dist"/>
            <a:r>
              <a:rPr lang="en-US" altLang="zh-CN" sz="3600" b="1" baseline="0">
                <a:solidFill>
                  <a:srgbClr val="324274"/>
                </a:solidFill>
                <a:latin typeface="方正小标宋简体" charset="-122"/>
                <a:ea typeface="方正小标宋简体" charset="-122"/>
                <a:sym typeface="微软雅黑" pitchFamily="34" charset="-122"/>
              </a:rPr>
              <a:t>METOR</a:t>
            </a:r>
            <a:endParaRPr lang="zh-CN" altLang="en-US" sz="3600" b="1" baseline="0">
              <a:solidFill>
                <a:srgbClr val="324274"/>
              </a:solidFill>
              <a:latin typeface="方正小标宋简体" charset="-122"/>
              <a:ea typeface="方正小标宋简体" charset="-122"/>
              <a:sym typeface="微软雅黑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1492250" y="393700"/>
            <a:ext cx="3355340" cy="75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高速文件检索网络介绍</a:t>
            </a:r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5</a:t>
            </a:r>
            <a:endParaRPr kumimoji="0" lang="en-US" altLang="zh-CN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EIGHT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4825048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4325" y="1673225"/>
            <a:ext cx="1712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我们改造了</a:t>
            </a:r>
            <a:r>
              <a:rPr lang="en-US" altLang="zh-CN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CID</a:t>
            </a:r>
            <a:endParaRPr lang="en-US" altLang="zh-CN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4325" y="2041525"/>
            <a:ext cx="911669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传统的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 CID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是QmY7Yh4UquoX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******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，我们在其之上加入了物理地域标志，例如中国地域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，西欧地域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，这样构成了新的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为：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QmY7Yh4UquoX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******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，这样我们在检索的时候可以轻松提取当前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CID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对应的物理地域。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3525" y="307530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为什么高速？</a:t>
            </a:r>
            <a:endParaRPr lang="zh-CN" altLang="en-US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4325" y="3443605"/>
            <a:ext cx="911669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客户端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-&gt;IPFS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网关：调度网关完成地域分配，确保客户端到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网关物理距离尽可能最近，确保访问速度。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-&gt;IPFS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网关：第一种情况，本网内存在文件，直接响应。第二种情况，本网内没有文件，通过解析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得到物理地域标志，由当前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网关请求对应物理区域网络中的超级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节点，取得文件响应并缓存。同地域的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网关到网关之间是高速的，不同地域的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网关到另一个地域的超级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网关也是高速的。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网内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网关通过负载均衡可以有效处理带宽不足的问题，且地域相同，路由也快。不同地域的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网关也能通过超级节点进行数据传输。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副标题 2"/>
          <p:cNvSpPr txBox="1"/>
          <p:nvPr/>
        </p:nvSpPr>
        <p:spPr>
          <a:xfrm>
            <a:off x="1490980" y="1633855"/>
            <a:ext cx="5992495" cy="47275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1. 创世35000万枚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  创世基金 （1000万枚），社区空投，矿工早期质押</a:t>
            </a:r>
            <a:r>
              <a:rPr lang="zh-CN" altLang="en-US" sz="140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借贷等；其他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（34,000万枚</a:t>
            </a:r>
            <a:r>
              <a:rPr lang="zh-CN" altLang="en-US" sz="140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）  创世 token</a:t>
            </a: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    1. 运营社区发展基金，10,000万枚线性释放每天能取 1/5*365;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    2. 任务奖励，9,000万枚用于存储任务奖励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    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3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. 存入监管地址用于未来发展，15,000万枚用于提案奖励、举办活动等等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2. 惩罚：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1. 存储节点惩罚：未完成存储任务，扣除质押任务空间等额奖励token数量，并消减名誉值。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  2. 名誉值惩罚：节点名誉机制，名誉比较低直接减少存储派单量等。名誉值降为0的时候直接拉入节点黑名单，社区发起投票踢出节点。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Kozuka Gothic Pro EL" charset="-128"/>
              <a:ea typeface="Kozuka Gothic Pro EL" charset="-128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dobe 黑体 Std R" charset="-122"/>
                <a:ea typeface="Adobe 黑体 Std R" charset="-122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经济模型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NIGHT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后期工作计划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TEN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84325" y="1680845"/>
            <a:ext cx="1104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2023.Q4</a:t>
            </a:r>
            <a:endParaRPr lang="zh-CN" altLang="en-US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3080" y="2049145"/>
            <a:ext cx="53594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1. 集成Inter SGX可信任执行环境，进一步优化证明方案。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  <a:p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2. 新增3条EVM虚拟机链的存储支持。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  <a:p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3. 新增友好的网页操作界面，支持存储节点质押、用户空间购买。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4325" y="291592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2024.Q1</a:t>
            </a:r>
            <a:endParaRPr lang="zh-CN" altLang="en-US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3080" y="3284220"/>
            <a:ext cx="233680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1. 完善开发者SDK。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2. 优化文件检索网络拓扑。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3. 新增metor社区。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325" y="415099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2024.Q2</a:t>
            </a:r>
            <a:endParaRPr lang="zh-CN" altLang="en-US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3080" y="4524375"/>
            <a:ext cx="22383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  <a:sym typeface="+mn-ea"/>
              </a:rPr>
              <a:t>1</a:t>
            </a:r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  <a:sym typeface="+mn-ea"/>
              </a:rPr>
              <a:t>. 新增</a:t>
            </a:r>
            <a:r>
              <a:rPr lang="en-US" altLang="zh-CN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  <a:sym typeface="+mn-ea"/>
              </a:rPr>
              <a:t>1-2</a:t>
            </a:r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  <a:sym typeface="+mn-ea"/>
              </a:rPr>
              <a:t>项云服务功能。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成员介绍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ELEVEN</a:t>
            </a:r>
            <a:endParaRPr lang="en-US" altLang="zh-CN" sz="1600" spc="30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WechatIMG171"/>
          <p:cNvPicPr>
            <a:picLocks noChangeAspect="1"/>
          </p:cNvPicPr>
          <p:nvPr/>
        </p:nvPicPr>
        <p:blipFill>
          <a:blip r:embed="rId2"/>
          <a:srcRect l="5001" t="3956" r="5732" b="7494"/>
          <a:stretch>
            <a:fillRect/>
          </a:stretch>
        </p:blipFill>
        <p:spPr>
          <a:xfrm>
            <a:off x="1533525" y="1760220"/>
            <a:ext cx="1269365" cy="125920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图片 13" descr="WechatIMG1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85" y="3223895"/>
            <a:ext cx="1259205" cy="1259205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3212465" y="176022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Samir</a:t>
            </a:r>
            <a:endParaRPr lang="en-US" altLang="zh-CN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12465" y="2128520"/>
            <a:ext cx="3383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存储检索模型、网络结构模型、证明模型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15640" y="3412490"/>
            <a:ext cx="1113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KavenLE</a:t>
            </a:r>
            <a:endParaRPr lang="en-US" altLang="zh-CN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12465" y="378079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智能合约、经济模型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</p:txBody>
      </p:sp>
      <p:pic>
        <p:nvPicPr>
          <p:cNvPr id="8" name="图片 7" descr="WechatIMG1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4687570"/>
            <a:ext cx="1323975" cy="1327785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218815" y="4758055"/>
            <a:ext cx="81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YUAN</a:t>
            </a:r>
            <a:endParaRPr lang="en-US" altLang="zh-CN" sz="18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5640" y="5126355"/>
            <a:ext cx="3334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资深前端工程师，参与了多个</a:t>
            </a:r>
            <a:r>
              <a:rPr lang="en-US" altLang="zh-CN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DAPP</a:t>
            </a:r>
            <a:r>
              <a:rPr lang="zh-CN" altLang="en-US" sz="1400" dirty="0">
                <a:solidFill>
                  <a:srgbClr val="324274"/>
                </a:solidFill>
                <a:latin typeface="+mn-lt"/>
                <a:ea typeface="Adobe 黑体 Std R" charset="-122"/>
                <a:cs typeface="+mn-lt"/>
              </a:rPr>
              <a:t>开发</a:t>
            </a:r>
            <a:endParaRPr lang="zh-CN" altLang="en-US" sz="1400" dirty="0">
              <a:solidFill>
                <a:srgbClr val="324274"/>
              </a:solidFill>
              <a:latin typeface="+mn-lt"/>
              <a:ea typeface="Adobe 黑体 Std R" charset="-122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11" descr="0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副标题 2"/>
          <p:cNvSpPr txBox="1"/>
          <p:nvPr/>
        </p:nvSpPr>
        <p:spPr>
          <a:xfrm>
            <a:off x="5070475" y="2790825"/>
            <a:ext cx="4552950" cy="968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4800" dirty="0">
                <a:solidFill>
                  <a:schemeClr val="bg1"/>
                </a:solidFill>
                <a:latin typeface="方正小标宋简体" charset="-122"/>
                <a:ea typeface="方正小标宋简体" charset="-122"/>
              </a:rPr>
              <a:t>THANKS</a:t>
            </a: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21507" name="副标题 2"/>
          <p:cNvSpPr txBox="1"/>
          <p:nvPr/>
        </p:nvSpPr>
        <p:spPr>
          <a:xfrm>
            <a:off x="5106988" y="3894138"/>
            <a:ext cx="2212975" cy="4365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FOR YOUR WATCHING</a:t>
            </a:r>
            <a:r>
              <a:rPr lang="en-US" altLang="zh-CN" sz="12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</a:t>
            </a:r>
            <a:endParaRPr lang="en-US" altLang="zh-CN" sz="12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148263" y="3733800"/>
            <a:ext cx="4954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6"/>
          <p:cNvSpPr txBox="1"/>
          <p:nvPr>
            <p:custDataLst>
              <p:tags r:id="rId1"/>
            </p:custDataLst>
          </p:nvPr>
        </p:nvSpPr>
        <p:spPr>
          <a:xfrm>
            <a:off x="5937496" y="1925579"/>
            <a:ext cx="990067" cy="793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/>
            <a:r>
              <a:rPr lang="en-US" altLang="zh-CN" sz="3600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01.</a:t>
            </a:r>
            <a:endParaRPr lang="en-US" altLang="zh-CN" sz="3600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170" name="文本框 17"/>
          <p:cNvSpPr txBox="1"/>
          <p:nvPr>
            <p:custDataLst>
              <p:tags r:id="rId2"/>
            </p:custDataLst>
          </p:nvPr>
        </p:nvSpPr>
        <p:spPr>
          <a:xfrm>
            <a:off x="7183350" y="1824038"/>
            <a:ext cx="4383175" cy="795003"/>
          </a:xfrm>
          <a:prstGeom prst="rect">
            <a:avLst/>
          </a:prstGeom>
          <a:noFill/>
          <a:ln w="9525">
            <a:noFill/>
          </a:ln>
        </p:spPr>
        <p:txBody>
          <a:bodyPr wrap="square" bIns="46990" anchor="ctr"/>
          <a:p>
            <a:pPr>
              <a:lnSpc>
                <a:spcPct val="120000"/>
              </a:lnSpc>
            </a:pPr>
            <a:r>
              <a:rPr lang="en-US" altLang="zh-CN" sz="3200" dirty="0">
                <a:latin typeface="Adobe 黑体 Std R" charset="-122"/>
                <a:ea typeface="Adobe 黑体 Std R" charset="-122"/>
                <a:sym typeface="微软雅黑" pitchFamily="34" charset="-122"/>
              </a:rPr>
              <a:t>METOR</a:t>
            </a:r>
            <a:r>
              <a:rPr lang="zh-CN" altLang="en-US" sz="3200" dirty="0">
                <a:latin typeface="Adobe 黑体 Std R" charset="-122"/>
                <a:ea typeface="Adobe 黑体 Std R" charset="-122"/>
                <a:sym typeface="微软雅黑" pitchFamily="34" charset="-122"/>
              </a:rPr>
              <a:t>是什么</a:t>
            </a:r>
            <a:endParaRPr lang="zh-CN" altLang="en-US" sz="3200" dirty="0">
              <a:latin typeface="Adobe 黑体 Std R" charset="-122"/>
              <a:ea typeface="Adobe 黑体 Std R" charset="-122"/>
              <a:sym typeface="微软雅黑" pitchFamily="34" charset="-122"/>
            </a:endParaRPr>
          </a:p>
        </p:txBody>
      </p:sp>
      <p:sp>
        <p:nvSpPr>
          <p:cNvPr id="7171" name="文本框 25"/>
          <p:cNvSpPr txBox="1"/>
          <p:nvPr>
            <p:custDataLst>
              <p:tags r:id="rId3"/>
            </p:custDataLst>
          </p:nvPr>
        </p:nvSpPr>
        <p:spPr>
          <a:xfrm>
            <a:off x="6035921" y="2641443"/>
            <a:ext cx="990067" cy="793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3600" b="1" dirty="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02.</a:t>
            </a:r>
            <a:endParaRPr lang="en-US" altLang="zh-CN" sz="3600" b="1" dirty="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172" name="文本框 28"/>
          <p:cNvSpPr txBox="1"/>
          <p:nvPr>
            <p:custDataLst>
              <p:tags r:id="rId4"/>
            </p:custDataLst>
          </p:nvPr>
        </p:nvSpPr>
        <p:spPr>
          <a:xfrm>
            <a:off x="6035921" y="3342437"/>
            <a:ext cx="990067" cy="793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3600" b="1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03.</a:t>
            </a:r>
            <a:endParaRPr lang="en-US" altLang="zh-CN" sz="3600" b="1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173" name="文本框 31"/>
          <p:cNvSpPr txBox="1"/>
          <p:nvPr>
            <p:custDataLst>
              <p:tags r:id="rId5"/>
            </p:custDataLst>
          </p:nvPr>
        </p:nvSpPr>
        <p:spPr>
          <a:xfrm>
            <a:off x="6035921" y="4021840"/>
            <a:ext cx="990067" cy="793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3600" b="1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04.</a:t>
            </a:r>
            <a:endParaRPr lang="en-US" altLang="zh-CN" sz="3600" b="1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937250" y="1698625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文本框 18"/>
          <p:cNvSpPr txBox="1"/>
          <p:nvPr>
            <p:custDataLst>
              <p:tags r:id="rId7"/>
            </p:custDataLst>
          </p:nvPr>
        </p:nvSpPr>
        <p:spPr>
          <a:xfrm>
            <a:off x="7183350" y="2501773"/>
            <a:ext cx="4383175" cy="795003"/>
          </a:xfrm>
          <a:prstGeom prst="rect">
            <a:avLst/>
          </a:prstGeom>
          <a:noFill/>
          <a:ln w="9525">
            <a:noFill/>
          </a:ln>
        </p:spPr>
        <p:txBody>
          <a:bodyPr wrap="square" bIns="46990" anchor="ctr"/>
          <a:p>
            <a:pPr>
              <a:lnSpc>
                <a:spcPct val="120000"/>
              </a:lnSpc>
            </a:pPr>
            <a:r>
              <a:rPr lang="zh-CN" altLang="en-US" sz="3200" dirty="0">
                <a:latin typeface="Adobe 黑体 Std R" charset="-122"/>
                <a:ea typeface="Adobe 黑体 Std R" charset="-122"/>
                <a:sym typeface="微软雅黑" pitchFamily="34" charset="-122"/>
              </a:rPr>
              <a:t>解决什么问题</a:t>
            </a:r>
            <a:endParaRPr lang="zh-CN" altLang="en-US" sz="3200" dirty="0">
              <a:latin typeface="Adobe 黑体 Std R" charset="-122"/>
              <a:ea typeface="Adobe 黑体 Std R" charset="-122"/>
              <a:sym typeface="微软雅黑" pitchFamily="34" charset="-122"/>
            </a:endParaRPr>
          </a:p>
        </p:txBody>
      </p:sp>
      <p:sp>
        <p:nvSpPr>
          <p:cNvPr id="7176" name="文本框 19"/>
          <p:cNvSpPr txBox="1"/>
          <p:nvPr>
            <p:custDataLst>
              <p:tags r:id="rId8"/>
            </p:custDataLst>
          </p:nvPr>
        </p:nvSpPr>
        <p:spPr>
          <a:xfrm>
            <a:off x="7183350" y="3216884"/>
            <a:ext cx="4383175" cy="796643"/>
          </a:xfrm>
          <a:prstGeom prst="rect">
            <a:avLst/>
          </a:prstGeom>
          <a:noFill/>
          <a:ln w="9525">
            <a:noFill/>
          </a:ln>
        </p:spPr>
        <p:txBody>
          <a:bodyPr wrap="square" bIns="46990" anchor="ctr"/>
          <a:p>
            <a:pPr>
              <a:lnSpc>
                <a:spcPct val="120000"/>
              </a:lnSpc>
            </a:pPr>
            <a:r>
              <a:rPr lang="zh-CN" altLang="en-US" sz="3200" dirty="0">
                <a:latin typeface="Adobe 黑体 Std R" charset="-122"/>
                <a:ea typeface="Adobe 黑体 Std R" charset="-122"/>
              </a:rPr>
              <a:t>技术架构</a:t>
            </a:r>
            <a:endParaRPr lang="zh-CN" altLang="en-US" sz="3200" dirty="0">
              <a:latin typeface="Adobe 黑体 Std R" charset="-122"/>
              <a:ea typeface="Adobe 黑体 Std R" charset="-122"/>
            </a:endParaRPr>
          </a:p>
        </p:txBody>
      </p:sp>
      <p:sp>
        <p:nvSpPr>
          <p:cNvPr id="7177" name="文本框 20"/>
          <p:cNvSpPr txBox="1"/>
          <p:nvPr>
            <p:custDataLst>
              <p:tags r:id="rId9"/>
            </p:custDataLst>
          </p:nvPr>
        </p:nvSpPr>
        <p:spPr>
          <a:xfrm>
            <a:off x="7183350" y="3908988"/>
            <a:ext cx="4383175" cy="795004"/>
          </a:xfrm>
          <a:prstGeom prst="rect">
            <a:avLst/>
          </a:prstGeom>
          <a:noFill/>
          <a:ln w="9525">
            <a:noFill/>
          </a:ln>
        </p:spPr>
        <p:txBody>
          <a:bodyPr wrap="square" bIns="46990" anchor="ctr"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D0D0D"/>
                </a:solidFill>
                <a:latin typeface="Adobe 黑体 Std R" charset="-122"/>
                <a:ea typeface="Adobe 黑体 Std R" charset="-122"/>
              </a:rPr>
              <a:t>经济模型</a:t>
            </a:r>
            <a:endParaRPr lang="zh-CN" altLang="en-US" sz="3200" dirty="0">
              <a:solidFill>
                <a:srgbClr val="0D0D0D"/>
              </a:solidFill>
              <a:latin typeface="Adobe 黑体 Std R" charset="-122"/>
              <a:ea typeface="Adobe 黑体 Std R" charset="-122"/>
            </a:endParaRPr>
          </a:p>
        </p:txBody>
      </p:sp>
      <p:pic>
        <p:nvPicPr>
          <p:cNvPr id="7178" name="图片 1" descr="reerew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4210050" cy="683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5895975" y="501650"/>
            <a:ext cx="1852613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p>
            <a:r>
              <a:rPr lang="zh-CN" altLang="en-US" sz="4400" b="1" spc="3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目录</a:t>
            </a:r>
            <a:endParaRPr lang="zh-CN" altLang="en-US" sz="4400" b="1" spc="30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5895975" y="1270000"/>
            <a:ext cx="1852613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pc="30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Arial" panose="020B0604020202090204" pitchFamily="34" charset="0"/>
              </a:rPr>
              <a:t>CONTENTS</a:t>
            </a:r>
            <a:endParaRPr lang="en-US" altLang="zh-CN" spc="300" noProof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5" name="文本框 31"/>
          <p:cNvSpPr txBox="1"/>
          <p:nvPr>
            <p:custDataLst>
              <p:tags r:id="rId13"/>
            </p:custDataLst>
          </p:nvPr>
        </p:nvSpPr>
        <p:spPr>
          <a:xfrm>
            <a:off x="6035921" y="4680335"/>
            <a:ext cx="990067" cy="793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3600" b="1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05.</a:t>
            </a:r>
            <a:endParaRPr lang="en-US" altLang="zh-CN" sz="3600" b="1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6" name="文本框 20"/>
          <p:cNvSpPr txBox="1"/>
          <p:nvPr>
            <p:custDataLst>
              <p:tags r:id="rId14"/>
            </p:custDataLst>
          </p:nvPr>
        </p:nvSpPr>
        <p:spPr>
          <a:xfrm>
            <a:off x="7183350" y="4577643"/>
            <a:ext cx="4383175" cy="795004"/>
          </a:xfrm>
          <a:prstGeom prst="rect">
            <a:avLst/>
          </a:prstGeom>
          <a:noFill/>
          <a:ln w="9525">
            <a:noFill/>
          </a:ln>
        </p:spPr>
        <p:txBody>
          <a:bodyPr wrap="square" bIns="46990" anchor="ctr"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D0D0D"/>
                </a:solidFill>
                <a:latin typeface="Adobe 黑体 Std R" charset="-122"/>
                <a:ea typeface="Adobe 黑体 Std R" charset="-122"/>
              </a:rPr>
              <a:t>后期工作计划</a:t>
            </a:r>
            <a:endParaRPr lang="zh-CN" altLang="en-US" sz="3200" dirty="0">
              <a:solidFill>
                <a:srgbClr val="0D0D0D"/>
              </a:solidFill>
              <a:latin typeface="Adobe 黑体 Std R" charset="-122"/>
              <a:ea typeface="Adobe 黑体 Std R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副标题 2"/>
          <p:cNvSpPr txBox="1"/>
          <p:nvPr/>
        </p:nvSpPr>
        <p:spPr>
          <a:xfrm>
            <a:off x="1490663" y="1633538"/>
            <a:ext cx="5219700" cy="47275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我们的愿景是打造去中心化云服务平台，存储仅仅是我们的服务项目之一。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metor-storage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是一个胶水存储引擎。依托于智能合约，我们采用链上存储交易信息和元数据，链下存储文件分片模式。可以为各种基于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EVM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虚拟机的区块链提供存储服务；同时因为存储节点脱离区块链单独组网，所以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METOR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的一个存储节点可以同时为多条链提供存储服务，只需要质押自己的闲置存储空间就能获取收益。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同时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metor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是轻量级的，所以矿工节点不需要太高的配置。家用电脑、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NAS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都能参与。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metor-storage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提供了中心化云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OSS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存储体验，用户只需要按需购买存储空间，存储后即可检索，不需要为每一次存储单独付费。</a:t>
            </a: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Kozuka Gothic Pro EL" charset="-128"/>
              <a:ea typeface="Kozuka Gothic Pro EL" charset="-128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dobe 黑体 Std R" charset="-122"/>
                <a:ea typeface="Adobe 黑体 Std R" charset="-122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p>
            <a:pPr fontAlgn="auto"/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METOR</a:t>
            </a:r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是什么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ONE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副标题 2"/>
          <p:cNvSpPr txBox="1"/>
          <p:nvPr/>
        </p:nvSpPr>
        <p:spPr>
          <a:xfrm>
            <a:off x="1490663" y="1633538"/>
            <a:ext cx="5219700" cy="47275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存储节点轻量化，无需较高配置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存储算力平均化，不会集中在少数大矿场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用户体验良好，用户只需要像操作传统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web2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的存储项目一样，按需购买容量和时长即可。存储即可检索。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检索速度快，目前市场竞品存储公链，都存储在检索速度慢和检索成本高的问题，无论使用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还是纠删码。而我们设计了一套高速检索网络模型来解决该问题。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Kozuka Gothic Pro EL" charset="-128"/>
              <a:ea typeface="Kozuka Gothic Pro EL" charset="-128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dobe 黑体 Std R" charset="-122"/>
                <a:ea typeface="Adobe 黑体 Std R" charset="-122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解决什么问题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TWO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副标题 2"/>
          <p:cNvSpPr txBox="1"/>
          <p:nvPr/>
        </p:nvSpPr>
        <p:spPr>
          <a:xfrm>
            <a:off x="1490980" y="1633855"/>
            <a:ext cx="4874260" cy="47275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采用了链上存储元数据，链下存储文件，存储节点独立组网的架构。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chain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：可信任的与各个区块链交互的节点，一个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chain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节点可同时与多条链交互。为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miner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、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client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提供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rpc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服务；激励或惩罚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iner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；矿工撮合；元数据上链等。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miner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：存储矿工节点，需要质押存储算力，主要负责存储文件分片，时空证明，为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client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提供存储和检索服务。</a:t>
            </a: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client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：客户端节点（开发者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SDK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），主要功能有购买存储空间、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生成、文件检索等。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Kozuka Gothic Pro EL" charset="-128"/>
              <a:ea typeface="Kozuka Gothic Pro EL" charset="-128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dobe 黑体 Std R" charset="-122"/>
                <a:ea typeface="Adobe 黑体 Std R" charset="-122"/>
              </a:rPr>
              <a:t> </a:t>
            </a: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92250" y="393700"/>
            <a:ext cx="2511425" cy="7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技术架构</a:t>
            </a:r>
            <a:endParaRPr kumimoji="0" lang="zh-CN" altLang="en-US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THREE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382111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5" name="图片 1" descr="reer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0" y="0"/>
            <a:ext cx="4222750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1492250" y="393700"/>
            <a:ext cx="3355340" cy="75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高速文件检索网络介绍</a:t>
            </a:r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1</a:t>
            </a:r>
            <a:endParaRPr kumimoji="0" lang="en-US" altLang="zh-CN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FOUR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472789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4325" y="1673225"/>
            <a:ext cx="2726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为什么都说IPFS网络慢？</a:t>
            </a:r>
            <a:endParaRPr lang="zh-CN" altLang="en-US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4325" y="2041525"/>
            <a:ext cx="9116695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因为IPFS网络是内容寻址，简单说就是用户不知道文件在哪里，只能让节点通过自己的邻接点一层一层广播去寻找，知道在某个节点找到，再一层一层返回响应。然而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节点组网是通过逻辑距离最近（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PeerID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异或计算），并非物理距离最近，这样造成的结果就是，节点请求节点可能就是中国的网关请求美国的网关，绕不开底层网络的限制，加上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全球网络节点多，路由层级增加，所以很慢，尤其表现在大文件。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最大的优势是：没有编解码时间。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325" y="3487420"/>
            <a:ext cx="178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纠删码又快吗？</a:t>
            </a:r>
            <a:endParaRPr lang="zh-CN" altLang="en-US" b="1" dirty="0">
              <a:solidFill>
                <a:srgbClr val="324274"/>
              </a:solidFill>
              <a:latin typeface="Adobe 黑体 Std R" charset="-122"/>
              <a:ea typeface="Adobe 黑体 Std R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4325" y="3884930"/>
            <a:ext cx="9116695" cy="2416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纠删码最早是用于通讯网络里的，主要解决传输过程中数据包丢失导致传输失败的问题。通过冗余计算，将文件拆分成多个碎片（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M+N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M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为数据库数量，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为冗余块数量），在传输过程中允许丢失的文件碎片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&lt;=N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，数据都能通过纠删码解码并恢复完整数据。同理，纠删码也能应用在分布式存储当中。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但是，纠删码编解码是需要消耗大量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CPU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算力的。尤其是大文件，分片越少，单片大小越大，优势是编解码速度快，但是面对的问题就是从存储节点读取数据时间延长，存储节点带宽压力增加。分片越多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，单片大小越小，优势是从存储节点读书数据快，但是通过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CPU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解码恢复数据时间变长。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所以，纠删码应对大文件用户的体验是不友好的，而且，一般来说需要检索节点做文件缓存，并提供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CDN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给用户，这回增加运营商的成本。典型案例就是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CESS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CESS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之所以相对较快，也是用了cloudflare的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CDN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加速器。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纠删码最大的优势是：空间利用率高。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		</a:t>
            </a:r>
            <a:endParaRPr lang="en-US" altLang="zh-CN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1492250" y="393700"/>
            <a:ext cx="3355340" cy="75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高速文件检索网络介绍</a:t>
            </a:r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2</a:t>
            </a:r>
            <a:endParaRPr kumimoji="0" lang="en-US" altLang="zh-CN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FIVE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472789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4325" y="1673225"/>
            <a:ext cx="3128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WEB2</a:t>
            </a:r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符合企业级存储的产品</a:t>
            </a:r>
            <a:endParaRPr lang="zh-CN" altLang="en-US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4325" y="2041525"/>
            <a:ext cx="911669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例如亚马逊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S3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，阿里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OSS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，腾讯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TSS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。不外乎这些产品都提供了友好的用户操作界面和高速的文件检索，以及友好的开发者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SDK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。但是他们相较于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WEB3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的存储产品来说，都面临着价格昂贵的问题，增加了企业成本。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6390" y="2849880"/>
            <a:ext cx="3147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METOR-STORAGE</a:t>
            </a:r>
            <a:r>
              <a:rPr lang="zh-CN" altLang="en-US" b="1" dirty="0">
                <a:solidFill>
                  <a:srgbClr val="324274"/>
                </a:solidFill>
                <a:latin typeface="Adobe 黑体 Std R" charset="-122"/>
                <a:ea typeface="Adobe 黑体 Std R" charset="-122"/>
                <a:sym typeface="+mn-ea"/>
              </a:rPr>
              <a:t>解决什么</a:t>
            </a:r>
            <a:endParaRPr lang="zh-CN" altLang="en-US" b="1" dirty="0">
              <a:solidFill>
                <a:srgbClr val="324274"/>
              </a:solidFill>
              <a:latin typeface="Adobe 黑体 Std R" charset="-122"/>
              <a:ea typeface="Adobe 黑体 Std R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4325" y="3211195"/>
            <a:ext cx="9116695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WEB2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的用户操作体验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无限接近于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WEB2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的文件检索速度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开发者友好的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SDK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  <a:buFont typeface="Arial" panose="020B0604020202090204" pitchFamily="34" charset="0"/>
            </a:pP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用户为王的今天，只有用户体验好，他们才会买单。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1492250" y="393700"/>
            <a:ext cx="3355340" cy="75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高速文件检索网络介绍</a:t>
            </a:r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3</a:t>
            </a:r>
            <a:endParaRPr kumimoji="0" lang="en-US" altLang="zh-CN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SIX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4792663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whiteboard_exported_imag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1521460"/>
            <a:ext cx="7566025" cy="513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1492250" y="393700"/>
            <a:ext cx="3355340" cy="75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p>
            <a:pPr fontAlgn="auto"/>
            <a:r>
              <a:rPr kumimoji="0" lang="zh-CN" altLang="en-US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高速文件检索网络介绍</a:t>
            </a:r>
            <a:r>
              <a:rPr kumimoji="0" lang="en-US" altLang="zh-CN" sz="2800" b="0" i="0" kern="1200" cap="none" spc="300" normalizeH="0" baseline="0" noProof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方正大黑简体" charset="-122"/>
                <a:ea typeface="方正大黑简体" charset="-122"/>
                <a:cs typeface="+mj-cs"/>
              </a:rPr>
              <a:t>4</a:t>
            </a:r>
            <a:endParaRPr kumimoji="0" lang="en-US" altLang="zh-CN" sz="2800" b="0" i="0" kern="1200" cap="none" spc="300" normalizeH="0" baseline="0" noProof="0" dirty="0" smtClean="0">
              <a:solidFill>
                <a:schemeClr val="tx2">
                  <a:lumMod val="75000"/>
                  <a:lumOff val="25000"/>
                </a:schemeClr>
              </a:solidFill>
              <a:latin typeface="方正大黑简体" charset="-122"/>
              <a:ea typeface="方正大黑简体" charset="-122"/>
              <a:cs typeface="+mj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33525" y="879475"/>
            <a:ext cx="213677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p>
            <a:pPr fontAlgn="auto"/>
            <a:r>
              <a:rPr lang="en-US" altLang="zh-CN" sz="1600" spc="300" noProof="1" dirty="0" smtClean="0">
                <a:solidFill>
                  <a:schemeClr val="bg1">
                    <a:lumMod val="65000"/>
                  </a:schemeClr>
                </a:solidFill>
                <a:latin typeface="方正粗倩简体" charset="-122"/>
                <a:ea typeface="方正粗倩简体" charset="-122"/>
                <a:cs typeface="+mj-cs"/>
                <a:sym typeface="+mn-ea"/>
              </a:rPr>
              <a:t>PNRT SEVEN</a:t>
            </a:r>
            <a:endParaRPr kumimoji="0" lang="en-US" altLang="zh-CN" sz="1600" b="0" i="0" kern="1200" cap="none" spc="300" normalizeH="0" baseline="0" noProof="1" dirty="0" smtClean="0">
              <a:solidFill>
                <a:schemeClr val="bg1">
                  <a:lumMod val="65000"/>
                </a:schemeClr>
              </a:solidFill>
              <a:latin typeface="方正粗倩简体" charset="-122"/>
              <a:ea typeface="方正粗倩简体" charset="-122"/>
              <a:cs typeface="+mj-cs"/>
              <a:sym typeface="+mn-ea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1219200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" name="直角三角形 5"/>
          <p:cNvSpPr/>
          <p:nvPr/>
        </p:nvSpPr>
        <p:spPr>
          <a:xfrm>
            <a:off x="4825048" y="649288"/>
            <a:ext cx="211138" cy="211138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1584325" y="1376363"/>
            <a:ext cx="5014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4325" y="1673225"/>
            <a:ext cx="318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相同物理区域私有化</a:t>
            </a:r>
            <a:r>
              <a:rPr lang="en-US" altLang="zh-CN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网络</a:t>
            </a:r>
            <a:endParaRPr lang="zh-CN" altLang="en-US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4325" y="2041525"/>
            <a:ext cx="9116695" cy="189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大家都知道，大部分情况下成都的设备访问成都网络肯定是很快的。所以所有存储节点入网，会根据存储节点的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，按照物理区域划分。比如，成都的节点加入网络一定会分在中国物理区域下，法国的节点加入网络一定会分在西欧物理区域下，并且这些不同物理区域的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网络是私有化的，与其他任何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网络隔离。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超级</a:t>
            </a:r>
            <a:r>
              <a:rPr lang="en-US" altLang="zh-CN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节点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：具备公网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且拥有网络加速器的存储节点。该类节点可以获得更多的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TOKEN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奖励。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普通</a:t>
            </a:r>
            <a:r>
              <a:rPr lang="en-US" altLang="zh-CN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节点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：具备公网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的存储节点。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由不同的物理区域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私有网络构建成了我们的检索网关。优势在于，划分了地域以后，每个私网络内节点少，检索路由层级也会变少，且物理最近，访问速度也快。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0840" y="400240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调度网关</a:t>
            </a:r>
            <a:endParaRPr lang="zh-CN" altLang="en-US" sz="1800" b="1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0840" y="4358640"/>
            <a:ext cx="911669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      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调度网关会对客户端发起的文件检索请求，通过其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分配对应的物理区域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IPFS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网关做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301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重定向检索。主要负责维护存储节点信息和调度任务。通过工作量证明得到</a:t>
            </a:r>
            <a:r>
              <a:rPr lang="en-US" altLang="zh-CN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TOKEN</a:t>
            </a:r>
            <a:r>
              <a:rPr lang="zh-CN" altLang="en-US" sz="1400" dirty="0">
                <a:solidFill>
                  <a:srgbClr val="324274"/>
                </a:solidFill>
                <a:latin typeface="Adobe 黑体 Std R" charset="-122"/>
                <a:ea typeface="Adobe 黑体 Std R" charset="-122"/>
              </a:rPr>
              <a:t>奖励。</a:t>
            </a:r>
            <a:endParaRPr lang="zh-CN" altLang="en-US" sz="1400" dirty="0">
              <a:solidFill>
                <a:srgbClr val="324274"/>
              </a:solidFill>
              <a:latin typeface="Adobe 黑体 Std R" charset="-122"/>
              <a:ea typeface="Adobe 黑体 Std R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3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演示</Application>
  <PresentationFormat>宽屏</PresentationFormat>
  <Paragraphs>209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</vt:lpstr>
      <vt:lpstr>方正大标宋繁体</vt:lpstr>
      <vt:lpstr>方正小标宋简体</vt:lpstr>
      <vt:lpstr>Adobe 黑体 Std R</vt:lpstr>
      <vt:lpstr>苹方-简</vt:lpstr>
      <vt:lpstr>Kozuka Gothic Pro EL</vt:lpstr>
      <vt:lpstr>方正大黑简体</vt:lpstr>
      <vt:lpstr>方正粗倩简体</vt:lpstr>
      <vt:lpstr>汉仪书宋二KW</vt:lpstr>
      <vt:lpstr>宋体</vt:lpstr>
      <vt:lpstr>Arial Unicode MS</vt:lpstr>
      <vt:lpstr>冬青黑体简体中文</vt:lpstr>
      <vt:lpstr>微软雅黑</vt:lpstr>
      <vt:lpstr>Office 主题​​</vt:lpstr>
      <vt:lpstr>1_Office 主题​​</vt:lpstr>
      <vt:lpstr>2_Office 主题​​</vt:lpstr>
      <vt:lpstr>3_Office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samir</cp:lastModifiedBy>
  <cp:revision>195</cp:revision>
  <dcterms:created xsi:type="dcterms:W3CDTF">2023-07-14T16:20:22Z</dcterms:created>
  <dcterms:modified xsi:type="dcterms:W3CDTF">2023-07-14T16:20:22Z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