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53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EECF01-9632-4EDA-8F05-40CCC0F2B832}"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149108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EECF01-9632-4EDA-8F05-40CCC0F2B832}"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237693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EECF01-9632-4EDA-8F05-40CCC0F2B832}"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21631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ECF01-9632-4EDA-8F05-40CCC0F2B832}"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67765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ECF01-9632-4EDA-8F05-40CCC0F2B832}"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143515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EEECF01-9632-4EDA-8F05-40CCC0F2B832}" type="datetimeFigureOut">
              <a:rPr lang="en-US" smtClean="0"/>
              <a:t>7/10/2024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33837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EECF01-9632-4EDA-8F05-40CCC0F2B832}" type="datetimeFigureOut">
              <a:rPr lang="en-US" smtClean="0"/>
              <a:t>7/10/2024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351961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EEECF01-9632-4EDA-8F05-40CCC0F2B832}" type="datetimeFigureOut">
              <a:rPr lang="en-US" smtClean="0"/>
              <a:t>7/10/2024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130989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EECF01-9632-4EDA-8F05-40CCC0F2B832}"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128797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EEECF01-9632-4EDA-8F05-40CCC0F2B832}" type="datetimeFigureOut">
              <a:rPr lang="en-US" smtClean="0"/>
              <a:t>7/10/2024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105514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EEECF01-9632-4EDA-8F05-40CCC0F2B832}" type="datetimeFigureOut">
              <a:rPr lang="en-US" smtClean="0"/>
              <a:t>7/10/2024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FBA42B7B-4F1C-42F1-AB8E-31CB3F30700F}" type="slidenum">
              <a:rPr lang="en-US" smtClean="0"/>
              <a:t>‹#›</a:t>
            </a:fld>
            <a:endParaRPr lang="en-US"/>
          </a:p>
        </p:txBody>
      </p:sp>
    </p:spTree>
    <p:extLst>
      <p:ext uri="{BB962C8B-B14F-4D97-AF65-F5344CB8AC3E}">
        <p14:creationId xmlns:p14="http://schemas.microsoft.com/office/powerpoint/2010/main" val="18572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EEECF01-9632-4EDA-8F05-40CCC0F2B832}" type="datetimeFigureOut">
              <a:rPr lang="en-US" smtClean="0"/>
              <a:t>7/10/2024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BA42B7B-4F1C-42F1-AB8E-31CB3F30700F}" type="slidenum">
              <a:rPr lang="en-US" smtClean="0"/>
              <a:t>‹#›</a:t>
            </a:fld>
            <a:endParaRPr lang="en-US"/>
          </a:p>
        </p:txBody>
      </p:sp>
    </p:spTree>
    <p:extLst>
      <p:ext uri="{BB962C8B-B14F-4D97-AF65-F5344CB8AC3E}">
        <p14:creationId xmlns:p14="http://schemas.microsoft.com/office/powerpoint/2010/main" val="114414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3E59-D608-7C7F-3BBF-DA9CC6C9A116}"/>
              </a:ext>
            </a:extLst>
          </p:cNvPr>
          <p:cNvSpPr>
            <a:spLocks noGrp="1"/>
          </p:cNvSpPr>
          <p:nvPr>
            <p:ph type="ctrTitle"/>
          </p:nvPr>
        </p:nvSpPr>
        <p:spPr/>
        <p:txBody>
          <a:bodyPr/>
          <a:lstStyle/>
          <a:p>
            <a:r>
              <a:rPr lang="en-US" b="1" dirty="0"/>
              <a:t>User Engagement Analysis For </a:t>
            </a:r>
          </a:p>
        </p:txBody>
      </p:sp>
      <p:sp>
        <p:nvSpPr>
          <p:cNvPr id="3" name="Subtitle 2">
            <a:extLst>
              <a:ext uri="{FF2B5EF4-FFF2-40B4-BE49-F238E27FC236}">
                <a16:creationId xmlns:a16="http://schemas.microsoft.com/office/drawing/2014/main" id="{D98C49A1-0FD1-2F7B-51D6-642E139F14EA}"/>
              </a:ext>
            </a:extLst>
          </p:cNvPr>
          <p:cNvSpPr>
            <a:spLocks noGrp="1"/>
          </p:cNvSpPr>
          <p:nvPr>
            <p:ph type="subTitle" idx="1"/>
          </p:nvPr>
        </p:nvSpPr>
        <p:spPr/>
        <p:txBody>
          <a:bodyPr>
            <a:normAutofit/>
          </a:bodyPr>
          <a:lstStyle/>
          <a:p>
            <a:r>
              <a:rPr lang="en-US" sz="4000" b="1" dirty="0">
                <a:solidFill>
                  <a:schemeClr val="bg1"/>
                </a:solidFill>
              </a:rPr>
              <a:t>Restaurant Success</a:t>
            </a:r>
          </a:p>
        </p:txBody>
      </p:sp>
    </p:spTree>
    <p:extLst>
      <p:ext uri="{BB962C8B-B14F-4D97-AF65-F5344CB8AC3E}">
        <p14:creationId xmlns:p14="http://schemas.microsoft.com/office/powerpoint/2010/main" val="2328238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CC21BD-C93E-1C7F-277B-E4E78047DFA2}"/>
              </a:ext>
            </a:extLst>
          </p:cNvPr>
          <p:cNvSpPr>
            <a:spLocks noGrp="1"/>
          </p:cNvSpPr>
          <p:nvPr>
            <p:ph type="ctrTitle"/>
          </p:nvPr>
        </p:nvSpPr>
        <p:spPr>
          <a:xfrm>
            <a:off x="987654" y="2773087"/>
            <a:ext cx="7315200" cy="482885"/>
          </a:xfrm>
        </p:spPr>
        <p:txBody>
          <a:bodyPr>
            <a:normAutofit/>
          </a:bodyPr>
          <a:lstStyle/>
          <a:p>
            <a:r>
              <a:rPr lang="en-US" sz="2000" b="1" dirty="0">
                <a:solidFill>
                  <a:schemeClr val="tx1"/>
                </a:solidFill>
              </a:rPr>
              <a:t>DO restaurant with higher engagement have better rating?</a:t>
            </a:r>
          </a:p>
        </p:txBody>
      </p:sp>
      <p:sp>
        <p:nvSpPr>
          <p:cNvPr id="10" name="Subtitle 9">
            <a:extLst>
              <a:ext uri="{FF2B5EF4-FFF2-40B4-BE49-F238E27FC236}">
                <a16:creationId xmlns:a16="http://schemas.microsoft.com/office/drawing/2014/main" id="{BD32B843-D9A4-A1CA-1263-45EAC8FDF1AB}"/>
              </a:ext>
            </a:extLst>
          </p:cNvPr>
          <p:cNvSpPr>
            <a:spLocks noGrp="1"/>
          </p:cNvSpPr>
          <p:nvPr>
            <p:ph type="subTitle" idx="1"/>
          </p:nvPr>
        </p:nvSpPr>
        <p:spPr>
          <a:xfrm>
            <a:off x="1100015" y="3255972"/>
            <a:ext cx="7315200" cy="2328674"/>
          </a:xfrm>
        </p:spPr>
        <p:txBody>
          <a:bodyPr>
            <a:normAutofit lnSpcReduction="10000"/>
          </a:bodyPr>
          <a:lstStyle/>
          <a:p>
            <a:r>
              <a:rPr lang="en-US" sz="1800" b="1" i="0" dirty="0">
                <a:solidFill>
                  <a:schemeClr val="bg1"/>
                </a:solidFill>
                <a:effectLst/>
                <a:latin typeface="Roboto" panose="02000000000000000000" pitchFamily="2" charset="0"/>
              </a:rPr>
              <a:t>• Data shows a general increase in average review, check-in, and tip counts as ratings improve from 1 to 4 stars. </a:t>
            </a:r>
          </a:p>
          <a:p>
            <a:r>
              <a:rPr lang="en-US" sz="1800" b="1" i="0" dirty="0">
                <a:solidFill>
                  <a:schemeClr val="bg1"/>
                </a:solidFill>
                <a:effectLst/>
                <a:latin typeface="Roboto" panose="02000000000000000000" pitchFamily="2" charset="0"/>
              </a:rPr>
              <a:t>• Restaurants rated 4 stars exhibit the highest engagement and shows a downward trend for rating above 4. </a:t>
            </a:r>
          </a:p>
          <a:p>
            <a:r>
              <a:rPr lang="en-US" sz="1800" b="1" i="0" dirty="0">
                <a:solidFill>
                  <a:schemeClr val="bg1"/>
                </a:solidFill>
                <a:effectLst/>
                <a:latin typeface="Roboto" panose="02000000000000000000" pitchFamily="2" charset="0"/>
              </a:rPr>
              <a:t>• The drop in engagement at 5.0 stars might suggest either a saturation point where fewer customers feel compelled to add their reviews, or a selectivity where only a small, satisfied audience frequents these establishments.</a:t>
            </a:r>
            <a:endParaRPr lang="en-US" sz="1800" b="1" dirty="0">
              <a:solidFill>
                <a:schemeClr val="bg1"/>
              </a:solidFill>
            </a:endParaRPr>
          </a:p>
        </p:txBody>
      </p:sp>
      <p:pic>
        <p:nvPicPr>
          <p:cNvPr id="8" name="Picture 7">
            <a:extLst>
              <a:ext uri="{FF2B5EF4-FFF2-40B4-BE49-F238E27FC236}">
                <a16:creationId xmlns:a16="http://schemas.microsoft.com/office/drawing/2014/main" id="{13762C1B-4122-3338-D366-23259F907AE7}"/>
              </a:ext>
            </a:extLst>
          </p:cNvPr>
          <p:cNvPicPr>
            <a:picLocks noChangeAspect="1"/>
          </p:cNvPicPr>
          <p:nvPr/>
        </p:nvPicPr>
        <p:blipFill>
          <a:blip r:embed="rId2"/>
          <a:stretch>
            <a:fillRect/>
          </a:stretch>
        </p:blipFill>
        <p:spPr>
          <a:xfrm>
            <a:off x="987654" y="832207"/>
            <a:ext cx="7315200" cy="1940880"/>
          </a:xfrm>
          <a:prstGeom prst="rect">
            <a:avLst/>
          </a:prstGeom>
        </p:spPr>
      </p:pic>
    </p:spTree>
    <p:extLst>
      <p:ext uri="{BB962C8B-B14F-4D97-AF65-F5344CB8AC3E}">
        <p14:creationId xmlns:p14="http://schemas.microsoft.com/office/powerpoint/2010/main" val="253193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2CAB7F-AE17-1E94-4C20-06FEBB8DEB38}"/>
              </a:ext>
            </a:extLst>
          </p:cNvPr>
          <p:cNvSpPr>
            <a:spLocks noGrp="1"/>
          </p:cNvSpPr>
          <p:nvPr>
            <p:ph type="title"/>
          </p:nvPr>
        </p:nvSpPr>
        <p:spPr/>
        <p:txBody>
          <a:bodyPr>
            <a:normAutofit/>
          </a:bodyPr>
          <a:lstStyle/>
          <a:p>
            <a:r>
              <a:rPr lang="en-US" sz="2400" b="1" i="0" dirty="0">
                <a:solidFill>
                  <a:schemeClr val="bg1"/>
                </a:solidFill>
                <a:effectLst/>
                <a:latin typeface="Roboto" panose="02000000000000000000" pitchFamily="2" charset="0"/>
              </a:rPr>
              <a:t>Is there a correlation between the number of reviews, tips, and check-ins for a business? </a:t>
            </a:r>
            <a:endParaRPr lang="en-US" sz="2400" b="1" dirty="0">
              <a:solidFill>
                <a:schemeClr val="bg1"/>
              </a:solidFill>
            </a:endParaRPr>
          </a:p>
        </p:txBody>
      </p:sp>
      <p:pic>
        <p:nvPicPr>
          <p:cNvPr id="8" name="Content Placeholder 7">
            <a:extLst>
              <a:ext uri="{FF2B5EF4-FFF2-40B4-BE49-F238E27FC236}">
                <a16:creationId xmlns:a16="http://schemas.microsoft.com/office/drawing/2014/main" id="{C5F66C06-B113-47AD-25E2-36699495BBD8}"/>
              </a:ext>
            </a:extLst>
          </p:cNvPr>
          <p:cNvPicPr>
            <a:picLocks noGrp="1" noChangeAspect="1"/>
          </p:cNvPicPr>
          <p:nvPr>
            <p:ph sz="half" idx="1"/>
          </p:nvPr>
        </p:nvPicPr>
        <p:blipFill>
          <a:blip r:embed="rId2"/>
          <a:stretch>
            <a:fillRect/>
          </a:stretch>
        </p:blipFill>
        <p:spPr>
          <a:xfrm>
            <a:off x="3575407" y="868680"/>
            <a:ext cx="4150759" cy="4601183"/>
          </a:xfrm>
        </p:spPr>
      </p:pic>
      <p:sp>
        <p:nvSpPr>
          <p:cNvPr id="6" name="Content Placeholder 5">
            <a:extLst>
              <a:ext uri="{FF2B5EF4-FFF2-40B4-BE49-F238E27FC236}">
                <a16:creationId xmlns:a16="http://schemas.microsoft.com/office/drawing/2014/main" id="{E113F34A-8CF1-079F-C9E4-286DBE7D3037}"/>
              </a:ext>
            </a:extLst>
          </p:cNvPr>
          <p:cNvSpPr>
            <a:spLocks noGrp="1"/>
          </p:cNvSpPr>
          <p:nvPr>
            <p:ph sz="half" idx="2"/>
          </p:nvPr>
        </p:nvSpPr>
        <p:spPr>
          <a:xfrm>
            <a:off x="7818120" y="868680"/>
            <a:ext cx="3474720" cy="4432785"/>
          </a:xfrm>
        </p:spPr>
        <p:txBody>
          <a:bodyPr>
            <a:normAutofit/>
          </a:bodyPr>
          <a:lstStyle/>
          <a:p>
            <a:r>
              <a:rPr lang="en-US" sz="1600" b="1" i="0" dirty="0">
                <a:solidFill>
                  <a:schemeClr val="tx1"/>
                </a:solidFill>
                <a:effectLst/>
                <a:latin typeface="Roboto" panose="02000000000000000000" pitchFamily="2" charset="0"/>
              </a:rPr>
              <a:t>These correlations suggest that user engagement across different platforms (reviews, tips, and check-ins) is interlinked; higher activity in one area tends to be associated with higher activity in others.</a:t>
            </a:r>
          </a:p>
          <a:p>
            <a:r>
              <a:rPr lang="en-US" sz="1600" b="1" i="0" dirty="0">
                <a:solidFill>
                  <a:schemeClr val="tx1"/>
                </a:solidFill>
                <a:effectLst/>
                <a:latin typeface="Roboto" panose="02000000000000000000" pitchFamily="2" charset="0"/>
              </a:rPr>
              <a:t> Businesses should focus on strategies that boost all types of user engagement, as increases in one type of engagement are likely to drive increases in others, enhancing overall visibility and interaction with customers. </a:t>
            </a:r>
            <a:endParaRPr lang="en-US" sz="1600" b="1" dirty="0">
              <a:solidFill>
                <a:schemeClr val="tx1"/>
              </a:solidFill>
            </a:endParaRPr>
          </a:p>
        </p:txBody>
      </p:sp>
    </p:spTree>
    <p:extLst>
      <p:ext uri="{BB962C8B-B14F-4D97-AF65-F5344CB8AC3E}">
        <p14:creationId xmlns:p14="http://schemas.microsoft.com/office/powerpoint/2010/main" val="2268922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2CAB7F-AE17-1E94-4C20-06FEBB8DEB38}"/>
              </a:ext>
            </a:extLst>
          </p:cNvPr>
          <p:cNvSpPr>
            <a:spLocks noGrp="1"/>
          </p:cNvSpPr>
          <p:nvPr>
            <p:ph type="title"/>
          </p:nvPr>
        </p:nvSpPr>
        <p:spPr/>
        <p:txBody>
          <a:bodyPr>
            <a:normAutofit/>
          </a:bodyPr>
          <a:lstStyle/>
          <a:p>
            <a:r>
              <a:rPr lang="en-US" sz="2400" b="1" i="0" dirty="0">
                <a:solidFill>
                  <a:schemeClr val="bg1"/>
                </a:solidFill>
                <a:effectLst/>
                <a:latin typeface="Roboto" panose="02000000000000000000" pitchFamily="2" charset="0"/>
              </a:rPr>
              <a:t>Is there a difference in the user engagement between high- rated and low-rated businesses? </a:t>
            </a:r>
            <a:endParaRPr lang="en-US" sz="2400" b="1" dirty="0">
              <a:solidFill>
                <a:schemeClr val="bg1"/>
              </a:solidFill>
            </a:endParaRPr>
          </a:p>
        </p:txBody>
      </p:sp>
      <p:sp>
        <p:nvSpPr>
          <p:cNvPr id="6" name="Content Placeholder 5">
            <a:extLst>
              <a:ext uri="{FF2B5EF4-FFF2-40B4-BE49-F238E27FC236}">
                <a16:creationId xmlns:a16="http://schemas.microsoft.com/office/drawing/2014/main" id="{E113F34A-8CF1-079F-C9E4-286DBE7D3037}"/>
              </a:ext>
            </a:extLst>
          </p:cNvPr>
          <p:cNvSpPr>
            <a:spLocks noGrp="1"/>
          </p:cNvSpPr>
          <p:nvPr>
            <p:ph sz="half" idx="2"/>
          </p:nvPr>
        </p:nvSpPr>
        <p:spPr>
          <a:xfrm>
            <a:off x="7818120" y="868680"/>
            <a:ext cx="3474720" cy="4432785"/>
          </a:xfrm>
        </p:spPr>
        <p:txBody>
          <a:bodyPr>
            <a:normAutofit/>
          </a:bodyPr>
          <a:lstStyle/>
          <a:p>
            <a:r>
              <a:rPr lang="en-US" sz="1600" b="1" i="0" dirty="0">
                <a:solidFill>
                  <a:schemeClr val="tx1"/>
                </a:solidFill>
                <a:effectLst/>
                <a:latin typeface="Roboto" panose="02000000000000000000" pitchFamily="2" charset="0"/>
              </a:rPr>
              <a:t> Data indicates a clear correlation between higher ratings and increased user engagement across reviews, tips, and check-ins. </a:t>
            </a:r>
          </a:p>
          <a:p>
            <a:r>
              <a:rPr lang="en-US" sz="1600" b="1" i="0" dirty="0">
                <a:solidFill>
                  <a:schemeClr val="tx1"/>
                </a:solidFill>
                <a:effectLst/>
                <a:latin typeface="Roboto" panose="02000000000000000000" pitchFamily="2" charset="0"/>
              </a:rPr>
              <a:t>This pattern underscores the importance of maintaining high service and quality standards, as these appear to drive more reviews, check-ins, and tips, which are critical metrics of customer engagement and satisfaction.</a:t>
            </a:r>
            <a:endParaRPr lang="en-US" sz="1600" b="1" dirty="0">
              <a:solidFill>
                <a:schemeClr val="tx1"/>
              </a:solidFill>
            </a:endParaRPr>
          </a:p>
        </p:txBody>
      </p:sp>
      <p:pic>
        <p:nvPicPr>
          <p:cNvPr id="7" name="Content Placeholder 6">
            <a:extLst>
              <a:ext uri="{FF2B5EF4-FFF2-40B4-BE49-F238E27FC236}">
                <a16:creationId xmlns:a16="http://schemas.microsoft.com/office/drawing/2014/main" id="{E324CF1E-BE22-B835-5802-9F290963C754}"/>
              </a:ext>
            </a:extLst>
          </p:cNvPr>
          <p:cNvPicPr>
            <a:picLocks noGrp="1" noChangeAspect="1"/>
          </p:cNvPicPr>
          <p:nvPr>
            <p:ph sz="half" idx="1"/>
          </p:nvPr>
        </p:nvPicPr>
        <p:blipFill>
          <a:blip r:embed="rId2"/>
          <a:stretch>
            <a:fillRect/>
          </a:stretch>
        </p:blipFill>
        <p:spPr>
          <a:xfrm>
            <a:off x="3867150" y="2013734"/>
            <a:ext cx="3838468" cy="2424701"/>
          </a:xfrm>
        </p:spPr>
      </p:pic>
    </p:spTree>
    <p:extLst>
      <p:ext uri="{BB962C8B-B14F-4D97-AF65-F5344CB8AC3E}">
        <p14:creationId xmlns:p14="http://schemas.microsoft.com/office/powerpoint/2010/main" val="114758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2CAB7F-AE17-1E94-4C20-06FEBB8DEB38}"/>
              </a:ext>
            </a:extLst>
          </p:cNvPr>
          <p:cNvSpPr>
            <a:spLocks noGrp="1"/>
          </p:cNvSpPr>
          <p:nvPr>
            <p:ph type="title"/>
          </p:nvPr>
        </p:nvSpPr>
        <p:spPr/>
        <p:txBody>
          <a:bodyPr>
            <a:normAutofit/>
          </a:bodyPr>
          <a:lstStyle/>
          <a:p>
            <a:r>
              <a:rPr lang="en-US" sz="2400" b="1" i="0" dirty="0">
                <a:solidFill>
                  <a:schemeClr val="bg1"/>
                </a:solidFill>
                <a:effectLst/>
                <a:latin typeface="Roboto" panose="02000000000000000000" pitchFamily="2" charset="0"/>
              </a:rPr>
              <a:t>How do the success metrics of restaurants vary across different states and cities?</a:t>
            </a:r>
            <a:endParaRPr lang="en-US" sz="2400" b="1" dirty="0">
              <a:solidFill>
                <a:schemeClr val="bg1"/>
              </a:solidFill>
            </a:endParaRPr>
          </a:p>
        </p:txBody>
      </p:sp>
      <p:sp>
        <p:nvSpPr>
          <p:cNvPr id="6" name="Content Placeholder 5">
            <a:extLst>
              <a:ext uri="{FF2B5EF4-FFF2-40B4-BE49-F238E27FC236}">
                <a16:creationId xmlns:a16="http://schemas.microsoft.com/office/drawing/2014/main" id="{E113F34A-8CF1-079F-C9E4-286DBE7D3037}"/>
              </a:ext>
            </a:extLst>
          </p:cNvPr>
          <p:cNvSpPr>
            <a:spLocks noGrp="1"/>
          </p:cNvSpPr>
          <p:nvPr>
            <p:ph sz="half" idx="2"/>
          </p:nvPr>
        </p:nvSpPr>
        <p:spPr>
          <a:xfrm>
            <a:off x="7818120" y="868680"/>
            <a:ext cx="3474720" cy="4432785"/>
          </a:xfrm>
        </p:spPr>
        <p:txBody>
          <a:bodyPr>
            <a:normAutofit/>
          </a:bodyPr>
          <a:lstStyle/>
          <a:p>
            <a:r>
              <a:rPr lang="en-US" sz="1600" b="1" i="0" dirty="0">
                <a:solidFill>
                  <a:schemeClr val="tx1"/>
                </a:solidFill>
                <a:effectLst/>
                <a:latin typeface="Roboto" panose="02000000000000000000" pitchFamily="2" charset="0"/>
              </a:rPr>
              <a:t>Philadelphia emerges as the top city with the highest success score, indicating a combination of high ratings and active user engagement. </a:t>
            </a:r>
          </a:p>
          <a:p>
            <a:r>
              <a:rPr lang="en-US" sz="1600" b="1" i="0" dirty="0">
                <a:solidFill>
                  <a:schemeClr val="tx1"/>
                </a:solidFill>
                <a:effectLst/>
                <a:latin typeface="Roboto" panose="02000000000000000000" pitchFamily="2" charset="0"/>
              </a:rPr>
              <a:t>Following Philadelphia, Tampa, Indianapolis, and Tucson rank among the top cities with significant success scores, suggesting thriving restaurant scenes in these areas.</a:t>
            </a:r>
            <a:endParaRPr lang="en-US" sz="1600" b="1" dirty="0">
              <a:solidFill>
                <a:schemeClr val="tx1"/>
              </a:solidFill>
            </a:endParaRPr>
          </a:p>
        </p:txBody>
      </p:sp>
      <p:pic>
        <p:nvPicPr>
          <p:cNvPr id="8" name="Content Placeholder 7">
            <a:extLst>
              <a:ext uri="{FF2B5EF4-FFF2-40B4-BE49-F238E27FC236}">
                <a16:creationId xmlns:a16="http://schemas.microsoft.com/office/drawing/2014/main" id="{C398A562-881C-22A1-5CB1-51684C84194B}"/>
              </a:ext>
            </a:extLst>
          </p:cNvPr>
          <p:cNvPicPr>
            <a:picLocks noGrp="1" noChangeAspect="1"/>
          </p:cNvPicPr>
          <p:nvPr>
            <p:ph sz="half" idx="1"/>
          </p:nvPr>
        </p:nvPicPr>
        <p:blipFill>
          <a:blip r:embed="rId2"/>
          <a:stretch>
            <a:fillRect/>
          </a:stretch>
        </p:blipFill>
        <p:spPr>
          <a:xfrm>
            <a:off x="3482939" y="1263721"/>
            <a:ext cx="4243227" cy="4037744"/>
          </a:xfrm>
        </p:spPr>
      </p:pic>
    </p:spTree>
    <p:extLst>
      <p:ext uri="{BB962C8B-B14F-4D97-AF65-F5344CB8AC3E}">
        <p14:creationId xmlns:p14="http://schemas.microsoft.com/office/powerpoint/2010/main" val="427168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4A6F-73D3-5A64-C799-6D1C2D531345}"/>
              </a:ext>
            </a:extLst>
          </p:cNvPr>
          <p:cNvSpPr>
            <a:spLocks noGrp="1"/>
          </p:cNvSpPr>
          <p:nvPr>
            <p:ph type="title"/>
          </p:nvPr>
        </p:nvSpPr>
        <p:spPr>
          <a:xfrm>
            <a:off x="256032" y="1143000"/>
            <a:ext cx="2834640" cy="1250879"/>
          </a:xfrm>
        </p:spPr>
        <p:txBody>
          <a:bodyPr>
            <a:noAutofit/>
          </a:bodyPr>
          <a:lstStyle/>
          <a:p>
            <a:pPr algn="just"/>
            <a:r>
              <a:rPr lang="en-US" sz="1600" b="1" i="0" dirty="0">
                <a:solidFill>
                  <a:schemeClr val="tx1"/>
                </a:solidFill>
                <a:effectLst/>
                <a:latin typeface="Roboto" panose="02000000000000000000" pitchFamily="2" charset="0"/>
              </a:rPr>
              <a:t>Are there any patterns in user engagement over time for successful businesses compared to less successful ones? </a:t>
            </a:r>
            <a:endParaRPr lang="en-US" sz="1600" b="1" dirty="0">
              <a:solidFill>
                <a:schemeClr val="tx1"/>
              </a:solidFill>
            </a:endParaRPr>
          </a:p>
        </p:txBody>
      </p:sp>
      <p:sp>
        <p:nvSpPr>
          <p:cNvPr id="4" name="Text Placeholder 3">
            <a:extLst>
              <a:ext uri="{FF2B5EF4-FFF2-40B4-BE49-F238E27FC236}">
                <a16:creationId xmlns:a16="http://schemas.microsoft.com/office/drawing/2014/main" id="{18E94A00-CED3-1850-7739-A5DF609EF6D5}"/>
              </a:ext>
            </a:extLst>
          </p:cNvPr>
          <p:cNvSpPr>
            <a:spLocks noGrp="1"/>
          </p:cNvSpPr>
          <p:nvPr>
            <p:ph type="body" sz="half" idx="2"/>
          </p:nvPr>
        </p:nvSpPr>
        <p:spPr>
          <a:xfrm>
            <a:off x="256031" y="2393879"/>
            <a:ext cx="3103617" cy="3421705"/>
          </a:xfrm>
        </p:spPr>
        <p:txBody>
          <a:bodyPr>
            <a:noAutofit/>
          </a:bodyPr>
          <a:lstStyle/>
          <a:p>
            <a:r>
              <a:rPr lang="en-US" b="1" dirty="0">
                <a:solidFill>
                  <a:schemeClr val="bg1"/>
                </a:solidFill>
              </a:rPr>
              <a:t>Successful businesses, particularly those with higher ratings (above 3.5), exhibit consistent and possibly increasing user engagement over time.</a:t>
            </a:r>
          </a:p>
          <a:p>
            <a:r>
              <a:rPr lang="en-US" b="1" dirty="0">
                <a:solidFill>
                  <a:schemeClr val="bg1"/>
                </a:solidFill>
              </a:rPr>
              <a:t>High rated restaurants maintain a steady or growing level of user engagement over time, reflecting ongoing customer Interest and satisfaction</a:t>
            </a:r>
          </a:p>
        </p:txBody>
      </p:sp>
      <p:pic>
        <p:nvPicPr>
          <p:cNvPr id="15" name="Picture Placeholder 14">
            <a:extLst>
              <a:ext uri="{FF2B5EF4-FFF2-40B4-BE49-F238E27FC236}">
                <a16:creationId xmlns:a16="http://schemas.microsoft.com/office/drawing/2014/main" id="{437EACB0-11D5-215E-4CBC-A350380882FD}"/>
              </a:ext>
            </a:extLst>
          </p:cNvPr>
          <p:cNvPicPr>
            <a:picLocks noGrp="1" noChangeAspect="1"/>
          </p:cNvPicPr>
          <p:nvPr>
            <p:ph type="pic" idx="1"/>
          </p:nvPr>
        </p:nvPicPr>
        <p:blipFill>
          <a:blip r:embed="rId2"/>
          <a:srcRect l="9726" r="9726"/>
          <a:stretch/>
        </p:blipFill>
        <p:spPr>
          <a:xfrm>
            <a:off x="3570644" y="767419"/>
            <a:ext cx="8100799" cy="5330952"/>
          </a:xfrm>
        </p:spPr>
      </p:pic>
    </p:spTree>
    <p:extLst>
      <p:ext uri="{BB962C8B-B14F-4D97-AF65-F5344CB8AC3E}">
        <p14:creationId xmlns:p14="http://schemas.microsoft.com/office/powerpoint/2010/main" val="1677798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63BF5F9-685F-7D6E-1BFB-1D93AB978C6A}"/>
              </a:ext>
            </a:extLst>
          </p:cNvPr>
          <p:cNvSpPr>
            <a:spLocks noGrp="1"/>
          </p:cNvSpPr>
          <p:nvPr>
            <p:ph type="title"/>
          </p:nvPr>
        </p:nvSpPr>
        <p:spPr>
          <a:xfrm>
            <a:off x="256032" y="1143000"/>
            <a:ext cx="2834640" cy="1033272"/>
          </a:xfrm>
        </p:spPr>
        <p:txBody>
          <a:bodyPr>
            <a:normAutofit fontScale="90000"/>
          </a:bodyPr>
          <a:lstStyle/>
          <a:p>
            <a:r>
              <a:rPr lang="en-US" sz="1600" b="1" i="0" dirty="0">
                <a:solidFill>
                  <a:srgbClr val="333333"/>
                </a:solidFill>
                <a:effectLst/>
                <a:latin typeface="Roboto" panose="02000000000000000000" pitchFamily="2" charset="0"/>
              </a:rPr>
              <a:t>How does the sentiment of reviews and tips (useful, funny, cool) correlate with the success metrics of restaurants?</a:t>
            </a:r>
            <a:endParaRPr lang="en-US" sz="1600" b="1" dirty="0"/>
          </a:p>
        </p:txBody>
      </p:sp>
      <p:sp>
        <p:nvSpPr>
          <p:cNvPr id="13" name="Text Placeholder 12">
            <a:extLst>
              <a:ext uri="{FF2B5EF4-FFF2-40B4-BE49-F238E27FC236}">
                <a16:creationId xmlns:a16="http://schemas.microsoft.com/office/drawing/2014/main" id="{26A5163B-4EF3-BA30-3E42-53E8DF6C69F9}"/>
              </a:ext>
            </a:extLst>
          </p:cNvPr>
          <p:cNvSpPr>
            <a:spLocks noGrp="1"/>
          </p:cNvSpPr>
          <p:nvPr>
            <p:ph type="body" sz="half" idx="2"/>
          </p:nvPr>
        </p:nvSpPr>
        <p:spPr>
          <a:xfrm>
            <a:off x="256032" y="2414015"/>
            <a:ext cx="2834640" cy="3602735"/>
          </a:xfrm>
        </p:spPr>
        <p:txBody>
          <a:bodyPr>
            <a:noAutofit/>
          </a:bodyPr>
          <a:lstStyle/>
          <a:p>
            <a:r>
              <a:rPr lang="en-US" sz="1600" b="1" dirty="0">
                <a:solidFill>
                  <a:schemeClr val="bg1"/>
                </a:solidFill>
              </a:rPr>
              <a:t>"useful," "funny," and "cool" are attributes associated with user reviews. They represent the feedback provided by users about the usefulness, humor, or coolness of a particular review.</a:t>
            </a:r>
          </a:p>
          <a:p>
            <a:r>
              <a:rPr lang="en-US" sz="1600" b="1" dirty="0">
                <a:solidFill>
                  <a:schemeClr val="bg1"/>
                </a:solidFill>
              </a:rPr>
              <a:t>Higher counts of useful, funny, and cool reviews suggest greater user engagement and satisfaction, which are key factors contributing to a restaurant's success.</a:t>
            </a:r>
          </a:p>
        </p:txBody>
      </p:sp>
      <p:sp>
        <p:nvSpPr>
          <p:cNvPr id="43" name="Picture Placeholder 42">
            <a:extLst>
              <a:ext uri="{FF2B5EF4-FFF2-40B4-BE49-F238E27FC236}">
                <a16:creationId xmlns:a16="http://schemas.microsoft.com/office/drawing/2014/main" id="{D4DE99B8-1B14-8439-9B10-ADC4C53669DE}"/>
              </a:ext>
            </a:extLst>
          </p:cNvPr>
          <p:cNvSpPr>
            <a:spLocks noGrp="1"/>
          </p:cNvSpPr>
          <p:nvPr>
            <p:ph type="pic" idx="1"/>
          </p:nvPr>
        </p:nvSpPr>
        <p:spPr/>
      </p:sp>
      <p:pic>
        <p:nvPicPr>
          <p:cNvPr id="41" name="Picture 40">
            <a:extLst>
              <a:ext uri="{FF2B5EF4-FFF2-40B4-BE49-F238E27FC236}">
                <a16:creationId xmlns:a16="http://schemas.microsoft.com/office/drawing/2014/main" id="{18AA4738-B2A8-E965-53EF-C6168A00785F}"/>
              </a:ext>
            </a:extLst>
          </p:cNvPr>
          <p:cNvPicPr>
            <a:picLocks noChangeAspect="1"/>
          </p:cNvPicPr>
          <p:nvPr/>
        </p:nvPicPr>
        <p:blipFill>
          <a:blip r:embed="rId2"/>
          <a:stretch>
            <a:fillRect/>
          </a:stretch>
        </p:blipFill>
        <p:spPr>
          <a:xfrm>
            <a:off x="3666744" y="767418"/>
            <a:ext cx="8019130" cy="5249333"/>
          </a:xfrm>
          <a:prstGeom prst="rect">
            <a:avLst/>
          </a:prstGeom>
        </p:spPr>
      </p:pic>
    </p:spTree>
    <p:extLst>
      <p:ext uri="{BB962C8B-B14F-4D97-AF65-F5344CB8AC3E}">
        <p14:creationId xmlns:p14="http://schemas.microsoft.com/office/powerpoint/2010/main" val="236654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FCC6-F72A-9F4F-2F77-448B9204D004}"/>
              </a:ext>
            </a:extLst>
          </p:cNvPr>
          <p:cNvSpPr>
            <a:spLocks noGrp="1"/>
          </p:cNvSpPr>
          <p:nvPr>
            <p:ph type="title"/>
          </p:nvPr>
        </p:nvSpPr>
        <p:spPr/>
        <p:txBody>
          <a:bodyPr/>
          <a:lstStyle/>
          <a:p>
            <a:r>
              <a:rPr lang="en-US" b="0" i="0" dirty="0">
                <a:solidFill>
                  <a:schemeClr val="bg1"/>
                </a:solidFill>
                <a:effectLst/>
                <a:latin typeface="Roboto" panose="02000000000000000000" pitchFamily="2" charset="0"/>
              </a:rPr>
              <a:t>Is there any difference in engagement of elite users and non elite users? </a:t>
            </a:r>
            <a:endParaRPr lang="en-US" dirty="0">
              <a:solidFill>
                <a:schemeClr val="bg1"/>
              </a:solidFill>
            </a:endParaRPr>
          </a:p>
        </p:txBody>
      </p:sp>
      <p:pic>
        <p:nvPicPr>
          <p:cNvPr id="6" name="Content Placeholder 5">
            <a:extLst>
              <a:ext uri="{FF2B5EF4-FFF2-40B4-BE49-F238E27FC236}">
                <a16:creationId xmlns:a16="http://schemas.microsoft.com/office/drawing/2014/main" id="{081032A3-E038-C105-7280-0865165B52D1}"/>
              </a:ext>
            </a:extLst>
          </p:cNvPr>
          <p:cNvPicPr>
            <a:picLocks noGrp="1" noChangeAspect="1"/>
          </p:cNvPicPr>
          <p:nvPr>
            <p:ph sz="half" idx="1"/>
          </p:nvPr>
        </p:nvPicPr>
        <p:blipFill>
          <a:blip r:embed="rId2"/>
          <a:stretch>
            <a:fillRect/>
          </a:stretch>
        </p:blipFill>
        <p:spPr>
          <a:xfrm>
            <a:off x="3593592" y="1883664"/>
            <a:ext cx="4160520" cy="2277346"/>
          </a:xfrm>
        </p:spPr>
      </p:pic>
      <p:sp>
        <p:nvSpPr>
          <p:cNvPr id="4" name="Content Placeholder 3">
            <a:extLst>
              <a:ext uri="{FF2B5EF4-FFF2-40B4-BE49-F238E27FC236}">
                <a16:creationId xmlns:a16="http://schemas.microsoft.com/office/drawing/2014/main" id="{D966BF8E-2967-51CE-9ABE-6BD0FF071B7B}"/>
              </a:ext>
            </a:extLst>
          </p:cNvPr>
          <p:cNvSpPr>
            <a:spLocks noGrp="1"/>
          </p:cNvSpPr>
          <p:nvPr>
            <p:ph sz="half" idx="2"/>
          </p:nvPr>
        </p:nvSpPr>
        <p:spPr/>
        <p:txBody>
          <a:bodyPr>
            <a:normAutofit/>
          </a:bodyPr>
          <a:lstStyle/>
          <a:p>
            <a:r>
              <a:rPr lang="en-US" sz="1600" b="1" i="0" dirty="0">
                <a:solidFill>
                  <a:srgbClr val="333333"/>
                </a:solidFill>
                <a:effectLst/>
                <a:latin typeface="Roboto" panose="02000000000000000000" pitchFamily="2" charset="0"/>
              </a:rPr>
              <a:t>Elite users are individuals who have been recognized and awarded the "Elite" status by Yelp for their active and high-quality contributions. </a:t>
            </a:r>
          </a:p>
          <a:p>
            <a:r>
              <a:rPr lang="en-US" sz="1600" b="1" i="0" dirty="0">
                <a:solidFill>
                  <a:srgbClr val="333333"/>
                </a:solidFill>
                <a:effectLst/>
                <a:latin typeface="Roboto" panose="02000000000000000000" pitchFamily="2" charset="0"/>
              </a:rPr>
              <a:t>Elite users, despite being significantly fewer in number, contribute a substantial proportion of the total review count compared to non-elite users. </a:t>
            </a:r>
          </a:p>
          <a:p>
            <a:r>
              <a:rPr lang="en-US" sz="1600" b="1" i="0" dirty="0">
                <a:solidFill>
                  <a:srgbClr val="333333"/>
                </a:solidFill>
                <a:effectLst/>
                <a:latin typeface="Roboto" panose="02000000000000000000" pitchFamily="2" charset="0"/>
              </a:rPr>
              <a:t>Establishing a positive relationship with elite users can lead to repeat visits and loyalty, as they are more likely to continue supporting businesses they have had good experiences with.</a:t>
            </a:r>
            <a:endParaRPr lang="en-US" sz="1600" b="1" dirty="0"/>
          </a:p>
        </p:txBody>
      </p:sp>
    </p:spTree>
    <p:extLst>
      <p:ext uri="{BB962C8B-B14F-4D97-AF65-F5344CB8AC3E}">
        <p14:creationId xmlns:p14="http://schemas.microsoft.com/office/powerpoint/2010/main" val="667640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FCC6-F72A-9F4F-2F77-448B9204D004}"/>
              </a:ext>
            </a:extLst>
          </p:cNvPr>
          <p:cNvSpPr>
            <a:spLocks noGrp="1"/>
          </p:cNvSpPr>
          <p:nvPr>
            <p:ph type="title"/>
          </p:nvPr>
        </p:nvSpPr>
        <p:spPr/>
        <p:txBody>
          <a:bodyPr/>
          <a:lstStyle/>
          <a:p>
            <a:r>
              <a:rPr lang="en-US" b="1" dirty="0">
                <a:solidFill>
                  <a:schemeClr val="bg1"/>
                </a:solidFill>
              </a:rPr>
              <a:t>Busiest Hours</a:t>
            </a:r>
          </a:p>
        </p:txBody>
      </p:sp>
      <p:sp>
        <p:nvSpPr>
          <p:cNvPr id="4" name="Content Placeholder 3">
            <a:extLst>
              <a:ext uri="{FF2B5EF4-FFF2-40B4-BE49-F238E27FC236}">
                <a16:creationId xmlns:a16="http://schemas.microsoft.com/office/drawing/2014/main" id="{D966BF8E-2967-51CE-9ABE-6BD0FF071B7B}"/>
              </a:ext>
            </a:extLst>
          </p:cNvPr>
          <p:cNvSpPr>
            <a:spLocks noGrp="1"/>
          </p:cNvSpPr>
          <p:nvPr>
            <p:ph sz="half" idx="2"/>
          </p:nvPr>
        </p:nvSpPr>
        <p:spPr>
          <a:xfrm>
            <a:off x="7818120" y="1271017"/>
            <a:ext cx="3474720" cy="4463148"/>
          </a:xfrm>
        </p:spPr>
        <p:txBody>
          <a:bodyPr>
            <a:normAutofit/>
          </a:bodyPr>
          <a:lstStyle/>
          <a:p>
            <a:r>
              <a:rPr lang="en-US" sz="1600" b="1" i="0" dirty="0">
                <a:solidFill>
                  <a:schemeClr val="tx1"/>
                </a:solidFill>
                <a:effectLst/>
                <a:latin typeface="Roboto" panose="02000000000000000000" pitchFamily="2" charset="0"/>
              </a:rPr>
              <a:t>The busiest hours for restaurants, based on user engagement, span from 4 pm to 1 am. </a:t>
            </a:r>
          </a:p>
          <a:p>
            <a:r>
              <a:rPr lang="en-US" sz="1600" b="1" i="0" dirty="0">
                <a:solidFill>
                  <a:schemeClr val="tx1"/>
                </a:solidFill>
                <a:effectLst/>
                <a:latin typeface="Roboto" panose="02000000000000000000" pitchFamily="2" charset="0"/>
              </a:rPr>
              <a:t>Knowing the peak hours allows businesses to optimize their staffing levels and resource allocation during these times to ensure efficient operations and quality service delivery.</a:t>
            </a:r>
          </a:p>
          <a:p>
            <a:r>
              <a:rPr lang="en-US" sz="1600" b="1" i="0" dirty="0">
                <a:solidFill>
                  <a:schemeClr val="tx1"/>
                </a:solidFill>
                <a:effectLst/>
                <a:latin typeface="Roboto" panose="02000000000000000000" pitchFamily="2" charset="0"/>
              </a:rPr>
              <a:t>The concentration of user engagement during the evening and night hours suggests a higher demand for dining out during these times, potentially driven by factors such as work schedules, social gatherings, and leisure activities.</a:t>
            </a:r>
          </a:p>
        </p:txBody>
      </p:sp>
      <p:pic>
        <p:nvPicPr>
          <p:cNvPr id="8" name="Content Placeholder 7">
            <a:extLst>
              <a:ext uri="{FF2B5EF4-FFF2-40B4-BE49-F238E27FC236}">
                <a16:creationId xmlns:a16="http://schemas.microsoft.com/office/drawing/2014/main" id="{7C0664C1-34BC-003D-3F5D-67EBCC3810F1}"/>
              </a:ext>
            </a:extLst>
          </p:cNvPr>
          <p:cNvPicPr>
            <a:picLocks noGrp="1" noChangeAspect="1"/>
          </p:cNvPicPr>
          <p:nvPr>
            <p:ph sz="half" idx="1"/>
          </p:nvPr>
        </p:nvPicPr>
        <p:blipFill>
          <a:blip r:embed="rId2"/>
          <a:stretch>
            <a:fillRect/>
          </a:stretch>
        </p:blipFill>
        <p:spPr>
          <a:xfrm>
            <a:off x="3483864" y="1123836"/>
            <a:ext cx="4443984" cy="4463147"/>
          </a:xfrm>
        </p:spPr>
      </p:pic>
    </p:spTree>
    <p:extLst>
      <p:ext uri="{BB962C8B-B14F-4D97-AF65-F5344CB8AC3E}">
        <p14:creationId xmlns:p14="http://schemas.microsoft.com/office/powerpoint/2010/main" val="223635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7B2C-319E-DB57-EB8F-443D7BA675AB}"/>
              </a:ext>
            </a:extLst>
          </p:cNvPr>
          <p:cNvSpPr>
            <a:spLocks noGrp="1"/>
          </p:cNvSpPr>
          <p:nvPr>
            <p:ph type="title"/>
          </p:nvPr>
        </p:nvSpPr>
        <p:spPr/>
        <p:txBody>
          <a:bodyPr>
            <a:normAutofit/>
          </a:bodyPr>
          <a:lstStyle/>
          <a:p>
            <a:r>
              <a:rPr lang="en-US" sz="2400" b="1" i="0" dirty="0">
                <a:solidFill>
                  <a:schemeClr val="bg1"/>
                </a:solidFill>
                <a:effectLst/>
                <a:latin typeface="Roboto" panose="02000000000000000000" pitchFamily="2" charset="0"/>
              </a:rPr>
              <a:t> Recommendations</a:t>
            </a:r>
            <a:endParaRPr lang="en-US" sz="2400" b="1" dirty="0">
              <a:solidFill>
                <a:schemeClr val="bg1"/>
              </a:solidFill>
            </a:endParaRPr>
          </a:p>
        </p:txBody>
      </p:sp>
      <p:sp>
        <p:nvSpPr>
          <p:cNvPr id="3" name="Content Placeholder 2">
            <a:extLst>
              <a:ext uri="{FF2B5EF4-FFF2-40B4-BE49-F238E27FC236}">
                <a16:creationId xmlns:a16="http://schemas.microsoft.com/office/drawing/2014/main" id="{DC3A4B8A-B357-A264-604D-CF2E3FA6DCA8}"/>
              </a:ext>
            </a:extLst>
          </p:cNvPr>
          <p:cNvSpPr>
            <a:spLocks noGrp="1"/>
          </p:cNvSpPr>
          <p:nvPr>
            <p:ph idx="1"/>
          </p:nvPr>
        </p:nvSpPr>
        <p:spPr/>
        <p:txBody>
          <a:bodyPr/>
          <a:lstStyle/>
          <a:p>
            <a:r>
              <a:rPr lang="en-US" b="1" i="0" dirty="0">
                <a:solidFill>
                  <a:schemeClr val="tx1"/>
                </a:solidFill>
                <a:effectLst/>
                <a:latin typeface="Roboto" panose="02000000000000000000" pitchFamily="2" charset="0"/>
              </a:rPr>
              <a:t>Utilizing insights from the analysis of various metrics such as user engagement, sentiment of reviews, peak hours, and the impact of elite users, businesses can make informed decisions to drive success. </a:t>
            </a:r>
          </a:p>
          <a:p>
            <a:r>
              <a:rPr lang="en-US" b="1" i="0" dirty="0">
                <a:solidFill>
                  <a:schemeClr val="tx1"/>
                </a:solidFill>
                <a:effectLst/>
                <a:latin typeface="Roboto" panose="02000000000000000000" pitchFamily="2" charset="0"/>
              </a:rPr>
              <a:t>Collaborating with elite users and leveraging their influence can amplify promotional efforts, increase brand awareness, and drive customer acquisition. </a:t>
            </a:r>
          </a:p>
          <a:p>
            <a:r>
              <a:rPr lang="en-US" b="1" i="0" dirty="0">
                <a:solidFill>
                  <a:schemeClr val="tx1"/>
                </a:solidFill>
                <a:effectLst/>
                <a:latin typeface="Roboto" panose="02000000000000000000" pitchFamily="2" charset="0"/>
              </a:rPr>
              <a:t>Businesses can adjust their operating hours or introduce special promotions to capitalize on the increased demand during peak hours. </a:t>
            </a:r>
          </a:p>
          <a:p>
            <a:r>
              <a:rPr lang="en-US" b="1" i="0" dirty="0">
                <a:solidFill>
                  <a:schemeClr val="tx1"/>
                </a:solidFill>
                <a:effectLst/>
                <a:latin typeface="Roboto" panose="02000000000000000000" pitchFamily="2" charset="0"/>
              </a:rPr>
              <a:t>Less successful businesses may need to focus on strategies to enhance user engagement over time, such as improving service quality, responding to customer feedback. </a:t>
            </a:r>
          </a:p>
          <a:p>
            <a:r>
              <a:rPr lang="en-US" b="1" i="0" dirty="0">
                <a:solidFill>
                  <a:schemeClr val="tx1"/>
                </a:solidFill>
                <a:effectLst/>
                <a:latin typeface="Roboto" panose="02000000000000000000" pitchFamily="2" charset="0"/>
              </a:rPr>
              <a:t>Cities with high success scores presents opportunities for restaurant chains to expand or invest further.</a:t>
            </a:r>
            <a:endParaRPr lang="en-US" b="1" dirty="0">
              <a:solidFill>
                <a:schemeClr val="tx1"/>
              </a:solidFill>
            </a:endParaRPr>
          </a:p>
        </p:txBody>
      </p:sp>
    </p:spTree>
    <p:extLst>
      <p:ext uri="{BB962C8B-B14F-4D97-AF65-F5344CB8AC3E}">
        <p14:creationId xmlns:p14="http://schemas.microsoft.com/office/powerpoint/2010/main" val="230966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E238-7BB3-EA93-E225-794F3D84231C}"/>
              </a:ext>
            </a:extLst>
          </p:cNvPr>
          <p:cNvSpPr>
            <a:spLocks noGrp="1"/>
          </p:cNvSpPr>
          <p:nvPr>
            <p:ph type="ctrTitle"/>
          </p:nvPr>
        </p:nvSpPr>
        <p:spPr/>
        <p:txBody>
          <a:bodyPr/>
          <a:lstStyle/>
          <a:p>
            <a:r>
              <a:rPr lang="en-US" dirty="0" err="1"/>
              <a:t>ThankYou</a:t>
            </a:r>
            <a:endParaRPr lang="en-US" dirty="0"/>
          </a:p>
        </p:txBody>
      </p:sp>
      <p:sp>
        <p:nvSpPr>
          <p:cNvPr id="3" name="Subtitle 2">
            <a:extLst>
              <a:ext uri="{FF2B5EF4-FFF2-40B4-BE49-F238E27FC236}">
                <a16:creationId xmlns:a16="http://schemas.microsoft.com/office/drawing/2014/main" id="{71D134EC-9472-3779-E80A-6DF3C66E2C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838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20FF-5092-5769-303F-8B20BC5C6E47}"/>
              </a:ext>
            </a:extLst>
          </p:cNvPr>
          <p:cNvSpPr>
            <a:spLocks noGrp="1"/>
          </p:cNvSpPr>
          <p:nvPr>
            <p:ph type="title"/>
          </p:nvPr>
        </p:nvSpPr>
        <p:spPr/>
        <p:txBody>
          <a:bodyPr/>
          <a:lstStyle/>
          <a:p>
            <a:r>
              <a:rPr lang="en-US" b="1" dirty="0"/>
              <a:t>About YELP</a:t>
            </a:r>
          </a:p>
        </p:txBody>
      </p:sp>
      <p:sp>
        <p:nvSpPr>
          <p:cNvPr id="3" name="Content Placeholder 2">
            <a:extLst>
              <a:ext uri="{FF2B5EF4-FFF2-40B4-BE49-F238E27FC236}">
                <a16:creationId xmlns:a16="http://schemas.microsoft.com/office/drawing/2014/main" id="{4713D40B-031E-EA58-A93C-9347C1518D88}"/>
              </a:ext>
            </a:extLst>
          </p:cNvPr>
          <p:cNvSpPr>
            <a:spLocks noGrp="1"/>
          </p:cNvSpPr>
          <p:nvPr>
            <p:ph idx="1"/>
          </p:nvPr>
        </p:nvSpPr>
        <p:spPr/>
        <p:txBody>
          <a:bodyPr>
            <a:normAutofit/>
          </a:bodyPr>
          <a:lstStyle/>
          <a:p>
            <a:r>
              <a:rPr lang="en-US" sz="2400" b="1" dirty="0">
                <a:solidFill>
                  <a:schemeClr val="tx1"/>
                </a:solidFill>
              </a:rPr>
              <a:t>Yelp is a web and mobile platform that functions as a crowd-sourced local business review site. Users can submit reviews, photos, and tips about businesses, while also browsing information and ratings left by others.</a:t>
            </a:r>
          </a:p>
        </p:txBody>
      </p:sp>
    </p:spTree>
    <p:extLst>
      <p:ext uri="{BB962C8B-B14F-4D97-AF65-F5344CB8AC3E}">
        <p14:creationId xmlns:p14="http://schemas.microsoft.com/office/powerpoint/2010/main" val="60385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DA8A-0817-62AE-25B9-FD802144E15A}"/>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ACD340C6-5934-5C80-950A-FD55BA312152}"/>
              </a:ext>
            </a:extLst>
          </p:cNvPr>
          <p:cNvSpPr>
            <a:spLocks noGrp="1"/>
          </p:cNvSpPr>
          <p:nvPr>
            <p:ph idx="1"/>
          </p:nvPr>
        </p:nvSpPr>
        <p:spPr/>
        <p:txBody>
          <a:bodyPr>
            <a:normAutofit/>
          </a:bodyPr>
          <a:lstStyle/>
          <a:p>
            <a:r>
              <a:rPr lang="en-US" sz="2400" b="1" dirty="0">
                <a:solidFill>
                  <a:schemeClr val="tx1"/>
                </a:solidFill>
              </a:rPr>
              <a:t>Problem Statement Research Objectives</a:t>
            </a:r>
          </a:p>
          <a:p>
            <a:r>
              <a:rPr lang="en-US" sz="2400" b="1" dirty="0">
                <a:solidFill>
                  <a:schemeClr val="tx1"/>
                </a:solidFill>
              </a:rPr>
              <a:t> Hypothesis</a:t>
            </a:r>
          </a:p>
          <a:p>
            <a:r>
              <a:rPr lang="en-US" sz="2400" b="1" dirty="0">
                <a:solidFill>
                  <a:schemeClr val="tx1"/>
                </a:solidFill>
              </a:rPr>
              <a:t>Data Overview</a:t>
            </a:r>
          </a:p>
          <a:p>
            <a:r>
              <a:rPr lang="en-US" sz="2400" b="1" dirty="0">
                <a:solidFill>
                  <a:schemeClr val="tx1"/>
                </a:solidFill>
              </a:rPr>
              <a:t>Analysis and Findings Recommendations</a:t>
            </a:r>
          </a:p>
        </p:txBody>
      </p:sp>
    </p:spTree>
    <p:extLst>
      <p:ext uri="{BB962C8B-B14F-4D97-AF65-F5344CB8AC3E}">
        <p14:creationId xmlns:p14="http://schemas.microsoft.com/office/powerpoint/2010/main" val="81662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DA8A-0817-62AE-25B9-FD802144E15A}"/>
              </a:ext>
            </a:extLst>
          </p:cNvPr>
          <p:cNvSpPr>
            <a:spLocks noGrp="1"/>
          </p:cNvSpPr>
          <p:nvPr>
            <p:ph type="title"/>
          </p:nvPr>
        </p:nvSpPr>
        <p:spPr/>
        <p:txBody>
          <a:bodyPr/>
          <a:lstStyle/>
          <a:p>
            <a:r>
              <a:rPr lang="en-US" b="1" i="0" dirty="0">
                <a:solidFill>
                  <a:schemeClr val="bg1"/>
                </a:solidFill>
                <a:effectLst/>
                <a:latin typeface="Roboto" panose="02000000000000000000" pitchFamily="2" charset="0"/>
              </a:rPr>
              <a:t>Problem Statement</a:t>
            </a:r>
            <a:endParaRPr lang="en-US" b="1" dirty="0">
              <a:solidFill>
                <a:schemeClr val="bg1"/>
              </a:solidFill>
            </a:endParaRPr>
          </a:p>
        </p:txBody>
      </p:sp>
      <p:sp>
        <p:nvSpPr>
          <p:cNvPr id="3" name="Content Placeholder 2">
            <a:extLst>
              <a:ext uri="{FF2B5EF4-FFF2-40B4-BE49-F238E27FC236}">
                <a16:creationId xmlns:a16="http://schemas.microsoft.com/office/drawing/2014/main" id="{ACD340C6-5934-5C80-950A-FD55BA312152}"/>
              </a:ext>
            </a:extLst>
          </p:cNvPr>
          <p:cNvSpPr>
            <a:spLocks noGrp="1"/>
          </p:cNvSpPr>
          <p:nvPr>
            <p:ph idx="1"/>
          </p:nvPr>
        </p:nvSpPr>
        <p:spPr/>
        <p:txBody>
          <a:bodyPr>
            <a:normAutofit/>
          </a:bodyPr>
          <a:lstStyle/>
          <a:p>
            <a:pPr marL="0" indent="0" algn="just">
              <a:buNone/>
            </a:pPr>
            <a:r>
              <a:rPr lang="en-US" sz="2400" b="1" i="0" dirty="0">
                <a:solidFill>
                  <a:srgbClr val="333333"/>
                </a:solidFill>
                <a:effectLst/>
                <a:latin typeface="Roboto" panose="02000000000000000000" pitchFamily="2" charset="0"/>
              </a:rPr>
              <a:t>In a competitive market like the restaurant industry, understanding the factors that influence business success is crucial for stakeholders. Utilizing the Yelp dataset, this project aims to investigate the relationship between user engagement (reviews, tips, and check-ins) and business success metrics (review count, ratings) for restaurants.</a:t>
            </a:r>
            <a:endParaRPr lang="en-US" sz="2400" b="1" dirty="0">
              <a:solidFill>
                <a:schemeClr val="tx1"/>
              </a:solidFill>
            </a:endParaRPr>
          </a:p>
        </p:txBody>
      </p:sp>
    </p:spTree>
    <p:extLst>
      <p:ext uri="{BB962C8B-B14F-4D97-AF65-F5344CB8AC3E}">
        <p14:creationId xmlns:p14="http://schemas.microsoft.com/office/powerpoint/2010/main" val="377053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DA8A-0817-62AE-25B9-FD802144E15A}"/>
              </a:ext>
            </a:extLst>
          </p:cNvPr>
          <p:cNvSpPr>
            <a:spLocks noGrp="1"/>
          </p:cNvSpPr>
          <p:nvPr>
            <p:ph type="title"/>
          </p:nvPr>
        </p:nvSpPr>
        <p:spPr/>
        <p:txBody>
          <a:bodyPr/>
          <a:lstStyle/>
          <a:p>
            <a:r>
              <a:rPr lang="en-US" b="1" dirty="0">
                <a:solidFill>
                  <a:schemeClr val="bg1"/>
                </a:solidFill>
              </a:rPr>
              <a:t>Research Objective</a:t>
            </a:r>
          </a:p>
        </p:txBody>
      </p:sp>
      <p:sp>
        <p:nvSpPr>
          <p:cNvPr id="3" name="Content Placeholder 2">
            <a:extLst>
              <a:ext uri="{FF2B5EF4-FFF2-40B4-BE49-F238E27FC236}">
                <a16:creationId xmlns:a16="http://schemas.microsoft.com/office/drawing/2014/main" id="{ACD340C6-5934-5C80-950A-FD55BA312152}"/>
              </a:ext>
            </a:extLst>
          </p:cNvPr>
          <p:cNvSpPr>
            <a:spLocks noGrp="1"/>
          </p:cNvSpPr>
          <p:nvPr>
            <p:ph idx="1"/>
          </p:nvPr>
        </p:nvSpPr>
        <p:spPr/>
        <p:txBody>
          <a:bodyPr>
            <a:normAutofit/>
          </a:bodyPr>
          <a:lstStyle/>
          <a:p>
            <a:pPr algn="just"/>
            <a:r>
              <a:rPr lang="en-US" sz="2400" b="1" i="0" dirty="0">
                <a:solidFill>
                  <a:schemeClr val="tx1"/>
                </a:solidFill>
                <a:effectLst/>
                <a:latin typeface="Roboto" panose="02000000000000000000" pitchFamily="2" charset="0"/>
              </a:rPr>
              <a:t>Quantify the correlation between user engagement (reviews, tips, check-ins) and review count/average star rating.</a:t>
            </a:r>
          </a:p>
          <a:p>
            <a:pPr algn="just"/>
            <a:r>
              <a:rPr lang="en-US" sz="2400" b="1" i="0" dirty="0">
                <a:solidFill>
                  <a:schemeClr val="tx1"/>
                </a:solidFill>
                <a:effectLst/>
                <a:latin typeface="Roboto" panose="02000000000000000000" pitchFamily="2" charset="0"/>
              </a:rPr>
              <a:t> Analyze the impact of sentiment on review count and average star rating. </a:t>
            </a:r>
          </a:p>
          <a:p>
            <a:pPr algn="just"/>
            <a:r>
              <a:rPr lang="en-US" sz="2400" b="1" i="0" dirty="0">
                <a:solidFill>
                  <a:schemeClr val="tx1"/>
                </a:solidFill>
                <a:effectLst/>
                <a:latin typeface="Roboto" panose="02000000000000000000" pitchFamily="2" charset="0"/>
              </a:rPr>
              <a:t>Time Trends in User Engagement</a:t>
            </a:r>
            <a:endParaRPr lang="en-US" sz="2400" b="1" dirty="0">
              <a:solidFill>
                <a:schemeClr val="tx1"/>
              </a:solidFill>
            </a:endParaRPr>
          </a:p>
        </p:txBody>
      </p:sp>
    </p:spTree>
    <p:extLst>
      <p:ext uri="{BB962C8B-B14F-4D97-AF65-F5344CB8AC3E}">
        <p14:creationId xmlns:p14="http://schemas.microsoft.com/office/powerpoint/2010/main" val="196143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DA8A-0817-62AE-25B9-FD802144E15A}"/>
              </a:ext>
            </a:extLst>
          </p:cNvPr>
          <p:cNvSpPr>
            <a:spLocks noGrp="1"/>
          </p:cNvSpPr>
          <p:nvPr>
            <p:ph type="title"/>
          </p:nvPr>
        </p:nvSpPr>
        <p:spPr/>
        <p:txBody>
          <a:bodyPr/>
          <a:lstStyle/>
          <a:p>
            <a:r>
              <a:rPr lang="en-US" sz="3600" b="1" i="0" dirty="0">
                <a:solidFill>
                  <a:schemeClr val="bg1"/>
                </a:solidFill>
                <a:effectLst/>
                <a:latin typeface="Roboto" panose="02000000000000000000" pitchFamily="2" charset="0"/>
              </a:rPr>
              <a:t>Hypothesis</a:t>
            </a:r>
            <a:endParaRPr lang="en-US" b="1" dirty="0">
              <a:solidFill>
                <a:schemeClr val="bg1"/>
              </a:solidFill>
            </a:endParaRPr>
          </a:p>
        </p:txBody>
      </p:sp>
      <p:sp>
        <p:nvSpPr>
          <p:cNvPr id="3" name="Content Placeholder 2">
            <a:extLst>
              <a:ext uri="{FF2B5EF4-FFF2-40B4-BE49-F238E27FC236}">
                <a16:creationId xmlns:a16="http://schemas.microsoft.com/office/drawing/2014/main" id="{ACD340C6-5934-5C80-950A-FD55BA312152}"/>
              </a:ext>
            </a:extLst>
          </p:cNvPr>
          <p:cNvSpPr>
            <a:spLocks noGrp="1"/>
          </p:cNvSpPr>
          <p:nvPr>
            <p:ph idx="1"/>
          </p:nvPr>
        </p:nvSpPr>
        <p:spPr/>
        <p:txBody>
          <a:bodyPr>
            <a:normAutofit/>
          </a:bodyPr>
          <a:lstStyle/>
          <a:p>
            <a:pPr algn="just"/>
            <a:r>
              <a:rPr lang="en-US" sz="2400" b="1" i="0" dirty="0">
                <a:solidFill>
                  <a:schemeClr val="tx1"/>
                </a:solidFill>
                <a:effectLst/>
                <a:latin typeface="Roboto" panose="02000000000000000000" pitchFamily="2" charset="0"/>
              </a:rPr>
              <a:t>Higher levels of user engagement (more reviews, tips, and check-ins) correlate with higher review counts and ratings for restaurants. </a:t>
            </a:r>
          </a:p>
          <a:p>
            <a:pPr algn="just"/>
            <a:r>
              <a:rPr lang="en-US" sz="2400" b="1" i="0" dirty="0">
                <a:solidFill>
                  <a:schemeClr val="tx1"/>
                </a:solidFill>
                <a:effectLst/>
                <a:latin typeface="Roboto" panose="02000000000000000000" pitchFamily="2" charset="0"/>
              </a:rPr>
              <a:t>Positive sentiment expressed in reviews and tips contributes to higher overall ratings and review counts for restaurants. </a:t>
            </a:r>
          </a:p>
          <a:p>
            <a:pPr algn="just"/>
            <a:r>
              <a:rPr lang="en-US" sz="2400" b="1" i="0" dirty="0">
                <a:solidFill>
                  <a:schemeClr val="tx1"/>
                </a:solidFill>
                <a:effectLst/>
                <a:latin typeface="Roboto" panose="02000000000000000000" pitchFamily="2" charset="0"/>
              </a:rPr>
              <a:t>Consistent engagement over time is positively associated with sustained business success for restaurants.</a:t>
            </a:r>
            <a:endParaRPr lang="en-US" sz="2400" b="1" dirty="0">
              <a:solidFill>
                <a:schemeClr val="tx1"/>
              </a:solidFill>
            </a:endParaRPr>
          </a:p>
        </p:txBody>
      </p:sp>
    </p:spTree>
    <p:extLst>
      <p:ext uri="{BB962C8B-B14F-4D97-AF65-F5344CB8AC3E}">
        <p14:creationId xmlns:p14="http://schemas.microsoft.com/office/powerpoint/2010/main" val="67349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DA8A-0817-62AE-25B9-FD802144E15A}"/>
              </a:ext>
            </a:extLst>
          </p:cNvPr>
          <p:cNvSpPr>
            <a:spLocks noGrp="1"/>
          </p:cNvSpPr>
          <p:nvPr>
            <p:ph type="title"/>
          </p:nvPr>
        </p:nvSpPr>
        <p:spPr/>
        <p:txBody>
          <a:bodyPr/>
          <a:lstStyle/>
          <a:p>
            <a:r>
              <a:rPr lang="en-US" b="1" dirty="0">
                <a:solidFill>
                  <a:schemeClr val="bg1"/>
                </a:solidFill>
              </a:rPr>
              <a:t>Data Overview</a:t>
            </a:r>
          </a:p>
        </p:txBody>
      </p:sp>
      <p:sp>
        <p:nvSpPr>
          <p:cNvPr id="3" name="Content Placeholder 2">
            <a:extLst>
              <a:ext uri="{FF2B5EF4-FFF2-40B4-BE49-F238E27FC236}">
                <a16:creationId xmlns:a16="http://schemas.microsoft.com/office/drawing/2014/main" id="{ACD340C6-5934-5C80-950A-FD55BA312152}"/>
              </a:ext>
            </a:extLst>
          </p:cNvPr>
          <p:cNvSpPr>
            <a:spLocks noGrp="1"/>
          </p:cNvSpPr>
          <p:nvPr>
            <p:ph idx="1"/>
          </p:nvPr>
        </p:nvSpPr>
        <p:spPr/>
        <p:txBody>
          <a:bodyPr>
            <a:normAutofit/>
          </a:bodyPr>
          <a:lstStyle/>
          <a:p>
            <a:pPr algn="just"/>
            <a:r>
              <a:rPr lang="en-US" sz="2400" b="1" i="0" dirty="0">
                <a:solidFill>
                  <a:schemeClr val="tx1"/>
                </a:solidFill>
                <a:effectLst/>
                <a:latin typeface="Roboto" panose="02000000000000000000" pitchFamily="2" charset="0"/>
              </a:rPr>
              <a:t>This dataset is a subset of Yelp and has information about businesses across 8 metropolitan areas in the USA and Canada. </a:t>
            </a:r>
          </a:p>
          <a:p>
            <a:pPr algn="just"/>
            <a:r>
              <a:rPr lang="en-US" sz="2400" b="1" i="0" dirty="0">
                <a:solidFill>
                  <a:schemeClr val="tx1"/>
                </a:solidFill>
                <a:effectLst/>
                <a:latin typeface="Roboto" panose="02000000000000000000" pitchFamily="2" charset="0"/>
              </a:rPr>
              <a:t>The original data is shared by Yelp as JSON files. The five JSON files are business, review, user, tip and </a:t>
            </a:r>
            <a:r>
              <a:rPr lang="en-US" sz="2400" b="1" i="0" dirty="0" err="1">
                <a:solidFill>
                  <a:schemeClr val="tx1"/>
                </a:solidFill>
                <a:effectLst/>
                <a:latin typeface="Roboto" panose="02000000000000000000" pitchFamily="2" charset="0"/>
              </a:rPr>
              <a:t>checkin</a:t>
            </a:r>
            <a:r>
              <a:rPr lang="en-US" sz="2400" b="1" i="0" dirty="0">
                <a:solidFill>
                  <a:schemeClr val="tx1"/>
                </a:solidFill>
                <a:effectLst/>
                <a:latin typeface="Roboto" panose="02000000000000000000" pitchFamily="2" charset="0"/>
              </a:rPr>
              <a:t>. </a:t>
            </a:r>
            <a:endParaRPr lang="en-US" sz="2400" b="1" dirty="0">
              <a:solidFill>
                <a:schemeClr val="tx1"/>
              </a:solidFill>
              <a:latin typeface="Roboto" panose="02000000000000000000" pitchFamily="2" charset="0"/>
            </a:endParaRPr>
          </a:p>
          <a:p>
            <a:pPr algn="just"/>
            <a:r>
              <a:rPr lang="en-US" sz="2400" b="1" i="0" dirty="0">
                <a:solidFill>
                  <a:schemeClr val="tx1"/>
                </a:solidFill>
                <a:effectLst/>
                <a:latin typeface="Roboto" panose="02000000000000000000" pitchFamily="2" charset="0"/>
              </a:rPr>
              <a:t>The JSON files are stored in the database for easy retrieval of data.</a:t>
            </a:r>
            <a:endParaRPr lang="en-US" sz="2400" b="1" dirty="0">
              <a:solidFill>
                <a:schemeClr val="tx1"/>
              </a:solidFill>
            </a:endParaRPr>
          </a:p>
        </p:txBody>
      </p:sp>
    </p:spTree>
    <p:extLst>
      <p:ext uri="{BB962C8B-B14F-4D97-AF65-F5344CB8AC3E}">
        <p14:creationId xmlns:p14="http://schemas.microsoft.com/office/powerpoint/2010/main" val="116915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EC53-AA92-B8FC-005B-61F82C90AC74}"/>
              </a:ext>
            </a:extLst>
          </p:cNvPr>
          <p:cNvSpPr>
            <a:spLocks noGrp="1"/>
          </p:cNvSpPr>
          <p:nvPr>
            <p:ph type="title"/>
          </p:nvPr>
        </p:nvSpPr>
        <p:spPr/>
        <p:txBody>
          <a:bodyPr/>
          <a:lstStyle/>
          <a:p>
            <a:r>
              <a:rPr lang="en-US" b="1" dirty="0">
                <a:solidFill>
                  <a:schemeClr val="bg1"/>
                </a:solidFill>
              </a:rPr>
              <a:t>Analysis &amp; Findings</a:t>
            </a:r>
          </a:p>
        </p:txBody>
      </p:sp>
      <p:pic>
        <p:nvPicPr>
          <p:cNvPr id="6" name="Content Placeholder 5">
            <a:extLst>
              <a:ext uri="{FF2B5EF4-FFF2-40B4-BE49-F238E27FC236}">
                <a16:creationId xmlns:a16="http://schemas.microsoft.com/office/drawing/2014/main" id="{F4A55DA6-159C-DD1B-9BDC-CE6D614F1C4B}"/>
              </a:ext>
            </a:extLst>
          </p:cNvPr>
          <p:cNvPicPr>
            <a:picLocks noGrp="1" noChangeAspect="1"/>
          </p:cNvPicPr>
          <p:nvPr>
            <p:ph sz="half" idx="1"/>
          </p:nvPr>
        </p:nvPicPr>
        <p:blipFill>
          <a:blip r:embed="rId2"/>
          <a:stretch>
            <a:fillRect/>
          </a:stretch>
        </p:blipFill>
        <p:spPr>
          <a:xfrm>
            <a:off x="4113798" y="868680"/>
            <a:ext cx="3474720" cy="5120639"/>
          </a:xfrm>
        </p:spPr>
      </p:pic>
      <p:sp>
        <p:nvSpPr>
          <p:cNvPr id="4" name="Content Placeholder 3">
            <a:extLst>
              <a:ext uri="{FF2B5EF4-FFF2-40B4-BE49-F238E27FC236}">
                <a16:creationId xmlns:a16="http://schemas.microsoft.com/office/drawing/2014/main" id="{BB3A5334-DFBE-2C50-F7BC-3FE784677BF0}"/>
              </a:ext>
            </a:extLst>
          </p:cNvPr>
          <p:cNvSpPr>
            <a:spLocks noGrp="1"/>
          </p:cNvSpPr>
          <p:nvPr>
            <p:ph sz="half" idx="2"/>
          </p:nvPr>
        </p:nvSpPr>
        <p:spPr/>
        <p:txBody>
          <a:bodyPr/>
          <a:lstStyle/>
          <a:p>
            <a:r>
              <a:rPr lang="en-US" b="1" dirty="0">
                <a:solidFill>
                  <a:schemeClr val="tx1"/>
                </a:solidFill>
              </a:rPr>
              <a:t> Out of 150k businesses, 35k are restaurants business and are open.</a:t>
            </a:r>
          </a:p>
          <a:p>
            <a:r>
              <a:rPr lang="en-US" b="1" dirty="0">
                <a:solidFill>
                  <a:schemeClr val="tx1"/>
                </a:solidFill>
              </a:rPr>
              <a:t>Table showing distribution of business success metrics (review count and average rating):</a:t>
            </a:r>
          </a:p>
        </p:txBody>
      </p:sp>
    </p:spTree>
    <p:extLst>
      <p:ext uri="{BB962C8B-B14F-4D97-AF65-F5344CB8AC3E}">
        <p14:creationId xmlns:p14="http://schemas.microsoft.com/office/powerpoint/2010/main" val="3183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E219-3678-399B-6521-15341979F2EB}"/>
              </a:ext>
            </a:extLst>
          </p:cNvPr>
          <p:cNvSpPr>
            <a:spLocks noGrp="1"/>
          </p:cNvSpPr>
          <p:nvPr>
            <p:ph type="title"/>
          </p:nvPr>
        </p:nvSpPr>
        <p:spPr/>
        <p:txBody>
          <a:bodyPr>
            <a:normAutofit/>
          </a:bodyPr>
          <a:lstStyle/>
          <a:p>
            <a:r>
              <a:rPr lang="en-US" sz="2000" b="1" i="0" dirty="0">
                <a:solidFill>
                  <a:schemeClr val="bg1"/>
                </a:solidFill>
                <a:effectLst/>
                <a:latin typeface="Roboto" panose="02000000000000000000" pitchFamily="2" charset="0"/>
              </a:rPr>
              <a:t>Higher ratings do no guarantee a higher review count, or vice versa. </a:t>
            </a:r>
            <a:br>
              <a:rPr lang="en-US" sz="2000" b="1" i="0" dirty="0">
                <a:solidFill>
                  <a:schemeClr val="bg1"/>
                </a:solidFill>
                <a:effectLst/>
                <a:latin typeface="Roboto" panose="02000000000000000000" pitchFamily="2" charset="0"/>
              </a:rPr>
            </a:br>
            <a:br>
              <a:rPr lang="en-US" sz="2000" b="1" i="0" dirty="0">
                <a:solidFill>
                  <a:schemeClr val="bg1"/>
                </a:solidFill>
                <a:effectLst/>
                <a:latin typeface="Roboto" panose="02000000000000000000" pitchFamily="2" charset="0"/>
              </a:rPr>
            </a:br>
            <a:r>
              <a:rPr lang="en-US" sz="2000" b="1" i="0" dirty="0">
                <a:solidFill>
                  <a:schemeClr val="bg1"/>
                </a:solidFill>
                <a:effectLst/>
                <a:latin typeface="Roboto" panose="02000000000000000000" pitchFamily="2" charset="0"/>
              </a:rPr>
              <a:t>Success of Restaurants is not solely determined by ratings or review counts.</a:t>
            </a:r>
            <a:br>
              <a:rPr lang="en-US" sz="2000" b="1" i="0" dirty="0">
                <a:solidFill>
                  <a:schemeClr val="bg1"/>
                </a:solidFill>
                <a:effectLst/>
                <a:latin typeface="Roboto" panose="02000000000000000000" pitchFamily="2" charset="0"/>
              </a:rPr>
            </a:br>
            <a:br>
              <a:rPr lang="en-US" sz="2000" b="1" i="0" dirty="0">
                <a:solidFill>
                  <a:schemeClr val="bg1"/>
                </a:solidFill>
                <a:effectLst/>
                <a:latin typeface="Roboto" panose="02000000000000000000" pitchFamily="2" charset="0"/>
              </a:rPr>
            </a:br>
            <a:r>
              <a:rPr lang="en-US" sz="2000" b="1" i="0" dirty="0">
                <a:solidFill>
                  <a:schemeClr val="bg1"/>
                </a:solidFill>
                <a:effectLst/>
                <a:latin typeface="Roboto" panose="02000000000000000000" pitchFamily="2" charset="0"/>
              </a:rPr>
              <a:t>Review count reflects user engagement but not necessarily overall customer satisfaction or business performance.</a:t>
            </a:r>
            <a:br>
              <a:rPr lang="en-US" sz="2000" b="1" i="0" dirty="0">
                <a:solidFill>
                  <a:schemeClr val="bg1"/>
                </a:solidFill>
                <a:effectLst/>
                <a:latin typeface="Roboto" panose="02000000000000000000" pitchFamily="2" charset="0"/>
              </a:rPr>
            </a:br>
            <a:endParaRPr lang="en-US" sz="2000" b="1" dirty="0">
              <a:solidFill>
                <a:schemeClr val="bg1"/>
              </a:solidFill>
            </a:endParaRPr>
          </a:p>
        </p:txBody>
      </p:sp>
      <p:sp>
        <p:nvSpPr>
          <p:cNvPr id="3" name="Text Placeholder 2">
            <a:extLst>
              <a:ext uri="{FF2B5EF4-FFF2-40B4-BE49-F238E27FC236}">
                <a16:creationId xmlns:a16="http://schemas.microsoft.com/office/drawing/2014/main" id="{6F27F918-8334-86F0-F19E-6E2125D9344C}"/>
              </a:ext>
            </a:extLst>
          </p:cNvPr>
          <p:cNvSpPr>
            <a:spLocks noGrp="1"/>
          </p:cNvSpPr>
          <p:nvPr>
            <p:ph type="body" idx="1"/>
          </p:nvPr>
        </p:nvSpPr>
        <p:spPr/>
        <p:txBody>
          <a:bodyPr>
            <a:normAutofit/>
          </a:bodyPr>
          <a:lstStyle/>
          <a:p>
            <a:r>
              <a:rPr lang="en-US" sz="2400" dirty="0"/>
              <a:t>Highest Rating</a:t>
            </a:r>
          </a:p>
        </p:txBody>
      </p:sp>
      <p:pic>
        <p:nvPicPr>
          <p:cNvPr id="8" name="Content Placeholder 7">
            <a:extLst>
              <a:ext uri="{FF2B5EF4-FFF2-40B4-BE49-F238E27FC236}">
                <a16:creationId xmlns:a16="http://schemas.microsoft.com/office/drawing/2014/main" id="{C001D2EC-ED6A-44E2-E969-B193C53751AA}"/>
              </a:ext>
            </a:extLst>
          </p:cNvPr>
          <p:cNvPicPr>
            <a:picLocks noGrp="1" noChangeAspect="1"/>
          </p:cNvPicPr>
          <p:nvPr>
            <p:ph sz="half" idx="2"/>
          </p:nvPr>
        </p:nvPicPr>
        <p:blipFill>
          <a:blip r:embed="rId2"/>
          <a:stretch>
            <a:fillRect/>
          </a:stretch>
        </p:blipFill>
        <p:spPr>
          <a:xfrm>
            <a:off x="3867150" y="1930936"/>
            <a:ext cx="3735726" cy="4023360"/>
          </a:xfrm>
        </p:spPr>
      </p:pic>
      <p:sp>
        <p:nvSpPr>
          <p:cNvPr id="5" name="Text Placeholder 4">
            <a:extLst>
              <a:ext uri="{FF2B5EF4-FFF2-40B4-BE49-F238E27FC236}">
                <a16:creationId xmlns:a16="http://schemas.microsoft.com/office/drawing/2014/main" id="{A136CBBB-5DE6-9DE7-9681-7CC7D5B5C539}"/>
              </a:ext>
            </a:extLst>
          </p:cNvPr>
          <p:cNvSpPr>
            <a:spLocks noGrp="1"/>
          </p:cNvSpPr>
          <p:nvPr>
            <p:ph type="body" sz="quarter" idx="3"/>
          </p:nvPr>
        </p:nvSpPr>
        <p:spPr/>
        <p:txBody>
          <a:bodyPr>
            <a:normAutofit/>
          </a:bodyPr>
          <a:lstStyle/>
          <a:p>
            <a:r>
              <a:rPr lang="en-US" sz="2400" dirty="0"/>
              <a:t>Highest Review Count</a:t>
            </a:r>
          </a:p>
        </p:txBody>
      </p:sp>
      <p:pic>
        <p:nvPicPr>
          <p:cNvPr id="10" name="Content Placeholder 9">
            <a:extLst>
              <a:ext uri="{FF2B5EF4-FFF2-40B4-BE49-F238E27FC236}">
                <a16:creationId xmlns:a16="http://schemas.microsoft.com/office/drawing/2014/main" id="{AE9FF867-8B18-4FBF-6094-5C818A3C6901}"/>
              </a:ext>
            </a:extLst>
          </p:cNvPr>
          <p:cNvPicPr>
            <a:picLocks noGrp="1" noChangeAspect="1"/>
          </p:cNvPicPr>
          <p:nvPr>
            <p:ph sz="quarter" idx="4"/>
          </p:nvPr>
        </p:nvPicPr>
        <p:blipFill>
          <a:blip r:embed="rId3"/>
          <a:stretch>
            <a:fillRect/>
          </a:stretch>
        </p:blipFill>
        <p:spPr>
          <a:xfrm>
            <a:off x="7818438" y="1930936"/>
            <a:ext cx="3735726" cy="4023360"/>
          </a:xfrm>
        </p:spPr>
      </p:pic>
    </p:spTree>
    <p:extLst>
      <p:ext uri="{BB962C8B-B14F-4D97-AF65-F5344CB8AC3E}">
        <p14:creationId xmlns:p14="http://schemas.microsoft.com/office/powerpoint/2010/main" val="42642306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66</TotalTime>
  <Words>1131</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Corbel</vt:lpstr>
      <vt:lpstr>Roboto</vt:lpstr>
      <vt:lpstr>Wingdings 2</vt:lpstr>
      <vt:lpstr>Frame</vt:lpstr>
      <vt:lpstr>User Engagement Analysis For </vt:lpstr>
      <vt:lpstr>About YELP</vt:lpstr>
      <vt:lpstr>AGENDA</vt:lpstr>
      <vt:lpstr>Problem Statement</vt:lpstr>
      <vt:lpstr>Research Objective</vt:lpstr>
      <vt:lpstr>Hypothesis</vt:lpstr>
      <vt:lpstr>Data Overview</vt:lpstr>
      <vt:lpstr>Analysis &amp; Findings</vt:lpstr>
      <vt:lpstr>Higher ratings do no guarantee a higher review count, or vice versa.   Success of Restaurants is not solely determined by ratings or review counts.  Review count reflects user engagement but not necessarily overall customer satisfaction or business performance. </vt:lpstr>
      <vt:lpstr>DO restaurant with higher engagement have better rating?</vt:lpstr>
      <vt:lpstr>Is there a correlation between the number of reviews, tips, and check-ins for a business? </vt:lpstr>
      <vt:lpstr>Is there a difference in the user engagement between high- rated and low-rated businesses? </vt:lpstr>
      <vt:lpstr>How do the success metrics of restaurants vary across different states and cities?</vt:lpstr>
      <vt:lpstr>Are there any patterns in user engagement over time for successful businesses compared to less successful ones? </vt:lpstr>
      <vt:lpstr>How does the sentiment of reviews and tips (useful, funny, cool) correlate with the success metrics of restaurants?</vt:lpstr>
      <vt:lpstr>Is there any difference in engagement of elite users and non elite users? </vt:lpstr>
      <vt:lpstr>Busiest Hours</vt:lpstr>
      <vt:lpstr> Recommendations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Engagement Analysis For </dc:title>
  <dc:creator>Israk Samir</dc:creator>
  <cp:lastModifiedBy>Israk Samir</cp:lastModifiedBy>
  <cp:revision>1</cp:revision>
  <dcterms:created xsi:type="dcterms:W3CDTF">2024-07-09T20:47:24Z</dcterms:created>
  <dcterms:modified xsi:type="dcterms:W3CDTF">2024-07-09T21:54:11Z</dcterms:modified>
</cp:coreProperties>
</file>