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0" r:id="rId1"/>
  </p:sldMasterIdLst>
  <p:sldIdLst>
    <p:sldId id="256" r:id="rId2"/>
    <p:sldId id="257" r:id="rId3"/>
    <p:sldId id="258" r:id="rId4"/>
    <p:sldId id="259" r:id="rId5"/>
    <p:sldId id="260" r:id="rId6"/>
    <p:sldId id="284" r:id="rId7"/>
    <p:sldId id="278" r:id="rId8"/>
    <p:sldId id="279" r:id="rId9"/>
    <p:sldId id="280" r:id="rId10"/>
    <p:sldId id="281" r:id="rId11"/>
    <p:sldId id="282" r:id="rId12"/>
    <p:sldId id="283" r:id="rId13"/>
    <p:sldId id="285" r:id="rId14"/>
    <p:sldId id="288" r:id="rId15"/>
    <p:sldId id="270" r:id="rId16"/>
    <p:sldId id="268" r:id="rId17"/>
    <p:sldId id="261" r:id="rId18"/>
    <p:sldId id="262" r:id="rId19"/>
    <p:sldId id="263" r:id="rId20"/>
    <p:sldId id="269" r:id="rId21"/>
    <p:sldId id="264" r:id="rId22"/>
    <p:sldId id="265" r:id="rId23"/>
    <p:sldId id="271" r:id="rId24"/>
    <p:sldId id="266" r:id="rId25"/>
    <p:sldId id="267" r:id="rId26"/>
    <p:sldId id="272" r:id="rId27"/>
    <p:sldId id="273" r:id="rId28"/>
    <p:sldId id="274" r:id="rId29"/>
    <p:sldId id="275" r:id="rId30"/>
    <p:sldId id="276" r:id="rId31"/>
    <p:sldId id="277" r:id="rId32"/>
    <p:sldId id="287" r:id="rId33"/>
    <p:sldId id="289" r:id="rId34"/>
    <p:sldId id="28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0" d="100"/>
          <a:sy n="80" d="100"/>
        </p:scale>
        <p:origin x="136" y="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30-May-23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439637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30-May-23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128139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30-May-23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9291279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30-May-23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167119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30-May-23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6322709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30-May-23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577643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30-May-23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199201837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30-May-23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52024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30-May-23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724554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30-May-23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28660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30-May-23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15458424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30-May-23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353600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30-May-23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6019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30-May-23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6634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30-May-23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31468048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30-May-23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406462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30-May-23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08343456"/>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 id="2147483694" r:id="rId14"/>
    <p:sldLayoutId id="2147483695" r:id="rId15"/>
    <p:sldLayoutId id="214748369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samirti/python/raw/main/Python_Object_Oriented_Programming.zip"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view.officeapps.live.com/op/view.aspx?src=https%3A%2F%2Fraw.githubusercontent.com%2Fsamirti%2Funix%2Fmain%2Funix-training.docx&amp;wdOrigin=BROWSELINK" TargetMode="Externa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www.udemy.com/course/soc-verification-systemverilog/" TargetMode="External"/><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geeksforgeeks.org/chown-command-in-linux-with-examples/" TargetMode="External"/><Relationship Id="rId2" Type="http://schemas.openxmlformats.org/officeDocument/2006/relationships/hyperlink" Target="https://www.geeksforgeeks.org/chmod-command-linux/"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ibm.com/docs/en/aix/7.2?topic=m-more-command" TargetMode="External"/><Relationship Id="rId2" Type="http://schemas.openxmlformats.org/officeDocument/2006/relationships/hyperlink" Target="https://www.tutorialspoint.com/unix_commands/ls.htm" TargetMode="External"/><Relationship Id="rId1" Type="http://schemas.openxmlformats.org/officeDocument/2006/relationships/slideLayout" Target="../slideLayouts/slideLayout2.xml"/><Relationship Id="rId4" Type="http://schemas.openxmlformats.org/officeDocument/2006/relationships/hyperlink" Target="https://github.com/samirti/unix/raw/main/unix-training.doc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03813-D126-4928-A38F-676D7F6ED09A}"/>
              </a:ext>
            </a:extLst>
          </p:cNvPr>
          <p:cNvSpPr>
            <a:spLocks noGrp="1"/>
          </p:cNvSpPr>
          <p:nvPr>
            <p:ph type="ctrTitle"/>
          </p:nvPr>
        </p:nvSpPr>
        <p:spPr>
          <a:xfrm>
            <a:off x="1522720" y="612739"/>
            <a:ext cx="8241482" cy="3438094"/>
          </a:xfrm>
        </p:spPr>
        <p:txBody>
          <a:bodyPr/>
          <a:lstStyle/>
          <a:p>
            <a:r>
              <a:rPr lang="en-US" b="1" dirty="0"/>
              <a:t>TI Training Learnings </a:t>
            </a:r>
          </a:p>
        </p:txBody>
      </p:sp>
      <p:sp>
        <p:nvSpPr>
          <p:cNvPr id="3" name="Subtitle 2">
            <a:extLst>
              <a:ext uri="{FF2B5EF4-FFF2-40B4-BE49-F238E27FC236}">
                <a16:creationId xmlns:a16="http://schemas.microsoft.com/office/drawing/2014/main" id="{614B142D-6C05-42AC-8E9B-AE355C6299DC}"/>
              </a:ext>
            </a:extLst>
          </p:cNvPr>
          <p:cNvSpPr>
            <a:spLocks noGrp="1"/>
          </p:cNvSpPr>
          <p:nvPr>
            <p:ph type="subTitle" idx="1"/>
          </p:nvPr>
        </p:nvSpPr>
        <p:spPr>
          <a:xfrm>
            <a:off x="1507067" y="4050833"/>
            <a:ext cx="8257136" cy="1963468"/>
          </a:xfrm>
        </p:spPr>
        <p:txBody>
          <a:bodyPr/>
          <a:lstStyle/>
          <a:p>
            <a:r>
              <a:rPr lang="en-US" b="1" dirty="0">
                <a:solidFill>
                  <a:srgbClr val="0070C0"/>
                </a:solidFill>
              </a:rPr>
              <a:t>Samir Paul</a:t>
            </a:r>
          </a:p>
          <a:p>
            <a:r>
              <a:rPr lang="en-US" b="1" dirty="0">
                <a:solidFill>
                  <a:srgbClr val="0070C0"/>
                </a:solidFill>
              </a:rPr>
              <a:t>A0507124</a:t>
            </a:r>
          </a:p>
          <a:p>
            <a:r>
              <a:rPr lang="en-US" b="1" dirty="0">
                <a:solidFill>
                  <a:srgbClr val="0070C0"/>
                </a:solidFill>
              </a:rPr>
              <a:t>May 15 – May 26</a:t>
            </a:r>
          </a:p>
        </p:txBody>
      </p:sp>
    </p:spTree>
    <p:extLst>
      <p:ext uri="{BB962C8B-B14F-4D97-AF65-F5344CB8AC3E}">
        <p14:creationId xmlns:p14="http://schemas.microsoft.com/office/powerpoint/2010/main" val="21178504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37573D-DADA-4EC9-BC5C-370B4B282E90}"/>
              </a:ext>
            </a:extLst>
          </p:cNvPr>
          <p:cNvSpPr>
            <a:spLocks noGrp="1"/>
          </p:cNvSpPr>
          <p:nvPr>
            <p:ph idx="1"/>
          </p:nvPr>
        </p:nvSpPr>
        <p:spPr>
          <a:xfrm>
            <a:off x="677334" y="206735"/>
            <a:ext cx="8596668" cy="5834628"/>
          </a:xfrm>
        </p:spPr>
        <p:txBody>
          <a:bodyPr/>
          <a:lstStyle/>
          <a:p>
            <a:r>
              <a:rPr lang="en-US" b="1" dirty="0" err="1"/>
              <a:t>RegEx</a:t>
            </a:r>
            <a:r>
              <a:rPr lang="en-US" b="1" dirty="0"/>
              <a:t> Module</a:t>
            </a:r>
          </a:p>
          <a:p>
            <a:pPr marL="0" indent="0">
              <a:buNone/>
            </a:pPr>
            <a:br>
              <a:rPr lang="en-US" dirty="0"/>
            </a:br>
            <a:endParaRPr lang="en-US" dirty="0"/>
          </a:p>
        </p:txBody>
      </p:sp>
      <p:pic>
        <p:nvPicPr>
          <p:cNvPr id="2" name="Picture 1">
            <a:extLst>
              <a:ext uri="{FF2B5EF4-FFF2-40B4-BE49-F238E27FC236}">
                <a16:creationId xmlns:a16="http://schemas.microsoft.com/office/drawing/2014/main" id="{95980B52-EAA9-4BB7-A4B9-27C886E3EACF}"/>
              </a:ext>
            </a:extLst>
          </p:cNvPr>
          <p:cNvPicPr>
            <a:picLocks noChangeAspect="1"/>
          </p:cNvPicPr>
          <p:nvPr/>
        </p:nvPicPr>
        <p:blipFill>
          <a:blip r:embed="rId2"/>
          <a:stretch>
            <a:fillRect/>
          </a:stretch>
        </p:blipFill>
        <p:spPr>
          <a:xfrm>
            <a:off x="2991163" y="206735"/>
            <a:ext cx="6469794" cy="1882238"/>
          </a:xfrm>
          <a:prstGeom prst="rect">
            <a:avLst/>
          </a:prstGeom>
        </p:spPr>
      </p:pic>
      <p:pic>
        <p:nvPicPr>
          <p:cNvPr id="4" name="Picture 3">
            <a:extLst>
              <a:ext uri="{FF2B5EF4-FFF2-40B4-BE49-F238E27FC236}">
                <a16:creationId xmlns:a16="http://schemas.microsoft.com/office/drawing/2014/main" id="{11A57FA0-75AB-4D0C-B0CB-8AF205C3CD18}"/>
              </a:ext>
            </a:extLst>
          </p:cNvPr>
          <p:cNvPicPr>
            <a:picLocks noChangeAspect="1"/>
          </p:cNvPicPr>
          <p:nvPr/>
        </p:nvPicPr>
        <p:blipFill>
          <a:blip r:embed="rId3"/>
          <a:stretch>
            <a:fillRect/>
          </a:stretch>
        </p:blipFill>
        <p:spPr>
          <a:xfrm>
            <a:off x="490379" y="2168487"/>
            <a:ext cx="6658461" cy="4562292"/>
          </a:xfrm>
          <a:prstGeom prst="rect">
            <a:avLst/>
          </a:prstGeom>
        </p:spPr>
      </p:pic>
      <p:pic>
        <p:nvPicPr>
          <p:cNvPr id="5" name="Picture 4">
            <a:extLst>
              <a:ext uri="{FF2B5EF4-FFF2-40B4-BE49-F238E27FC236}">
                <a16:creationId xmlns:a16="http://schemas.microsoft.com/office/drawing/2014/main" id="{9F18E5B8-C8E7-462E-BF6D-7285567D501A}"/>
              </a:ext>
            </a:extLst>
          </p:cNvPr>
          <p:cNvPicPr>
            <a:picLocks noChangeAspect="1"/>
          </p:cNvPicPr>
          <p:nvPr/>
        </p:nvPicPr>
        <p:blipFill>
          <a:blip r:embed="rId4"/>
          <a:stretch>
            <a:fillRect/>
          </a:stretch>
        </p:blipFill>
        <p:spPr>
          <a:xfrm>
            <a:off x="7243437" y="2440510"/>
            <a:ext cx="2740368" cy="1367077"/>
          </a:xfrm>
          <a:prstGeom prst="rect">
            <a:avLst/>
          </a:prstGeom>
        </p:spPr>
      </p:pic>
      <p:pic>
        <p:nvPicPr>
          <p:cNvPr id="6" name="Picture 5">
            <a:extLst>
              <a:ext uri="{FF2B5EF4-FFF2-40B4-BE49-F238E27FC236}">
                <a16:creationId xmlns:a16="http://schemas.microsoft.com/office/drawing/2014/main" id="{0687B9B4-B7FD-48EA-92E8-94B8702C2846}"/>
              </a:ext>
            </a:extLst>
          </p:cNvPr>
          <p:cNvPicPr>
            <a:picLocks noChangeAspect="1"/>
          </p:cNvPicPr>
          <p:nvPr/>
        </p:nvPicPr>
        <p:blipFill>
          <a:blip r:embed="rId5"/>
          <a:stretch>
            <a:fillRect/>
          </a:stretch>
        </p:blipFill>
        <p:spPr>
          <a:xfrm>
            <a:off x="7243437" y="3908526"/>
            <a:ext cx="4458184" cy="1676060"/>
          </a:xfrm>
          <a:prstGeom prst="rect">
            <a:avLst/>
          </a:prstGeom>
        </p:spPr>
      </p:pic>
    </p:spTree>
    <p:extLst>
      <p:ext uri="{BB962C8B-B14F-4D97-AF65-F5344CB8AC3E}">
        <p14:creationId xmlns:p14="http://schemas.microsoft.com/office/powerpoint/2010/main" val="191415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BDE876B5-1116-4D86-8A8E-F222B73B90EF}"/>
              </a:ext>
            </a:extLst>
          </p:cNvPr>
          <p:cNvPicPr>
            <a:picLocks noGrp="1" noChangeAspect="1"/>
          </p:cNvPicPr>
          <p:nvPr>
            <p:ph idx="1"/>
          </p:nvPr>
        </p:nvPicPr>
        <p:blipFill>
          <a:blip r:embed="rId2"/>
          <a:stretch>
            <a:fillRect/>
          </a:stretch>
        </p:blipFill>
        <p:spPr>
          <a:xfrm>
            <a:off x="348787" y="71569"/>
            <a:ext cx="6330309" cy="6714861"/>
          </a:xfrm>
          <a:prstGeom prst="rect">
            <a:avLst/>
          </a:prstGeom>
        </p:spPr>
      </p:pic>
      <p:pic>
        <p:nvPicPr>
          <p:cNvPr id="4" name="Picture 3">
            <a:extLst>
              <a:ext uri="{FF2B5EF4-FFF2-40B4-BE49-F238E27FC236}">
                <a16:creationId xmlns:a16="http://schemas.microsoft.com/office/drawing/2014/main" id="{2E7563FB-2C8E-4A31-AEFF-8BAF2276E806}"/>
              </a:ext>
            </a:extLst>
          </p:cNvPr>
          <p:cNvPicPr>
            <a:picLocks noChangeAspect="1"/>
          </p:cNvPicPr>
          <p:nvPr/>
        </p:nvPicPr>
        <p:blipFill>
          <a:blip r:embed="rId3"/>
          <a:stretch>
            <a:fillRect/>
          </a:stretch>
        </p:blipFill>
        <p:spPr>
          <a:xfrm>
            <a:off x="6944843" y="173686"/>
            <a:ext cx="3002239" cy="2129168"/>
          </a:xfrm>
          <a:prstGeom prst="rect">
            <a:avLst/>
          </a:prstGeom>
        </p:spPr>
      </p:pic>
      <p:pic>
        <p:nvPicPr>
          <p:cNvPr id="5" name="Picture 4">
            <a:extLst>
              <a:ext uri="{FF2B5EF4-FFF2-40B4-BE49-F238E27FC236}">
                <a16:creationId xmlns:a16="http://schemas.microsoft.com/office/drawing/2014/main" id="{A2E81CDF-77F0-490C-957B-BD943F092F9B}"/>
              </a:ext>
            </a:extLst>
          </p:cNvPr>
          <p:cNvPicPr>
            <a:picLocks noChangeAspect="1"/>
          </p:cNvPicPr>
          <p:nvPr/>
        </p:nvPicPr>
        <p:blipFill>
          <a:blip r:embed="rId4"/>
          <a:stretch>
            <a:fillRect/>
          </a:stretch>
        </p:blipFill>
        <p:spPr>
          <a:xfrm>
            <a:off x="6944843" y="2458733"/>
            <a:ext cx="3423658" cy="1768479"/>
          </a:xfrm>
          <a:prstGeom prst="rect">
            <a:avLst/>
          </a:prstGeom>
        </p:spPr>
      </p:pic>
      <p:pic>
        <p:nvPicPr>
          <p:cNvPr id="6" name="Picture 5">
            <a:extLst>
              <a:ext uri="{FF2B5EF4-FFF2-40B4-BE49-F238E27FC236}">
                <a16:creationId xmlns:a16="http://schemas.microsoft.com/office/drawing/2014/main" id="{6013BFD3-30BE-4EB5-98F0-4C70C35B54BE}"/>
              </a:ext>
            </a:extLst>
          </p:cNvPr>
          <p:cNvPicPr>
            <a:picLocks noChangeAspect="1"/>
          </p:cNvPicPr>
          <p:nvPr/>
        </p:nvPicPr>
        <p:blipFill>
          <a:blip r:embed="rId5"/>
          <a:stretch>
            <a:fillRect/>
          </a:stretch>
        </p:blipFill>
        <p:spPr>
          <a:xfrm>
            <a:off x="6944843" y="4317559"/>
            <a:ext cx="5117286" cy="2192330"/>
          </a:xfrm>
          <a:prstGeom prst="rect">
            <a:avLst/>
          </a:prstGeom>
        </p:spPr>
      </p:pic>
    </p:spTree>
    <p:extLst>
      <p:ext uri="{BB962C8B-B14F-4D97-AF65-F5344CB8AC3E}">
        <p14:creationId xmlns:p14="http://schemas.microsoft.com/office/powerpoint/2010/main" val="1802736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1">
            <a:extLst>
              <a:ext uri="{FF2B5EF4-FFF2-40B4-BE49-F238E27FC236}">
                <a16:creationId xmlns:a16="http://schemas.microsoft.com/office/drawing/2014/main" id="{30FCEA61-8FE7-49B0-A465-4F0E49E1D254}"/>
              </a:ext>
            </a:extLst>
          </p:cNvPr>
          <p:cNvPicPr>
            <a:picLocks noGrp="1" noChangeAspect="1"/>
          </p:cNvPicPr>
          <p:nvPr>
            <p:ph idx="1"/>
          </p:nvPr>
        </p:nvPicPr>
        <p:blipFill>
          <a:blip r:embed="rId2"/>
          <a:stretch>
            <a:fillRect/>
          </a:stretch>
        </p:blipFill>
        <p:spPr>
          <a:xfrm>
            <a:off x="256444" y="127220"/>
            <a:ext cx="7418790" cy="4932083"/>
          </a:xfrm>
          <a:prstGeom prst="rect">
            <a:avLst/>
          </a:prstGeom>
        </p:spPr>
      </p:pic>
      <p:pic>
        <p:nvPicPr>
          <p:cNvPr id="4" name="Picture 3">
            <a:extLst>
              <a:ext uri="{FF2B5EF4-FFF2-40B4-BE49-F238E27FC236}">
                <a16:creationId xmlns:a16="http://schemas.microsoft.com/office/drawing/2014/main" id="{41350675-42CA-4FBC-B50E-4617AF7B7213}"/>
              </a:ext>
            </a:extLst>
          </p:cNvPr>
          <p:cNvPicPr>
            <a:picLocks noChangeAspect="1"/>
          </p:cNvPicPr>
          <p:nvPr/>
        </p:nvPicPr>
        <p:blipFill>
          <a:blip r:embed="rId3"/>
          <a:stretch>
            <a:fillRect/>
          </a:stretch>
        </p:blipFill>
        <p:spPr>
          <a:xfrm>
            <a:off x="7853339" y="127220"/>
            <a:ext cx="4338661" cy="2234317"/>
          </a:xfrm>
          <a:prstGeom prst="rect">
            <a:avLst/>
          </a:prstGeom>
        </p:spPr>
      </p:pic>
      <p:pic>
        <p:nvPicPr>
          <p:cNvPr id="5" name="Picture 4">
            <a:extLst>
              <a:ext uri="{FF2B5EF4-FFF2-40B4-BE49-F238E27FC236}">
                <a16:creationId xmlns:a16="http://schemas.microsoft.com/office/drawing/2014/main" id="{1954BBF9-BCAE-4997-8A6E-53103572C0AA}"/>
              </a:ext>
            </a:extLst>
          </p:cNvPr>
          <p:cNvPicPr>
            <a:picLocks noChangeAspect="1"/>
          </p:cNvPicPr>
          <p:nvPr/>
        </p:nvPicPr>
        <p:blipFill>
          <a:blip r:embed="rId4"/>
          <a:stretch>
            <a:fillRect/>
          </a:stretch>
        </p:blipFill>
        <p:spPr>
          <a:xfrm>
            <a:off x="7853339" y="2512612"/>
            <a:ext cx="4338660" cy="2259589"/>
          </a:xfrm>
          <a:prstGeom prst="rect">
            <a:avLst/>
          </a:prstGeom>
        </p:spPr>
      </p:pic>
      <p:sp>
        <p:nvSpPr>
          <p:cNvPr id="6" name="TextBox 5">
            <a:extLst>
              <a:ext uri="{FF2B5EF4-FFF2-40B4-BE49-F238E27FC236}">
                <a16:creationId xmlns:a16="http://schemas.microsoft.com/office/drawing/2014/main" id="{CB1BF940-8EC9-4647-B563-648C74781101}"/>
              </a:ext>
            </a:extLst>
          </p:cNvPr>
          <p:cNvSpPr txBox="1"/>
          <p:nvPr/>
        </p:nvSpPr>
        <p:spPr>
          <a:xfrm>
            <a:off x="318051" y="5764696"/>
            <a:ext cx="1981633" cy="369332"/>
          </a:xfrm>
          <a:prstGeom prst="rect">
            <a:avLst/>
          </a:prstGeom>
          <a:noFill/>
        </p:spPr>
        <p:txBody>
          <a:bodyPr wrap="none" rtlCol="0">
            <a:spAutoFit/>
          </a:bodyPr>
          <a:lstStyle/>
          <a:p>
            <a:r>
              <a:rPr lang="en-US" dirty="0" err="1"/>
              <a:t>findall</a:t>
            </a:r>
            <a:r>
              <a:rPr lang="en-US" dirty="0"/>
              <a:t>() Function</a:t>
            </a:r>
          </a:p>
        </p:txBody>
      </p:sp>
      <p:pic>
        <p:nvPicPr>
          <p:cNvPr id="7" name="Picture 6">
            <a:extLst>
              <a:ext uri="{FF2B5EF4-FFF2-40B4-BE49-F238E27FC236}">
                <a16:creationId xmlns:a16="http://schemas.microsoft.com/office/drawing/2014/main" id="{9E26E3E6-F951-4608-A9AB-57651AA2E11D}"/>
              </a:ext>
            </a:extLst>
          </p:cNvPr>
          <p:cNvPicPr>
            <a:picLocks noChangeAspect="1"/>
          </p:cNvPicPr>
          <p:nvPr/>
        </p:nvPicPr>
        <p:blipFill>
          <a:blip r:embed="rId5"/>
          <a:stretch>
            <a:fillRect/>
          </a:stretch>
        </p:blipFill>
        <p:spPr>
          <a:xfrm>
            <a:off x="2367792" y="5311028"/>
            <a:ext cx="4541892" cy="1419752"/>
          </a:xfrm>
          <a:prstGeom prst="rect">
            <a:avLst/>
          </a:prstGeom>
        </p:spPr>
      </p:pic>
    </p:spTree>
    <p:extLst>
      <p:ext uri="{BB962C8B-B14F-4D97-AF65-F5344CB8AC3E}">
        <p14:creationId xmlns:p14="http://schemas.microsoft.com/office/powerpoint/2010/main" val="2334556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5633AD-76C1-4DDA-8441-CEB7EC840AFF}"/>
              </a:ext>
            </a:extLst>
          </p:cNvPr>
          <p:cNvSpPr>
            <a:spLocks noGrp="1"/>
          </p:cNvSpPr>
          <p:nvPr>
            <p:ph idx="1"/>
          </p:nvPr>
        </p:nvSpPr>
        <p:spPr>
          <a:xfrm>
            <a:off x="677334" y="333955"/>
            <a:ext cx="8596668" cy="5707407"/>
          </a:xfrm>
        </p:spPr>
        <p:txBody>
          <a:bodyPr/>
          <a:lstStyle/>
          <a:p>
            <a:pPr marL="0" indent="0">
              <a:buNone/>
            </a:pPr>
            <a:r>
              <a:rPr lang="en-US" dirty="0"/>
              <a:t>split() Function</a:t>
            </a:r>
          </a:p>
          <a:p>
            <a:pPr marL="0" indent="0">
              <a:buNone/>
            </a:pPr>
            <a:endParaRPr lang="en-US" dirty="0"/>
          </a:p>
          <a:p>
            <a:pPr marL="0" indent="0">
              <a:buNone/>
            </a:pPr>
            <a:endParaRPr lang="en-US" dirty="0"/>
          </a:p>
          <a:p>
            <a:pPr marL="0" indent="0">
              <a:buNone/>
            </a:pPr>
            <a:endParaRPr lang="en-US" dirty="0"/>
          </a:p>
          <a:p>
            <a:pPr marL="0" indent="0">
              <a:buNone/>
            </a:pPr>
            <a:r>
              <a:rPr lang="en-US" dirty="0"/>
              <a:t>sub() Function</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br>
              <a:rPr lang="en-US" dirty="0"/>
            </a:br>
            <a:r>
              <a:rPr lang="en-US" dirty="0"/>
              <a:t> </a:t>
            </a:r>
          </a:p>
          <a:p>
            <a:endParaRPr lang="en-US" dirty="0"/>
          </a:p>
        </p:txBody>
      </p:sp>
      <p:pic>
        <p:nvPicPr>
          <p:cNvPr id="4" name="Picture 3">
            <a:extLst>
              <a:ext uri="{FF2B5EF4-FFF2-40B4-BE49-F238E27FC236}">
                <a16:creationId xmlns:a16="http://schemas.microsoft.com/office/drawing/2014/main" id="{C258254E-FF08-4782-8F1E-EBD198DE35CD}"/>
              </a:ext>
            </a:extLst>
          </p:cNvPr>
          <p:cNvPicPr>
            <a:picLocks noChangeAspect="1"/>
          </p:cNvPicPr>
          <p:nvPr/>
        </p:nvPicPr>
        <p:blipFill>
          <a:blip r:embed="rId2"/>
          <a:stretch>
            <a:fillRect/>
          </a:stretch>
        </p:blipFill>
        <p:spPr>
          <a:xfrm>
            <a:off x="2407257" y="83413"/>
            <a:ext cx="4128715" cy="1466449"/>
          </a:xfrm>
          <a:prstGeom prst="rect">
            <a:avLst/>
          </a:prstGeom>
        </p:spPr>
      </p:pic>
      <p:pic>
        <p:nvPicPr>
          <p:cNvPr id="5" name="Picture 4">
            <a:extLst>
              <a:ext uri="{FF2B5EF4-FFF2-40B4-BE49-F238E27FC236}">
                <a16:creationId xmlns:a16="http://schemas.microsoft.com/office/drawing/2014/main" id="{772B6BC8-6A77-4A86-9B00-88CE4001B82C}"/>
              </a:ext>
            </a:extLst>
          </p:cNvPr>
          <p:cNvPicPr>
            <a:picLocks noChangeAspect="1"/>
          </p:cNvPicPr>
          <p:nvPr/>
        </p:nvPicPr>
        <p:blipFill>
          <a:blip r:embed="rId3"/>
          <a:stretch>
            <a:fillRect/>
          </a:stretch>
        </p:blipFill>
        <p:spPr>
          <a:xfrm>
            <a:off x="2407257" y="1621424"/>
            <a:ext cx="4100920" cy="1233703"/>
          </a:xfrm>
          <a:prstGeom prst="rect">
            <a:avLst/>
          </a:prstGeom>
        </p:spPr>
      </p:pic>
    </p:spTree>
    <p:extLst>
      <p:ext uri="{BB962C8B-B14F-4D97-AF65-F5344CB8AC3E}">
        <p14:creationId xmlns:p14="http://schemas.microsoft.com/office/powerpoint/2010/main" val="1173561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C2AD-C336-4BCA-B3BB-20A433EFDC8C}"/>
              </a:ext>
            </a:extLst>
          </p:cNvPr>
          <p:cNvSpPr>
            <a:spLocks noGrp="1"/>
          </p:cNvSpPr>
          <p:nvPr>
            <p:ph type="title"/>
          </p:nvPr>
        </p:nvSpPr>
        <p:spPr/>
        <p:txBody>
          <a:bodyPr/>
          <a:lstStyle/>
          <a:p>
            <a:r>
              <a:rPr lang="en-US" dirty="0"/>
              <a:t>Python Object-Oriented Programming</a:t>
            </a:r>
          </a:p>
        </p:txBody>
      </p:sp>
      <p:sp>
        <p:nvSpPr>
          <p:cNvPr id="3" name="Content Placeholder 2">
            <a:extLst>
              <a:ext uri="{FF2B5EF4-FFF2-40B4-BE49-F238E27FC236}">
                <a16:creationId xmlns:a16="http://schemas.microsoft.com/office/drawing/2014/main" id="{491D7A32-5A18-48D1-B135-492942E121C1}"/>
              </a:ext>
            </a:extLst>
          </p:cNvPr>
          <p:cNvSpPr>
            <a:spLocks noGrp="1"/>
          </p:cNvSpPr>
          <p:nvPr>
            <p:ph idx="1"/>
          </p:nvPr>
        </p:nvSpPr>
        <p:spPr>
          <a:xfrm>
            <a:off x="677334" y="1653871"/>
            <a:ext cx="8596668" cy="4387492"/>
          </a:xfrm>
        </p:spPr>
        <p:txBody>
          <a:bodyPr/>
          <a:lstStyle/>
          <a:p>
            <a:r>
              <a:rPr lang="en-US" dirty="0"/>
              <a:t>Python Object Oriented Programming by Joe Marini course</a:t>
            </a:r>
          </a:p>
          <a:p>
            <a:r>
              <a:rPr lang="en-US" dirty="0"/>
              <a:t>C:\Users\A0507124\Downloads\Python_Object_Oriented_Programming</a:t>
            </a:r>
          </a:p>
          <a:p>
            <a:r>
              <a:rPr lang="en-US" dirty="0">
                <a:solidFill>
                  <a:srgbClr val="0070C0"/>
                </a:solidFill>
                <a:hlinkClick r:id="rId2">
                  <a:extLst>
                    <a:ext uri="{A12FA001-AC4F-418D-AE19-62706E023703}">
                      <ahyp:hlinkClr xmlns:ahyp="http://schemas.microsoft.com/office/drawing/2018/hyperlinkcolor" val="tx"/>
                    </a:ext>
                  </a:extLst>
                </a:hlinkClick>
              </a:rPr>
              <a:t>https://github.com/samirti/python/raw/main/Python_Object_Oriented_Programming.zip</a:t>
            </a:r>
            <a:endParaRPr lang="en-US" dirty="0">
              <a:solidFill>
                <a:srgbClr val="0070C0"/>
              </a:solidFill>
            </a:endParaRPr>
          </a:p>
          <a:p>
            <a:endParaRPr lang="en-US" dirty="0"/>
          </a:p>
        </p:txBody>
      </p:sp>
    </p:spTree>
    <p:extLst>
      <p:ext uri="{BB962C8B-B14F-4D97-AF65-F5344CB8AC3E}">
        <p14:creationId xmlns:p14="http://schemas.microsoft.com/office/powerpoint/2010/main" val="24637304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1EFBDB-AE9C-40A6-9912-B289ECD789CA}"/>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629AFFE4-0E44-4884-8CDF-0192AB66D7A6}"/>
              </a:ext>
            </a:extLst>
          </p:cNvPr>
          <p:cNvPicPr>
            <a:picLocks noChangeAspect="1"/>
          </p:cNvPicPr>
          <p:nvPr/>
        </p:nvPicPr>
        <p:blipFill>
          <a:blip r:embed="rId2"/>
          <a:stretch>
            <a:fillRect/>
          </a:stretch>
        </p:blipFill>
        <p:spPr>
          <a:xfrm>
            <a:off x="262393" y="545008"/>
            <a:ext cx="11815638" cy="5927354"/>
          </a:xfrm>
          <a:prstGeom prst="rect">
            <a:avLst/>
          </a:prstGeom>
        </p:spPr>
      </p:pic>
    </p:spTree>
    <p:extLst>
      <p:ext uri="{BB962C8B-B14F-4D97-AF65-F5344CB8AC3E}">
        <p14:creationId xmlns:p14="http://schemas.microsoft.com/office/powerpoint/2010/main" val="1333996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C468-203C-4792-8554-64418CD58A1C}"/>
              </a:ext>
            </a:extLst>
          </p:cNvPr>
          <p:cNvSpPr>
            <a:spLocks noGrp="1"/>
          </p:cNvSpPr>
          <p:nvPr>
            <p:ph type="title"/>
          </p:nvPr>
        </p:nvSpPr>
        <p:spPr/>
        <p:txBody>
          <a:bodyPr/>
          <a:lstStyle/>
          <a:p>
            <a:r>
              <a:rPr lang="en-US" dirty="0"/>
              <a:t>ISO 26262 Functional Safety Standard</a:t>
            </a:r>
            <a:br>
              <a:rPr lang="en-US" dirty="0"/>
            </a:br>
            <a:endParaRPr lang="en-US" dirty="0"/>
          </a:p>
        </p:txBody>
      </p:sp>
      <p:sp>
        <p:nvSpPr>
          <p:cNvPr id="3" name="Content Placeholder 2">
            <a:extLst>
              <a:ext uri="{FF2B5EF4-FFF2-40B4-BE49-F238E27FC236}">
                <a16:creationId xmlns:a16="http://schemas.microsoft.com/office/drawing/2014/main" id="{2406B099-91BD-49B9-9D30-95D638621230}"/>
              </a:ext>
            </a:extLst>
          </p:cNvPr>
          <p:cNvSpPr>
            <a:spLocks noGrp="1"/>
          </p:cNvSpPr>
          <p:nvPr>
            <p:ph idx="1"/>
          </p:nvPr>
        </p:nvSpPr>
        <p:spPr>
          <a:xfrm>
            <a:off x="573640" y="1488613"/>
            <a:ext cx="8596668" cy="5666331"/>
          </a:xfrm>
        </p:spPr>
        <p:txBody>
          <a:bodyPr>
            <a:normAutofit/>
          </a:bodyPr>
          <a:lstStyle/>
          <a:p>
            <a:r>
              <a:rPr lang="en-US" dirty="0"/>
              <a:t>ISO 26262 addresses the need for an automotive-specific international standard that focuses on safety-critical components. </a:t>
            </a:r>
          </a:p>
          <a:p>
            <a:r>
              <a:rPr lang="en-US" dirty="0"/>
              <a:t>ISO 26262 is a derivative of IEC 61508, the generic functional safety standard for electrical and electronic (E/E) systems.</a:t>
            </a:r>
          </a:p>
          <a:p>
            <a:r>
              <a:rPr lang="en-US" dirty="0"/>
              <a:t>ISO 26262 uses a system of steps to manage functional safety and regulate product development on a system, hardware, and software level.</a:t>
            </a:r>
            <a:br>
              <a:rPr lang="en-US" dirty="0"/>
            </a:br>
            <a:r>
              <a:rPr lang="en-US" dirty="0"/>
              <a:t>It details how to assign an acceptable risk level to a system or component and documents the overall testing process.</a:t>
            </a:r>
          </a:p>
          <a:p>
            <a:r>
              <a:rPr lang="en-US" sz="2000" b="1" dirty="0"/>
              <a:t>Key Components: </a:t>
            </a:r>
          </a:p>
          <a:p>
            <a:r>
              <a:rPr lang="en-US" dirty="0"/>
              <a:t>Automotive Safety Lifecycle(management, development, production, operation, service, decommissioning).</a:t>
            </a:r>
          </a:p>
          <a:p>
            <a:r>
              <a:rPr lang="en-US" dirty="0"/>
              <a:t>Automotive Safety Integrity Levels, ASILs (specific risk-based approach for determining risk classes)</a:t>
            </a:r>
          </a:p>
          <a:p>
            <a:endParaRPr lang="en-US" sz="2000" b="1" dirty="0"/>
          </a:p>
        </p:txBody>
      </p:sp>
    </p:spTree>
    <p:extLst>
      <p:ext uri="{BB962C8B-B14F-4D97-AF65-F5344CB8AC3E}">
        <p14:creationId xmlns:p14="http://schemas.microsoft.com/office/powerpoint/2010/main" val="27072075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ni.scene7.com/is/image/ni/lifecycle?scl=1">
            <a:extLst>
              <a:ext uri="{FF2B5EF4-FFF2-40B4-BE49-F238E27FC236}">
                <a16:creationId xmlns:a16="http://schemas.microsoft.com/office/drawing/2014/main" id="{A00AC692-843F-4324-BED5-5E408726E3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2032" y="900574"/>
            <a:ext cx="10963373" cy="178117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C6F7DCE7-5F72-4ADD-9648-D6AA7135F713}"/>
              </a:ext>
            </a:extLst>
          </p:cNvPr>
          <p:cNvPicPr>
            <a:picLocks noChangeAspect="1"/>
          </p:cNvPicPr>
          <p:nvPr/>
        </p:nvPicPr>
        <p:blipFill>
          <a:blip r:embed="rId3"/>
          <a:stretch>
            <a:fillRect/>
          </a:stretch>
        </p:blipFill>
        <p:spPr>
          <a:xfrm>
            <a:off x="680369" y="4272505"/>
            <a:ext cx="5543967" cy="2511061"/>
          </a:xfrm>
          <a:prstGeom prst="rect">
            <a:avLst/>
          </a:prstGeom>
        </p:spPr>
      </p:pic>
      <p:sp>
        <p:nvSpPr>
          <p:cNvPr id="11" name="Content Placeholder 2">
            <a:extLst>
              <a:ext uri="{FF2B5EF4-FFF2-40B4-BE49-F238E27FC236}">
                <a16:creationId xmlns:a16="http://schemas.microsoft.com/office/drawing/2014/main" id="{062BD1BF-C2CA-4BB2-B760-498D9063C46D}"/>
              </a:ext>
            </a:extLst>
          </p:cNvPr>
          <p:cNvSpPr txBox="1">
            <a:spLocks/>
          </p:cNvSpPr>
          <p:nvPr/>
        </p:nvSpPr>
        <p:spPr>
          <a:xfrm>
            <a:off x="344129" y="216816"/>
            <a:ext cx="11847870" cy="62914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b="1" dirty="0"/>
              <a:t>Automotive Safety Lifecycle</a:t>
            </a:r>
          </a:p>
          <a:p>
            <a:pPr marL="0" indent="0">
              <a:buNone/>
            </a:pPr>
            <a:r>
              <a:rPr lang="en-US" dirty="0"/>
              <a:t>The ISO 26262 automotive safety lifecycle describes the entire production lifecycle. </a:t>
            </a:r>
            <a:endParaRPr lang="en-US" b="1" dirty="0"/>
          </a:p>
          <a:p>
            <a:endParaRPr lang="en-US" b="1" dirty="0"/>
          </a:p>
          <a:p>
            <a:endParaRPr lang="en-US" b="1" dirty="0"/>
          </a:p>
          <a:p>
            <a:endParaRPr lang="en-US" b="1" dirty="0"/>
          </a:p>
          <a:p>
            <a:endParaRPr lang="en-US" b="1" dirty="0"/>
          </a:p>
          <a:p>
            <a:endParaRPr lang="en-US" b="1" dirty="0"/>
          </a:p>
          <a:p>
            <a:r>
              <a:rPr lang="en-US" b="1" dirty="0"/>
              <a:t>Automotive Safety Integrity Level (ASIL)</a:t>
            </a:r>
          </a:p>
          <a:p>
            <a:pPr marL="0" indent="0">
              <a:buNone/>
            </a:pPr>
            <a:r>
              <a:rPr lang="en-US" dirty="0"/>
              <a:t>Automotive-specific approach for assigning risk levels. ASIL does not address the technologies</a:t>
            </a:r>
          </a:p>
          <a:p>
            <a:pPr marL="0" indent="0">
              <a:buNone/>
            </a:pPr>
            <a:r>
              <a:rPr lang="en-US" dirty="0"/>
              <a:t>Used in the system it’s totally on the harm to the driver and other road users.</a:t>
            </a:r>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b="1" dirty="0"/>
          </a:p>
          <a:p>
            <a:endParaRPr lang="en-US" dirty="0"/>
          </a:p>
        </p:txBody>
      </p:sp>
      <p:sp>
        <p:nvSpPr>
          <p:cNvPr id="8" name="TextBox 7">
            <a:extLst>
              <a:ext uri="{FF2B5EF4-FFF2-40B4-BE49-F238E27FC236}">
                <a16:creationId xmlns:a16="http://schemas.microsoft.com/office/drawing/2014/main" id="{BAF0F445-FF0C-4DA4-AFAD-20C68560BCD0}"/>
              </a:ext>
            </a:extLst>
          </p:cNvPr>
          <p:cNvSpPr txBox="1"/>
          <p:nvPr/>
        </p:nvSpPr>
        <p:spPr>
          <a:xfrm>
            <a:off x="981867" y="5947970"/>
            <a:ext cx="4940970" cy="646331"/>
          </a:xfrm>
          <a:prstGeom prst="rect">
            <a:avLst/>
          </a:prstGeom>
          <a:noFill/>
        </p:spPr>
        <p:txBody>
          <a:bodyPr wrap="square" rtlCol="0">
            <a:spAutoFit/>
          </a:bodyPr>
          <a:lstStyle/>
          <a:p>
            <a:r>
              <a:rPr lang="en-US" b="1" dirty="0"/>
              <a:t>least safety                          most safety </a:t>
            </a:r>
          </a:p>
          <a:p>
            <a:endParaRPr lang="en-US" dirty="0"/>
          </a:p>
        </p:txBody>
      </p:sp>
    </p:spTree>
    <p:extLst>
      <p:ext uri="{BB962C8B-B14F-4D97-AF65-F5344CB8AC3E}">
        <p14:creationId xmlns:p14="http://schemas.microsoft.com/office/powerpoint/2010/main" val="14402464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A511D-57F3-4BCF-A84F-C5C6F32D7692}"/>
              </a:ext>
            </a:extLst>
          </p:cNvPr>
          <p:cNvSpPr>
            <a:spLocks noGrp="1"/>
          </p:cNvSpPr>
          <p:nvPr>
            <p:ph idx="1"/>
          </p:nvPr>
        </p:nvSpPr>
        <p:spPr>
          <a:xfrm>
            <a:off x="373196" y="1910300"/>
            <a:ext cx="10194087" cy="6291470"/>
          </a:xfrm>
        </p:spPr>
        <p:txBody>
          <a:bodyPr>
            <a:normAutofit/>
          </a:bodyPr>
          <a:lstStyle/>
          <a:p>
            <a:endParaRPr lang="en-US" sz="2000" b="1" dirty="0"/>
          </a:p>
          <a:p>
            <a:endParaRPr lang="en-US" sz="2000" b="1" dirty="0"/>
          </a:p>
          <a:p>
            <a:r>
              <a:rPr lang="en-US" sz="2000" b="1" dirty="0"/>
              <a:t>Qualification of Hardware Components</a:t>
            </a:r>
          </a:p>
          <a:p>
            <a:pPr marL="0" indent="0">
              <a:buNone/>
            </a:pPr>
            <a:r>
              <a:rPr lang="en-US" dirty="0"/>
              <a:t>Hardware qualification has two main objectives: to show how the part fits into the overall system and to assess failure modes.</a:t>
            </a:r>
          </a:p>
          <a:p>
            <a:pPr marL="0" indent="0">
              <a:buNone/>
            </a:pPr>
            <a:r>
              <a:rPr lang="en-US" b="1" dirty="0"/>
              <a:t>Basic Parts:</a:t>
            </a:r>
            <a:r>
              <a:rPr lang="en-US" i="1" dirty="0"/>
              <a:t> Resistors and Diodes.</a:t>
            </a:r>
          </a:p>
          <a:p>
            <a:pPr marL="0" indent="0">
              <a:buNone/>
            </a:pPr>
            <a:r>
              <a:rPr lang="en-US" b="1" dirty="0"/>
              <a:t>Intermediate parts or components: </a:t>
            </a:r>
            <a:r>
              <a:rPr lang="en-US" i="1" dirty="0"/>
              <a:t>Sensors, Actuators, and ASICs with dedicated functionality.</a:t>
            </a:r>
            <a:endParaRPr lang="en-US" dirty="0"/>
          </a:p>
          <a:p>
            <a:pPr marL="0" indent="0">
              <a:buNone/>
            </a:pPr>
            <a:r>
              <a:rPr lang="en-US" b="1" dirty="0"/>
              <a:t>Complex components: </a:t>
            </a:r>
            <a:r>
              <a:rPr lang="it-IT" i="1" dirty="0"/>
              <a:t>Microprocessor, Microcontroller, DSP, and accelerator.</a:t>
            </a:r>
          </a:p>
          <a:p>
            <a:pPr marL="400050" lvl="1" indent="0">
              <a:buNone/>
            </a:pPr>
            <a:endParaRPr lang="it-IT" sz="2000" i="1" dirty="0"/>
          </a:p>
          <a:p>
            <a:r>
              <a:rPr lang="en-US" sz="2000" b="1" dirty="0"/>
              <a:t>Qualification of Software Components</a:t>
            </a:r>
          </a:p>
          <a:p>
            <a:pPr marL="0" indent="0">
              <a:buNone/>
            </a:pPr>
            <a:r>
              <a:rPr lang="en-US" sz="1600" dirty="0"/>
              <a:t>Qualifying software components involves activities such as defining functional requirements, resource usage, and predicting software behavior in failure and overload situations. Software errors such as runtime and data errors are analyzed and addressed throughout the design process.</a:t>
            </a:r>
          </a:p>
          <a:p>
            <a:pPr marL="0" indent="0">
              <a:buNone/>
            </a:pPr>
            <a:br>
              <a:rPr lang="en-US" dirty="0"/>
            </a:br>
            <a:endParaRPr lang="en-US" dirty="0"/>
          </a:p>
          <a:p>
            <a:endParaRPr lang="en-US" dirty="0"/>
          </a:p>
          <a:p>
            <a:endParaRPr lang="en-US" sz="2400" dirty="0"/>
          </a:p>
        </p:txBody>
      </p:sp>
      <p:pic>
        <p:nvPicPr>
          <p:cNvPr id="4" name="Picture 6" descr="https://ni.scene7.com/is/image/ni/image7858053916414166427?scl=1">
            <a:extLst>
              <a:ext uri="{FF2B5EF4-FFF2-40B4-BE49-F238E27FC236}">
                <a16:creationId xmlns:a16="http://schemas.microsoft.com/office/drawing/2014/main" id="{B29A17FE-F63D-4AEC-ACE5-56E32FFF8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2789" y="287291"/>
            <a:ext cx="6298208" cy="2211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1124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ni.scene7.com/is/image/ni/proven_in_use?scl=1">
            <a:extLst>
              <a:ext uri="{FF2B5EF4-FFF2-40B4-BE49-F238E27FC236}">
                <a16:creationId xmlns:a16="http://schemas.microsoft.com/office/drawing/2014/main" id="{349FB3D9-41C7-49E2-8113-2F4AAB18C50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735287" y="2478640"/>
            <a:ext cx="6306533" cy="388143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22C98767-D709-40AF-A687-5DF0F22BFFFB}"/>
              </a:ext>
            </a:extLst>
          </p:cNvPr>
          <p:cNvSpPr txBox="1"/>
          <p:nvPr/>
        </p:nvSpPr>
        <p:spPr>
          <a:xfrm>
            <a:off x="297687" y="497923"/>
            <a:ext cx="11036968" cy="2492990"/>
          </a:xfrm>
          <a:prstGeom prst="rect">
            <a:avLst/>
          </a:prstGeom>
          <a:noFill/>
        </p:spPr>
        <p:txBody>
          <a:bodyPr wrap="square" rtlCol="0">
            <a:spAutoFit/>
          </a:bodyPr>
          <a:lstStyle/>
          <a:p>
            <a:r>
              <a:rPr lang="en-US" sz="2400" dirty="0"/>
              <a:t>Reliable systems that remain unchanged and have been used for a long time are certifiable with ISO 26262. The combination of certifiable components from similar applications and from older, widely-deployed applications greatly reduces the overall system complexity. We can use those components to save costs.</a:t>
            </a:r>
          </a:p>
          <a:p>
            <a:br>
              <a:rPr lang="en-US" dirty="0"/>
            </a:br>
            <a:endParaRPr lang="en-US" dirty="0"/>
          </a:p>
        </p:txBody>
      </p:sp>
    </p:spTree>
    <p:extLst>
      <p:ext uri="{BB962C8B-B14F-4D97-AF65-F5344CB8AC3E}">
        <p14:creationId xmlns:p14="http://schemas.microsoft.com/office/powerpoint/2010/main" val="1548604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F889F-A0B7-4246-AB0E-944BA325F666}"/>
              </a:ext>
            </a:extLst>
          </p:cNvPr>
          <p:cNvSpPr>
            <a:spLocks noGrp="1"/>
          </p:cNvSpPr>
          <p:nvPr>
            <p:ph type="title"/>
          </p:nvPr>
        </p:nvSpPr>
        <p:spPr/>
        <p:txBody>
          <a:bodyPr/>
          <a:lstStyle/>
          <a:p>
            <a:r>
              <a:rPr lang="en-US" b="1" dirty="0"/>
              <a:t>Unix:</a:t>
            </a:r>
            <a:br>
              <a:rPr lang="en-US" b="1" dirty="0"/>
            </a:br>
            <a:r>
              <a:rPr lang="en-US" sz="3200" dirty="0"/>
              <a:t>Commands </a:t>
            </a:r>
            <a:r>
              <a:rPr lang="en-US" sz="1600" dirty="0">
                <a:solidFill>
                  <a:srgbClr val="0070C0"/>
                </a:solidFill>
                <a:hlinkClick r:id="rId2">
                  <a:extLst>
                    <a:ext uri="{A12FA001-AC4F-418D-AE19-62706E023703}">
                      <ahyp:hlinkClr xmlns:ahyp="http://schemas.microsoft.com/office/drawing/2018/hyperlinkcolor" val="tx"/>
                    </a:ext>
                  </a:extLst>
                </a:hlinkClick>
              </a:rPr>
              <a:t>link</a:t>
            </a:r>
            <a:endParaRPr lang="en-US" sz="1600" dirty="0">
              <a:solidFill>
                <a:srgbClr val="0070C0"/>
              </a:solidFill>
            </a:endParaRPr>
          </a:p>
        </p:txBody>
      </p:sp>
      <p:sp>
        <p:nvSpPr>
          <p:cNvPr id="3" name="Content Placeholder 2">
            <a:extLst>
              <a:ext uri="{FF2B5EF4-FFF2-40B4-BE49-F238E27FC236}">
                <a16:creationId xmlns:a16="http://schemas.microsoft.com/office/drawing/2014/main" id="{CD2AE148-3FCE-4777-ADFC-34357D43F12F}"/>
              </a:ext>
            </a:extLst>
          </p:cNvPr>
          <p:cNvSpPr>
            <a:spLocks noGrp="1"/>
          </p:cNvSpPr>
          <p:nvPr>
            <p:ph idx="1"/>
          </p:nvPr>
        </p:nvSpPr>
        <p:spPr>
          <a:xfrm>
            <a:off x="270344" y="1749287"/>
            <a:ext cx="11921656" cy="4661452"/>
          </a:xfrm>
        </p:spPr>
        <p:txBody>
          <a:bodyPr>
            <a:normAutofit lnSpcReduction="10000"/>
          </a:bodyPr>
          <a:lstStyle/>
          <a:p>
            <a:r>
              <a:rPr lang="en-US" b="1" dirty="0"/>
              <a:t>ls 							</a:t>
            </a:r>
            <a:r>
              <a:rPr lang="en-US" dirty="0"/>
              <a:t>lists files folders</a:t>
            </a:r>
            <a:endParaRPr lang="en-US" b="1" dirty="0"/>
          </a:p>
          <a:p>
            <a:r>
              <a:rPr lang="en-US" b="1" dirty="0"/>
              <a:t>ls –l 							</a:t>
            </a:r>
            <a:r>
              <a:rPr lang="en-US" dirty="0"/>
              <a:t>lists files in the 'long format'</a:t>
            </a:r>
            <a:endParaRPr lang="en-US" b="1" dirty="0"/>
          </a:p>
          <a:p>
            <a:r>
              <a:rPr lang="en-US" b="1" dirty="0"/>
              <a:t>ls –a							</a:t>
            </a:r>
            <a:r>
              <a:rPr lang="en-US" sz="1300" dirty="0"/>
              <a:t>lists all files, including the ones whose filenames begin in a dot</a:t>
            </a:r>
            <a:endParaRPr lang="en-US" sz="1300" b="1" dirty="0"/>
          </a:p>
          <a:p>
            <a:r>
              <a:rPr lang="en-US" b="1" dirty="0"/>
              <a:t>mv </a:t>
            </a:r>
            <a:r>
              <a:rPr lang="en-US" b="1" i="1" dirty="0"/>
              <a:t>filename1 filename2        	</a:t>
            </a:r>
            <a:r>
              <a:rPr lang="en-US" sz="1300" dirty="0"/>
              <a:t>move filename1 to filename2</a:t>
            </a:r>
          </a:p>
          <a:p>
            <a:r>
              <a:rPr lang="en-US" b="1" dirty="0"/>
              <a:t>cp </a:t>
            </a:r>
            <a:r>
              <a:rPr lang="en-US" b="1" i="1" dirty="0"/>
              <a:t>filename1 filename2  		</a:t>
            </a:r>
            <a:r>
              <a:rPr lang="en-US" sz="1300" dirty="0"/>
              <a:t>copy</a:t>
            </a:r>
          </a:p>
          <a:p>
            <a:r>
              <a:rPr lang="en-US" b="1" dirty="0"/>
              <a:t>rm </a:t>
            </a:r>
            <a:r>
              <a:rPr lang="en-US" b="1" i="1" dirty="0"/>
              <a:t>filename					</a:t>
            </a:r>
            <a:r>
              <a:rPr lang="en-US" sz="1600" dirty="0"/>
              <a:t>removes a file. rm –</a:t>
            </a:r>
            <a:r>
              <a:rPr lang="en-US" sz="1600" dirty="0" err="1"/>
              <a:t>i</a:t>
            </a:r>
            <a:r>
              <a:rPr lang="en-US" sz="1600" dirty="0"/>
              <a:t> asks for confirmation before deleting</a:t>
            </a:r>
            <a:endParaRPr lang="en-US" sz="1600" b="1" i="1" dirty="0"/>
          </a:p>
          <a:p>
            <a:r>
              <a:rPr lang="en-US" b="1" dirty="0"/>
              <a:t>diff </a:t>
            </a:r>
            <a:r>
              <a:rPr lang="en-US" b="1" i="1" dirty="0"/>
              <a:t>filename1 filename2          </a:t>
            </a:r>
            <a:r>
              <a:rPr lang="en-US" dirty="0"/>
              <a:t>compares files</a:t>
            </a:r>
            <a:endParaRPr lang="en-US" b="1" i="1" dirty="0"/>
          </a:p>
          <a:p>
            <a:r>
              <a:rPr lang="en-US" b="1" dirty="0" err="1"/>
              <a:t>wc</a:t>
            </a:r>
            <a:r>
              <a:rPr lang="en-US" b="1" dirty="0"/>
              <a:t> </a:t>
            </a:r>
            <a:r>
              <a:rPr lang="en-US" b="1" i="1" dirty="0"/>
              <a:t>filename					</a:t>
            </a:r>
            <a:r>
              <a:rPr lang="en-US" sz="1600" i="1" dirty="0"/>
              <a:t>count of lines, words, </a:t>
            </a:r>
            <a:r>
              <a:rPr lang="en-US" sz="1600" i="1" dirty="0" err="1"/>
              <a:t>charecters</a:t>
            </a:r>
            <a:endParaRPr lang="en-US" sz="1600" i="1" dirty="0"/>
          </a:p>
          <a:p>
            <a:r>
              <a:rPr lang="en-US" b="1" dirty="0" err="1"/>
              <a:t>chmod</a:t>
            </a:r>
            <a:r>
              <a:rPr lang="en-US" b="1" dirty="0"/>
              <a:t> </a:t>
            </a:r>
            <a:r>
              <a:rPr lang="en-US" b="1" i="1" dirty="0"/>
              <a:t>options filename		</a:t>
            </a:r>
            <a:r>
              <a:rPr lang="en-US" sz="1500" b="1" dirty="0" err="1"/>
              <a:t>chmod</a:t>
            </a:r>
            <a:r>
              <a:rPr lang="en-US" sz="1500" b="1" dirty="0"/>
              <a:t> </a:t>
            </a:r>
            <a:r>
              <a:rPr lang="en-US" sz="1500" b="1" dirty="0" err="1"/>
              <a:t>o+r</a:t>
            </a:r>
            <a:r>
              <a:rPr lang="en-US" sz="1500" b="1" dirty="0"/>
              <a:t> </a:t>
            </a:r>
            <a:r>
              <a:rPr lang="en-US" sz="1500" b="1" i="1" dirty="0"/>
              <a:t>filename</a:t>
            </a:r>
            <a:r>
              <a:rPr lang="en-US" sz="1500" dirty="0"/>
              <a:t> readable for everyone, </a:t>
            </a:r>
            <a:r>
              <a:rPr lang="en-US" sz="1500" b="1" dirty="0" err="1"/>
              <a:t>chmod</a:t>
            </a:r>
            <a:r>
              <a:rPr lang="en-US" sz="1500" b="1" dirty="0"/>
              <a:t> o-r </a:t>
            </a:r>
            <a:r>
              <a:rPr lang="en-US" sz="1500" b="1" i="1" dirty="0"/>
              <a:t>filename</a:t>
            </a:r>
            <a:r>
              <a:rPr lang="en-US" sz="1500" dirty="0"/>
              <a:t> unreadable for others again</a:t>
            </a:r>
            <a:endParaRPr lang="en-US" sz="1500" b="1" i="1" dirty="0"/>
          </a:p>
          <a:p>
            <a:r>
              <a:rPr lang="en-US" b="1" dirty="0" err="1"/>
              <a:t>gzip</a:t>
            </a:r>
            <a:r>
              <a:rPr lang="en-US" b="1" dirty="0"/>
              <a:t> </a:t>
            </a:r>
            <a:r>
              <a:rPr lang="en-US" b="1" i="1" dirty="0"/>
              <a:t>filename					</a:t>
            </a:r>
            <a:r>
              <a:rPr lang="en-US" dirty="0"/>
              <a:t>compresses files</a:t>
            </a:r>
            <a:endParaRPr lang="en-US" b="1" i="1" dirty="0"/>
          </a:p>
          <a:p>
            <a:r>
              <a:rPr lang="en-US" b="1" dirty="0" err="1"/>
              <a:t>gunzip</a:t>
            </a:r>
            <a:r>
              <a:rPr lang="en-US" b="1" dirty="0"/>
              <a:t> </a:t>
            </a:r>
            <a:r>
              <a:rPr lang="en-US" b="1" i="1" dirty="0"/>
              <a:t>filename				</a:t>
            </a:r>
            <a:r>
              <a:rPr lang="en-US" dirty="0" err="1"/>
              <a:t>uncompresses</a:t>
            </a:r>
            <a:r>
              <a:rPr lang="en-US" dirty="0"/>
              <a:t> files compressed by </a:t>
            </a:r>
            <a:r>
              <a:rPr lang="en-US" dirty="0" err="1"/>
              <a:t>gzip</a:t>
            </a:r>
            <a:endParaRPr lang="en-US" b="1" i="1" dirty="0"/>
          </a:p>
          <a:p>
            <a:r>
              <a:rPr lang="en-US" b="1" dirty="0" err="1"/>
              <a:t>gzcat</a:t>
            </a:r>
            <a:r>
              <a:rPr lang="en-US" b="1" dirty="0"/>
              <a:t> </a:t>
            </a:r>
            <a:r>
              <a:rPr lang="en-US" b="1" i="1" dirty="0"/>
              <a:t>filename				</a:t>
            </a:r>
            <a:r>
              <a:rPr lang="en-US" dirty="0"/>
              <a:t>look at a </a:t>
            </a:r>
            <a:r>
              <a:rPr lang="en-US" dirty="0" err="1"/>
              <a:t>gzipped</a:t>
            </a:r>
            <a:r>
              <a:rPr lang="en-US" dirty="0"/>
              <a:t> file without </a:t>
            </a:r>
            <a:r>
              <a:rPr lang="en-US" dirty="0" err="1"/>
              <a:t>gunzip</a:t>
            </a:r>
            <a:r>
              <a:rPr lang="en-US" dirty="0"/>
              <a:t> it</a:t>
            </a:r>
            <a:endParaRPr lang="en-US" b="1" dirty="0"/>
          </a:p>
        </p:txBody>
      </p:sp>
      <p:pic>
        <p:nvPicPr>
          <p:cNvPr id="5" name="Graphic 4" descr="Link">
            <a:hlinkClick r:id="rId2"/>
            <a:extLst>
              <a:ext uri="{FF2B5EF4-FFF2-40B4-BE49-F238E27FC236}">
                <a16:creationId xmlns:a16="http://schemas.microsoft.com/office/drawing/2014/main" id="{EBA3DD7A-E2EE-440D-9F4B-AE214041F49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73896" y="1407602"/>
            <a:ext cx="261068" cy="261068"/>
          </a:xfrm>
          <a:prstGeom prst="rect">
            <a:avLst/>
          </a:prstGeom>
        </p:spPr>
      </p:pic>
    </p:spTree>
    <p:extLst>
      <p:ext uri="{BB962C8B-B14F-4D97-AF65-F5344CB8AC3E}">
        <p14:creationId xmlns:p14="http://schemas.microsoft.com/office/powerpoint/2010/main" val="38867866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301D79-491F-4FDF-89A6-F75B7A4F8E74}"/>
              </a:ext>
            </a:extLst>
          </p:cNvPr>
          <p:cNvSpPr>
            <a:spLocks noGrp="1"/>
          </p:cNvSpPr>
          <p:nvPr>
            <p:ph idx="1"/>
          </p:nvPr>
        </p:nvSpPr>
        <p:spPr>
          <a:xfrm>
            <a:off x="677334" y="254442"/>
            <a:ext cx="8596668" cy="6483241"/>
          </a:xfrm>
        </p:spPr>
        <p:txBody>
          <a:bodyPr>
            <a:normAutofit/>
          </a:bodyPr>
          <a:lstStyle/>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pPr marL="0" indent="0">
              <a:buNone/>
            </a:pPr>
            <a:endParaRPr lang="en-US" dirty="0"/>
          </a:p>
          <a:p>
            <a:pPr marL="0" indent="0">
              <a:buNone/>
            </a:pPr>
            <a:r>
              <a:rPr lang="en-US" sz="2000" dirty="0"/>
              <a:t>Test components reuse across all testing applications can increase consistency and efficiency throughout the process. </a:t>
            </a:r>
          </a:p>
        </p:txBody>
      </p:sp>
      <p:pic>
        <p:nvPicPr>
          <p:cNvPr id="5" name="Picture 4">
            <a:extLst>
              <a:ext uri="{FF2B5EF4-FFF2-40B4-BE49-F238E27FC236}">
                <a16:creationId xmlns:a16="http://schemas.microsoft.com/office/drawing/2014/main" id="{0EA4D1ED-89C5-40A8-943A-89C5CB951B43}"/>
              </a:ext>
            </a:extLst>
          </p:cNvPr>
          <p:cNvPicPr>
            <a:picLocks noChangeAspect="1"/>
          </p:cNvPicPr>
          <p:nvPr/>
        </p:nvPicPr>
        <p:blipFill>
          <a:blip r:embed="rId2"/>
          <a:stretch>
            <a:fillRect/>
          </a:stretch>
        </p:blipFill>
        <p:spPr>
          <a:xfrm>
            <a:off x="812506" y="254443"/>
            <a:ext cx="7615876" cy="5008767"/>
          </a:xfrm>
          <a:prstGeom prst="rect">
            <a:avLst/>
          </a:prstGeom>
        </p:spPr>
      </p:pic>
    </p:spTree>
    <p:extLst>
      <p:ext uri="{BB962C8B-B14F-4D97-AF65-F5344CB8AC3E}">
        <p14:creationId xmlns:p14="http://schemas.microsoft.com/office/powerpoint/2010/main" val="19623627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A511D-57F3-4BCF-A84F-C5C6F32D7692}"/>
              </a:ext>
            </a:extLst>
          </p:cNvPr>
          <p:cNvSpPr>
            <a:spLocks noGrp="1"/>
          </p:cNvSpPr>
          <p:nvPr>
            <p:ph idx="1"/>
          </p:nvPr>
        </p:nvSpPr>
        <p:spPr>
          <a:xfrm>
            <a:off x="667395" y="248478"/>
            <a:ext cx="9182458" cy="6291470"/>
          </a:xfrm>
        </p:spPr>
        <p:txBody>
          <a:bodyPr>
            <a:normAutofit/>
          </a:bodyPr>
          <a:lstStyle/>
          <a:p>
            <a:r>
              <a:rPr lang="en-US" sz="2800" dirty="0"/>
              <a:t>Applying ISO26262 to Current Processes</a:t>
            </a:r>
          </a:p>
          <a:p>
            <a:pPr marL="0" indent="0">
              <a:buNone/>
            </a:pPr>
            <a:r>
              <a:rPr lang="en-US" sz="2000" dirty="0"/>
              <a:t>It is important for companies looking to implement ISO26262 to understand that the goal is to analyze risk early in the development process, establish the appropriate safety requirements, and fulfill these requirements by testing during development.</a:t>
            </a:r>
          </a:p>
          <a:p>
            <a:endParaRPr lang="en-US" sz="2800" dirty="0"/>
          </a:p>
        </p:txBody>
      </p:sp>
      <p:pic>
        <p:nvPicPr>
          <p:cNvPr id="3076" name="Picture 4" descr="https://ni.scene7.com/is/image/ni/apply_to_current_process?scl=1">
            <a:extLst>
              <a:ext uri="{FF2B5EF4-FFF2-40B4-BE49-F238E27FC236}">
                <a16:creationId xmlns:a16="http://schemas.microsoft.com/office/drawing/2014/main" id="{9D5701FF-5B69-4921-B71C-E8CB6917C8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5333" y="2118355"/>
            <a:ext cx="5941952" cy="40571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0592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A511D-57F3-4BCF-A84F-C5C6F32D7692}"/>
              </a:ext>
            </a:extLst>
          </p:cNvPr>
          <p:cNvSpPr>
            <a:spLocks noGrp="1"/>
          </p:cNvSpPr>
          <p:nvPr>
            <p:ph idx="1"/>
          </p:nvPr>
        </p:nvSpPr>
        <p:spPr>
          <a:xfrm>
            <a:off x="667394" y="248478"/>
            <a:ext cx="9150373" cy="6291470"/>
          </a:xfrm>
        </p:spPr>
        <p:txBody>
          <a:bodyPr>
            <a:normAutofit/>
          </a:bodyPr>
          <a:lstStyle/>
          <a:p>
            <a:r>
              <a:rPr lang="en-US" sz="2000" dirty="0"/>
              <a:t>It is estimated that the cost of a failure decreases by 10 times when the error is caught in production instead of in the field and decreases 10 times again if it is caught in design instead of production.</a:t>
            </a:r>
          </a:p>
          <a:p>
            <a:pPr marL="0" indent="0">
              <a:buNone/>
            </a:pPr>
            <a:endParaRPr lang="en-US" sz="2000" dirty="0"/>
          </a:p>
          <a:p>
            <a:r>
              <a:rPr lang="en-US" sz="2400" b="1" dirty="0"/>
              <a:t>Tool Confidence Level (TCL): </a:t>
            </a:r>
          </a:p>
          <a:p>
            <a:pPr marL="0" indent="0">
              <a:buNone/>
            </a:pPr>
            <a:r>
              <a:rPr lang="en-US" dirty="0"/>
              <a:t>	The possibility of a malfunctioning software tool and its erroneous output can lead to the violation of any safety requirement allocated to the safety-related item or element to be developed.</a:t>
            </a:r>
          </a:p>
          <a:p>
            <a:pPr marL="457200" lvl="1" indent="0">
              <a:buNone/>
            </a:pPr>
            <a:r>
              <a:rPr lang="en-US" sz="1800" dirty="0"/>
              <a:t>The probability of preventing or detecting such errors in its output.</a:t>
            </a:r>
          </a:p>
          <a:p>
            <a:pPr marL="457200" lvl="1" indent="0">
              <a:buNone/>
            </a:pPr>
            <a:endParaRPr lang="en-US" sz="2400" b="1" dirty="0"/>
          </a:p>
          <a:p>
            <a:r>
              <a:rPr lang="en-US" sz="2400" b="1" dirty="0"/>
              <a:t>Software Tool Classification Analysis:</a:t>
            </a:r>
          </a:p>
          <a:p>
            <a:pPr marL="0" indent="0">
              <a:buNone/>
            </a:pPr>
            <a:r>
              <a:rPr lang="en-US" dirty="0"/>
              <a:t>	Software Tool Classification Analysis (STCA) is to determine the Tool’s Confidence Level.</a:t>
            </a:r>
            <a:endParaRPr lang="en-US" sz="2400" b="1" dirty="0"/>
          </a:p>
          <a:p>
            <a:pPr marL="0" indent="0">
              <a:buNone/>
            </a:pPr>
            <a:r>
              <a:rPr lang="en-US" dirty="0"/>
              <a:t>There are two main components that determine the TCL: </a:t>
            </a:r>
            <a:r>
              <a:rPr lang="en-US" b="1" dirty="0"/>
              <a:t>Tool Impact</a:t>
            </a:r>
            <a:r>
              <a:rPr lang="en-US" dirty="0"/>
              <a:t> (TI) and </a:t>
            </a:r>
            <a:r>
              <a:rPr lang="en-US" b="1" dirty="0"/>
              <a:t>Tool Error Detection</a:t>
            </a:r>
            <a:r>
              <a:rPr lang="en-US" dirty="0"/>
              <a:t> (TD). Based on these two components, the appropriate TCL is chosen. </a:t>
            </a:r>
          </a:p>
        </p:txBody>
      </p:sp>
    </p:spTree>
    <p:extLst>
      <p:ext uri="{BB962C8B-B14F-4D97-AF65-F5344CB8AC3E}">
        <p14:creationId xmlns:p14="http://schemas.microsoft.com/office/powerpoint/2010/main" val="2853076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95E22-E1E1-49C1-9368-7F56CCEDDF12}"/>
              </a:ext>
            </a:extLst>
          </p:cNvPr>
          <p:cNvSpPr>
            <a:spLocks noGrp="1"/>
          </p:cNvSpPr>
          <p:nvPr>
            <p:ph type="title"/>
          </p:nvPr>
        </p:nvSpPr>
        <p:spPr>
          <a:xfrm>
            <a:off x="677333" y="291548"/>
            <a:ext cx="9206137" cy="1320800"/>
          </a:xfrm>
        </p:spPr>
        <p:txBody>
          <a:bodyPr>
            <a:normAutofit fontScale="90000"/>
          </a:bodyPr>
          <a:lstStyle/>
          <a:p>
            <a:r>
              <a:rPr lang="en-US" b="1" dirty="0"/>
              <a:t>ISO 26262 Safety Mechanism Insertion And Validation</a:t>
            </a:r>
            <a:br>
              <a:rPr lang="en-US" b="1" dirty="0"/>
            </a:br>
            <a:r>
              <a:rPr lang="en-US" sz="1800" b="1" i="1" dirty="0"/>
              <a:t>An automated workflow using safety synthesis and formal verification can help address random faults with safety mechanisms.</a:t>
            </a:r>
            <a:br>
              <a:rPr lang="en-US" b="1" dirty="0"/>
            </a:br>
            <a:endParaRPr lang="en-US" dirty="0"/>
          </a:p>
        </p:txBody>
      </p:sp>
      <p:sp>
        <p:nvSpPr>
          <p:cNvPr id="3" name="Content Placeholder 2">
            <a:extLst>
              <a:ext uri="{FF2B5EF4-FFF2-40B4-BE49-F238E27FC236}">
                <a16:creationId xmlns:a16="http://schemas.microsoft.com/office/drawing/2014/main" id="{FCD1730E-72B3-4780-B334-1DBC1C668D69}"/>
              </a:ext>
            </a:extLst>
          </p:cNvPr>
          <p:cNvSpPr>
            <a:spLocks noGrp="1"/>
          </p:cNvSpPr>
          <p:nvPr>
            <p:ph idx="1"/>
          </p:nvPr>
        </p:nvSpPr>
        <p:spPr>
          <a:xfrm>
            <a:off x="677334" y="2295761"/>
            <a:ext cx="8596668" cy="3880773"/>
          </a:xfrm>
        </p:spPr>
        <p:txBody>
          <a:bodyPr>
            <a:normAutofit/>
          </a:bodyPr>
          <a:lstStyle/>
          <a:p>
            <a:r>
              <a:rPr lang="en-US" dirty="0"/>
              <a:t>Automotive ICs have become too large and complex to expect a human to fully comprehend the safety mechanisms required to protect all possible failures. An automated workflow must be deployed to assist experts in addressing random faults. An efficient approach is to use safety synthesis and formal verification to incorporate safety mechanisms into the design. This is best to be done at the register transfer level (RTL), where functional verification can be performed efficiently. </a:t>
            </a:r>
          </a:p>
          <a:p>
            <a:r>
              <a:rPr lang="en-US" dirty="0"/>
              <a:t>The process can consist of these major steps:</a:t>
            </a:r>
          </a:p>
          <a:p>
            <a:endParaRPr lang="en-US" sz="1100" dirty="0"/>
          </a:p>
          <a:p>
            <a:endParaRPr lang="en-US" sz="1100" dirty="0"/>
          </a:p>
        </p:txBody>
      </p:sp>
    </p:spTree>
    <p:extLst>
      <p:ext uri="{BB962C8B-B14F-4D97-AF65-F5344CB8AC3E}">
        <p14:creationId xmlns:p14="http://schemas.microsoft.com/office/powerpoint/2010/main" val="33375780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A511D-57F3-4BCF-A84F-C5C6F32D7692}"/>
              </a:ext>
            </a:extLst>
          </p:cNvPr>
          <p:cNvSpPr>
            <a:spLocks noGrp="1"/>
          </p:cNvSpPr>
          <p:nvPr>
            <p:ph idx="1"/>
          </p:nvPr>
        </p:nvSpPr>
        <p:spPr>
          <a:xfrm>
            <a:off x="667395" y="248478"/>
            <a:ext cx="8596668" cy="6291470"/>
          </a:xfrm>
        </p:spPr>
        <p:txBody>
          <a:bodyPr/>
          <a:lstStyle/>
          <a:p>
            <a:r>
              <a:rPr lang="en-US" sz="2800" b="1" dirty="0"/>
              <a:t>Safety Exploration: </a:t>
            </a:r>
          </a:p>
          <a:p>
            <a:pPr marL="0" indent="0">
              <a:buNone/>
            </a:pPr>
            <a:r>
              <a:rPr lang="en-US" dirty="0"/>
              <a:t>The goal of safety exploration is to identify optimal safety architecture and safety mechanisms. Safety mechanisms come in a variety of flavors, each with its own level of effectiveness in detecting random hardware faults. During safety exploration, a series of “what-if” scenarios are performed to understand the impact of different safety mechanisms on the design, especially with respect to power, area, performance, safety metrics, and diagnostic coverage. We recommend this exploration be done without modifying the design so that simultaneous analyses can be performed quickly and efficiently. If this is performed early in the design process, safety exploration will help design teams meet the safety targets successfully after insertion and verification.</a:t>
            </a:r>
          </a:p>
          <a:p>
            <a:endParaRPr lang="en-US" dirty="0"/>
          </a:p>
        </p:txBody>
      </p:sp>
    </p:spTree>
    <p:extLst>
      <p:ext uri="{BB962C8B-B14F-4D97-AF65-F5344CB8AC3E}">
        <p14:creationId xmlns:p14="http://schemas.microsoft.com/office/powerpoint/2010/main" val="9302657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https://i0.wp.com/semiengineering.com/wp-content/uploads/2020/04/Mentor_Safety-mechanisms-Figure-1-Safety-Mechanisms.jpg?resize=1692%2C820&amp;ssl=1">
            <a:extLst>
              <a:ext uri="{FF2B5EF4-FFF2-40B4-BE49-F238E27FC236}">
                <a16:creationId xmlns:a16="http://schemas.microsoft.com/office/drawing/2014/main" id="{55FBB706-189D-468B-A1AD-5BD46AE1DED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4542" y="2274072"/>
            <a:ext cx="7691559" cy="3727602"/>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a:extLst>
              <a:ext uri="{FF2B5EF4-FFF2-40B4-BE49-F238E27FC236}">
                <a16:creationId xmlns:a16="http://schemas.microsoft.com/office/drawing/2014/main" id="{72AEF8C7-3B39-4F28-94BB-7C533F8D42DD}"/>
              </a:ext>
            </a:extLst>
          </p:cNvPr>
          <p:cNvSpPr txBox="1">
            <a:spLocks/>
          </p:cNvSpPr>
          <p:nvPr/>
        </p:nvSpPr>
        <p:spPr>
          <a:xfrm>
            <a:off x="667395" y="248478"/>
            <a:ext cx="8596668" cy="6291470"/>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800" b="1" dirty="0"/>
              <a:t>Safety Mechanism Insertion: </a:t>
            </a:r>
          </a:p>
          <a:p>
            <a:pPr marL="0" indent="0">
              <a:buFont typeface="Wingdings 3" charset="2"/>
              <a:buNone/>
            </a:pPr>
            <a:r>
              <a:rPr lang="en-US" dirty="0"/>
              <a:t>Modifying a legacy design to introduce safety mechanisms. Use safety synthesis to introduce safety mechanisms that have the right tradeoff for the RTL structures. To create a safety architecture for legacy designs, safety synthesis introduces two types of safety mechanisms automatically. One is used at the register level, and the other is used at the module level. </a:t>
            </a:r>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a:p>
            <a:pPr marL="0" indent="0">
              <a:buFont typeface="Wingdings 3" charset="2"/>
              <a:buNone/>
            </a:pPr>
            <a:endParaRPr lang="en-US" dirty="0"/>
          </a:p>
          <a:p>
            <a:endParaRPr lang="en-US" dirty="0"/>
          </a:p>
        </p:txBody>
      </p:sp>
    </p:spTree>
    <p:extLst>
      <p:ext uri="{BB962C8B-B14F-4D97-AF65-F5344CB8AC3E}">
        <p14:creationId xmlns:p14="http://schemas.microsoft.com/office/powerpoint/2010/main" val="3286388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5631112-5413-4C07-A0E7-63D81B991806}"/>
              </a:ext>
            </a:extLst>
          </p:cNvPr>
          <p:cNvSpPr txBox="1">
            <a:spLocks/>
          </p:cNvSpPr>
          <p:nvPr/>
        </p:nvSpPr>
        <p:spPr>
          <a:xfrm>
            <a:off x="542161" y="71561"/>
            <a:ext cx="8596668" cy="564379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US" dirty="0"/>
          </a:p>
          <a:p>
            <a:r>
              <a:rPr lang="en-US" sz="2800" b="1" dirty="0"/>
              <a:t>Design Change Validation: </a:t>
            </a:r>
          </a:p>
          <a:p>
            <a:pPr marL="0" indent="0">
              <a:buFont typeface="Wingdings 3" charset="2"/>
              <a:buNone/>
            </a:pPr>
            <a:r>
              <a:rPr lang="en-US" dirty="0"/>
              <a:t>Validate the design changes with formal verification. Sequential Logic Equivalence Checking (SLEC) formally verifies that two designs are functionally equivalent using formal verification technology.</a:t>
            </a:r>
          </a:p>
          <a:p>
            <a:r>
              <a:rPr lang="en-US" dirty="0"/>
              <a:t>Safety Mechanism Insertion: ensures that the functionality of the original design is not changed by the addition of the safety mechanisms</a:t>
            </a:r>
          </a:p>
          <a:p>
            <a:r>
              <a:rPr lang="en-US" dirty="0"/>
              <a:t>Safety Mechanism Operation: ensures that the inserted functional safety mechanisms are working as</a:t>
            </a:r>
          </a:p>
          <a:p>
            <a:pPr marL="0" indent="0">
              <a:buFont typeface="Wingdings 3" charset="2"/>
              <a:buNone/>
            </a:pPr>
            <a:endParaRPr lang="en-US" dirty="0"/>
          </a:p>
          <a:p>
            <a:pPr marL="0" indent="0">
              <a:buFont typeface="Wingdings 3" charset="2"/>
              <a:buNone/>
            </a:pPr>
            <a:r>
              <a:rPr lang="en-US" dirty="0"/>
              <a:t>   </a:t>
            </a:r>
          </a:p>
        </p:txBody>
      </p:sp>
      <p:sp>
        <p:nvSpPr>
          <p:cNvPr id="11" name="Content Placeholder 10">
            <a:extLst>
              <a:ext uri="{FF2B5EF4-FFF2-40B4-BE49-F238E27FC236}">
                <a16:creationId xmlns:a16="http://schemas.microsoft.com/office/drawing/2014/main" id="{8406A209-1177-4602-AC69-17EC0132A822}"/>
              </a:ext>
            </a:extLst>
          </p:cNvPr>
          <p:cNvSpPr>
            <a:spLocks noGrp="1"/>
          </p:cNvSpPr>
          <p:nvPr>
            <p:ph idx="1"/>
          </p:nvPr>
        </p:nvSpPr>
        <p:spPr/>
        <p:txBody>
          <a:bodyPr/>
          <a:lstStyle/>
          <a:p>
            <a:pPr marL="0" indent="0">
              <a:buNone/>
            </a:pPr>
            <a:r>
              <a:rPr lang="en-US" dirty="0"/>
              <a:t>   </a:t>
            </a:r>
          </a:p>
        </p:txBody>
      </p:sp>
      <p:pic>
        <p:nvPicPr>
          <p:cNvPr id="12" name="Picture 11">
            <a:extLst>
              <a:ext uri="{FF2B5EF4-FFF2-40B4-BE49-F238E27FC236}">
                <a16:creationId xmlns:a16="http://schemas.microsoft.com/office/drawing/2014/main" id="{8D1E1E10-41D5-4243-9F25-1C2D98A1DF0C}"/>
              </a:ext>
            </a:extLst>
          </p:cNvPr>
          <p:cNvPicPr>
            <a:picLocks noChangeAspect="1"/>
          </p:cNvPicPr>
          <p:nvPr/>
        </p:nvPicPr>
        <p:blipFill>
          <a:blip r:embed="rId2"/>
          <a:stretch>
            <a:fillRect/>
          </a:stretch>
        </p:blipFill>
        <p:spPr>
          <a:xfrm>
            <a:off x="1512221" y="3429000"/>
            <a:ext cx="5707563" cy="2817322"/>
          </a:xfrm>
          <a:prstGeom prst="rect">
            <a:avLst/>
          </a:prstGeom>
        </p:spPr>
      </p:pic>
    </p:spTree>
    <p:extLst>
      <p:ext uri="{BB962C8B-B14F-4D97-AF65-F5344CB8AC3E}">
        <p14:creationId xmlns:p14="http://schemas.microsoft.com/office/powerpoint/2010/main" val="20473962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0A5A2B-D809-4243-BD08-C8564C499C03}"/>
              </a:ext>
            </a:extLst>
          </p:cNvPr>
          <p:cNvSpPr>
            <a:spLocks noGrp="1"/>
          </p:cNvSpPr>
          <p:nvPr>
            <p:ph idx="1"/>
          </p:nvPr>
        </p:nvSpPr>
        <p:spPr>
          <a:xfrm>
            <a:off x="677334" y="357809"/>
            <a:ext cx="8596668" cy="5683553"/>
          </a:xfrm>
        </p:spPr>
        <p:txBody>
          <a:bodyPr/>
          <a:lstStyle/>
          <a:p>
            <a:r>
              <a:rPr lang="en-US" sz="2800" b="1" dirty="0"/>
              <a:t>Formal Fault Injection: </a:t>
            </a:r>
          </a:p>
          <a:p>
            <a:pPr marL="0" indent="0">
              <a:buNone/>
            </a:pPr>
            <a:endParaRPr lang="en-US" sz="2800" b="1" dirty="0"/>
          </a:p>
          <a:p>
            <a:pPr marL="0" indent="0">
              <a:buNone/>
            </a:pPr>
            <a:r>
              <a:rPr lang="en-US" dirty="0"/>
              <a:t>Perform formal fault injection to measure the diagnostic coverage.</a:t>
            </a:r>
          </a:p>
          <a:p>
            <a:pPr marL="0" indent="0">
              <a:buNone/>
            </a:pPr>
            <a:r>
              <a:rPr lang="en-US" dirty="0"/>
              <a:t>By comparing a fault-injected design with a copy of itself without faults, the formal tool checks if there is any possible way for a fault to either escape to the outputs or go undetected by the safety mechanism.</a:t>
            </a:r>
          </a:p>
          <a:p>
            <a:pPr marL="0" indent="0">
              <a:buNone/>
            </a:pPr>
            <a:endParaRPr lang="en-US" dirty="0"/>
          </a:p>
          <a:p>
            <a:endParaRPr lang="en-US" dirty="0"/>
          </a:p>
        </p:txBody>
      </p:sp>
      <p:pic>
        <p:nvPicPr>
          <p:cNvPr id="6146" name="Picture 2" descr="https://i0.wp.com/semiengineering.com/wp-content/uploads/2020/04/Mentor_Safety-mechanisms-Figure-6-Safety-Mechanism-Operation-Verification-with-Fault-Injection.jpg?resize=1750%2C741&amp;ssl=1">
            <a:extLst>
              <a:ext uri="{FF2B5EF4-FFF2-40B4-BE49-F238E27FC236}">
                <a16:creationId xmlns:a16="http://schemas.microsoft.com/office/drawing/2014/main" id="{650468E9-19A3-4CB1-925D-75406E1DB7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0687" y="3087473"/>
            <a:ext cx="6566707" cy="27805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F2CC2AA-8077-415F-8DBA-FF0E32E5354C}"/>
              </a:ext>
            </a:extLst>
          </p:cNvPr>
          <p:cNvSpPr txBox="1"/>
          <p:nvPr/>
        </p:nvSpPr>
        <p:spPr>
          <a:xfrm>
            <a:off x="7107394" y="4088958"/>
            <a:ext cx="3454792" cy="1477328"/>
          </a:xfrm>
          <a:prstGeom prst="rect">
            <a:avLst/>
          </a:prstGeom>
          <a:noFill/>
        </p:spPr>
        <p:txBody>
          <a:bodyPr wrap="none" rtlCol="0">
            <a:spAutoFit/>
          </a:bodyPr>
          <a:lstStyle/>
          <a:p>
            <a:r>
              <a:rPr lang="en-US" b="1" dirty="0"/>
              <a:t>see if the fault is propagated, </a:t>
            </a:r>
          </a:p>
          <a:p>
            <a:r>
              <a:rPr lang="en-US" b="1" dirty="0"/>
              <a:t>masked, or detected by the </a:t>
            </a:r>
          </a:p>
          <a:p>
            <a:r>
              <a:rPr lang="en-US" b="1" dirty="0"/>
              <a:t>safety mechanisms.</a:t>
            </a:r>
          </a:p>
          <a:p>
            <a:br>
              <a:rPr lang="en-US" dirty="0"/>
            </a:br>
            <a:endParaRPr lang="en-US" dirty="0"/>
          </a:p>
        </p:txBody>
      </p:sp>
    </p:spTree>
    <p:extLst>
      <p:ext uri="{BB962C8B-B14F-4D97-AF65-F5344CB8AC3E}">
        <p14:creationId xmlns:p14="http://schemas.microsoft.com/office/powerpoint/2010/main" val="33966724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F238E8-DBE9-46C7-962E-59B553E73271}"/>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750F5598-991E-4485-864C-9153625D3883}"/>
              </a:ext>
            </a:extLst>
          </p:cNvPr>
          <p:cNvPicPr>
            <a:picLocks noChangeAspect="1"/>
          </p:cNvPicPr>
          <p:nvPr/>
        </p:nvPicPr>
        <p:blipFill>
          <a:blip r:embed="rId2"/>
          <a:stretch>
            <a:fillRect/>
          </a:stretch>
        </p:blipFill>
        <p:spPr>
          <a:xfrm>
            <a:off x="236730" y="209608"/>
            <a:ext cx="11427833" cy="4702538"/>
          </a:xfrm>
          <a:prstGeom prst="rect">
            <a:avLst/>
          </a:prstGeom>
        </p:spPr>
      </p:pic>
    </p:spTree>
    <p:extLst>
      <p:ext uri="{BB962C8B-B14F-4D97-AF65-F5344CB8AC3E}">
        <p14:creationId xmlns:p14="http://schemas.microsoft.com/office/powerpoint/2010/main" val="13367236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CC1C0-9AA3-4BAA-B45E-2D1861EF8E67}"/>
              </a:ext>
            </a:extLst>
          </p:cNvPr>
          <p:cNvSpPr>
            <a:spLocks noGrp="1"/>
          </p:cNvSpPr>
          <p:nvPr>
            <p:ph type="title"/>
          </p:nvPr>
        </p:nvSpPr>
        <p:spPr/>
        <p:txBody>
          <a:bodyPr/>
          <a:lstStyle/>
          <a:p>
            <a:r>
              <a:rPr lang="en-US" dirty="0"/>
              <a:t>Fault Detection &amp; Reaction Times</a:t>
            </a:r>
          </a:p>
        </p:txBody>
      </p:sp>
      <p:pic>
        <p:nvPicPr>
          <p:cNvPr id="4" name="Content Placeholder 3">
            <a:extLst>
              <a:ext uri="{FF2B5EF4-FFF2-40B4-BE49-F238E27FC236}">
                <a16:creationId xmlns:a16="http://schemas.microsoft.com/office/drawing/2014/main" id="{82B3F7ED-50CE-4355-823A-3BE56A1AAEC1}"/>
              </a:ext>
            </a:extLst>
          </p:cNvPr>
          <p:cNvPicPr>
            <a:picLocks noGrp="1" noChangeAspect="1"/>
          </p:cNvPicPr>
          <p:nvPr>
            <p:ph idx="1"/>
          </p:nvPr>
        </p:nvPicPr>
        <p:blipFill>
          <a:blip r:embed="rId2"/>
          <a:stretch>
            <a:fillRect/>
          </a:stretch>
        </p:blipFill>
        <p:spPr>
          <a:xfrm>
            <a:off x="241718" y="1270000"/>
            <a:ext cx="11272948" cy="5180373"/>
          </a:xfrm>
          <a:prstGeom prst="rect">
            <a:avLst/>
          </a:prstGeom>
        </p:spPr>
      </p:pic>
    </p:spTree>
    <p:extLst>
      <p:ext uri="{BB962C8B-B14F-4D97-AF65-F5344CB8AC3E}">
        <p14:creationId xmlns:p14="http://schemas.microsoft.com/office/powerpoint/2010/main" val="40582969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BDECBB-24C8-4681-95F1-AEA7CDEB7B3F}"/>
              </a:ext>
            </a:extLst>
          </p:cNvPr>
          <p:cNvSpPr>
            <a:spLocks noGrp="1"/>
          </p:cNvSpPr>
          <p:nvPr>
            <p:ph idx="1"/>
          </p:nvPr>
        </p:nvSpPr>
        <p:spPr>
          <a:xfrm>
            <a:off x="677334" y="357810"/>
            <a:ext cx="8596668" cy="5683554"/>
          </a:xfrm>
        </p:spPr>
        <p:txBody>
          <a:bodyPr>
            <a:normAutofit fontScale="92500" lnSpcReduction="10000"/>
          </a:bodyPr>
          <a:lstStyle/>
          <a:p>
            <a:r>
              <a:rPr lang="en-US" b="1" dirty="0" err="1"/>
              <a:t>mkdir</a:t>
            </a:r>
            <a:r>
              <a:rPr lang="en-US" b="1" dirty="0"/>
              <a:t> </a:t>
            </a:r>
            <a:r>
              <a:rPr lang="en-US" b="1" i="1" dirty="0" err="1"/>
              <a:t>dirname</a:t>
            </a:r>
            <a:endParaRPr lang="en-US" b="1" i="1" dirty="0"/>
          </a:p>
          <a:p>
            <a:r>
              <a:rPr lang="en-US" b="1" dirty="0"/>
              <a:t>cd </a:t>
            </a:r>
            <a:r>
              <a:rPr lang="en-US" b="1" i="1" dirty="0" err="1"/>
              <a:t>dirname</a:t>
            </a:r>
            <a:endParaRPr lang="en-US" b="1" i="1" dirty="0"/>
          </a:p>
          <a:p>
            <a:r>
              <a:rPr lang="en-US" b="1" dirty="0" err="1"/>
              <a:t>pwd</a:t>
            </a:r>
            <a:endParaRPr lang="en-US" b="1" dirty="0"/>
          </a:p>
          <a:p>
            <a:r>
              <a:rPr lang="en-US" b="1" dirty="0"/>
              <a:t>ff</a:t>
            </a:r>
            <a:r>
              <a:rPr lang="en-US" dirty="0"/>
              <a:t> ---						find files anywhere on the system</a:t>
            </a:r>
          </a:p>
          <a:p>
            <a:r>
              <a:rPr lang="en-US" b="1" dirty="0"/>
              <a:t>grep </a:t>
            </a:r>
            <a:r>
              <a:rPr lang="en-US" b="1" i="1" dirty="0"/>
              <a:t>string filename</a:t>
            </a:r>
          </a:p>
          <a:p>
            <a:r>
              <a:rPr lang="en-US" b="1" dirty="0"/>
              <a:t>who</a:t>
            </a:r>
          </a:p>
          <a:p>
            <a:r>
              <a:rPr lang="en-US" b="1" dirty="0" err="1"/>
              <a:t>whoami</a:t>
            </a:r>
            <a:r>
              <a:rPr lang="en-US" dirty="0"/>
              <a:t> </a:t>
            </a:r>
          </a:p>
          <a:p>
            <a:r>
              <a:rPr lang="en-US" b="1" dirty="0" err="1"/>
              <a:t>ps</a:t>
            </a:r>
            <a:r>
              <a:rPr lang="en-US" b="1" dirty="0"/>
              <a:t> -u </a:t>
            </a:r>
            <a:r>
              <a:rPr lang="en-US" b="1" i="1" dirty="0"/>
              <a:t>username</a:t>
            </a:r>
          </a:p>
          <a:p>
            <a:r>
              <a:rPr lang="en-US" b="1" dirty="0"/>
              <a:t>kill </a:t>
            </a:r>
            <a:r>
              <a:rPr lang="en-US" b="1" i="1" dirty="0"/>
              <a:t>PID</a:t>
            </a:r>
          </a:p>
          <a:p>
            <a:r>
              <a:rPr lang="en-US" b="1" i="1" dirty="0"/>
              <a:t>touch						</a:t>
            </a:r>
            <a:r>
              <a:rPr lang="en-US" i="1" dirty="0"/>
              <a:t>creates empty file</a:t>
            </a:r>
          </a:p>
          <a:p>
            <a:r>
              <a:rPr lang="en-US" b="1" i="1" dirty="0"/>
              <a:t>rm filename</a:t>
            </a:r>
          </a:p>
          <a:p>
            <a:r>
              <a:rPr lang="en-US" b="1" i="1" dirty="0"/>
              <a:t>sort filename    			</a:t>
            </a:r>
            <a:r>
              <a:rPr lang="en-US" i="1" dirty="0"/>
              <a:t>print list in lexicographical order</a:t>
            </a:r>
          </a:p>
          <a:p>
            <a:r>
              <a:rPr lang="en-US" b="1" i="1" dirty="0"/>
              <a:t>man  </a:t>
            </a:r>
            <a:r>
              <a:rPr lang="en-US" b="1" i="1" dirty="0" err="1"/>
              <a:t>command_name</a:t>
            </a:r>
            <a:r>
              <a:rPr lang="en-US" b="1" i="1" dirty="0"/>
              <a:t> 		</a:t>
            </a:r>
            <a:r>
              <a:rPr lang="en-US" i="1" dirty="0"/>
              <a:t>provides reference on commands</a:t>
            </a:r>
          </a:p>
          <a:p>
            <a:r>
              <a:rPr lang="en-US" b="1" i="1" dirty="0"/>
              <a:t>clear</a:t>
            </a:r>
          </a:p>
          <a:p>
            <a:r>
              <a:rPr lang="en-US" b="1" i="1" dirty="0"/>
              <a:t>history</a:t>
            </a:r>
          </a:p>
          <a:p>
            <a:endParaRPr lang="en-US" b="1" i="1" dirty="0"/>
          </a:p>
          <a:p>
            <a:endParaRPr lang="en-US" dirty="0"/>
          </a:p>
        </p:txBody>
      </p:sp>
      <p:sp>
        <p:nvSpPr>
          <p:cNvPr id="4" name="Rectangle 1">
            <a:extLst>
              <a:ext uri="{FF2B5EF4-FFF2-40B4-BE49-F238E27FC236}">
                <a16:creationId xmlns:a16="http://schemas.microsoft.com/office/drawing/2014/main" id="{0069B533-688E-4D38-89F3-07A51828992A}"/>
              </a:ext>
            </a:extLst>
          </p:cNvPr>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DBFBCB29-7227-40D1-AC78-8046772BD399}"/>
              </a:ext>
            </a:extLst>
          </p:cNvPr>
          <p:cNvSpPr>
            <a:spLocks noChangeArrowheads="1"/>
          </p:cNvSpPr>
          <p:nvPr/>
        </p:nvSpPr>
        <p:spPr bwMode="auto">
          <a:xfrm>
            <a:off x="152400" y="287394"/>
            <a:ext cx="30458" cy="18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88B0879-E76C-449C-B5E4-36FB18987CF8}"/>
              </a:ext>
            </a:extLst>
          </p:cNvPr>
          <p:cNvSpPr>
            <a:spLocks noChangeArrowheads="1"/>
          </p:cNvSpPr>
          <p:nvPr/>
        </p:nvSpPr>
        <p:spPr bwMode="auto">
          <a:xfrm>
            <a:off x="0" y="58050"/>
            <a:ext cx="65" cy="341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4">
            <a:extLst>
              <a:ext uri="{FF2B5EF4-FFF2-40B4-BE49-F238E27FC236}">
                <a16:creationId xmlns:a16="http://schemas.microsoft.com/office/drawing/2014/main" id="{2849BB33-A559-4FBB-AC4F-4B582621B869}"/>
              </a:ext>
            </a:extLst>
          </p:cNvPr>
          <p:cNvSpPr>
            <a:spLocks noChangeArrowheads="1"/>
          </p:cNvSpPr>
          <p:nvPr/>
        </p:nvSpPr>
        <p:spPr bwMode="auto">
          <a:xfrm>
            <a:off x="0" y="134994"/>
            <a:ext cx="30458" cy="1872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6348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8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99118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FFD69-6591-4149-B35E-5C0714E14D17}"/>
              </a:ext>
            </a:extLst>
          </p:cNvPr>
          <p:cNvSpPr>
            <a:spLocks noGrp="1"/>
          </p:cNvSpPr>
          <p:nvPr>
            <p:ph type="title"/>
          </p:nvPr>
        </p:nvSpPr>
        <p:spPr>
          <a:xfrm>
            <a:off x="685286" y="275562"/>
            <a:ext cx="8596668" cy="845489"/>
          </a:xfrm>
        </p:spPr>
        <p:txBody>
          <a:bodyPr/>
          <a:lstStyle/>
          <a:p>
            <a:r>
              <a:rPr lang="en-US" dirty="0"/>
              <a:t>Partitioning A Safety Critical System</a:t>
            </a:r>
          </a:p>
        </p:txBody>
      </p:sp>
      <p:pic>
        <p:nvPicPr>
          <p:cNvPr id="4" name="Content Placeholder 3">
            <a:extLst>
              <a:ext uri="{FF2B5EF4-FFF2-40B4-BE49-F238E27FC236}">
                <a16:creationId xmlns:a16="http://schemas.microsoft.com/office/drawing/2014/main" id="{3329472C-23B8-4CB7-AA48-EB0625821872}"/>
              </a:ext>
            </a:extLst>
          </p:cNvPr>
          <p:cNvPicPr>
            <a:picLocks noGrp="1" noChangeAspect="1"/>
          </p:cNvPicPr>
          <p:nvPr>
            <p:ph idx="1"/>
          </p:nvPr>
        </p:nvPicPr>
        <p:blipFill>
          <a:blip r:embed="rId2"/>
          <a:stretch>
            <a:fillRect/>
          </a:stretch>
        </p:blipFill>
        <p:spPr>
          <a:xfrm>
            <a:off x="598349" y="896289"/>
            <a:ext cx="8596312" cy="2850901"/>
          </a:xfrm>
          <a:prstGeom prst="rect">
            <a:avLst/>
          </a:prstGeom>
        </p:spPr>
      </p:pic>
      <p:pic>
        <p:nvPicPr>
          <p:cNvPr id="6" name="Picture 5">
            <a:extLst>
              <a:ext uri="{FF2B5EF4-FFF2-40B4-BE49-F238E27FC236}">
                <a16:creationId xmlns:a16="http://schemas.microsoft.com/office/drawing/2014/main" id="{6D4D7D84-4469-4040-8901-22266B917933}"/>
              </a:ext>
            </a:extLst>
          </p:cNvPr>
          <p:cNvPicPr>
            <a:picLocks noChangeAspect="1"/>
          </p:cNvPicPr>
          <p:nvPr/>
        </p:nvPicPr>
        <p:blipFill>
          <a:blip r:embed="rId3"/>
          <a:stretch>
            <a:fillRect/>
          </a:stretch>
        </p:blipFill>
        <p:spPr>
          <a:xfrm>
            <a:off x="487204" y="3874577"/>
            <a:ext cx="3661584" cy="2850901"/>
          </a:xfrm>
          <a:prstGeom prst="rect">
            <a:avLst/>
          </a:prstGeom>
        </p:spPr>
      </p:pic>
      <p:pic>
        <p:nvPicPr>
          <p:cNvPr id="7" name="Picture 6">
            <a:extLst>
              <a:ext uri="{FF2B5EF4-FFF2-40B4-BE49-F238E27FC236}">
                <a16:creationId xmlns:a16="http://schemas.microsoft.com/office/drawing/2014/main" id="{B7C58804-07A3-4B61-9A4D-41E9A9D5EC5C}"/>
              </a:ext>
            </a:extLst>
          </p:cNvPr>
          <p:cNvPicPr>
            <a:picLocks noChangeAspect="1"/>
          </p:cNvPicPr>
          <p:nvPr/>
        </p:nvPicPr>
        <p:blipFill>
          <a:blip r:embed="rId4"/>
          <a:stretch>
            <a:fillRect/>
          </a:stretch>
        </p:blipFill>
        <p:spPr>
          <a:xfrm>
            <a:off x="4346752" y="3874577"/>
            <a:ext cx="3811286" cy="2761801"/>
          </a:xfrm>
          <a:prstGeom prst="rect">
            <a:avLst/>
          </a:prstGeom>
        </p:spPr>
      </p:pic>
    </p:spTree>
    <p:extLst>
      <p:ext uri="{BB962C8B-B14F-4D97-AF65-F5344CB8AC3E}">
        <p14:creationId xmlns:p14="http://schemas.microsoft.com/office/powerpoint/2010/main" val="291399816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39370C-6732-4806-B2F1-BAAA5F0A4E42}"/>
              </a:ext>
            </a:extLst>
          </p:cNvPr>
          <p:cNvSpPr>
            <a:spLocks noGrp="1"/>
          </p:cNvSpPr>
          <p:nvPr>
            <p:ph idx="1"/>
          </p:nvPr>
        </p:nvSpPr>
        <p:spPr>
          <a:xfrm>
            <a:off x="677334" y="214685"/>
            <a:ext cx="8596668" cy="5826677"/>
          </a:xfrm>
        </p:spPr>
        <p:txBody>
          <a:bodyPr>
            <a:normAutofit fontScale="70000" lnSpcReduction="20000"/>
          </a:bodyPr>
          <a:lstStyle/>
          <a:p>
            <a:r>
              <a:rPr lang="en-US" sz="2300" b="1" dirty="0"/>
              <a:t>FORMAL VERIFICATION AND SIMULATION</a:t>
            </a:r>
            <a:endParaRPr lang="en-US" sz="2300" dirty="0"/>
          </a:p>
          <a:p>
            <a:pPr marL="0" indent="0">
              <a:buNone/>
            </a:pPr>
            <a:r>
              <a:rPr lang="en-US" sz="1900" dirty="0"/>
              <a:t>Formal verification is an approach to verification that analyzes a design to prove or disprove certain properties.</a:t>
            </a:r>
          </a:p>
          <a:p>
            <a:pPr marL="0" indent="0">
              <a:buNone/>
            </a:pPr>
            <a:r>
              <a:rPr lang="en-US" sz="1900" dirty="0"/>
              <a:t>ex: Verifying a behavioral ALU design using gate-level implementation Usually limited to small designs or verifying certain key properties</a:t>
            </a:r>
          </a:p>
          <a:p>
            <a:pPr marL="0" indent="0">
              <a:buNone/>
            </a:pPr>
            <a:r>
              <a:rPr lang="en-US" sz="1900" dirty="0"/>
              <a:t>A simulation is an approach where we create a model of the design that can be executed on a computer and provide inputs and check that outputs of the model match the expectations.</a:t>
            </a:r>
          </a:p>
          <a:p>
            <a:pPr marL="0" lvl="0" indent="0">
              <a:buNone/>
            </a:pPr>
            <a:r>
              <a:rPr lang="en-US" sz="1900" dirty="0"/>
              <a:t>Simulation has several advantages like excellent controllability and observability.</a:t>
            </a:r>
          </a:p>
          <a:p>
            <a:pPr marL="0" lvl="0" indent="0">
              <a:buNone/>
            </a:pPr>
            <a:r>
              <a:rPr lang="en-US" sz="1900" dirty="0"/>
              <a:t>Simulation has also several disadvantages and perhaps the most important one is it's extremely slow compared to execution on physical implementation(emulation).</a:t>
            </a:r>
          </a:p>
          <a:p>
            <a:r>
              <a:rPr lang="en-US" sz="2300" dirty="0"/>
              <a:t>	</a:t>
            </a:r>
            <a:r>
              <a:rPr lang="en-US" sz="2300" b="1" dirty="0"/>
              <a:t>EMULATION</a:t>
            </a:r>
            <a:endParaRPr lang="en-US" sz="2300" dirty="0"/>
          </a:p>
          <a:p>
            <a:pPr marL="0" indent="0">
              <a:buNone/>
            </a:pPr>
            <a:r>
              <a:rPr lang="en-US" sz="1900" dirty="0"/>
              <a:t>"Emulation is the technique whereby the design is transformed into an implementation capable of being executed on special purpose hardware” Emulator is a physical device onto which a system can be mapped relatively quickly (in hours or days) and which can be placed into the system's real eventual environment.</a:t>
            </a:r>
          </a:p>
          <a:p>
            <a:pPr marL="0" lvl="0" indent="0">
              <a:buNone/>
            </a:pPr>
            <a:r>
              <a:rPr lang="en-US" sz="1900" dirty="0"/>
              <a:t>Emulator has a number of blocks capable of taking on a function (such as tens of FPGAs) and a programmable interconnect. Emulator also has a software toolchain that configures the interconnect and provides runtime env that makes the emulator look similar to the simulator</a:t>
            </a:r>
          </a:p>
          <a:p>
            <a:pPr marL="0" lvl="0" indent="0">
              <a:buNone/>
            </a:pPr>
            <a:r>
              <a:rPr lang="en-US" sz="1900" dirty="0"/>
              <a:t>An emulator can either be connected to a testbench or another part of the circuit running in a logic simulator. This is called co-emulation or simulation acceleration.</a:t>
            </a:r>
          </a:p>
          <a:p>
            <a:pPr marL="0" lvl="0" indent="0">
              <a:buNone/>
            </a:pPr>
            <a:r>
              <a:rPr lang="en-US" sz="1900" dirty="0"/>
              <a:t>These support designers to debug tasks such as stopping execution and viewing the internal values.</a:t>
            </a:r>
          </a:p>
          <a:p>
            <a:pPr marL="0" lvl="0" indent="0">
              <a:buNone/>
            </a:pPr>
            <a:r>
              <a:rPr lang="en-US" sz="1900" dirty="0"/>
              <a:t>Since an emulator is a physical implementation, it is typically much faster than a simulation.</a:t>
            </a:r>
          </a:p>
          <a:p>
            <a:pPr marL="0" lvl="0" indent="0">
              <a:buNone/>
            </a:pPr>
            <a:r>
              <a:rPr lang="en-US" sz="1900" dirty="0"/>
              <a:t>Since the environment isn't modeled here, an incomplete environment is not a problem as well.</a:t>
            </a:r>
          </a:p>
          <a:p>
            <a:pPr marL="0" indent="0">
              <a:buNone/>
            </a:pPr>
            <a:r>
              <a:rPr lang="en-US" sz="1900" dirty="0"/>
              <a:t>Field Programmable Gate Arrays (</a:t>
            </a:r>
            <a:r>
              <a:rPr lang="en-US" sz="1900" b="1" dirty="0"/>
              <a:t>FPGAs</a:t>
            </a:r>
            <a:r>
              <a:rPr lang="en-US" sz="1900" dirty="0"/>
              <a:t>) are integrated circuits often sold off the shelf. They're referred to as 'field programmable' because they provide customers the ability to reconfigure the hardware to meet specific use case requirements after the manufacturing process.</a:t>
            </a:r>
          </a:p>
          <a:p>
            <a:pPr marL="0" indent="0">
              <a:buNone/>
            </a:pPr>
            <a:endParaRPr lang="en-US" dirty="0"/>
          </a:p>
        </p:txBody>
      </p:sp>
    </p:spTree>
    <p:extLst>
      <p:ext uri="{BB962C8B-B14F-4D97-AF65-F5344CB8AC3E}">
        <p14:creationId xmlns:p14="http://schemas.microsoft.com/office/powerpoint/2010/main" val="3010460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8B5CAA-E351-47C0-82C1-5A833426E2A3}"/>
              </a:ext>
            </a:extLst>
          </p:cNvPr>
          <p:cNvSpPr>
            <a:spLocks noGrp="1"/>
          </p:cNvSpPr>
          <p:nvPr>
            <p:ph idx="1"/>
          </p:nvPr>
        </p:nvSpPr>
        <p:spPr>
          <a:xfrm>
            <a:off x="677334" y="222637"/>
            <a:ext cx="8596668" cy="5818725"/>
          </a:xfrm>
        </p:spPr>
        <p:txBody>
          <a:bodyPr/>
          <a:lstStyle/>
          <a:p>
            <a:r>
              <a:rPr lang="en-US" dirty="0"/>
              <a:t>Functional verification:</a:t>
            </a:r>
          </a:p>
          <a:p>
            <a:pPr marL="0" indent="0">
              <a:buNone/>
            </a:pPr>
            <a:r>
              <a:rPr lang="en-US" sz="1400" dirty="0"/>
              <a:t>Functional verification is the process of demonstrating the functional correctness of an RTL design with respect to the design specifications. Functional verification attempts to check whether the proposed design is doing what it is intended to do. This is a complex task and takes the majority of time and effort in most large electronic system design projects. It is imperative that the design is functionally verified and any potential bug is eliminated at an early stage.</a:t>
            </a:r>
            <a:endParaRPr lang="en-US" sz="1400" b="1" dirty="0"/>
          </a:p>
          <a:p>
            <a:r>
              <a:rPr lang="en-US" dirty="0"/>
              <a:t>Validation:</a:t>
            </a:r>
          </a:p>
          <a:p>
            <a:pPr marL="0" indent="0">
              <a:buNone/>
            </a:pPr>
            <a:r>
              <a:rPr lang="en-US" sz="1400" dirty="0"/>
              <a:t>While pre-silicon verification runs the test cases on the design on the simulator, post-silicon validation is executed on a few initial hardware prototypes of the design on the silicon chip in a real environment. This process captures the bugs that are escaped during the RTL Design Verification phase. Validation also checks for the correctness of the design but on the real hardware in an actual working ambiance.</a:t>
            </a:r>
          </a:p>
          <a:p>
            <a:pPr marL="0" indent="0">
              <a:buNone/>
            </a:pPr>
            <a:endParaRPr lang="en-US" dirty="0"/>
          </a:p>
          <a:p>
            <a:pPr marL="0" indent="0">
              <a:buNone/>
            </a:pPr>
            <a:endParaRPr lang="en-US" dirty="0"/>
          </a:p>
          <a:p>
            <a:pPr marL="0" indent="0">
              <a:buNone/>
            </a:pPr>
            <a:endParaRPr lang="en-US" sz="1400" dirty="0"/>
          </a:p>
        </p:txBody>
      </p:sp>
    </p:spTree>
    <p:extLst>
      <p:ext uri="{BB962C8B-B14F-4D97-AF65-F5344CB8AC3E}">
        <p14:creationId xmlns:p14="http://schemas.microsoft.com/office/powerpoint/2010/main" val="15966350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09015-0110-4293-B4D1-9CBED1EADAD0}"/>
              </a:ext>
            </a:extLst>
          </p:cNvPr>
          <p:cNvSpPr>
            <a:spLocks noGrp="1"/>
          </p:cNvSpPr>
          <p:nvPr>
            <p:ph type="title"/>
          </p:nvPr>
        </p:nvSpPr>
        <p:spPr/>
        <p:txBody>
          <a:bodyPr/>
          <a:lstStyle/>
          <a:p>
            <a:r>
              <a:rPr lang="en-US" b="1" dirty="0"/>
              <a:t>SOC Verification using </a:t>
            </a:r>
            <a:r>
              <a:rPr lang="en-US" b="1" dirty="0" err="1"/>
              <a:t>SystemVerilog</a:t>
            </a:r>
            <a:br>
              <a:rPr lang="en-US" b="1" dirty="0"/>
            </a:br>
            <a:endParaRPr lang="en-US" dirty="0"/>
          </a:p>
        </p:txBody>
      </p:sp>
      <p:pic>
        <p:nvPicPr>
          <p:cNvPr id="4" name="Content Placeholder 3">
            <a:extLst>
              <a:ext uri="{FF2B5EF4-FFF2-40B4-BE49-F238E27FC236}">
                <a16:creationId xmlns:a16="http://schemas.microsoft.com/office/drawing/2014/main" id="{BD64452E-16EE-4FA9-8E12-030046D6DFBA}"/>
              </a:ext>
            </a:extLst>
          </p:cNvPr>
          <p:cNvPicPr>
            <a:picLocks noGrp="1" noChangeAspect="1"/>
          </p:cNvPicPr>
          <p:nvPr>
            <p:ph idx="1"/>
          </p:nvPr>
        </p:nvPicPr>
        <p:blipFill>
          <a:blip r:embed="rId2"/>
          <a:stretch>
            <a:fillRect/>
          </a:stretch>
        </p:blipFill>
        <p:spPr>
          <a:xfrm>
            <a:off x="1882962" y="2104929"/>
            <a:ext cx="5947576" cy="3881437"/>
          </a:xfrm>
          <a:prstGeom prst="rect">
            <a:avLst/>
          </a:prstGeom>
        </p:spPr>
      </p:pic>
      <p:sp>
        <p:nvSpPr>
          <p:cNvPr id="5" name="TextBox 4">
            <a:extLst>
              <a:ext uri="{FF2B5EF4-FFF2-40B4-BE49-F238E27FC236}">
                <a16:creationId xmlns:a16="http://schemas.microsoft.com/office/drawing/2014/main" id="{8682A9F7-0244-43A0-879D-3C337404E9CF}"/>
              </a:ext>
            </a:extLst>
          </p:cNvPr>
          <p:cNvSpPr txBox="1"/>
          <p:nvPr/>
        </p:nvSpPr>
        <p:spPr>
          <a:xfrm>
            <a:off x="1288111" y="1502797"/>
            <a:ext cx="9112195" cy="369332"/>
          </a:xfrm>
          <a:prstGeom prst="rect">
            <a:avLst/>
          </a:prstGeom>
          <a:noFill/>
        </p:spPr>
        <p:txBody>
          <a:bodyPr wrap="square" rtlCol="0">
            <a:spAutoFit/>
          </a:bodyPr>
          <a:lstStyle/>
          <a:p>
            <a:r>
              <a:rPr lang="en-US" dirty="0">
                <a:solidFill>
                  <a:srgbClr val="0070C0"/>
                </a:solidFill>
                <a:hlinkClick r:id="rId3">
                  <a:extLst>
                    <a:ext uri="{A12FA001-AC4F-418D-AE19-62706E023703}">
                      <ahyp:hlinkClr xmlns:ahyp="http://schemas.microsoft.com/office/drawing/2018/hyperlinkcolor" val="tx"/>
                    </a:ext>
                  </a:extLst>
                </a:hlinkClick>
              </a:rPr>
              <a:t>https://www.udemy.com/course/soc-verification-systemverilog/</a:t>
            </a:r>
            <a:endParaRPr lang="en-US" dirty="0">
              <a:solidFill>
                <a:srgbClr val="0070C0"/>
              </a:solidFill>
            </a:endParaRPr>
          </a:p>
        </p:txBody>
      </p:sp>
    </p:spTree>
    <p:extLst>
      <p:ext uri="{BB962C8B-B14F-4D97-AF65-F5344CB8AC3E}">
        <p14:creationId xmlns:p14="http://schemas.microsoft.com/office/powerpoint/2010/main" val="36147573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s://static.javatpoint.com/tutorial/verilog/images/verilog-asic-design-flow.png">
            <a:extLst>
              <a:ext uri="{FF2B5EF4-FFF2-40B4-BE49-F238E27FC236}">
                <a16:creationId xmlns:a16="http://schemas.microsoft.com/office/drawing/2014/main" id="{85ACA070-A172-41B2-9FC0-E8A24E91EDED}"/>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652707" y="0"/>
            <a:ext cx="2970731" cy="6626167"/>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3B8AA3DB-C443-44BC-BE8C-8CAF2447D8A2}"/>
              </a:ext>
            </a:extLst>
          </p:cNvPr>
          <p:cNvSpPr/>
          <p:nvPr/>
        </p:nvSpPr>
        <p:spPr>
          <a:xfrm>
            <a:off x="901429" y="429572"/>
            <a:ext cx="1468672" cy="369332"/>
          </a:xfrm>
          <a:prstGeom prst="rect">
            <a:avLst/>
          </a:prstGeom>
        </p:spPr>
        <p:txBody>
          <a:bodyPr wrap="none">
            <a:spAutoFit/>
          </a:bodyPr>
          <a:lstStyle/>
          <a:p>
            <a:r>
              <a:rPr lang="en-US" b="1" dirty="0"/>
              <a:t>Design Flow</a:t>
            </a:r>
          </a:p>
        </p:txBody>
      </p:sp>
    </p:spTree>
    <p:extLst>
      <p:ext uri="{BB962C8B-B14F-4D97-AF65-F5344CB8AC3E}">
        <p14:creationId xmlns:p14="http://schemas.microsoft.com/office/powerpoint/2010/main" val="26631877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A511D-57F3-4BCF-A84F-C5C6F32D7692}"/>
              </a:ext>
            </a:extLst>
          </p:cNvPr>
          <p:cNvSpPr>
            <a:spLocks noGrp="1"/>
          </p:cNvSpPr>
          <p:nvPr>
            <p:ph idx="1"/>
          </p:nvPr>
        </p:nvSpPr>
        <p:spPr>
          <a:xfrm>
            <a:off x="770762" y="834887"/>
            <a:ext cx="8596668" cy="5649402"/>
          </a:xfrm>
        </p:spPr>
        <p:txBody>
          <a:bodyPr>
            <a:normAutofit/>
          </a:bodyPr>
          <a:lstStyle/>
          <a:p>
            <a:r>
              <a:rPr lang="en-US" dirty="0"/>
              <a:t>groups  		shows the groups I have membership</a:t>
            </a:r>
          </a:p>
          <a:p>
            <a:r>
              <a:rPr lang="en-US" dirty="0" err="1"/>
              <a:t>chmod</a:t>
            </a:r>
            <a:r>
              <a:rPr lang="en-US" dirty="0"/>
              <a:t> [options] [mode] [</a:t>
            </a:r>
            <a:r>
              <a:rPr lang="en-US" dirty="0" err="1"/>
              <a:t>File_name</a:t>
            </a:r>
            <a:r>
              <a:rPr lang="en-US" dirty="0"/>
              <a:t>] 			</a:t>
            </a:r>
            <a:r>
              <a:rPr lang="en-US" dirty="0">
                <a:solidFill>
                  <a:srgbClr val="0070C0"/>
                </a:solidFill>
                <a:hlinkClick r:id="rId2">
                  <a:extLst>
                    <a:ext uri="{A12FA001-AC4F-418D-AE19-62706E023703}">
                      <ahyp:hlinkClr xmlns:ahyp="http://schemas.microsoft.com/office/drawing/2018/hyperlinkcolor" val="tx"/>
                    </a:ext>
                  </a:extLst>
                </a:hlinkClick>
              </a:rPr>
              <a:t>Learn more</a:t>
            </a:r>
            <a:endParaRPr lang="en-US" dirty="0">
              <a:solidFill>
                <a:srgbClr val="0070C0"/>
              </a:solidFill>
            </a:endParaRPr>
          </a:p>
          <a:p>
            <a:r>
              <a:rPr lang="en-US" dirty="0" err="1"/>
              <a:t>chown</a:t>
            </a:r>
            <a:r>
              <a:rPr lang="en-US" dirty="0"/>
              <a:t> 		change file/directory ownership	</a:t>
            </a:r>
            <a:r>
              <a:rPr lang="en-US" dirty="0">
                <a:solidFill>
                  <a:srgbClr val="0070C0"/>
                </a:solidFill>
                <a:hlinkClick r:id="rId3">
                  <a:extLst>
                    <a:ext uri="{A12FA001-AC4F-418D-AE19-62706E023703}">
                      <ahyp:hlinkClr xmlns:ahyp="http://schemas.microsoft.com/office/drawing/2018/hyperlinkcolor" val="tx"/>
                    </a:ext>
                  </a:extLst>
                </a:hlinkClick>
              </a:rPr>
              <a:t>Learn more</a:t>
            </a:r>
            <a:endParaRPr lang="en-US" dirty="0">
              <a:solidFill>
                <a:srgbClr val="0070C0"/>
              </a:solidFill>
            </a:endParaRPr>
          </a:p>
          <a:p>
            <a:r>
              <a:rPr lang="en-US" dirty="0"/>
              <a:t>cat&gt;filename            	create a file with some contents</a:t>
            </a:r>
          </a:p>
          <a:p>
            <a:r>
              <a:rPr lang="en-US" dirty="0"/>
              <a:t>Cat filename		 	open a file in notepad</a:t>
            </a:r>
          </a:p>
          <a:p>
            <a:r>
              <a:rPr lang="en-US" dirty="0"/>
              <a:t>Head 			</a:t>
            </a:r>
            <a:r>
              <a:rPr lang="en-US"/>
              <a:t> 	Print </a:t>
            </a:r>
            <a:r>
              <a:rPr lang="en-US" dirty="0"/>
              <a:t>first 10 lines</a:t>
            </a:r>
          </a:p>
          <a:p>
            <a:r>
              <a:rPr lang="en-US" dirty="0"/>
              <a:t>Tail</a:t>
            </a:r>
          </a:p>
          <a:p>
            <a:r>
              <a:rPr lang="en-US" dirty="0" err="1"/>
              <a:t>wget</a:t>
            </a:r>
            <a:r>
              <a:rPr lang="en-US" dirty="0"/>
              <a:t> – download files from remote servers, HTTP/HTTPS and FTP</a:t>
            </a:r>
          </a:p>
          <a:p>
            <a:r>
              <a:rPr lang="en-US" dirty="0"/>
              <a:t>set: to check details.</a:t>
            </a:r>
          </a:p>
          <a:p>
            <a:r>
              <a:rPr lang="en-US" dirty="0"/>
              <a:t>Echo string  </a:t>
            </a:r>
            <a:r>
              <a:rPr lang="en-US" dirty="0" err="1"/>
              <a:t>eg.</a:t>
            </a:r>
            <a:r>
              <a:rPr lang="en-US" dirty="0"/>
              <a:t> echo “Samir is an intern at TI” prints this string</a:t>
            </a:r>
          </a:p>
          <a:p>
            <a:r>
              <a:rPr lang="en-US" dirty="0"/>
              <a:t>x = 10 </a:t>
            </a:r>
          </a:p>
          <a:p>
            <a:r>
              <a:rPr lang="en-US" dirty="0"/>
              <a:t>echo the value of x is $x</a:t>
            </a:r>
          </a:p>
          <a:p>
            <a:br>
              <a:rPr lang="en-US" dirty="0"/>
            </a:br>
            <a:endParaRPr lang="en-US" dirty="0"/>
          </a:p>
        </p:txBody>
      </p:sp>
      <p:sp>
        <p:nvSpPr>
          <p:cNvPr id="2" name="Rectangle 1">
            <a:extLst>
              <a:ext uri="{FF2B5EF4-FFF2-40B4-BE49-F238E27FC236}">
                <a16:creationId xmlns:a16="http://schemas.microsoft.com/office/drawing/2014/main" id="{3F61E3D4-3605-41A0-B6B0-9F6B15D739AB}"/>
              </a:ext>
            </a:extLst>
          </p:cNvPr>
          <p:cNvSpPr>
            <a:spLocks noChangeArrowheads="1"/>
          </p:cNvSpPr>
          <p:nvPr/>
        </p:nvSpPr>
        <p:spPr bwMode="auto">
          <a:xfrm>
            <a:off x="103367" y="-5565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Consolas" panose="020B0609020204030204" pitchFamily="49" charset="0"/>
              </a:rPr>
              <a:t>chmod [options] [mode] [File_name]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4" name="Rectangle 2">
            <a:extLst>
              <a:ext uri="{FF2B5EF4-FFF2-40B4-BE49-F238E27FC236}">
                <a16:creationId xmlns:a16="http://schemas.microsoft.com/office/drawing/2014/main" id="{24CFDFF0-8F6E-446E-850B-BA459DB8CFD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rgbClr val="FFFFFF"/>
                </a:solidFill>
                <a:effectLst/>
                <a:latin typeface="Consolas" panose="020B0609020204030204" pitchFamily="49" charset="0"/>
              </a:rPr>
              <a:t>chmod [options] [mode] [File_name]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501609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A511D-57F3-4BCF-A84F-C5C6F32D7692}"/>
              </a:ext>
            </a:extLst>
          </p:cNvPr>
          <p:cNvSpPr>
            <a:spLocks noGrp="1"/>
          </p:cNvSpPr>
          <p:nvPr>
            <p:ph idx="1"/>
          </p:nvPr>
        </p:nvSpPr>
        <p:spPr>
          <a:xfrm>
            <a:off x="667394" y="248478"/>
            <a:ext cx="10965364" cy="6291470"/>
          </a:xfrm>
        </p:spPr>
        <p:txBody>
          <a:bodyPr/>
          <a:lstStyle/>
          <a:p>
            <a:r>
              <a:rPr lang="pt-BR" dirty="0"/>
              <a:t>alias   unalias</a:t>
            </a:r>
          </a:p>
          <a:p>
            <a:r>
              <a:rPr lang="pt-BR" dirty="0"/>
              <a:t>set 	unset</a:t>
            </a:r>
          </a:p>
          <a:p>
            <a:r>
              <a:rPr lang="pt-BR" dirty="0"/>
              <a:t>ls 						all ls commands: </a:t>
            </a:r>
            <a:r>
              <a:rPr lang="fr-FR" dirty="0">
                <a:solidFill>
                  <a:srgbClr val="0070C0"/>
                </a:solidFill>
                <a:hlinkClick r:id="rId2">
                  <a:extLst>
                    <a:ext uri="{A12FA001-AC4F-418D-AE19-62706E023703}">
                      <ahyp:hlinkClr xmlns:ahyp="http://schemas.microsoft.com/office/drawing/2018/hyperlinkcolor" val="tx"/>
                    </a:ext>
                  </a:extLst>
                </a:hlinkClick>
              </a:rPr>
              <a:t>tutorialspoint.com/</a:t>
            </a:r>
            <a:r>
              <a:rPr lang="fr-FR" dirty="0" err="1">
                <a:solidFill>
                  <a:srgbClr val="0070C0"/>
                </a:solidFill>
                <a:hlinkClick r:id="rId2">
                  <a:extLst>
                    <a:ext uri="{A12FA001-AC4F-418D-AE19-62706E023703}">
                      <ahyp:hlinkClr xmlns:ahyp="http://schemas.microsoft.com/office/drawing/2018/hyperlinkcolor" val="tx"/>
                    </a:ext>
                  </a:extLst>
                </a:hlinkClick>
              </a:rPr>
              <a:t>unix_commands</a:t>
            </a:r>
            <a:r>
              <a:rPr lang="fr-FR" dirty="0">
                <a:solidFill>
                  <a:srgbClr val="0070C0"/>
                </a:solidFill>
                <a:hlinkClick r:id="rId2">
                  <a:extLst>
                    <a:ext uri="{A12FA001-AC4F-418D-AE19-62706E023703}">
                      <ahyp:hlinkClr xmlns:ahyp="http://schemas.microsoft.com/office/drawing/2018/hyperlinkcolor" val="tx"/>
                    </a:ext>
                  </a:extLst>
                </a:hlinkClick>
              </a:rPr>
              <a:t>/ls.htm</a:t>
            </a:r>
            <a:endParaRPr lang="pt-BR" dirty="0">
              <a:solidFill>
                <a:srgbClr val="0070C0"/>
              </a:solidFill>
            </a:endParaRPr>
          </a:p>
          <a:p>
            <a:r>
              <a:rPr lang="en-US" dirty="0" err="1"/>
              <a:t>gvim</a:t>
            </a:r>
            <a:r>
              <a:rPr lang="en-US" dirty="0"/>
              <a:t> </a:t>
            </a:r>
          </a:p>
          <a:p>
            <a:r>
              <a:rPr lang="en-US" dirty="0"/>
              <a:t>More </a:t>
            </a:r>
            <a:r>
              <a:rPr lang="en-US" i="1" dirty="0"/>
              <a:t>						all more commands: </a:t>
            </a:r>
            <a:r>
              <a:rPr lang="fr-FR" dirty="0">
                <a:solidFill>
                  <a:srgbClr val="0070C0"/>
                </a:solidFill>
                <a:hlinkClick r:id="rId3">
                  <a:extLst>
                    <a:ext uri="{A12FA001-AC4F-418D-AE19-62706E023703}">
                      <ahyp:hlinkClr xmlns:ahyp="http://schemas.microsoft.com/office/drawing/2018/hyperlinkcolor" val="tx"/>
                    </a:ext>
                  </a:extLst>
                </a:hlinkClick>
              </a:rPr>
              <a:t>ibm.com/docs/en/</a:t>
            </a:r>
            <a:r>
              <a:rPr lang="fr-FR" dirty="0" err="1">
                <a:solidFill>
                  <a:srgbClr val="0070C0"/>
                </a:solidFill>
                <a:hlinkClick r:id="rId3">
                  <a:extLst>
                    <a:ext uri="{A12FA001-AC4F-418D-AE19-62706E023703}">
                      <ahyp:hlinkClr xmlns:ahyp="http://schemas.microsoft.com/office/drawing/2018/hyperlinkcolor" val="tx"/>
                    </a:ext>
                  </a:extLst>
                </a:hlinkClick>
              </a:rPr>
              <a:t>aix</a:t>
            </a:r>
            <a:r>
              <a:rPr lang="fr-FR" dirty="0">
                <a:solidFill>
                  <a:srgbClr val="0070C0"/>
                </a:solidFill>
                <a:hlinkClick r:id="rId3">
                  <a:extLst>
                    <a:ext uri="{A12FA001-AC4F-418D-AE19-62706E023703}">
                      <ahyp:hlinkClr xmlns:ahyp="http://schemas.microsoft.com/office/drawing/2018/hyperlinkcolor" val="tx"/>
                    </a:ext>
                  </a:extLst>
                </a:hlinkClick>
              </a:rPr>
              <a:t>/7.2?topic=m-more-command</a:t>
            </a:r>
            <a:endParaRPr lang="en-US" i="1" dirty="0">
              <a:solidFill>
                <a:srgbClr val="0070C0"/>
              </a:solidFill>
            </a:endParaRPr>
          </a:p>
          <a:p>
            <a:r>
              <a:rPr lang="en-US" b="1" dirty="0"/>
              <a:t>w</a:t>
            </a:r>
            <a:r>
              <a:rPr lang="en-US" dirty="0"/>
              <a:t> ---   					tells who's logged in, and what they're doing</a:t>
            </a:r>
            <a:endParaRPr lang="en-US" i="1" dirty="0"/>
          </a:p>
          <a:p>
            <a:endParaRPr lang="en-US" i="1" dirty="0"/>
          </a:p>
          <a:p>
            <a:endParaRPr lang="en-US" i="1" dirty="0"/>
          </a:p>
          <a:p>
            <a:endParaRPr lang="en-US" i="1" dirty="0"/>
          </a:p>
          <a:p>
            <a:endParaRPr lang="en-US" i="1" dirty="0"/>
          </a:p>
          <a:p>
            <a:endParaRPr lang="en-US" i="1" dirty="0"/>
          </a:p>
          <a:p>
            <a:r>
              <a:rPr lang="en-US" i="1" dirty="0"/>
              <a:t>All Unix commands of training: </a:t>
            </a:r>
            <a:r>
              <a:rPr lang="en-US" b="1" i="1" dirty="0">
                <a:solidFill>
                  <a:srgbClr val="0070C0"/>
                </a:solidFill>
                <a:hlinkClick r:id="rId4">
                  <a:extLst>
                    <a:ext uri="{A12FA001-AC4F-418D-AE19-62706E023703}">
                      <ahyp:hlinkClr xmlns:ahyp="http://schemas.microsoft.com/office/drawing/2018/hyperlinkcolor" val="tx"/>
                    </a:ext>
                  </a:extLst>
                </a:hlinkClick>
              </a:rPr>
              <a:t>https://github.com/samirti/unix/raw/main/unix-training.docx</a:t>
            </a:r>
            <a:endParaRPr lang="en-US" b="1" i="1" dirty="0">
              <a:solidFill>
                <a:srgbClr val="0070C0"/>
              </a:solidFill>
            </a:endParaRPr>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11539834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DB006A-34CD-40DF-A568-1BD5446CB9D1}"/>
              </a:ext>
            </a:extLst>
          </p:cNvPr>
          <p:cNvSpPr>
            <a:spLocks noGrp="1"/>
          </p:cNvSpPr>
          <p:nvPr>
            <p:ph type="title"/>
          </p:nvPr>
        </p:nvSpPr>
        <p:spPr>
          <a:xfrm>
            <a:off x="677334" y="90419"/>
            <a:ext cx="8596668" cy="1839981"/>
          </a:xfrm>
        </p:spPr>
        <p:txBody>
          <a:bodyPr/>
          <a:lstStyle/>
          <a:p>
            <a:r>
              <a:rPr lang="en-US" b="1" dirty="0"/>
              <a:t>Python:</a:t>
            </a:r>
            <a:endParaRPr lang="en-US" dirty="0"/>
          </a:p>
        </p:txBody>
      </p:sp>
      <p:sp>
        <p:nvSpPr>
          <p:cNvPr id="3" name="Content Placeholder 2">
            <a:extLst>
              <a:ext uri="{FF2B5EF4-FFF2-40B4-BE49-F238E27FC236}">
                <a16:creationId xmlns:a16="http://schemas.microsoft.com/office/drawing/2014/main" id="{0B9668EC-E1FA-48DF-AB9D-27DAD093F99B}"/>
              </a:ext>
            </a:extLst>
          </p:cNvPr>
          <p:cNvSpPr>
            <a:spLocks noGrp="1"/>
          </p:cNvSpPr>
          <p:nvPr>
            <p:ph idx="1"/>
          </p:nvPr>
        </p:nvSpPr>
        <p:spPr>
          <a:xfrm>
            <a:off x="677334" y="787179"/>
            <a:ext cx="8596668" cy="5254183"/>
          </a:xfrm>
        </p:spPr>
        <p:txBody>
          <a:bodyPr/>
          <a:lstStyle/>
          <a:p>
            <a:r>
              <a:rPr lang="en-US" b="1" dirty="0"/>
              <a:t>Modifying a File on the Disk:</a:t>
            </a:r>
            <a:endParaRPr lang="en-US" sz="500" b="1" dirty="0"/>
          </a:p>
          <a:p>
            <a:pPr marL="0" indent="0">
              <a:buNone/>
            </a:pPr>
            <a:r>
              <a:rPr lang="en-US" sz="1600" b="1" i="1" dirty="0"/>
              <a:t>w+ mode to modify the file</a:t>
            </a:r>
          </a:p>
          <a:p>
            <a:pPr marL="0" indent="0">
              <a:buNone/>
            </a:pPr>
            <a:endParaRPr lang="en-US" dirty="0"/>
          </a:p>
        </p:txBody>
      </p:sp>
      <p:pic>
        <p:nvPicPr>
          <p:cNvPr id="6" name="Picture 5">
            <a:extLst>
              <a:ext uri="{FF2B5EF4-FFF2-40B4-BE49-F238E27FC236}">
                <a16:creationId xmlns:a16="http://schemas.microsoft.com/office/drawing/2014/main" id="{14CCFB65-2914-4BF1-990D-381E44553825}"/>
              </a:ext>
            </a:extLst>
          </p:cNvPr>
          <p:cNvPicPr>
            <a:picLocks noChangeAspect="1"/>
          </p:cNvPicPr>
          <p:nvPr/>
        </p:nvPicPr>
        <p:blipFill>
          <a:blip r:embed="rId2"/>
          <a:stretch>
            <a:fillRect/>
          </a:stretch>
        </p:blipFill>
        <p:spPr>
          <a:xfrm>
            <a:off x="742961" y="1513398"/>
            <a:ext cx="10386009" cy="5254183"/>
          </a:xfrm>
          <a:prstGeom prst="rect">
            <a:avLst/>
          </a:prstGeom>
        </p:spPr>
      </p:pic>
    </p:spTree>
    <p:extLst>
      <p:ext uri="{BB962C8B-B14F-4D97-AF65-F5344CB8AC3E}">
        <p14:creationId xmlns:p14="http://schemas.microsoft.com/office/powerpoint/2010/main" val="2610925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7E6E568B-BE7C-4540-A7B6-9A9DB7816B33}"/>
              </a:ext>
            </a:extLst>
          </p:cNvPr>
          <p:cNvPicPr>
            <a:picLocks noGrp="1" noChangeAspect="1"/>
          </p:cNvPicPr>
          <p:nvPr>
            <p:ph idx="1"/>
          </p:nvPr>
        </p:nvPicPr>
        <p:blipFill>
          <a:blip r:embed="rId2"/>
          <a:stretch>
            <a:fillRect/>
          </a:stretch>
        </p:blipFill>
        <p:spPr>
          <a:xfrm>
            <a:off x="415788" y="485030"/>
            <a:ext cx="9196682" cy="6295433"/>
          </a:xfrm>
        </p:spPr>
      </p:pic>
      <p:sp>
        <p:nvSpPr>
          <p:cNvPr id="6" name="TextBox 5">
            <a:extLst>
              <a:ext uri="{FF2B5EF4-FFF2-40B4-BE49-F238E27FC236}">
                <a16:creationId xmlns:a16="http://schemas.microsoft.com/office/drawing/2014/main" id="{D211E347-133E-42BC-9CDC-80305760DDB1}"/>
              </a:ext>
            </a:extLst>
          </p:cNvPr>
          <p:cNvSpPr txBox="1"/>
          <p:nvPr/>
        </p:nvSpPr>
        <p:spPr>
          <a:xfrm>
            <a:off x="415788" y="77537"/>
            <a:ext cx="3466769" cy="646331"/>
          </a:xfrm>
          <a:prstGeom prst="rect">
            <a:avLst/>
          </a:prstGeom>
          <a:noFill/>
        </p:spPr>
        <p:txBody>
          <a:bodyPr wrap="square" rtlCol="0">
            <a:spAutoFit/>
          </a:bodyPr>
          <a:lstStyle/>
          <a:p>
            <a:r>
              <a:rPr lang="en-US" b="1" i="1" dirty="0"/>
              <a:t>r+ mode to modify the file</a:t>
            </a:r>
          </a:p>
          <a:p>
            <a:endParaRPr lang="en-US" dirty="0"/>
          </a:p>
        </p:txBody>
      </p:sp>
    </p:spTree>
    <p:extLst>
      <p:ext uri="{BB962C8B-B14F-4D97-AF65-F5344CB8AC3E}">
        <p14:creationId xmlns:p14="http://schemas.microsoft.com/office/powerpoint/2010/main" val="3431781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514B435-51AF-44E3-8332-AC8B0BAFA8DC}"/>
              </a:ext>
            </a:extLst>
          </p:cNvPr>
          <p:cNvSpPr txBox="1"/>
          <p:nvPr/>
        </p:nvSpPr>
        <p:spPr>
          <a:xfrm>
            <a:off x="255226" y="3105834"/>
            <a:ext cx="6345141" cy="646331"/>
          </a:xfrm>
          <a:prstGeom prst="rect">
            <a:avLst/>
          </a:prstGeom>
          <a:noFill/>
        </p:spPr>
        <p:txBody>
          <a:bodyPr wrap="square" rtlCol="0">
            <a:spAutoFit/>
          </a:bodyPr>
          <a:lstStyle/>
          <a:p>
            <a:r>
              <a:rPr lang="en-US" dirty="0"/>
              <a:t>Try Except</a:t>
            </a:r>
          </a:p>
          <a:p>
            <a:endParaRPr lang="en-US" dirty="0"/>
          </a:p>
        </p:txBody>
      </p:sp>
      <p:pic>
        <p:nvPicPr>
          <p:cNvPr id="11" name="Picture 10">
            <a:extLst>
              <a:ext uri="{FF2B5EF4-FFF2-40B4-BE49-F238E27FC236}">
                <a16:creationId xmlns:a16="http://schemas.microsoft.com/office/drawing/2014/main" id="{656ECF71-BB64-43D2-A808-10DCD5353D60}"/>
              </a:ext>
            </a:extLst>
          </p:cNvPr>
          <p:cNvPicPr>
            <a:picLocks noChangeAspect="1"/>
          </p:cNvPicPr>
          <p:nvPr/>
        </p:nvPicPr>
        <p:blipFill>
          <a:blip r:embed="rId2"/>
          <a:stretch>
            <a:fillRect/>
          </a:stretch>
        </p:blipFill>
        <p:spPr>
          <a:xfrm>
            <a:off x="74627" y="111774"/>
            <a:ext cx="7009986" cy="1581618"/>
          </a:xfrm>
          <a:prstGeom prst="rect">
            <a:avLst/>
          </a:prstGeom>
        </p:spPr>
      </p:pic>
      <p:pic>
        <p:nvPicPr>
          <p:cNvPr id="13" name="Picture 12">
            <a:extLst>
              <a:ext uri="{FF2B5EF4-FFF2-40B4-BE49-F238E27FC236}">
                <a16:creationId xmlns:a16="http://schemas.microsoft.com/office/drawing/2014/main" id="{1DD1F86C-0424-4706-80B0-EC0B22B30CBC}"/>
              </a:ext>
            </a:extLst>
          </p:cNvPr>
          <p:cNvPicPr>
            <a:picLocks noChangeAspect="1"/>
          </p:cNvPicPr>
          <p:nvPr/>
        </p:nvPicPr>
        <p:blipFill>
          <a:blip r:embed="rId3"/>
          <a:stretch>
            <a:fillRect/>
          </a:stretch>
        </p:blipFill>
        <p:spPr>
          <a:xfrm>
            <a:off x="1792717" y="1804711"/>
            <a:ext cx="8472418" cy="4846510"/>
          </a:xfrm>
          <a:prstGeom prst="rect">
            <a:avLst/>
          </a:prstGeom>
        </p:spPr>
      </p:pic>
    </p:spTree>
    <p:extLst>
      <p:ext uri="{BB962C8B-B14F-4D97-AF65-F5344CB8AC3E}">
        <p14:creationId xmlns:p14="http://schemas.microsoft.com/office/powerpoint/2010/main" val="2385165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D37573D-DADA-4EC9-BC5C-370B4B282E90}"/>
              </a:ext>
            </a:extLst>
          </p:cNvPr>
          <p:cNvSpPr>
            <a:spLocks noGrp="1"/>
          </p:cNvSpPr>
          <p:nvPr>
            <p:ph idx="1"/>
          </p:nvPr>
        </p:nvSpPr>
        <p:spPr>
          <a:xfrm>
            <a:off x="677334" y="206735"/>
            <a:ext cx="8596668" cy="5834628"/>
          </a:xfrm>
        </p:spPr>
        <p:txBody>
          <a:bodyPr/>
          <a:lstStyle/>
          <a:p>
            <a:r>
              <a:rPr lang="en-US" dirty="0"/>
              <a:t>Raise an exception</a:t>
            </a:r>
          </a:p>
          <a:p>
            <a:endParaRPr lang="en-US" dirty="0"/>
          </a:p>
        </p:txBody>
      </p:sp>
      <p:pic>
        <p:nvPicPr>
          <p:cNvPr id="4" name="Picture 3">
            <a:extLst>
              <a:ext uri="{FF2B5EF4-FFF2-40B4-BE49-F238E27FC236}">
                <a16:creationId xmlns:a16="http://schemas.microsoft.com/office/drawing/2014/main" id="{B89660C9-D985-402C-8944-E3B8707B23D0}"/>
              </a:ext>
            </a:extLst>
          </p:cNvPr>
          <p:cNvPicPr>
            <a:picLocks noChangeAspect="1"/>
          </p:cNvPicPr>
          <p:nvPr/>
        </p:nvPicPr>
        <p:blipFill>
          <a:blip r:embed="rId2"/>
          <a:stretch>
            <a:fillRect/>
          </a:stretch>
        </p:blipFill>
        <p:spPr>
          <a:xfrm>
            <a:off x="1130559" y="583511"/>
            <a:ext cx="6769448" cy="3162463"/>
          </a:xfrm>
          <a:prstGeom prst="rect">
            <a:avLst/>
          </a:prstGeom>
        </p:spPr>
      </p:pic>
    </p:spTree>
    <p:extLst>
      <p:ext uri="{BB962C8B-B14F-4D97-AF65-F5344CB8AC3E}">
        <p14:creationId xmlns:p14="http://schemas.microsoft.com/office/powerpoint/2010/main" val="308556227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966</TotalTime>
  <Words>2110</Words>
  <Application>Microsoft Office PowerPoint</Application>
  <PresentationFormat>Widescreen</PresentationFormat>
  <Paragraphs>210</Paragraphs>
  <Slides>34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34</vt:i4>
      </vt:variant>
    </vt:vector>
  </HeadingPairs>
  <TitlesOfParts>
    <vt:vector size="39" baseType="lpstr">
      <vt:lpstr>Arial</vt:lpstr>
      <vt:lpstr>Consolas</vt:lpstr>
      <vt:lpstr>Trebuchet MS</vt:lpstr>
      <vt:lpstr>Wingdings 3</vt:lpstr>
      <vt:lpstr>Facet</vt:lpstr>
      <vt:lpstr>TI Training Learnings </vt:lpstr>
      <vt:lpstr>Unix: Commands link</vt:lpstr>
      <vt:lpstr>PowerPoint Presentation</vt:lpstr>
      <vt:lpstr>PowerPoint Presentation</vt:lpstr>
      <vt:lpstr>PowerPoint Presentation</vt:lpstr>
      <vt:lpstr>Python: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Object-Oriented Programming</vt:lpstr>
      <vt:lpstr>PowerPoint Presentation</vt:lpstr>
      <vt:lpstr>ISO 26262 Functional Safety Standard </vt:lpstr>
      <vt:lpstr>PowerPoint Presentation</vt:lpstr>
      <vt:lpstr>PowerPoint Presentation</vt:lpstr>
      <vt:lpstr>PowerPoint Presentation</vt:lpstr>
      <vt:lpstr>PowerPoint Presentation</vt:lpstr>
      <vt:lpstr>PowerPoint Presentation</vt:lpstr>
      <vt:lpstr>PowerPoint Presentation</vt:lpstr>
      <vt:lpstr>ISO 26262 Safety Mechanism Insertion And Validation An automated workflow using safety synthesis and formal verification can help address random faults with safety mechanisms. </vt:lpstr>
      <vt:lpstr>PowerPoint Presentation</vt:lpstr>
      <vt:lpstr>PowerPoint Presentation</vt:lpstr>
      <vt:lpstr>PowerPoint Presentation</vt:lpstr>
      <vt:lpstr>PowerPoint Presentation</vt:lpstr>
      <vt:lpstr>PowerPoint Presentation</vt:lpstr>
      <vt:lpstr>Fault Detection &amp; Reaction Times</vt:lpstr>
      <vt:lpstr>Partitioning A Safety Critical System</vt:lpstr>
      <vt:lpstr>PowerPoint Presentation</vt:lpstr>
      <vt:lpstr>PowerPoint Presentation</vt:lpstr>
      <vt:lpstr>SOC Verification using SystemVerilog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Samir</dc:creator>
  <cp:lastModifiedBy>Paul, Samir</cp:lastModifiedBy>
  <cp:revision>117</cp:revision>
  <dcterms:created xsi:type="dcterms:W3CDTF">2023-05-25T06:18:25Z</dcterms:created>
  <dcterms:modified xsi:type="dcterms:W3CDTF">2023-05-30T03:32:43Z</dcterms:modified>
</cp:coreProperties>
</file>