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78" d="100"/>
          <a:sy n="78" d="100"/>
        </p:scale>
        <p:origin x="64" y="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05-Jun-23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05-Jun-23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05-Jun-23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05-Jun-23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05-Jun-23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05-Jun-23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05-Jun-23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05-Jun-23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05-Jun-23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05-Jun-23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05-Jun-23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05-Jun-23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FFD1-79F6-4FC9-B24A-53C483C741F7}"/>
              </a:ext>
            </a:extLst>
          </p:cNvPr>
          <p:cNvSpPr>
            <a:spLocks noGrp="1"/>
          </p:cNvSpPr>
          <p:nvPr>
            <p:ph type="ctrTitle"/>
          </p:nvPr>
        </p:nvSpPr>
        <p:spPr/>
        <p:txBody>
          <a:bodyPr/>
          <a:lstStyle/>
          <a:p>
            <a:r>
              <a:rPr lang="en-US" b="1" dirty="0" err="1"/>
              <a:t>Interprocess</a:t>
            </a:r>
            <a:r>
              <a:rPr lang="en-US" b="1" dirty="0"/>
              <a:t> Communication</a:t>
            </a:r>
            <a:br>
              <a:rPr lang="en-US" b="1" dirty="0"/>
            </a:br>
            <a:endParaRPr lang="en-US" dirty="0"/>
          </a:p>
        </p:txBody>
      </p:sp>
      <p:sp>
        <p:nvSpPr>
          <p:cNvPr id="3" name="Subtitle 2">
            <a:extLst>
              <a:ext uri="{FF2B5EF4-FFF2-40B4-BE49-F238E27FC236}">
                <a16:creationId xmlns:a16="http://schemas.microsoft.com/office/drawing/2014/main" id="{F5A0C2B0-66C7-4DED-81BD-0553F45BEB32}"/>
              </a:ext>
            </a:extLst>
          </p:cNvPr>
          <p:cNvSpPr>
            <a:spLocks noGrp="1"/>
          </p:cNvSpPr>
          <p:nvPr>
            <p:ph type="subTitle" idx="1"/>
          </p:nvPr>
        </p:nvSpPr>
        <p:spPr>
          <a:xfrm>
            <a:off x="1173480" y="4355929"/>
            <a:ext cx="7891272" cy="1069848"/>
          </a:xfrm>
        </p:spPr>
        <p:txBody>
          <a:bodyPr/>
          <a:lstStyle/>
          <a:p>
            <a:r>
              <a:rPr lang="en-US" dirty="0"/>
              <a:t>Session -2</a:t>
            </a:r>
          </a:p>
          <a:p>
            <a:r>
              <a:rPr lang="en-US" dirty="0"/>
              <a:t>Samir Paul</a:t>
            </a:r>
          </a:p>
        </p:txBody>
      </p:sp>
    </p:spTree>
    <p:extLst>
      <p:ext uri="{BB962C8B-B14F-4D97-AF65-F5344CB8AC3E}">
        <p14:creationId xmlns:p14="http://schemas.microsoft.com/office/powerpoint/2010/main" val="189463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759605" y="288689"/>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759605" y="1723690"/>
            <a:ext cx="10188702" cy="5225143"/>
          </a:xfrm>
        </p:spPr>
        <p:txBody>
          <a:bodyPr/>
          <a:lstStyle/>
          <a:p>
            <a:r>
              <a:rPr lang="en-US" b="1" dirty="0">
                <a:solidFill>
                  <a:srgbClr val="FF0000"/>
                </a:solidFill>
              </a:rPr>
              <a:t>Mailbox Methods</a:t>
            </a:r>
          </a:p>
          <a:p>
            <a:r>
              <a:rPr lang="en-US" dirty="0" err="1"/>
              <a:t>SystemVerilog</a:t>
            </a:r>
            <a:r>
              <a:rPr lang="en-US" dirty="0"/>
              <a:t> Mailbox is a built-in class that provides the following methods. these are applicable for both Generic and Parameterized mailboxes</a:t>
            </a:r>
          </a:p>
          <a:p>
            <a:pPr marL="0" indent="0">
              <a:buNone/>
            </a:pPr>
            <a:br>
              <a:rPr lang="en-US" dirty="0"/>
            </a:br>
            <a:endParaRPr lang="en-US" b="1" dirty="0"/>
          </a:p>
        </p:txBody>
      </p:sp>
      <p:pic>
        <p:nvPicPr>
          <p:cNvPr id="6" name="Picture 5">
            <a:extLst>
              <a:ext uri="{FF2B5EF4-FFF2-40B4-BE49-F238E27FC236}">
                <a16:creationId xmlns:a16="http://schemas.microsoft.com/office/drawing/2014/main" id="{FF7A96C9-AD12-4EA7-A8E0-93A625ADA627}"/>
              </a:ext>
            </a:extLst>
          </p:cNvPr>
          <p:cNvPicPr>
            <a:picLocks noChangeAspect="1"/>
          </p:cNvPicPr>
          <p:nvPr/>
        </p:nvPicPr>
        <p:blipFill>
          <a:blip r:embed="rId2"/>
          <a:stretch>
            <a:fillRect/>
          </a:stretch>
        </p:blipFill>
        <p:spPr>
          <a:xfrm>
            <a:off x="693800" y="3242201"/>
            <a:ext cx="11200759" cy="2146228"/>
          </a:xfrm>
          <a:prstGeom prst="rect">
            <a:avLst/>
          </a:prstGeom>
        </p:spPr>
      </p:pic>
    </p:spTree>
    <p:extLst>
      <p:ext uri="{BB962C8B-B14F-4D97-AF65-F5344CB8AC3E}">
        <p14:creationId xmlns:p14="http://schemas.microsoft.com/office/powerpoint/2010/main" val="11667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3752" y="264196"/>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6996466" cy="5225143"/>
          </a:xfrm>
        </p:spPr>
        <p:txBody>
          <a:bodyPr/>
          <a:lstStyle/>
          <a:p>
            <a:r>
              <a:rPr lang="en-US" b="1" dirty="0"/>
              <a:t>Mailbox Example</a:t>
            </a:r>
          </a:p>
          <a:p>
            <a:r>
              <a:rPr lang="en-US" dirty="0"/>
              <a:t>Mailbox is used for communication between generator and driver.</a:t>
            </a:r>
          </a:p>
          <a:p>
            <a:r>
              <a:rPr lang="en-US" dirty="0"/>
              <a:t>Process-1(Generator class) will generate (create and randomize) the packet and put it into the mailbox </a:t>
            </a:r>
            <a:r>
              <a:rPr lang="en-US" dirty="0" err="1"/>
              <a:t>mb_box</a:t>
            </a:r>
            <a:endParaRPr lang="en-US" dirty="0"/>
          </a:p>
          <a:p>
            <a:r>
              <a:rPr lang="en-US" dirty="0"/>
              <a:t>Process-2(Driver class) gets the generated packet from the mailbox and displays the fields</a:t>
            </a:r>
          </a:p>
          <a:p>
            <a:pPr marL="0" indent="0">
              <a:buNone/>
            </a:pPr>
            <a:endParaRPr lang="en-US" b="1" dirty="0"/>
          </a:p>
        </p:txBody>
      </p:sp>
      <p:pic>
        <p:nvPicPr>
          <p:cNvPr id="6" name="Picture 5">
            <a:extLst>
              <a:ext uri="{FF2B5EF4-FFF2-40B4-BE49-F238E27FC236}">
                <a16:creationId xmlns:a16="http://schemas.microsoft.com/office/drawing/2014/main" id="{DA42305E-A3E3-4029-AB15-2BE01E9AFF1D}"/>
              </a:ext>
            </a:extLst>
          </p:cNvPr>
          <p:cNvPicPr>
            <a:picLocks noChangeAspect="1"/>
          </p:cNvPicPr>
          <p:nvPr/>
        </p:nvPicPr>
        <p:blipFill>
          <a:blip r:embed="rId2"/>
          <a:stretch>
            <a:fillRect/>
          </a:stretch>
        </p:blipFill>
        <p:spPr>
          <a:xfrm>
            <a:off x="8149240" y="0"/>
            <a:ext cx="3452210" cy="6824809"/>
          </a:xfrm>
          <a:prstGeom prst="rect">
            <a:avLst/>
          </a:prstGeom>
        </p:spPr>
      </p:pic>
    </p:spTree>
    <p:extLst>
      <p:ext uri="{BB962C8B-B14F-4D97-AF65-F5344CB8AC3E}">
        <p14:creationId xmlns:p14="http://schemas.microsoft.com/office/powerpoint/2010/main" val="12552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10058400" cy="4604657"/>
          </a:xfrm>
        </p:spPr>
        <p:txBody>
          <a:bodyPr>
            <a:normAutofit/>
          </a:bodyPr>
          <a:lstStyle/>
          <a:p>
            <a:r>
              <a:rPr lang="en-US" dirty="0"/>
              <a:t>Events are static objects useful for synchronization between the process. Events operations are of two staged processes in which one process will trigger the event, and the other processes will wait for an event to be triggered.</a:t>
            </a:r>
          </a:p>
          <a:p>
            <a:r>
              <a:rPr lang="en-US" dirty="0"/>
              <a:t>Events are triggered using </a:t>
            </a:r>
            <a:r>
              <a:rPr lang="en-US" b="1" dirty="0"/>
              <a:t>-&gt;</a:t>
            </a:r>
            <a:r>
              <a:rPr lang="en-US" dirty="0"/>
              <a:t> operator or </a:t>
            </a:r>
            <a:r>
              <a:rPr lang="en-US" b="1" dirty="0"/>
              <a:t>-&gt;&gt;</a:t>
            </a:r>
            <a:r>
              <a:rPr lang="en-US" dirty="0"/>
              <a:t> operator</a:t>
            </a:r>
          </a:p>
          <a:p>
            <a:r>
              <a:rPr lang="en-US" dirty="0"/>
              <a:t>wait for an event to be triggered using </a:t>
            </a:r>
            <a:r>
              <a:rPr lang="en-US" b="1" dirty="0"/>
              <a:t>@</a:t>
            </a:r>
            <a:r>
              <a:rPr lang="en-US" dirty="0"/>
              <a:t> operator or </a:t>
            </a:r>
            <a:r>
              <a:rPr lang="en-US" b="1" dirty="0"/>
              <a:t>wait() </a:t>
            </a:r>
            <a:r>
              <a:rPr lang="en-US" dirty="0"/>
              <a:t>construct</a:t>
            </a:r>
          </a:p>
          <a:p>
            <a:pPr marL="0" indent="0">
              <a:buNone/>
            </a:pPr>
            <a:endParaRPr lang="en-US" dirty="0"/>
          </a:p>
          <a:p>
            <a:r>
              <a:rPr lang="en-US" b="1" dirty="0">
                <a:solidFill>
                  <a:srgbClr val="FF0000"/>
                </a:solidFill>
              </a:rPr>
              <a:t>Event triggering: </a:t>
            </a:r>
            <a:endParaRPr lang="en-US" dirty="0">
              <a:solidFill>
                <a:srgbClr val="FF0000"/>
              </a:solidFill>
            </a:endParaRPr>
          </a:p>
          <a:p>
            <a:r>
              <a:rPr lang="en-US" b="1" dirty="0"/>
              <a:t> -&gt; operator</a:t>
            </a:r>
            <a:r>
              <a:rPr lang="en-US" dirty="0"/>
              <a:t>: Named events are triggered via the -&gt; operator. Triggering an event unblocks all processes currently waiting on that event.</a:t>
            </a:r>
          </a:p>
          <a:p>
            <a:r>
              <a:rPr lang="en-US" b="1" dirty="0"/>
              <a:t> -&gt;&gt; operator</a:t>
            </a:r>
            <a:r>
              <a:rPr lang="en-US" dirty="0"/>
              <a:t>: Non-blocking events are triggered using the -&gt;&gt; operator.</a:t>
            </a:r>
          </a:p>
          <a:p>
            <a:pPr marL="0" indent="0">
              <a:buNone/>
            </a:pPr>
            <a:br>
              <a:rPr lang="en-US" dirty="0"/>
            </a:br>
            <a:endParaRPr lang="en-US" dirty="0"/>
          </a:p>
        </p:txBody>
      </p:sp>
    </p:spTree>
    <p:extLst>
      <p:ext uri="{BB962C8B-B14F-4D97-AF65-F5344CB8AC3E}">
        <p14:creationId xmlns:p14="http://schemas.microsoft.com/office/powerpoint/2010/main" val="304114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CEEF-0D1E-453F-AB2C-11FDFF65B0ED}"/>
              </a:ext>
            </a:extLst>
          </p:cNvPr>
          <p:cNvSpPr>
            <a:spLocks noGrp="1"/>
          </p:cNvSpPr>
          <p:nvPr>
            <p:ph type="title"/>
          </p:nvPr>
        </p:nvSpPr>
        <p:spPr/>
        <p:txBody>
          <a:bodyPr/>
          <a:lstStyle/>
          <a:p>
            <a:r>
              <a:rPr lang="en-US" b="1" dirty="0"/>
              <a:t>Events</a:t>
            </a:r>
            <a:endParaRPr lang="en-US" dirty="0"/>
          </a:p>
        </p:txBody>
      </p:sp>
      <p:sp>
        <p:nvSpPr>
          <p:cNvPr id="3" name="Content Placeholder 2">
            <a:extLst>
              <a:ext uri="{FF2B5EF4-FFF2-40B4-BE49-F238E27FC236}">
                <a16:creationId xmlns:a16="http://schemas.microsoft.com/office/drawing/2014/main" id="{1D69D6DD-DE7D-4C9B-B7B8-C69281C4743A}"/>
              </a:ext>
            </a:extLst>
          </p:cNvPr>
          <p:cNvSpPr>
            <a:spLocks noGrp="1"/>
          </p:cNvSpPr>
          <p:nvPr>
            <p:ph idx="1"/>
          </p:nvPr>
        </p:nvSpPr>
        <p:spPr/>
        <p:txBody>
          <a:bodyPr>
            <a:normAutofit lnSpcReduction="10000"/>
          </a:bodyPr>
          <a:lstStyle/>
          <a:p>
            <a:r>
              <a:rPr lang="en-US" b="1" dirty="0">
                <a:solidFill>
                  <a:srgbClr val="FF0000"/>
                </a:solidFill>
              </a:rPr>
              <a:t>Waiting for event trigger:</a:t>
            </a:r>
          </a:p>
          <a:p>
            <a:r>
              <a:rPr lang="en-US" b="1" dirty="0"/>
              <a:t>@ operator:</a:t>
            </a:r>
          </a:p>
          <a:p>
            <a:pPr lvl="1"/>
            <a:r>
              <a:rPr lang="en-US" dirty="0"/>
              <a:t>wait for an event to be triggered via the event control operator, @.</a:t>
            </a:r>
          </a:p>
          <a:p>
            <a:pPr lvl="1"/>
            <a:r>
              <a:rPr lang="en-US" dirty="0"/>
              <a:t>The @ operator blocks the calling process until the given event is triggered.</a:t>
            </a:r>
          </a:p>
          <a:p>
            <a:endParaRPr lang="en-US" dirty="0"/>
          </a:p>
          <a:p>
            <a:endParaRPr lang="en-US" dirty="0"/>
          </a:p>
          <a:p>
            <a:r>
              <a:rPr lang="en-US" b="1" dirty="0"/>
              <a:t>Wait() operator:</a:t>
            </a:r>
          </a:p>
          <a:p>
            <a:pPr lvl="1"/>
            <a:r>
              <a:rPr lang="en-US" dirty="0"/>
              <a:t>If the event triggering and waiting for the event trigger with @ operator happens at the same time, @ operator may miss detecting the event trigger.</a:t>
            </a:r>
          </a:p>
          <a:p>
            <a:pPr lvl="1"/>
            <a:r>
              <a:rPr lang="en-US" dirty="0"/>
              <a:t>Whereas wait(); construct will detect the event triggering.</a:t>
            </a:r>
            <a:br>
              <a:rPr lang="en-US" dirty="0"/>
            </a:br>
            <a:br>
              <a:rPr lang="en-US" dirty="0"/>
            </a:br>
            <a:endParaRPr lang="en-US" b="1" dirty="0"/>
          </a:p>
          <a:p>
            <a:endParaRPr lang="en-US" dirty="0"/>
          </a:p>
        </p:txBody>
      </p:sp>
      <p:pic>
        <p:nvPicPr>
          <p:cNvPr id="4" name="Picture 3">
            <a:extLst>
              <a:ext uri="{FF2B5EF4-FFF2-40B4-BE49-F238E27FC236}">
                <a16:creationId xmlns:a16="http://schemas.microsoft.com/office/drawing/2014/main" id="{776181C1-CF71-4B24-9AE0-3B4626B3502F}"/>
              </a:ext>
            </a:extLst>
          </p:cNvPr>
          <p:cNvPicPr>
            <a:picLocks noChangeAspect="1"/>
          </p:cNvPicPr>
          <p:nvPr/>
        </p:nvPicPr>
        <p:blipFill>
          <a:blip r:embed="rId2"/>
          <a:stretch>
            <a:fillRect/>
          </a:stretch>
        </p:blipFill>
        <p:spPr>
          <a:xfrm>
            <a:off x="1916565" y="3518465"/>
            <a:ext cx="4405352" cy="555514"/>
          </a:xfrm>
          <a:prstGeom prst="rect">
            <a:avLst/>
          </a:prstGeom>
        </p:spPr>
      </p:pic>
      <p:pic>
        <p:nvPicPr>
          <p:cNvPr id="5" name="Picture 4">
            <a:extLst>
              <a:ext uri="{FF2B5EF4-FFF2-40B4-BE49-F238E27FC236}">
                <a16:creationId xmlns:a16="http://schemas.microsoft.com/office/drawing/2014/main" id="{5C6A9A86-7D21-4EFC-BE84-126A1C723E35}"/>
              </a:ext>
            </a:extLst>
          </p:cNvPr>
          <p:cNvPicPr>
            <a:picLocks noChangeAspect="1"/>
          </p:cNvPicPr>
          <p:nvPr/>
        </p:nvPicPr>
        <p:blipFill>
          <a:blip r:embed="rId3"/>
          <a:stretch>
            <a:fillRect/>
          </a:stretch>
        </p:blipFill>
        <p:spPr>
          <a:xfrm>
            <a:off x="2015216" y="5421128"/>
            <a:ext cx="4080783" cy="401002"/>
          </a:xfrm>
          <a:prstGeom prst="rect">
            <a:avLst/>
          </a:prstGeom>
        </p:spPr>
      </p:pic>
    </p:spTree>
    <p:extLst>
      <p:ext uri="{BB962C8B-B14F-4D97-AF65-F5344CB8AC3E}">
        <p14:creationId xmlns:p14="http://schemas.microsoft.com/office/powerpoint/2010/main" val="2446586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10058400" cy="4604657"/>
          </a:xfrm>
        </p:spPr>
        <p:txBody>
          <a:bodyPr>
            <a:normAutofit/>
          </a:bodyPr>
          <a:lstStyle/>
          <a:p>
            <a:r>
              <a:rPr lang="en-US" b="1" dirty="0" err="1"/>
              <a:t>wait_order</a:t>
            </a:r>
            <a:r>
              <a:rPr lang="en-US" b="1" dirty="0"/>
              <a:t>();</a:t>
            </a:r>
          </a:p>
          <a:p>
            <a:pPr lvl="1"/>
            <a:r>
              <a:rPr lang="en-US" dirty="0"/>
              <a:t>The </a:t>
            </a:r>
            <a:r>
              <a:rPr lang="en-US" dirty="0" err="1"/>
              <a:t>wait_order</a:t>
            </a:r>
            <a:r>
              <a:rPr lang="en-US" dirty="0"/>
              <a:t> construct is blocking the process until all of the specified events are triggered in the given order (left to right). event trigger with out of order will not unblock the process.</a:t>
            </a:r>
          </a:p>
          <a:p>
            <a:pPr marL="274320" lvl="1" indent="0">
              <a:buNone/>
            </a:pPr>
            <a:br>
              <a:rPr lang="en-US" dirty="0"/>
            </a:br>
            <a:endParaRPr lang="en-US" dirty="0"/>
          </a:p>
          <a:p>
            <a:br>
              <a:rPr lang="en-US" dirty="0"/>
            </a:br>
            <a:endParaRPr lang="en-US" dirty="0"/>
          </a:p>
        </p:txBody>
      </p:sp>
      <p:pic>
        <p:nvPicPr>
          <p:cNvPr id="4" name="Picture 3">
            <a:extLst>
              <a:ext uri="{FF2B5EF4-FFF2-40B4-BE49-F238E27FC236}">
                <a16:creationId xmlns:a16="http://schemas.microsoft.com/office/drawing/2014/main" id="{2AA9514D-802D-4552-B1FA-9250269872CB}"/>
              </a:ext>
            </a:extLst>
          </p:cNvPr>
          <p:cNvPicPr>
            <a:picLocks noChangeAspect="1"/>
          </p:cNvPicPr>
          <p:nvPr/>
        </p:nvPicPr>
        <p:blipFill>
          <a:blip r:embed="rId2"/>
          <a:stretch>
            <a:fillRect/>
          </a:stretch>
        </p:blipFill>
        <p:spPr>
          <a:xfrm>
            <a:off x="1947862" y="2690132"/>
            <a:ext cx="3001662" cy="486756"/>
          </a:xfrm>
          <a:prstGeom prst="rect">
            <a:avLst/>
          </a:prstGeom>
        </p:spPr>
      </p:pic>
    </p:spTree>
    <p:extLst>
      <p:ext uri="{BB962C8B-B14F-4D97-AF65-F5344CB8AC3E}">
        <p14:creationId xmlns:p14="http://schemas.microsoft.com/office/powerpoint/2010/main" val="1830705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4294088" cy="4604657"/>
          </a:xfrm>
        </p:spPr>
        <p:txBody>
          <a:bodyPr>
            <a:normAutofit/>
          </a:bodyPr>
          <a:lstStyle/>
          <a:p>
            <a:r>
              <a:rPr lang="en-US" b="1" dirty="0"/>
              <a:t>Event waiting with @ operator:</a:t>
            </a:r>
          </a:p>
          <a:p>
            <a:pPr lvl="1"/>
            <a:r>
              <a:rPr lang="en-US" dirty="0"/>
              <a:t>example shows the event triggering and waiting for the event trigger</a:t>
            </a:r>
            <a:endParaRPr lang="en-US" b="1" dirty="0"/>
          </a:p>
        </p:txBody>
      </p:sp>
      <p:pic>
        <p:nvPicPr>
          <p:cNvPr id="5" name="Picture 4">
            <a:extLst>
              <a:ext uri="{FF2B5EF4-FFF2-40B4-BE49-F238E27FC236}">
                <a16:creationId xmlns:a16="http://schemas.microsoft.com/office/drawing/2014/main" id="{7813C7C5-B707-493B-A031-22F34A510C61}"/>
              </a:ext>
            </a:extLst>
          </p:cNvPr>
          <p:cNvPicPr>
            <a:picLocks noChangeAspect="1"/>
          </p:cNvPicPr>
          <p:nvPr/>
        </p:nvPicPr>
        <p:blipFill>
          <a:blip r:embed="rId2"/>
          <a:stretch>
            <a:fillRect/>
          </a:stretch>
        </p:blipFill>
        <p:spPr>
          <a:xfrm>
            <a:off x="5328557" y="484632"/>
            <a:ext cx="6620999" cy="5467132"/>
          </a:xfrm>
          <a:prstGeom prst="rect">
            <a:avLst/>
          </a:prstGeom>
        </p:spPr>
      </p:pic>
      <p:pic>
        <p:nvPicPr>
          <p:cNvPr id="7" name="Picture 6">
            <a:extLst>
              <a:ext uri="{FF2B5EF4-FFF2-40B4-BE49-F238E27FC236}">
                <a16:creationId xmlns:a16="http://schemas.microsoft.com/office/drawing/2014/main" id="{B8239E65-2613-4103-B47B-11B1D7F56CBA}"/>
              </a:ext>
            </a:extLst>
          </p:cNvPr>
          <p:cNvPicPr>
            <a:picLocks noChangeAspect="1"/>
          </p:cNvPicPr>
          <p:nvPr/>
        </p:nvPicPr>
        <p:blipFill>
          <a:blip r:embed="rId3"/>
          <a:stretch>
            <a:fillRect/>
          </a:stretch>
        </p:blipFill>
        <p:spPr>
          <a:xfrm>
            <a:off x="796837" y="4887211"/>
            <a:ext cx="4484537" cy="1064553"/>
          </a:xfrm>
          <a:prstGeom prst="rect">
            <a:avLst/>
          </a:prstGeom>
        </p:spPr>
      </p:pic>
    </p:spTree>
    <p:extLst>
      <p:ext uri="{BB962C8B-B14F-4D97-AF65-F5344CB8AC3E}">
        <p14:creationId xmlns:p14="http://schemas.microsoft.com/office/powerpoint/2010/main" val="83195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4396895" cy="4604657"/>
          </a:xfrm>
        </p:spPr>
        <p:txBody>
          <a:bodyPr>
            <a:normAutofit/>
          </a:bodyPr>
          <a:lstStyle/>
          <a:p>
            <a:r>
              <a:rPr lang="en-US" b="1" dirty="0"/>
              <a:t>trigger and wait for an event at the same time</a:t>
            </a:r>
          </a:p>
          <a:p>
            <a:pPr lvl="1"/>
            <a:r>
              <a:rPr lang="en-US" dirty="0"/>
              <a:t>event triggering and waiting for the event trigger will happen at the same time.</a:t>
            </a:r>
            <a:br>
              <a:rPr lang="en-US" dirty="0"/>
            </a:br>
            <a:r>
              <a:rPr lang="en-US" dirty="0"/>
              <a:t>wait(); the operator is used to detect the event triggering.</a:t>
            </a:r>
            <a:br>
              <a:rPr lang="en-US" dirty="0"/>
            </a:br>
            <a:endParaRPr lang="en-US" dirty="0"/>
          </a:p>
        </p:txBody>
      </p:sp>
      <p:pic>
        <p:nvPicPr>
          <p:cNvPr id="5" name="Picture 4">
            <a:extLst>
              <a:ext uri="{FF2B5EF4-FFF2-40B4-BE49-F238E27FC236}">
                <a16:creationId xmlns:a16="http://schemas.microsoft.com/office/drawing/2014/main" id="{78FE1107-77B2-4D1F-85EC-84D022444702}"/>
              </a:ext>
            </a:extLst>
          </p:cNvPr>
          <p:cNvPicPr>
            <a:picLocks noChangeAspect="1"/>
          </p:cNvPicPr>
          <p:nvPr/>
        </p:nvPicPr>
        <p:blipFill>
          <a:blip r:embed="rId2"/>
          <a:stretch>
            <a:fillRect/>
          </a:stretch>
        </p:blipFill>
        <p:spPr>
          <a:xfrm>
            <a:off x="5466743" y="234422"/>
            <a:ext cx="6515120" cy="6389156"/>
          </a:xfrm>
          <a:prstGeom prst="rect">
            <a:avLst/>
          </a:prstGeom>
        </p:spPr>
      </p:pic>
    </p:spTree>
    <p:extLst>
      <p:ext uri="{BB962C8B-B14F-4D97-AF65-F5344CB8AC3E}">
        <p14:creationId xmlns:p14="http://schemas.microsoft.com/office/powerpoint/2010/main" val="367976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a:xfrm>
            <a:off x="1069848" y="484632"/>
            <a:ext cx="10058400" cy="1082911"/>
          </a:xfrm>
        </p:spPr>
        <p:txBody>
          <a:bodyPr>
            <a:normAutofit/>
          </a:bodyPr>
          <a:lstStyle/>
          <a:p>
            <a:r>
              <a:rPr lang="en-US" b="1" dirty="0"/>
              <a:t>Interface</a:t>
            </a:r>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428750"/>
            <a:ext cx="10058400" cy="5282293"/>
          </a:xfrm>
        </p:spPr>
        <p:txBody>
          <a:bodyPr>
            <a:normAutofit lnSpcReduction="10000"/>
          </a:bodyPr>
          <a:lstStyle/>
          <a:p>
            <a:r>
              <a:rPr lang="en-US" dirty="0"/>
              <a:t>In Verilog, the communication between blocks is specified using module ports. </a:t>
            </a:r>
            <a:r>
              <a:rPr lang="en-US" dirty="0" err="1"/>
              <a:t>SystemVerilog</a:t>
            </a:r>
            <a:r>
              <a:rPr lang="en-US" dirty="0"/>
              <a:t> adds the interface construct which encapsulates the communication between blocks. An interface is a bundle of signals or nets through which a testbench communicates with a design. A virtual interface is a variable that represents an interface instance. this section describes the interface, interface over the traditional method, and virtual interface.</a:t>
            </a:r>
          </a:p>
          <a:p>
            <a:r>
              <a:rPr lang="en-US" b="1" dirty="0">
                <a:solidFill>
                  <a:srgbClr val="FF0000"/>
                </a:solidFill>
              </a:rPr>
              <a:t>Interface Construct:</a:t>
            </a:r>
          </a:p>
          <a:p>
            <a:pPr lvl="1"/>
            <a:r>
              <a:rPr lang="en-US" i="1" dirty="0"/>
              <a:t>The interface construct</a:t>
            </a:r>
            <a:r>
              <a:rPr lang="en-US" dirty="0"/>
              <a:t> is used to connect the design and testbench.</a:t>
            </a:r>
          </a:p>
          <a:p>
            <a:pPr lvl="1"/>
            <a:r>
              <a:rPr lang="en-US" dirty="0"/>
              <a:t>Below diagram shows connecting the design and testbench </a:t>
            </a:r>
            <a:r>
              <a:rPr lang="en-US" b="1" i="1" dirty="0"/>
              <a:t>with </a:t>
            </a:r>
            <a:r>
              <a:rPr lang="en-US" dirty="0"/>
              <a:t>the interface.</a:t>
            </a: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br>
              <a:rPr lang="en-US" dirty="0"/>
            </a:br>
            <a:r>
              <a:rPr lang="en-US" dirty="0"/>
              <a:t>	</a:t>
            </a:r>
            <a:endParaRPr lang="en-US" b="1" dirty="0">
              <a:solidFill>
                <a:srgbClr val="FF0000"/>
              </a:solidFill>
            </a:endParaRPr>
          </a:p>
          <a:p>
            <a:endParaRPr lang="en-US" dirty="0"/>
          </a:p>
        </p:txBody>
      </p:sp>
      <p:pic>
        <p:nvPicPr>
          <p:cNvPr id="7" name="Picture 6">
            <a:extLst>
              <a:ext uri="{FF2B5EF4-FFF2-40B4-BE49-F238E27FC236}">
                <a16:creationId xmlns:a16="http://schemas.microsoft.com/office/drawing/2014/main" id="{2857A2E3-7B93-45EF-9A59-1219925B1B11}"/>
              </a:ext>
            </a:extLst>
          </p:cNvPr>
          <p:cNvPicPr>
            <a:picLocks noChangeAspect="1"/>
          </p:cNvPicPr>
          <p:nvPr/>
        </p:nvPicPr>
        <p:blipFill>
          <a:blip r:embed="rId2"/>
          <a:stretch>
            <a:fillRect/>
          </a:stretch>
        </p:blipFill>
        <p:spPr>
          <a:xfrm>
            <a:off x="3203121" y="4196443"/>
            <a:ext cx="5132613" cy="2412328"/>
          </a:xfrm>
          <a:prstGeom prst="rect">
            <a:avLst/>
          </a:prstGeom>
        </p:spPr>
      </p:pic>
    </p:spTree>
    <p:extLst>
      <p:ext uri="{BB962C8B-B14F-4D97-AF65-F5344CB8AC3E}">
        <p14:creationId xmlns:p14="http://schemas.microsoft.com/office/powerpoint/2010/main" val="2735791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a:xfrm>
            <a:off x="1069848" y="484632"/>
            <a:ext cx="10058400" cy="1082911"/>
          </a:xfrm>
        </p:spPr>
        <p:txBody>
          <a:bodyPr>
            <a:normAutofit/>
          </a:bodyPr>
          <a:lstStyle/>
          <a:p>
            <a:r>
              <a:rPr lang="en-US" b="1" dirty="0"/>
              <a:t>Interface</a:t>
            </a:r>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7" y="1510393"/>
            <a:ext cx="10654067" cy="5347607"/>
          </a:xfrm>
        </p:spPr>
        <p:txBody>
          <a:bodyPr>
            <a:normAutofit/>
          </a:bodyPr>
          <a:lstStyle/>
          <a:p>
            <a:r>
              <a:rPr lang="en-US" dirty="0"/>
              <a:t>Interface is a bundle of wires, the interface’s aim is to encapsulate communication.</a:t>
            </a:r>
          </a:p>
          <a:p>
            <a:r>
              <a:rPr lang="en-US" dirty="0"/>
              <a:t>An interface can have parameters, constants, variables, functions, and tasks.</a:t>
            </a:r>
          </a:p>
          <a:p>
            <a:pPr marL="0" indent="0">
              <a:buNone/>
            </a:pPr>
            <a:endParaRPr lang="en-US" dirty="0"/>
          </a:p>
          <a:p>
            <a:pPr marL="0" indent="0">
              <a:buNone/>
            </a:pPr>
            <a:endParaRPr lang="en-US" sz="300" dirty="0"/>
          </a:p>
          <a:p>
            <a:r>
              <a:rPr lang="en-US" dirty="0"/>
              <a:t>Simple interface declaration:</a:t>
            </a:r>
            <a:br>
              <a:rPr lang="en-US" dirty="0"/>
            </a:br>
            <a:endParaRPr lang="en-US" dirty="0"/>
          </a:p>
          <a:p>
            <a:endParaRPr lang="en-US" dirty="0"/>
          </a:p>
          <a:p>
            <a:r>
              <a:rPr lang="en-US" b="1" i="1" u="sng" dirty="0"/>
              <a:t>Advantages of the interface over the traditional connection:</a:t>
            </a:r>
          </a:p>
          <a:p>
            <a:pPr lvl="1"/>
            <a:r>
              <a:rPr lang="en-US" dirty="0"/>
              <a:t>Allows the number of signals to be grouped together and represented as a single port, the single port handle is passed instead of multiple signals/ports.</a:t>
            </a:r>
          </a:p>
          <a:p>
            <a:pPr lvl="1"/>
            <a:r>
              <a:rPr lang="en-US" dirty="0"/>
              <a:t>Interface declaration is made once and the handle is passed across the modules/components.</a:t>
            </a:r>
          </a:p>
          <a:p>
            <a:pPr lvl="1"/>
            <a:r>
              <a:rPr lang="en-US" dirty="0"/>
              <a:t>Addition and deletion of signals are easy.</a:t>
            </a:r>
          </a:p>
          <a:p>
            <a:pPr lvl="1"/>
            <a:r>
              <a:rPr lang="en-US" dirty="0"/>
              <a:t>Changes made to the interface will reflect everywhere.</a:t>
            </a:r>
          </a:p>
        </p:txBody>
      </p:sp>
      <p:pic>
        <p:nvPicPr>
          <p:cNvPr id="4" name="Picture 3">
            <a:extLst>
              <a:ext uri="{FF2B5EF4-FFF2-40B4-BE49-F238E27FC236}">
                <a16:creationId xmlns:a16="http://schemas.microsoft.com/office/drawing/2014/main" id="{37782B23-0E21-41DA-A23D-20736B07C433}"/>
              </a:ext>
            </a:extLst>
          </p:cNvPr>
          <p:cNvPicPr>
            <a:picLocks noChangeAspect="1"/>
          </p:cNvPicPr>
          <p:nvPr/>
        </p:nvPicPr>
        <p:blipFill>
          <a:blip r:embed="rId2"/>
          <a:stretch>
            <a:fillRect/>
          </a:stretch>
        </p:blipFill>
        <p:spPr>
          <a:xfrm>
            <a:off x="5397272" y="2337707"/>
            <a:ext cx="3552825" cy="1790700"/>
          </a:xfrm>
          <a:prstGeom prst="rect">
            <a:avLst/>
          </a:prstGeom>
        </p:spPr>
      </p:pic>
    </p:spTree>
    <p:extLst>
      <p:ext uri="{BB962C8B-B14F-4D97-AF65-F5344CB8AC3E}">
        <p14:creationId xmlns:p14="http://schemas.microsoft.com/office/powerpoint/2010/main" val="1438495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a:xfrm>
            <a:off x="1069848" y="484632"/>
            <a:ext cx="10058400" cy="1082911"/>
          </a:xfrm>
        </p:spPr>
        <p:txBody>
          <a:bodyPr>
            <a:normAutofit/>
          </a:bodyPr>
          <a:lstStyle/>
          <a:p>
            <a:r>
              <a:rPr lang="en-US" b="1" dirty="0"/>
              <a:t>Interface</a:t>
            </a:r>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4000173" cy="4604657"/>
          </a:xfrm>
        </p:spPr>
        <p:txBody>
          <a:bodyPr>
            <a:normAutofit/>
          </a:bodyPr>
          <a:lstStyle/>
          <a:p>
            <a:r>
              <a:rPr lang="en-US" dirty="0"/>
              <a:t>This example shows the writing interface, declaration of an interface, connecting the interface with design, and accessing interface signals.</a:t>
            </a:r>
            <a:br>
              <a:rPr lang="en-US" dirty="0"/>
            </a:br>
            <a:endParaRPr lang="en-US" dirty="0"/>
          </a:p>
        </p:txBody>
      </p:sp>
      <p:pic>
        <p:nvPicPr>
          <p:cNvPr id="5" name="Picture 4">
            <a:extLst>
              <a:ext uri="{FF2B5EF4-FFF2-40B4-BE49-F238E27FC236}">
                <a16:creationId xmlns:a16="http://schemas.microsoft.com/office/drawing/2014/main" id="{1656FFBE-0756-46E7-9090-E91D9AE73877}"/>
              </a:ext>
            </a:extLst>
          </p:cNvPr>
          <p:cNvPicPr>
            <a:picLocks noChangeAspect="1"/>
          </p:cNvPicPr>
          <p:nvPr/>
        </p:nvPicPr>
        <p:blipFill>
          <a:blip r:embed="rId2"/>
          <a:stretch>
            <a:fillRect/>
          </a:stretch>
        </p:blipFill>
        <p:spPr>
          <a:xfrm>
            <a:off x="5665650" y="148537"/>
            <a:ext cx="5661141" cy="6560926"/>
          </a:xfrm>
          <a:prstGeom prst="rect">
            <a:avLst/>
          </a:prstGeom>
        </p:spPr>
      </p:pic>
    </p:spTree>
    <p:extLst>
      <p:ext uri="{BB962C8B-B14F-4D97-AF65-F5344CB8AC3E}">
        <p14:creationId xmlns:p14="http://schemas.microsoft.com/office/powerpoint/2010/main" val="249989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646D-98F4-4084-BD71-2F00FA7FEE59}"/>
              </a:ext>
            </a:extLst>
          </p:cNvPr>
          <p:cNvSpPr>
            <a:spLocks noGrp="1"/>
          </p:cNvSpPr>
          <p:nvPr>
            <p:ph type="title"/>
          </p:nvPr>
        </p:nvSpPr>
        <p:spPr/>
        <p:txBody>
          <a:bodyPr/>
          <a:lstStyle/>
          <a:p>
            <a:r>
              <a:rPr lang="en-US" b="1" dirty="0" err="1"/>
              <a:t>Interprocess</a:t>
            </a:r>
            <a:r>
              <a:rPr lang="en-US" b="1" dirty="0"/>
              <a:t> Communication</a:t>
            </a:r>
            <a:br>
              <a:rPr lang="en-US" b="1" dirty="0"/>
            </a:br>
            <a:endParaRPr lang="en-US" dirty="0"/>
          </a:p>
        </p:txBody>
      </p:sp>
      <p:sp>
        <p:nvSpPr>
          <p:cNvPr id="3" name="Content Placeholder 2">
            <a:extLst>
              <a:ext uri="{FF2B5EF4-FFF2-40B4-BE49-F238E27FC236}">
                <a16:creationId xmlns:a16="http://schemas.microsoft.com/office/drawing/2014/main" id="{CEF53523-0AB9-4BD4-BE92-78C63BB429B7}"/>
              </a:ext>
            </a:extLst>
          </p:cNvPr>
          <p:cNvSpPr>
            <a:spLocks noGrp="1"/>
          </p:cNvSpPr>
          <p:nvPr>
            <p:ph idx="1"/>
          </p:nvPr>
        </p:nvSpPr>
        <p:spPr>
          <a:xfrm>
            <a:off x="1069848" y="1387929"/>
            <a:ext cx="10058400" cy="4784271"/>
          </a:xfrm>
        </p:spPr>
        <p:txBody>
          <a:bodyPr/>
          <a:lstStyle/>
          <a:p>
            <a:pPr fontAlgn="base"/>
            <a:r>
              <a:rPr lang="en-US" dirty="0" err="1"/>
              <a:t>Interprocess</a:t>
            </a:r>
            <a:r>
              <a:rPr lang="en-US" dirty="0"/>
              <a:t> communication is a way to communicate between processes or testbench components.</a:t>
            </a:r>
          </a:p>
          <a:p>
            <a:pPr fontAlgn="base"/>
            <a:r>
              <a:rPr lang="en-US" dirty="0" err="1"/>
              <a:t>SystemVerilog</a:t>
            </a:r>
            <a:r>
              <a:rPr lang="en-US" dirty="0"/>
              <a:t> provides three mechanisms for communication.</a:t>
            </a:r>
          </a:p>
          <a:p>
            <a:pPr marL="0" indent="0" fontAlgn="base">
              <a:buNone/>
            </a:pPr>
            <a:r>
              <a:rPr lang="en-US" dirty="0"/>
              <a:t>- Events</a:t>
            </a:r>
          </a:p>
          <a:p>
            <a:pPr marL="0" indent="0" fontAlgn="base">
              <a:buNone/>
            </a:pPr>
            <a:r>
              <a:rPr lang="en-US" dirty="0"/>
              <a:t>- Semaphores</a:t>
            </a:r>
          </a:p>
          <a:p>
            <a:pPr marL="0" indent="0" fontAlgn="base">
              <a:buNone/>
            </a:pPr>
            <a:r>
              <a:rPr lang="en-US" dirty="0"/>
              <a:t>- Mailbox</a:t>
            </a:r>
          </a:p>
          <a:p>
            <a:pPr marL="0" indent="0">
              <a:buNone/>
            </a:pPr>
            <a:br>
              <a:rPr lang="en-US" dirty="0"/>
            </a:br>
            <a:endParaRPr lang="en-US" dirty="0"/>
          </a:p>
        </p:txBody>
      </p:sp>
    </p:spTree>
    <p:extLst>
      <p:ext uri="{BB962C8B-B14F-4D97-AF65-F5344CB8AC3E}">
        <p14:creationId xmlns:p14="http://schemas.microsoft.com/office/powerpoint/2010/main" val="32220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B9EB-9CB8-4B8D-8840-E23EDE9E82D4}"/>
              </a:ext>
            </a:extLst>
          </p:cNvPr>
          <p:cNvSpPr>
            <a:spLocks noGrp="1"/>
          </p:cNvSpPr>
          <p:nvPr>
            <p:ph type="title"/>
          </p:nvPr>
        </p:nvSpPr>
        <p:spPr/>
        <p:txBody>
          <a:bodyPr/>
          <a:lstStyle/>
          <a:p>
            <a:r>
              <a:rPr lang="en-US" b="1" dirty="0"/>
              <a:t>Virtual Interface</a:t>
            </a:r>
            <a:endParaRPr lang="en-US" dirty="0"/>
          </a:p>
        </p:txBody>
      </p:sp>
      <p:sp>
        <p:nvSpPr>
          <p:cNvPr id="3" name="Content Placeholder 2">
            <a:extLst>
              <a:ext uri="{FF2B5EF4-FFF2-40B4-BE49-F238E27FC236}">
                <a16:creationId xmlns:a16="http://schemas.microsoft.com/office/drawing/2014/main" id="{82850DD5-5C28-49E9-A124-EB4150A732F4}"/>
              </a:ext>
            </a:extLst>
          </p:cNvPr>
          <p:cNvSpPr>
            <a:spLocks noGrp="1"/>
          </p:cNvSpPr>
          <p:nvPr>
            <p:ph idx="1"/>
          </p:nvPr>
        </p:nvSpPr>
        <p:spPr/>
        <p:txBody>
          <a:bodyPr/>
          <a:lstStyle/>
          <a:p>
            <a:r>
              <a:rPr lang="en-US" dirty="0"/>
              <a:t>A virtual interface is a variable that represents an interface instance.</a:t>
            </a:r>
          </a:p>
          <a:p>
            <a:r>
              <a:rPr lang="en-US" dirty="0"/>
              <a:t>The virtual interface must be initialized before using it. i.e., Virtual interface must be connected/pointed to the actual interface.</a:t>
            </a:r>
          </a:p>
          <a:p>
            <a:r>
              <a:rPr lang="en-US" dirty="0"/>
              <a:t>Virtual interface variables can be passed as arguments to the tasks, functions, or methods.</a:t>
            </a:r>
          </a:p>
          <a:p>
            <a:r>
              <a:rPr lang="en-US" dirty="0"/>
              <a:t>All the interface variables/Methods can be accessed via a virtual interface handle. </a:t>
            </a:r>
            <a:r>
              <a:rPr lang="en-US" dirty="0" err="1"/>
              <a:t>i.e</a:t>
            </a:r>
            <a:r>
              <a:rPr lang="en-US" dirty="0"/>
              <a:t> </a:t>
            </a:r>
            <a:r>
              <a:rPr lang="en-US" dirty="0" err="1"/>
              <a:t>virtual_interface.variable</a:t>
            </a:r>
            <a:endParaRPr lang="en-US" dirty="0"/>
          </a:p>
          <a:p>
            <a:r>
              <a:rPr lang="en-US" dirty="0"/>
              <a:t>accessing the uninitialized virtual interface result in a run-time fatal error.</a:t>
            </a:r>
          </a:p>
          <a:p>
            <a:pPr marL="0" indent="0">
              <a:buNone/>
            </a:pPr>
            <a:endParaRPr lang="en-US" dirty="0"/>
          </a:p>
        </p:txBody>
      </p:sp>
      <p:pic>
        <p:nvPicPr>
          <p:cNvPr id="6" name="Picture 5">
            <a:extLst>
              <a:ext uri="{FF2B5EF4-FFF2-40B4-BE49-F238E27FC236}">
                <a16:creationId xmlns:a16="http://schemas.microsoft.com/office/drawing/2014/main" id="{E6D9EC76-1920-4577-B477-DEAEB81F07DD}"/>
              </a:ext>
            </a:extLst>
          </p:cNvPr>
          <p:cNvPicPr>
            <a:picLocks noChangeAspect="1"/>
          </p:cNvPicPr>
          <p:nvPr/>
        </p:nvPicPr>
        <p:blipFill>
          <a:blip r:embed="rId2"/>
          <a:stretch>
            <a:fillRect/>
          </a:stretch>
        </p:blipFill>
        <p:spPr>
          <a:xfrm>
            <a:off x="2748559" y="5260060"/>
            <a:ext cx="5523693" cy="471267"/>
          </a:xfrm>
          <a:prstGeom prst="rect">
            <a:avLst/>
          </a:prstGeom>
        </p:spPr>
      </p:pic>
    </p:spTree>
    <p:extLst>
      <p:ext uri="{BB962C8B-B14F-4D97-AF65-F5344CB8AC3E}">
        <p14:creationId xmlns:p14="http://schemas.microsoft.com/office/powerpoint/2010/main" val="277756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188702" cy="5061857"/>
          </a:xfrm>
        </p:spPr>
        <p:txBody>
          <a:bodyPr/>
          <a:lstStyle/>
          <a:p>
            <a:r>
              <a:rPr lang="en-US" dirty="0"/>
              <a:t>Semaphore is a </a:t>
            </a:r>
            <a:r>
              <a:rPr lang="en-US" dirty="0" err="1"/>
              <a:t>SystemVerilog</a:t>
            </a:r>
            <a:r>
              <a:rPr lang="en-US" dirty="0"/>
              <a:t> built-in class, used for access control to shared resources, and for basic synchronization.</a:t>
            </a:r>
          </a:p>
          <a:p>
            <a:r>
              <a:rPr lang="en-US" dirty="0"/>
              <a:t>A semaphore is like a bucket with a number of keys. processes using semaphores must first procure a key from the bucket before they can continue to execute, All other processes must wait until a sufficient number of keys are returned to the bucket.</a:t>
            </a:r>
          </a:p>
          <a:p>
            <a:r>
              <a:rPr lang="en-US" dirty="0"/>
              <a:t>Imagine a situation where two processes try to access a shared memory area. where one process tries to write and the other process is trying to read the same memory location. This leads to an unexpected result. A semaphore can be used to overcome this situation.</a:t>
            </a:r>
          </a:p>
          <a:p>
            <a:r>
              <a:rPr lang="en-US" dirty="0"/>
              <a:t>Semaphore syntax:</a:t>
            </a:r>
          </a:p>
          <a:p>
            <a:pPr marL="0" indent="0">
              <a:buNone/>
            </a:pPr>
            <a:endParaRPr lang="en-US" dirty="0"/>
          </a:p>
        </p:txBody>
      </p:sp>
      <p:pic>
        <p:nvPicPr>
          <p:cNvPr id="5" name="Picture 4">
            <a:extLst>
              <a:ext uri="{FF2B5EF4-FFF2-40B4-BE49-F238E27FC236}">
                <a16:creationId xmlns:a16="http://schemas.microsoft.com/office/drawing/2014/main" id="{6B1AB2BB-00B1-44F0-885C-90E7A163263C}"/>
              </a:ext>
            </a:extLst>
          </p:cNvPr>
          <p:cNvPicPr>
            <a:picLocks noChangeAspect="1"/>
          </p:cNvPicPr>
          <p:nvPr/>
        </p:nvPicPr>
        <p:blipFill>
          <a:blip r:embed="rId2"/>
          <a:stretch>
            <a:fillRect/>
          </a:stretch>
        </p:blipFill>
        <p:spPr>
          <a:xfrm>
            <a:off x="3622900" y="4764025"/>
            <a:ext cx="4345442" cy="534613"/>
          </a:xfrm>
          <a:prstGeom prst="rect">
            <a:avLst/>
          </a:prstGeom>
        </p:spPr>
      </p:pic>
    </p:spTree>
    <p:extLst>
      <p:ext uri="{BB962C8B-B14F-4D97-AF65-F5344CB8AC3E}">
        <p14:creationId xmlns:p14="http://schemas.microsoft.com/office/powerpoint/2010/main" val="65005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058400" cy="4539343"/>
          </a:xfrm>
        </p:spPr>
        <p:txBody>
          <a:bodyPr/>
          <a:lstStyle/>
          <a:p>
            <a:pPr marL="0" indent="0">
              <a:buNone/>
            </a:pPr>
            <a:r>
              <a:rPr lang="en-US" sz="2400" b="1" dirty="0"/>
              <a:t>Semaphore methods</a:t>
            </a:r>
          </a:p>
          <a:p>
            <a:pPr marL="0" indent="0">
              <a:buNone/>
            </a:pPr>
            <a:r>
              <a:rPr lang="en-US" dirty="0"/>
              <a:t>Semaphore is a built-in class that provides the following methods,</a:t>
            </a:r>
          </a:p>
          <a:p>
            <a:pPr marL="0" indent="0">
              <a:buNone/>
            </a:pPr>
            <a:endParaRPr lang="en-US" dirty="0"/>
          </a:p>
          <a:p>
            <a:r>
              <a:rPr lang="en-US" b="1" dirty="0"/>
              <a:t>new(); 	</a:t>
            </a:r>
            <a:r>
              <a:rPr lang="en-US" dirty="0"/>
              <a:t>Create a semaphore with a specified number of keys</a:t>
            </a:r>
          </a:p>
          <a:p>
            <a:r>
              <a:rPr lang="en-US" b="1" dirty="0"/>
              <a:t>get(); </a:t>
            </a:r>
            <a:r>
              <a:rPr lang="en-US" dirty="0"/>
              <a:t>  	Obtain one or more keys from the bucket</a:t>
            </a:r>
          </a:p>
          <a:p>
            <a:r>
              <a:rPr lang="en-US" b="1" dirty="0"/>
              <a:t>put(); </a:t>
            </a:r>
            <a:r>
              <a:rPr lang="en-US" dirty="0"/>
              <a:t>  	Return one or more keys into the bucket</a:t>
            </a:r>
          </a:p>
          <a:p>
            <a:r>
              <a:rPr lang="en-US" b="1" dirty="0" err="1"/>
              <a:t>try_get</a:t>
            </a:r>
            <a:r>
              <a:rPr lang="en-US" b="1" dirty="0"/>
              <a:t>(); 	</a:t>
            </a:r>
            <a:r>
              <a:rPr lang="en-US" dirty="0"/>
              <a:t>Try to obtain one or more keys without blocking</a:t>
            </a:r>
          </a:p>
          <a:p>
            <a:endParaRPr lang="en-US" dirty="0"/>
          </a:p>
          <a:p>
            <a:endParaRPr lang="en-US" dirty="0"/>
          </a:p>
        </p:txBody>
      </p:sp>
    </p:spTree>
    <p:extLst>
      <p:ext uri="{BB962C8B-B14F-4D97-AF65-F5344CB8AC3E}">
        <p14:creationId xmlns:p14="http://schemas.microsoft.com/office/powerpoint/2010/main" val="103761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3752" y="1657350"/>
            <a:ext cx="10058400" cy="4539343"/>
          </a:xfrm>
        </p:spPr>
        <p:txBody>
          <a:bodyPr>
            <a:normAutofit/>
          </a:bodyPr>
          <a:lstStyle/>
          <a:p>
            <a:r>
              <a:rPr lang="en-US" b="1" dirty="0"/>
              <a:t>new( );  </a:t>
            </a:r>
          </a:p>
          <a:p>
            <a:endParaRPr lang="en-US" sz="200" b="1" dirty="0"/>
          </a:p>
          <a:p>
            <a:pPr lvl="1"/>
            <a:r>
              <a:rPr lang="en-US" dirty="0"/>
              <a:t>The new() method is used to create the Semaphore.</a:t>
            </a:r>
          </a:p>
          <a:p>
            <a:pPr lvl="1"/>
            <a:r>
              <a:rPr lang="en-US" dirty="0"/>
              <a:t>The new method will create the semaphore with </a:t>
            </a:r>
            <a:r>
              <a:rPr lang="en-US" dirty="0" err="1"/>
              <a:t>number_of_keys</a:t>
            </a:r>
            <a:r>
              <a:rPr lang="en-US" dirty="0"/>
              <a:t> keys in a bucket; where </a:t>
            </a:r>
            <a:r>
              <a:rPr lang="en-US" dirty="0" err="1"/>
              <a:t>number_of_keys</a:t>
            </a:r>
            <a:r>
              <a:rPr lang="en-US" dirty="0"/>
              <a:t> is integer variable.</a:t>
            </a:r>
          </a:p>
          <a:p>
            <a:pPr lvl="1"/>
            <a:r>
              <a:rPr lang="en-US" dirty="0"/>
              <a:t>The default number of keys is ‘0’</a:t>
            </a:r>
          </a:p>
          <a:p>
            <a:pPr lvl="1"/>
            <a:r>
              <a:rPr lang="en-US" dirty="0"/>
              <a:t>The new() method will return the semaphore handle or null if the semaphore cannot be created.</a:t>
            </a:r>
          </a:p>
          <a:p>
            <a:r>
              <a:rPr lang="en-US" b="1" dirty="0"/>
              <a:t>put( ); </a:t>
            </a:r>
          </a:p>
          <a:p>
            <a:pPr marL="274320" lvl="1" indent="0">
              <a:buNone/>
            </a:pPr>
            <a:endParaRPr lang="en-US" b="1" dirty="0"/>
          </a:p>
          <a:p>
            <a:pPr lvl="1"/>
            <a:r>
              <a:rPr lang="en-US" dirty="0"/>
              <a:t>The semaphore put() method is used to return key/keys to a semaphore.</a:t>
            </a:r>
          </a:p>
          <a:p>
            <a:pPr lvl="1"/>
            <a:r>
              <a:rPr lang="en-US" dirty="0"/>
              <a:t>When the </a:t>
            </a:r>
            <a:r>
              <a:rPr lang="en-US" dirty="0" err="1"/>
              <a:t>semaphore_name.put</a:t>
            </a:r>
            <a:r>
              <a:rPr lang="en-US" dirty="0"/>
              <a:t>() method is called, the specified number of keys are returned to the semaphore. The default number of keys returned is 1.</a:t>
            </a:r>
            <a:r>
              <a:rPr lang="en-US" b="1" dirty="0"/>
              <a:t>	</a:t>
            </a:r>
          </a:p>
          <a:p>
            <a:endParaRPr lang="en-US" dirty="0"/>
          </a:p>
        </p:txBody>
      </p:sp>
      <p:pic>
        <p:nvPicPr>
          <p:cNvPr id="11" name="Picture 10">
            <a:extLst>
              <a:ext uri="{FF2B5EF4-FFF2-40B4-BE49-F238E27FC236}">
                <a16:creationId xmlns:a16="http://schemas.microsoft.com/office/drawing/2014/main" id="{1CC1D63E-831F-4AE8-B951-2B545CCA914C}"/>
              </a:ext>
            </a:extLst>
          </p:cNvPr>
          <p:cNvPicPr>
            <a:picLocks noChangeAspect="1"/>
          </p:cNvPicPr>
          <p:nvPr/>
        </p:nvPicPr>
        <p:blipFill>
          <a:blip r:embed="rId2"/>
          <a:stretch>
            <a:fillRect/>
          </a:stretch>
        </p:blipFill>
        <p:spPr>
          <a:xfrm>
            <a:off x="2289400" y="1655693"/>
            <a:ext cx="5360535" cy="438283"/>
          </a:xfrm>
          <a:prstGeom prst="rect">
            <a:avLst/>
          </a:prstGeom>
        </p:spPr>
      </p:pic>
      <p:pic>
        <p:nvPicPr>
          <p:cNvPr id="12" name="Picture 11">
            <a:extLst>
              <a:ext uri="{FF2B5EF4-FFF2-40B4-BE49-F238E27FC236}">
                <a16:creationId xmlns:a16="http://schemas.microsoft.com/office/drawing/2014/main" id="{3A7290A2-8517-4B83-B6C4-E29AE4AE8807}"/>
              </a:ext>
            </a:extLst>
          </p:cNvPr>
          <p:cNvPicPr>
            <a:picLocks noChangeAspect="1"/>
          </p:cNvPicPr>
          <p:nvPr/>
        </p:nvPicPr>
        <p:blipFill>
          <a:blip r:embed="rId3"/>
          <a:stretch>
            <a:fillRect/>
          </a:stretch>
        </p:blipFill>
        <p:spPr>
          <a:xfrm>
            <a:off x="2226808" y="4047311"/>
            <a:ext cx="5423127" cy="434347"/>
          </a:xfrm>
          <a:prstGeom prst="rect">
            <a:avLst/>
          </a:prstGeom>
        </p:spPr>
      </p:pic>
    </p:spTree>
    <p:extLst>
      <p:ext uri="{BB962C8B-B14F-4D97-AF65-F5344CB8AC3E}">
        <p14:creationId xmlns:p14="http://schemas.microsoft.com/office/powerpoint/2010/main" val="37677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9848" y="484632"/>
            <a:ext cx="10058400" cy="1609344"/>
          </a:xfrm>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7" y="1632857"/>
            <a:ext cx="10392809" cy="5225143"/>
          </a:xfrm>
        </p:spPr>
        <p:txBody>
          <a:bodyPr>
            <a:normAutofit/>
          </a:bodyPr>
          <a:lstStyle/>
          <a:p>
            <a:r>
              <a:rPr lang="en-US" b="1" dirty="0"/>
              <a:t>get( ); 	</a:t>
            </a:r>
          </a:p>
          <a:p>
            <a:pPr lvl="1"/>
            <a:endParaRPr lang="en-US" sz="300" dirty="0"/>
          </a:p>
          <a:p>
            <a:pPr lvl="1"/>
            <a:r>
              <a:rPr lang="en-US" dirty="0"/>
              <a:t>The semaphore get() method is used to get key/keys from a semaphore.</a:t>
            </a:r>
          </a:p>
          <a:p>
            <a:pPr lvl="1"/>
            <a:r>
              <a:rPr lang="en-US" dirty="0"/>
              <a:t>If the specified number of keys are available, then the method returns and execution continues</a:t>
            </a:r>
          </a:p>
          <a:p>
            <a:pPr lvl="1"/>
            <a:r>
              <a:rPr lang="en-US" dirty="0"/>
              <a:t>If the specified number of keys are not available, then the process blocks until the keys become available</a:t>
            </a:r>
          </a:p>
          <a:p>
            <a:pPr lvl="1"/>
            <a:r>
              <a:rPr lang="en-US" dirty="0"/>
              <a:t>The default number of keys requested is 1.</a:t>
            </a:r>
          </a:p>
          <a:p>
            <a:r>
              <a:rPr lang="en-US" b="1" dirty="0" err="1"/>
              <a:t>try_get</a:t>
            </a:r>
            <a:r>
              <a:rPr lang="en-US" b="1" dirty="0"/>
              <a:t>();</a:t>
            </a:r>
          </a:p>
          <a:p>
            <a:pPr lvl="1"/>
            <a:endParaRPr lang="en-US" sz="200" b="1" dirty="0"/>
          </a:p>
          <a:p>
            <a:pPr lvl="1"/>
            <a:r>
              <a:rPr lang="en-US" dirty="0"/>
              <a:t>The semaphore </a:t>
            </a:r>
            <a:r>
              <a:rPr lang="en-US" dirty="0" err="1"/>
              <a:t>try_get</a:t>
            </a:r>
            <a:r>
              <a:rPr lang="en-US" dirty="0"/>
              <a:t>() method is used to procure a specified number of keys from a semaphore, but without blocking.</a:t>
            </a:r>
          </a:p>
          <a:p>
            <a:pPr lvl="1"/>
            <a:r>
              <a:rPr lang="en-US" dirty="0"/>
              <a:t>If the specified number of keys are available, the method returns 1 and execution continues</a:t>
            </a:r>
          </a:p>
          <a:p>
            <a:pPr lvl="1"/>
            <a:r>
              <a:rPr lang="en-US" dirty="0"/>
              <a:t>If the specified number of keys is not available, the method returns 0 and execution continues</a:t>
            </a:r>
          </a:p>
          <a:p>
            <a:pPr lvl="1"/>
            <a:r>
              <a:rPr lang="en-US" dirty="0"/>
              <a:t>The default number of keys requested is 1</a:t>
            </a:r>
          </a:p>
        </p:txBody>
      </p:sp>
      <p:pic>
        <p:nvPicPr>
          <p:cNvPr id="9" name="Picture 8">
            <a:extLst>
              <a:ext uri="{FF2B5EF4-FFF2-40B4-BE49-F238E27FC236}">
                <a16:creationId xmlns:a16="http://schemas.microsoft.com/office/drawing/2014/main" id="{22D89726-D8FC-465B-A6B9-575C1D64E026}"/>
              </a:ext>
            </a:extLst>
          </p:cNvPr>
          <p:cNvPicPr>
            <a:picLocks noChangeAspect="1"/>
          </p:cNvPicPr>
          <p:nvPr/>
        </p:nvPicPr>
        <p:blipFill>
          <a:blip r:embed="rId2"/>
          <a:stretch>
            <a:fillRect/>
          </a:stretch>
        </p:blipFill>
        <p:spPr>
          <a:xfrm>
            <a:off x="2560864" y="1567542"/>
            <a:ext cx="5423192" cy="451933"/>
          </a:xfrm>
          <a:prstGeom prst="rect">
            <a:avLst/>
          </a:prstGeom>
        </p:spPr>
      </p:pic>
      <p:pic>
        <p:nvPicPr>
          <p:cNvPr id="10" name="Picture 9">
            <a:extLst>
              <a:ext uri="{FF2B5EF4-FFF2-40B4-BE49-F238E27FC236}">
                <a16:creationId xmlns:a16="http://schemas.microsoft.com/office/drawing/2014/main" id="{1428CA1B-B9E7-493A-A8F7-CAF54E7716D9}"/>
              </a:ext>
            </a:extLst>
          </p:cNvPr>
          <p:cNvPicPr>
            <a:picLocks noChangeAspect="1"/>
          </p:cNvPicPr>
          <p:nvPr/>
        </p:nvPicPr>
        <p:blipFill>
          <a:blip r:embed="rId3"/>
          <a:stretch>
            <a:fillRect/>
          </a:stretch>
        </p:blipFill>
        <p:spPr>
          <a:xfrm>
            <a:off x="2618014" y="3959679"/>
            <a:ext cx="5423192" cy="391364"/>
          </a:xfrm>
          <a:prstGeom prst="rect">
            <a:avLst/>
          </a:prstGeom>
        </p:spPr>
      </p:pic>
    </p:spTree>
    <p:extLst>
      <p:ext uri="{BB962C8B-B14F-4D97-AF65-F5344CB8AC3E}">
        <p14:creationId xmlns:p14="http://schemas.microsoft.com/office/powerpoint/2010/main" val="22401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9848" y="484632"/>
            <a:ext cx="10058400" cy="1609344"/>
          </a:xfrm>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7" y="1632857"/>
            <a:ext cx="4171624" cy="5225143"/>
          </a:xfrm>
        </p:spPr>
        <p:txBody>
          <a:bodyPr>
            <a:normAutofit/>
          </a:bodyPr>
          <a:lstStyle/>
          <a:p>
            <a:r>
              <a:rPr lang="en-US" dirty="0"/>
              <a:t>semaphore </a:t>
            </a:r>
            <a:r>
              <a:rPr lang="en-US" dirty="0" err="1"/>
              <a:t>sema</a:t>
            </a:r>
            <a:r>
              <a:rPr lang="en-US" dirty="0"/>
              <a:t> is created with the 1 key, two processes are accessing the display method at the same time, but only one process will get the semaphore key and the other process will wait till it gets the key.</a:t>
            </a:r>
          </a:p>
          <a:p>
            <a:pPr marL="0" indent="0">
              <a:buNone/>
            </a:pPr>
            <a:br>
              <a:rPr lang="en-US" dirty="0"/>
            </a:br>
            <a:endParaRPr lang="en-US" dirty="0"/>
          </a:p>
        </p:txBody>
      </p:sp>
      <p:pic>
        <p:nvPicPr>
          <p:cNvPr id="5" name="Picture 4">
            <a:extLst>
              <a:ext uri="{FF2B5EF4-FFF2-40B4-BE49-F238E27FC236}">
                <a16:creationId xmlns:a16="http://schemas.microsoft.com/office/drawing/2014/main" id="{380E9107-12C5-4810-880F-24D79E2B2BDC}"/>
              </a:ext>
            </a:extLst>
          </p:cNvPr>
          <p:cNvPicPr>
            <a:picLocks noChangeAspect="1"/>
          </p:cNvPicPr>
          <p:nvPr/>
        </p:nvPicPr>
        <p:blipFill>
          <a:blip r:embed="rId2"/>
          <a:stretch>
            <a:fillRect/>
          </a:stretch>
        </p:blipFill>
        <p:spPr>
          <a:xfrm>
            <a:off x="5631092" y="1163127"/>
            <a:ext cx="5032305" cy="4531745"/>
          </a:xfrm>
          <a:prstGeom prst="rect">
            <a:avLst/>
          </a:prstGeom>
        </p:spPr>
      </p:pic>
      <p:pic>
        <p:nvPicPr>
          <p:cNvPr id="7" name="Picture 6">
            <a:extLst>
              <a:ext uri="{FF2B5EF4-FFF2-40B4-BE49-F238E27FC236}">
                <a16:creationId xmlns:a16="http://schemas.microsoft.com/office/drawing/2014/main" id="{0624176C-08E6-4405-807B-E5D3D26F79A4}"/>
              </a:ext>
            </a:extLst>
          </p:cNvPr>
          <p:cNvPicPr>
            <a:picLocks noChangeAspect="1"/>
          </p:cNvPicPr>
          <p:nvPr/>
        </p:nvPicPr>
        <p:blipFill>
          <a:blip r:embed="rId3"/>
          <a:stretch>
            <a:fillRect/>
          </a:stretch>
        </p:blipFill>
        <p:spPr>
          <a:xfrm>
            <a:off x="5631092" y="5777362"/>
            <a:ext cx="3855807" cy="827544"/>
          </a:xfrm>
          <a:prstGeom prst="rect">
            <a:avLst/>
          </a:prstGeom>
        </p:spPr>
      </p:pic>
    </p:spTree>
    <p:extLst>
      <p:ext uri="{BB962C8B-B14F-4D97-AF65-F5344CB8AC3E}">
        <p14:creationId xmlns:p14="http://schemas.microsoft.com/office/powerpoint/2010/main" val="128845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3752" y="264196"/>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188702" cy="5225143"/>
          </a:xfrm>
        </p:spPr>
        <p:txBody>
          <a:bodyPr/>
          <a:lstStyle/>
          <a:p>
            <a:r>
              <a:rPr lang="en-US" dirty="0"/>
              <a:t>A </a:t>
            </a:r>
            <a:r>
              <a:rPr lang="en-US" b="1" dirty="0"/>
              <a:t>mailbox</a:t>
            </a:r>
            <a:r>
              <a:rPr lang="en-US" dirty="0"/>
              <a:t> is a communication mechanism that allows messages to be exchanged between processes. The process which wants to talk to another process posts the message to a mailbox, which stores the messages temporarily in a system-defined memory object, to pass it to the desired process.</a:t>
            </a:r>
          </a:p>
          <a:p>
            <a:r>
              <a:rPr lang="en-US" dirty="0"/>
              <a:t>Based on the sizes mailboxes are categorized as,</a:t>
            </a:r>
          </a:p>
          <a:p>
            <a:r>
              <a:rPr lang="en-US" b="1" dirty="0"/>
              <a:t>Bounded Mailbox: </a:t>
            </a:r>
          </a:p>
          <a:p>
            <a:pPr lvl="1"/>
            <a:r>
              <a:rPr lang="en-US" dirty="0"/>
              <a:t>A bounded mailbox is with the size defined. mailbox becomes full when storing a bounded number of messages. A process that attempts to place a message into a full mailbox shall be suspended until enough space becomes available in the mailbox queue.</a:t>
            </a:r>
            <a:endParaRPr lang="en-US" b="1" dirty="0"/>
          </a:p>
          <a:p>
            <a:r>
              <a:rPr lang="en-US" b="1" dirty="0"/>
              <a:t>Unbounded Mailbox: </a:t>
            </a:r>
          </a:p>
          <a:p>
            <a:pPr lvl="1"/>
            <a:r>
              <a:rPr lang="en-US" dirty="0"/>
              <a:t>Unbounded mailboxes are of unlimited size.</a:t>
            </a:r>
            <a:endParaRPr lang="en-US" b="1" dirty="0"/>
          </a:p>
        </p:txBody>
      </p:sp>
    </p:spTree>
    <p:extLst>
      <p:ext uri="{BB962C8B-B14F-4D97-AF65-F5344CB8AC3E}">
        <p14:creationId xmlns:p14="http://schemas.microsoft.com/office/powerpoint/2010/main" val="154458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3752" y="264196"/>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188702" cy="5225143"/>
          </a:xfrm>
        </p:spPr>
        <p:txBody>
          <a:bodyPr/>
          <a:lstStyle/>
          <a:p>
            <a:pPr marL="0" indent="0">
              <a:buNone/>
            </a:pPr>
            <a:r>
              <a:rPr lang="en-US" b="1" dirty="0">
                <a:solidFill>
                  <a:srgbClr val="FF0000"/>
                </a:solidFill>
              </a:rPr>
              <a:t>Mailbox types: </a:t>
            </a:r>
          </a:p>
          <a:p>
            <a:pPr lvl="1"/>
            <a:r>
              <a:rPr lang="en-US" dirty="0"/>
              <a:t>There are two types of mailboxes,</a:t>
            </a:r>
            <a:endParaRPr lang="en-US" b="1" dirty="0"/>
          </a:p>
          <a:p>
            <a:r>
              <a:rPr lang="en-US" b="1" dirty="0"/>
              <a:t>Generic Mailbox (type-less mailbox): </a:t>
            </a:r>
          </a:p>
          <a:p>
            <a:pPr lvl="1"/>
            <a:r>
              <a:rPr lang="en-US" dirty="0"/>
              <a:t>The default mailbox is </a:t>
            </a:r>
            <a:r>
              <a:rPr lang="en-US" dirty="0" err="1"/>
              <a:t>typeless</a:t>
            </a:r>
            <a:r>
              <a:rPr lang="en-US" dirty="0"/>
              <a:t>. That is, a single mailbox can send and receive data of any type.</a:t>
            </a:r>
          </a:p>
          <a:p>
            <a:pPr lvl="1"/>
            <a:endParaRPr lang="en-US" dirty="0"/>
          </a:p>
          <a:p>
            <a:pPr lvl="1"/>
            <a:endParaRPr lang="en-US" dirty="0"/>
          </a:p>
          <a:p>
            <a:pPr lvl="1"/>
            <a:endParaRPr lang="en-US" dirty="0"/>
          </a:p>
          <a:p>
            <a:r>
              <a:rPr lang="en-US" b="1" dirty="0"/>
              <a:t>Parameterized mailbox (with a particular type):</a:t>
            </a:r>
          </a:p>
          <a:p>
            <a:pPr lvl="1"/>
            <a:r>
              <a:rPr lang="en-US" dirty="0"/>
              <a:t>Parameterized mailbox is used to transfer a data of particular type.</a:t>
            </a:r>
          </a:p>
          <a:p>
            <a:endParaRPr lang="en-US" b="1" dirty="0"/>
          </a:p>
        </p:txBody>
      </p:sp>
      <p:pic>
        <p:nvPicPr>
          <p:cNvPr id="4" name="Picture 3">
            <a:extLst>
              <a:ext uri="{FF2B5EF4-FFF2-40B4-BE49-F238E27FC236}">
                <a16:creationId xmlns:a16="http://schemas.microsoft.com/office/drawing/2014/main" id="{A5BA7951-71B9-4A8C-9EC1-92B8A9D42E4E}"/>
              </a:ext>
            </a:extLst>
          </p:cNvPr>
          <p:cNvPicPr>
            <a:picLocks noChangeAspect="1"/>
          </p:cNvPicPr>
          <p:nvPr/>
        </p:nvPicPr>
        <p:blipFill>
          <a:blip r:embed="rId2"/>
          <a:stretch>
            <a:fillRect/>
          </a:stretch>
        </p:blipFill>
        <p:spPr>
          <a:xfrm>
            <a:off x="2231805" y="3343301"/>
            <a:ext cx="3662809" cy="498250"/>
          </a:xfrm>
          <a:prstGeom prst="rect">
            <a:avLst/>
          </a:prstGeom>
        </p:spPr>
      </p:pic>
      <p:pic>
        <p:nvPicPr>
          <p:cNvPr id="5" name="Picture 4">
            <a:extLst>
              <a:ext uri="{FF2B5EF4-FFF2-40B4-BE49-F238E27FC236}">
                <a16:creationId xmlns:a16="http://schemas.microsoft.com/office/drawing/2014/main" id="{1555B0C3-D20B-4D3D-825D-F9F90A77EE40}"/>
              </a:ext>
            </a:extLst>
          </p:cNvPr>
          <p:cNvPicPr>
            <a:picLocks noChangeAspect="1"/>
          </p:cNvPicPr>
          <p:nvPr/>
        </p:nvPicPr>
        <p:blipFill>
          <a:blip r:embed="rId3"/>
          <a:stretch>
            <a:fillRect/>
          </a:stretch>
        </p:blipFill>
        <p:spPr>
          <a:xfrm>
            <a:off x="2231805" y="5225143"/>
            <a:ext cx="4133872" cy="391509"/>
          </a:xfrm>
          <a:prstGeom prst="rect">
            <a:avLst/>
          </a:prstGeom>
        </p:spPr>
      </p:pic>
    </p:spTree>
    <p:extLst>
      <p:ext uri="{BB962C8B-B14F-4D97-AF65-F5344CB8AC3E}">
        <p14:creationId xmlns:p14="http://schemas.microsoft.com/office/powerpoint/2010/main" val="2763440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832</TotalTime>
  <Words>1411</Words>
  <Application>Microsoft Office PowerPoint</Application>
  <PresentationFormat>Widescreen</PresentationFormat>
  <Paragraphs>136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Rockwell</vt:lpstr>
      <vt:lpstr>Rockwell Condensed</vt:lpstr>
      <vt:lpstr>Wingdings</vt:lpstr>
      <vt:lpstr>Wood Type</vt:lpstr>
      <vt:lpstr>Interprocess Communication </vt:lpstr>
      <vt:lpstr>Interprocess Communication </vt:lpstr>
      <vt:lpstr>Semaphore </vt:lpstr>
      <vt:lpstr>Semaphore </vt:lpstr>
      <vt:lpstr>Semaphore </vt:lpstr>
      <vt:lpstr>Semaphore </vt:lpstr>
      <vt:lpstr>Semaphore </vt:lpstr>
      <vt:lpstr>Mailbox</vt:lpstr>
      <vt:lpstr>Mailbox</vt:lpstr>
      <vt:lpstr>Mailbox</vt:lpstr>
      <vt:lpstr>Mailbox</vt:lpstr>
      <vt:lpstr>Events </vt:lpstr>
      <vt:lpstr>Events</vt:lpstr>
      <vt:lpstr>Events </vt:lpstr>
      <vt:lpstr>Events </vt:lpstr>
      <vt:lpstr>Events </vt:lpstr>
      <vt:lpstr>Interface</vt:lpstr>
      <vt:lpstr>Interface</vt:lpstr>
      <vt:lpstr>Interface</vt:lpstr>
      <vt:lpstr>Virtual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 </dc:title>
  <dc:creator>Paul, Samir</dc:creator>
  <cp:lastModifiedBy>Paul, Samir</cp:lastModifiedBy>
  <cp:revision>64</cp:revision>
  <dcterms:created xsi:type="dcterms:W3CDTF">2023-06-04T05:29:10Z</dcterms:created>
  <dcterms:modified xsi:type="dcterms:W3CDTF">2023-06-05T06:51:09Z</dcterms:modified>
</cp:coreProperties>
</file>