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8" r:id="rId17"/>
    <p:sldId id="271" r:id="rId18"/>
    <p:sldId id="272" r:id="rId19"/>
    <p:sldId id="273" r:id="rId20"/>
    <p:sldId id="274" r:id="rId21"/>
    <p:sldId id="275" r:id="rId22"/>
    <p:sldId id="276" r:id="rId23"/>
    <p:sldId id="277"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p:scale>
          <a:sx n="88" d="100"/>
          <a:sy n="88" d="100"/>
        </p:scale>
        <p:origin x="100"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0:42:01.885"/>
    </inkml:context>
    <inkml:brush xml:id="br0">
      <inkml:brushProperty name="width" value="0.1" units="cm"/>
      <inkml:brushProperty name="height" value="0.1" units="cm"/>
      <inkml:brushProperty name="color" value="#E71224"/>
      <inkml:brushProperty name="ignorePressure" value="1"/>
    </inkml:brush>
  </inkml:definitions>
  <inkml:trace contextRef="#ctx0" brushRef="#br0">94 243,'928'0,"-879"9,-64 0,-14-6,-6-1</inkml:trace>
  <inkml:trace contextRef="#ctx0" brushRef="#br0" timeOffset="1">381 266,'1582'0,"-1197"20,-339-18</inkml:trace>
  <inkml:trace contextRef="#ctx0" brushRef="#br0" timeOffset="2">2347 288,'130'-39,"65"31,-123 10,1639-2,-1386 24,-104-4,497 52,-494-48,106-7,-209-17,41-2,0 8,89 17,-157-13,1-4,56-6,-118 0,223 20,589 4,3709-25,-4403 27,-132-20</inkml:trace>
  <inkml:trace contextRef="#ctx0" brushRef="#br0" timeOffset="3">381 0,'-17'17,"-1"-1,-1-2,0 0,0 0,-2-2,1-1,-1 0,-1-2,-2 1,-157 89,181-99,1 0,-1 0,1 0,-1 1,1-1,-1 0,0 0,1 0,-1 1,0-1,1 0,-1 0,0 1,1-1,-1 0,0 0,1 1,-1-1,0 0,0 1,1-1,-1 1,0-1,0 0,0 1,1-1,-1 1,0-1,0 0,0 1,0-1,0 1,0-1,0 1,0-1,0 0,0 1,0-1,0 1,-1-1,1 1,0-1,0 0,0 1,0-1,-1 0,1 1,0-1,0 0,-1 1,1-1,0 0,-1 1,1-1,52 0,-43 0,205-1,-127 36,-49-15,82 47,-95-55,-4-2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0:42:06.350"/>
    </inkml:context>
    <inkml:brush xml:id="br0">
      <inkml:brushProperty name="width" value="0.1" units="cm"/>
      <inkml:brushProperty name="height" value="0.1" units="cm"/>
      <inkml:brushProperty name="color" value="#33CCFF"/>
      <inkml:brushProperty name="ignorePressure" value="1"/>
    </inkml:brush>
  </inkml:definitions>
  <inkml:trace contextRef="#ctx0" brushRef="#br0">17 161,'1'2,"0"-1,0 1,0-1,0 1,0-1,0 0,1 0,-1 1,1-1,-1 0,1 0,-1 0,1-1,-1 1,1 0,0-1,-1 1,1-1,0 1,0-1,-1 0,1 0,0 1,0-1,0-1,1 1,5 1,214 25,1119-26,505 0,-1403 23,253-15,462 39,147 8,-75-25,-420 15,-554-25,810 75,226-20,-538-13,-701-60,34-1,-1 5,0 3,64 16,-44-4,-67-15,-1 2,0 2,0 1,29 14,74 34,-86-38,-1 2,-1 2,-1 3,18 15,171 120,79 51,5 16,-133-62,-74-50,-92-100,-3-2</inkml:trace>
  <inkml:trace contextRef="#ctx0" brushRef="#br0" timeOffset="1">317 0,'0'6,"1"0,-1 0,0-1,-1 1,1 0,-1 0,0-1,-1 1,1-1,-1 1,0-1,0 0,-1 1,0-1,0 0,0-1,0 1,-1 0,1-1,-1 0,-1 0,1 0,0 0,-1-1,0 0,-2 1,-173 59,124-51,55-12,1 0,-1 1,0-1,1 0,-1 0,0 1,1-1,-1 0,0 1,1-1,-1 1,1-1,-1 1,1-1,-1 1,1-1,-1 1,1-1,0 1,-1 0,1-1,0 1,-1 0,1-1,0 1,0 0,0-1,0 1,-1 0,1 0,0-1,0 1,0 0,1-1,-1 1,0 0,0-1,0 1,0 0,1 0,-1-1,0 1,1-1,-1 1,0 0,1-1,-1 1,1-1,-1 1,1-1,28 39,-21-30,224 249,-191-217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1:00:00.476"/>
    </inkml:context>
    <inkml:brush xml:id="br0">
      <inkml:brushProperty name="width" value="0.1" units="cm"/>
      <inkml:brushProperty name="height" value="0.1" units="cm"/>
      <inkml:brushProperty name="color" value="#E71224"/>
      <inkml:brushProperty name="ignorePressure" value="1"/>
    </inkml:brush>
  </inkml:definitions>
  <inkml:trace contextRef="#ctx0" brushRef="#br0">143 333,'347'0,"1243"-18,800-9,-1985 28,556 42,510-42,-1134-1,140 0,140 0,113 0,2522 0,-2966-1,-217 1,110-13,-156 0,-31 0</inkml:trace>
  <inkml:trace contextRef="#ctx0" brushRef="#br0" timeOffset="1982.621">408 1,'0'1,"1"5,0 0,-1 0,0 0,0-1,-1 1,1 0,-1 0,0 0,-1-1,1 1,-1 0,0-1,-1 1,1-1,-1 0,0 0,-1 0,1 0,-1-1,0 1,-2 1,-23 17,0-2,-1-1,-1-2,-1 0,0-3,-2 0,-20 5,29-13,22-8,1 1,-1 0,0 0,0 1,0-1,0 1,1-1,-1 1,0 0,0 0,1 0,-1 0,1 0,-1 1,1-1,-1 1,1 0,0 0,0 0,0 0,0 0,0 0,0 0,1 1,-1-1,1 1,-1-1,1 1,0-1,0 1,0 0,1 0,-1-1,0 1,1 1,5 6,0 0,0-1,1 1,0-1,1 0,0-1,1 1,-1-1,2-1,-1 0,1 0,0 0,0-1,10 4,-4 0,60 39,2-3,69 30,-78-45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6:05:03.194"/>
    </inkml:context>
    <inkml:brush xml:id="br0">
      <inkml:brushProperty name="width" value="0.1" units="cm"/>
      <inkml:brushProperty name="height" value="0.1" units="cm"/>
      <inkml:brushProperty name="color" value="#E71224"/>
      <inkml:brushProperty name="ignorePressure" value="1"/>
    </inkml:brush>
  </inkml:definitions>
  <inkml:trace contextRef="#ctx0" brushRef="#br0">3644 163,'-47'17,"-256"-10,189-8,-3027 0,3103 1</inkml:trace>
  <inkml:trace contextRef="#ctx0" brushRef="#br0" timeOffset="8625.993">3297 1,'14'2,"0"1,0 1,-1 0,0 1,0 0,0 1,0 0,-1 1,0 1,0 0,1 2,-7-6,32 20,-25-18,-1 2,0-1,0 2,0-1,-1 2,0-1,-1 2,0-1,-1 1,8 12,-16-20,1 0,-1 0,0 0,0 0,0 1,-1-1,1 0,-1 1,0-1,0 0,0 1,0-1,0 1,-1-1,0 0,1 1,-1-1,-1 0,1 0,0 0,-1 0,1 0,-1 0,0 0,0 0,0-1,0 1,-1-1,1 1,-1-1,1 0,-1 0,0 0,-1 0,-107 55,-103 32,166-68</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0096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772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91826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2176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3813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9A785-7086-49A5-A054-414493B6462E}" type="datetimeFigureOut">
              <a:rPr lang="en-US" smtClean="0"/>
              <a:t>01-Jun-23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709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9A785-7086-49A5-A054-414493B6462E}" type="datetimeFigureOut">
              <a:rPr lang="en-US" smtClean="0"/>
              <a:t>01-Jun-23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4D1AB-4686-4613-911A-1ACF8B49F727}"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5981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9A785-7086-49A5-A054-414493B6462E}" type="datetimeFigureOut">
              <a:rPr lang="en-US" smtClean="0"/>
              <a:t>01-Jun-23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4D1AB-4686-4613-911A-1ACF8B49F727}"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1157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9A785-7086-49A5-A054-414493B6462E}" type="datetimeFigureOut">
              <a:rPr lang="en-US" smtClean="0"/>
              <a:t>01-Jun-23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4D1AB-4686-4613-911A-1ACF8B49F727}" type="slidenum">
              <a:rPr lang="en-US" smtClean="0"/>
              <a:t>‹#›</a:t>
            </a:fld>
            <a:endParaRPr lang="en-US"/>
          </a:p>
        </p:txBody>
      </p:sp>
    </p:spTree>
    <p:extLst>
      <p:ext uri="{BB962C8B-B14F-4D97-AF65-F5344CB8AC3E}">
        <p14:creationId xmlns:p14="http://schemas.microsoft.com/office/powerpoint/2010/main" val="31274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99A785-7086-49A5-A054-414493B6462E}" type="datetimeFigureOut">
              <a:rPr lang="en-US" smtClean="0"/>
              <a:t>01-Jun-23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8582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899A785-7086-49A5-A054-414493B6462E}" type="datetimeFigureOut">
              <a:rPr lang="en-US" smtClean="0"/>
              <a:t>01-Jun-23</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B14D1AB-4686-4613-911A-1ACF8B49F727}"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43647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99A785-7086-49A5-A054-414493B6462E}" type="datetimeFigureOut">
              <a:rPr lang="en-US" smtClean="0"/>
              <a:t>01-Jun-23</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B14D1AB-4686-4613-911A-1ACF8B49F727}" type="slidenum">
              <a:rPr lang="en-US" smtClean="0"/>
              <a:t>‹#›</a:t>
            </a:fld>
            <a:endParaRPr lang="en-US"/>
          </a:p>
        </p:txBody>
      </p:sp>
    </p:spTree>
    <p:extLst>
      <p:ext uri="{BB962C8B-B14F-4D97-AF65-F5344CB8AC3E}">
        <p14:creationId xmlns:p14="http://schemas.microsoft.com/office/powerpoint/2010/main" val="424359747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amirti/sv"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FF2E-EB02-4071-9447-36B22AACEE93}"/>
              </a:ext>
            </a:extLst>
          </p:cNvPr>
          <p:cNvSpPr>
            <a:spLocks noGrp="1"/>
          </p:cNvSpPr>
          <p:nvPr>
            <p:ph type="ctrTitle"/>
          </p:nvPr>
        </p:nvSpPr>
        <p:spPr/>
        <p:txBody>
          <a:bodyPr/>
          <a:lstStyle/>
          <a:p>
            <a:r>
              <a:rPr lang="en-US" dirty="0">
                <a:solidFill>
                  <a:srgbClr val="FF0000"/>
                </a:solidFill>
                <a:latin typeface="Algerian" panose="04020705040A02060702" pitchFamily="82" charset="0"/>
              </a:rPr>
              <a:t>Session 1</a:t>
            </a:r>
          </a:p>
        </p:txBody>
      </p:sp>
      <p:sp>
        <p:nvSpPr>
          <p:cNvPr id="3" name="Subtitle 2">
            <a:extLst>
              <a:ext uri="{FF2B5EF4-FFF2-40B4-BE49-F238E27FC236}">
                <a16:creationId xmlns:a16="http://schemas.microsoft.com/office/drawing/2014/main" id="{E42B4DC5-F9E2-4C6E-BE09-4813CF674A77}"/>
              </a:ext>
            </a:extLst>
          </p:cNvPr>
          <p:cNvSpPr>
            <a:spLocks noGrp="1"/>
          </p:cNvSpPr>
          <p:nvPr>
            <p:ph type="subTitle" idx="1"/>
          </p:nvPr>
        </p:nvSpPr>
        <p:spPr/>
        <p:txBody>
          <a:bodyPr>
            <a:normAutofit fontScale="32500" lnSpcReduction="20000"/>
          </a:bodyPr>
          <a:lstStyle/>
          <a:p>
            <a:r>
              <a:rPr lang="en-US" sz="3800" b="1" dirty="0" err="1"/>
              <a:t>SystemVerilog</a:t>
            </a:r>
            <a:endParaRPr lang="en-US" sz="3800" b="1" dirty="0"/>
          </a:p>
          <a:p>
            <a:r>
              <a:rPr lang="en-US" sz="9000" b="1" dirty="0">
                <a:latin typeface="Bahnschrift SemiBold" panose="020B0502040204020203" pitchFamily="34" charset="0"/>
              </a:rPr>
              <a:t>Class, Functions &amp; Task </a:t>
            </a:r>
          </a:p>
        </p:txBody>
      </p:sp>
      <p:sp>
        <p:nvSpPr>
          <p:cNvPr id="4" name="TextBox 3">
            <a:extLst>
              <a:ext uri="{FF2B5EF4-FFF2-40B4-BE49-F238E27FC236}">
                <a16:creationId xmlns:a16="http://schemas.microsoft.com/office/drawing/2014/main" id="{71C4A8C4-B899-46B3-B9D5-2EC4C25D4B62}"/>
              </a:ext>
            </a:extLst>
          </p:cNvPr>
          <p:cNvSpPr txBox="1"/>
          <p:nvPr/>
        </p:nvSpPr>
        <p:spPr>
          <a:xfrm>
            <a:off x="10860277" y="5428211"/>
            <a:ext cx="1331723" cy="646331"/>
          </a:xfrm>
          <a:prstGeom prst="rect">
            <a:avLst/>
          </a:prstGeom>
          <a:noFill/>
        </p:spPr>
        <p:txBody>
          <a:bodyPr wrap="square" rtlCol="0">
            <a:spAutoFit/>
          </a:bodyPr>
          <a:lstStyle/>
          <a:p>
            <a:r>
              <a:rPr lang="en-US" b="1" dirty="0"/>
              <a:t>Samir Paul</a:t>
            </a:r>
          </a:p>
          <a:p>
            <a:r>
              <a:rPr lang="en-US" b="1" dirty="0"/>
              <a:t>A0507124</a:t>
            </a:r>
          </a:p>
        </p:txBody>
      </p:sp>
    </p:spTree>
    <p:extLst>
      <p:ext uri="{BB962C8B-B14F-4D97-AF65-F5344CB8AC3E}">
        <p14:creationId xmlns:p14="http://schemas.microsoft.com/office/powerpoint/2010/main" val="203017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69DF3-1066-4AA3-B425-BE8EDD8762C8}"/>
              </a:ext>
            </a:extLst>
          </p:cNvPr>
          <p:cNvSpPr>
            <a:spLocks noGrp="1"/>
          </p:cNvSpPr>
          <p:nvPr>
            <p:ph idx="1"/>
          </p:nvPr>
        </p:nvSpPr>
        <p:spPr>
          <a:xfrm>
            <a:off x="979196" y="930303"/>
            <a:ext cx="10957880" cy="5299367"/>
          </a:xfrm>
        </p:spPr>
        <p:txBody>
          <a:bodyPr/>
          <a:lstStyle/>
          <a:p>
            <a:r>
              <a:rPr lang="en-US" dirty="0"/>
              <a:t>Class properties and methods can be accessed only after </a:t>
            </a:r>
            <a:r>
              <a:rPr lang="en-US" b="1" dirty="0"/>
              <a:t>creating </a:t>
            </a:r>
            <a:r>
              <a:rPr lang="en-US" dirty="0"/>
              <a:t>the object.</a:t>
            </a:r>
          </a:p>
          <a:p>
            <a:pPr marL="0" indent="0">
              <a:buNone/>
            </a:pPr>
            <a:endParaRPr lang="en-US" dirty="0"/>
          </a:p>
        </p:txBody>
      </p:sp>
      <p:sp>
        <p:nvSpPr>
          <p:cNvPr id="15" name="TextBox 14">
            <a:extLst>
              <a:ext uri="{FF2B5EF4-FFF2-40B4-BE49-F238E27FC236}">
                <a16:creationId xmlns:a16="http://schemas.microsoft.com/office/drawing/2014/main" id="{8F7EABAA-D675-4718-9F62-83D31EE1BB66}"/>
              </a:ext>
            </a:extLst>
          </p:cNvPr>
          <p:cNvSpPr txBox="1"/>
          <p:nvPr/>
        </p:nvSpPr>
        <p:spPr>
          <a:xfrm>
            <a:off x="9001290" y="2585765"/>
            <a:ext cx="2759652" cy="1200329"/>
          </a:xfrm>
          <a:prstGeom prst="rect">
            <a:avLst/>
          </a:prstGeom>
          <a:noFill/>
        </p:spPr>
        <p:txBody>
          <a:bodyPr wrap="square" rtlCol="0">
            <a:spAutoFit/>
          </a:bodyPr>
          <a:lstStyle/>
          <a:p>
            <a:r>
              <a:rPr lang="en-US" dirty="0"/>
              <a:t>Creating an object/instance of the class and calling the constructor</a:t>
            </a:r>
          </a:p>
        </p:txBody>
      </p:sp>
      <p:sp>
        <p:nvSpPr>
          <p:cNvPr id="19" name="TextBox 18">
            <a:extLst>
              <a:ext uri="{FF2B5EF4-FFF2-40B4-BE49-F238E27FC236}">
                <a16:creationId xmlns:a16="http://schemas.microsoft.com/office/drawing/2014/main" id="{D5A31B74-33D0-42AB-96B3-04CF1CC24FE3}"/>
              </a:ext>
            </a:extLst>
          </p:cNvPr>
          <p:cNvSpPr txBox="1"/>
          <p:nvPr/>
        </p:nvSpPr>
        <p:spPr>
          <a:xfrm>
            <a:off x="8990182" y="4007058"/>
            <a:ext cx="2759653" cy="1200329"/>
          </a:xfrm>
          <a:prstGeom prst="rect">
            <a:avLst/>
          </a:prstGeom>
          <a:noFill/>
        </p:spPr>
        <p:txBody>
          <a:bodyPr wrap="square" rtlCol="0">
            <a:spAutoFit/>
          </a:bodyPr>
          <a:lstStyle/>
          <a:p>
            <a:r>
              <a:rPr lang="en-US" dirty="0"/>
              <a:t>Accessing the methods of the class for this particular object.</a:t>
            </a:r>
          </a:p>
        </p:txBody>
      </p:sp>
      <p:pic>
        <p:nvPicPr>
          <p:cNvPr id="20" name="Picture 19">
            <a:extLst>
              <a:ext uri="{FF2B5EF4-FFF2-40B4-BE49-F238E27FC236}">
                <a16:creationId xmlns:a16="http://schemas.microsoft.com/office/drawing/2014/main" id="{3064CD09-705E-42FD-8BF7-D50FBF2A1C13}"/>
              </a:ext>
            </a:extLst>
          </p:cNvPr>
          <p:cNvPicPr>
            <a:picLocks noChangeAspect="1"/>
          </p:cNvPicPr>
          <p:nvPr/>
        </p:nvPicPr>
        <p:blipFill>
          <a:blip r:embed="rId2"/>
          <a:stretch>
            <a:fillRect/>
          </a:stretch>
        </p:blipFill>
        <p:spPr>
          <a:xfrm>
            <a:off x="920482" y="1382368"/>
            <a:ext cx="7133395" cy="425345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F457F803-F500-47FA-8F2B-C7F15917123A}"/>
                  </a:ext>
                </a:extLst>
              </p14:cNvPr>
              <p14:cNvContentPartPr/>
              <p14:nvPr/>
            </p14:nvContentPartPr>
            <p14:xfrm>
              <a:off x="4307697" y="2798296"/>
              <a:ext cx="4740120" cy="186480"/>
            </p14:xfrm>
          </p:contentPart>
        </mc:Choice>
        <mc:Fallback xmlns="">
          <p:pic>
            <p:nvPicPr>
              <p:cNvPr id="21" name="Ink 20">
                <a:extLst>
                  <a:ext uri="{FF2B5EF4-FFF2-40B4-BE49-F238E27FC236}">
                    <a16:creationId xmlns:a16="http://schemas.microsoft.com/office/drawing/2014/main" id="{F457F803-F500-47FA-8F2B-C7F15917123A}"/>
                  </a:ext>
                </a:extLst>
              </p:cNvPr>
              <p:cNvPicPr/>
              <p:nvPr/>
            </p:nvPicPr>
            <p:blipFill>
              <a:blip r:embed="rId4"/>
              <a:stretch>
                <a:fillRect/>
              </a:stretch>
            </p:blipFill>
            <p:spPr>
              <a:xfrm>
                <a:off x="4289698" y="2780331"/>
                <a:ext cx="4775757" cy="2220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3EC5038C-82D6-455B-9018-72D67ACF4764}"/>
                  </a:ext>
                </a:extLst>
              </p14:cNvPr>
              <p14:cNvContentPartPr/>
              <p14:nvPr/>
            </p14:nvContentPartPr>
            <p14:xfrm>
              <a:off x="3609982" y="3416204"/>
              <a:ext cx="5380200" cy="690840"/>
            </p14:xfrm>
          </p:contentPart>
        </mc:Choice>
        <mc:Fallback xmlns="">
          <p:pic>
            <p:nvPicPr>
              <p:cNvPr id="22" name="Ink 21">
                <a:extLst>
                  <a:ext uri="{FF2B5EF4-FFF2-40B4-BE49-F238E27FC236}">
                    <a16:creationId xmlns:a16="http://schemas.microsoft.com/office/drawing/2014/main" id="{3EC5038C-82D6-455B-9018-72D67ACF4764}"/>
                  </a:ext>
                </a:extLst>
              </p:cNvPr>
              <p:cNvPicPr/>
              <p:nvPr/>
            </p:nvPicPr>
            <p:blipFill>
              <a:blip r:embed="rId6"/>
              <a:stretch>
                <a:fillRect/>
              </a:stretch>
            </p:blipFill>
            <p:spPr>
              <a:xfrm>
                <a:off x="3591982" y="3398204"/>
                <a:ext cx="5415840" cy="726480"/>
              </a:xfrm>
              <a:prstGeom prst="rect">
                <a:avLst/>
              </a:prstGeom>
            </p:spPr>
          </p:pic>
        </mc:Fallback>
      </mc:AlternateContent>
    </p:spTree>
    <p:extLst>
      <p:ext uri="{BB962C8B-B14F-4D97-AF65-F5344CB8AC3E}">
        <p14:creationId xmlns:p14="http://schemas.microsoft.com/office/powerpoint/2010/main" val="89744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48E3B-F06C-4DC1-AE07-E045E9E7E1D4}"/>
              </a:ext>
            </a:extLst>
          </p:cNvPr>
          <p:cNvSpPr>
            <a:spLocks noGrp="1"/>
          </p:cNvSpPr>
          <p:nvPr>
            <p:ph idx="1"/>
          </p:nvPr>
        </p:nvSpPr>
        <p:spPr>
          <a:xfrm>
            <a:off x="1130270" y="897775"/>
            <a:ext cx="10216241" cy="4568570"/>
          </a:xfrm>
        </p:spPr>
        <p:txBody>
          <a:bodyPr/>
          <a:lstStyle/>
          <a:p>
            <a:pPr marL="0" indent="0">
              <a:buNone/>
            </a:pPr>
            <a:r>
              <a:rPr lang="en-US" sz="2800" b="1" dirty="0"/>
              <a:t>Class Constructors:</a:t>
            </a:r>
          </a:p>
          <a:p>
            <a:r>
              <a:rPr lang="en-US" dirty="0"/>
              <a:t>The constructor can be used for initializing the class properties. In case of any initialization is required, those can be placed in the constructor.</a:t>
            </a:r>
          </a:p>
          <a:p>
            <a:r>
              <a:rPr lang="en-US" dirty="0"/>
              <a:t>If we need any global variable then we can declare that in the constructor.</a:t>
            </a:r>
          </a:p>
          <a:p>
            <a:r>
              <a:rPr lang="en-US" dirty="0"/>
              <a:t>On calling the new() method it allocates the memory and returns the address to the class. It does not have any return type.</a:t>
            </a:r>
          </a:p>
          <a:p>
            <a:r>
              <a:rPr lang="en-US" dirty="0"/>
              <a:t>It is possible to pass arguments to the constructor, which allows run-time customization of an object (“this” keyword is used).</a:t>
            </a:r>
          </a:p>
        </p:txBody>
      </p:sp>
    </p:spTree>
    <p:extLst>
      <p:ext uri="{BB962C8B-B14F-4D97-AF65-F5344CB8AC3E}">
        <p14:creationId xmlns:p14="http://schemas.microsoft.com/office/powerpoint/2010/main" val="67534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33063-5F68-47A6-805F-696703AD7BD8}"/>
              </a:ext>
            </a:extLst>
          </p:cNvPr>
          <p:cNvSpPr>
            <a:spLocks noGrp="1"/>
          </p:cNvSpPr>
          <p:nvPr>
            <p:ph idx="1"/>
          </p:nvPr>
        </p:nvSpPr>
        <p:spPr>
          <a:xfrm>
            <a:off x="1130270" y="856210"/>
            <a:ext cx="9603275" cy="5131121"/>
          </a:xfrm>
        </p:spPr>
        <p:txBody>
          <a:bodyPr/>
          <a:lstStyle/>
          <a:p>
            <a:pPr marL="0" indent="0">
              <a:buNone/>
            </a:pPr>
            <a:r>
              <a:rPr lang="en-US" sz="2800" b="1" dirty="0"/>
              <a:t>this keyword</a:t>
            </a:r>
          </a:p>
          <a:p>
            <a:r>
              <a:rPr lang="en-US" b="1" dirty="0"/>
              <a:t>this</a:t>
            </a:r>
            <a:r>
              <a:rPr lang="en-US" dirty="0"/>
              <a:t> keyword is used to refer to class properties or methods of the current instance/object.</a:t>
            </a:r>
          </a:p>
          <a:p>
            <a:endParaRPr lang="en-US" dirty="0"/>
          </a:p>
          <a:p>
            <a:endParaRPr lang="en-US" dirty="0"/>
          </a:p>
          <a:p>
            <a:endParaRPr lang="en-US" dirty="0"/>
          </a:p>
          <a:p>
            <a:endParaRPr lang="en-US" dirty="0"/>
          </a:p>
          <a:p>
            <a:endParaRPr lang="en-US" dirty="0"/>
          </a:p>
          <a:p>
            <a:pPr lvl="3"/>
            <a:endParaRPr lang="en-US" dirty="0"/>
          </a:p>
        </p:txBody>
      </p:sp>
      <p:pic>
        <p:nvPicPr>
          <p:cNvPr id="7" name="Picture 6">
            <a:extLst>
              <a:ext uri="{FF2B5EF4-FFF2-40B4-BE49-F238E27FC236}">
                <a16:creationId xmlns:a16="http://schemas.microsoft.com/office/drawing/2014/main" id="{B6F2D436-816C-42E7-A63C-342E4C6B7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503" y="2460328"/>
            <a:ext cx="8744042" cy="2551312"/>
          </a:xfrm>
          <a:prstGeom prst="rect">
            <a:avLst/>
          </a:prstGeom>
        </p:spPr>
      </p:pic>
      <p:sp>
        <p:nvSpPr>
          <p:cNvPr id="8" name="TextBox 7">
            <a:extLst>
              <a:ext uri="{FF2B5EF4-FFF2-40B4-BE49-F238E27FC236}">
                <a16:creationId xmlns:a16="http://schemas.microsoft.com/office/drawing/2014/main" id="{2B751207-45B3-4D49-9796-909600904749}"/>
              </a:ext>
            </a:extLst>
          </p:cNvPr>
          <p:cNvSpPr txBox="1"/>
          <p:nvPr/>
        </p:nvSpPr>
        <p:spPr>
          <a:xfrm>
            <a:off x="3433251" y="5011640"/>
            <a:ext cx="5325497" cy="369332"/>
          </a:xfrm>
          <a:prstGeom prst="rect">
            <a:avLst/>
          </a:prstGeom>
          <a:noFill/>
        </p:spPr>
        <p:txBody>
          <a:bodyPr wrap="none" rtlCol="0">
            <a:spAutoFit/>
          </a:bodyPr>
          <a:lstStyle/>
          <a:p>
            <a:r>
              <a:rPr lang="en-US" dirty="0"/>
              <a:t>Example of class constructor and this keyword</a:t>
            </a:r>
          </a:p>
        </p:txBody>
      </p:sp>
    </p:spTree>
    <p:extLst>
      <p:ext uri="{BB962C8B-B14F-4D97-AF65-F5344CB8AC3E}">
        <p14:creationId xmlns:p14="http://schemas.microsoft.com/office/powerpoint/2010/main" val="78026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4E9C-FC90-40AC-BEDC-1D64EEC270EB}"/>
              </a:ext>
            </a:extLst>
          </p:cNvPr>
          <p:cNvSpPr>
            <a:spLocks noGrp="1"/>
          </p:cNvSpPr>
          <p:nvPr>
            <p:ph type="title"/>
          </p:nvPr>
        </p:nvSpPr>
        <p:spPr/>
        <p:txBody>
          <a:bodyPr>
            <a:normAutofit fontScale="90000"/>
          </a:bodyPr>
          <a:lstStyle/>
          <a:p>
            <a:r>
              <a:rPr lang="en-US" b="1" dirty="0"/>
              <a:t>Static Properties</a:t>
            </a:r>
            <a:br>
              <a:rPr lang="en-US" b="1" dirty="0"/>
            </a:br>
            <a:br>
              <a:rPr lang="en-US" dirty="0"/>
            </a:br>
            <a:endParaRPr lang="en-US" dirty="0"/>
          </a:p>
        </p:txBody>
      </p:sp>
      <p:sp>
        <p:nvSpPr>
          <p:cNvPr id="3" name="Content Placeholder 2">
            <a:extLst>
              <a:ext uri="{FF2B5EF4-FFF2-40B4-BE49-F238E27FC236}">
                <a16:creationId xmlns:a16="http://schemas.microsoft.com/office/drawing/2014/main" id="{A4F1A66A-A72E-437E-B076-04077D560538}"/>
              </a:ext>
            </a:extLst>
          </p:cNvPr>
          <p:cNvSpPr>
            <a:spLocks noGrp="1"/>
          </p:cNvSpPr>
          <p:nvPr>
            <p:ph idx="1"/>
          </p:nvPr>
        </p:nvSpPr>
        <p:spPr>
          <a:xfrm>
            <a:off x="1130270" y="1518699"/>
            <a:ext cx="9603275" cy="3947646"/>
          </a:xfrm>
        </p:spPr>
        <p:txBody>
          <a:bodyPr/>
          <a:lstStyle/>
          <a:p>
            <a:r>
              <a:rPr lang="en-US" dirty="0"/>
              <a:t>The class can have multiple instances, each instance of the class will be having its own copy of variables.</a:t>
            </a:r>
          </a:p>
          <a:p>
            <a:r>
              <a:rPr lang="en-US" dirty="0"/>
              <a:t>Sometimes only one version of a variable is required to be shared by all instances. These class properties are created using the keyword </a:t>
            </a:r>
            <a:r>
              <a:rPr lang="en-US" i="1" dirty="0"/>
              <a:t>static</a:t>
            </a:r>
            <a:r>
              <a:rPr lang="en-US" dirty="0"/>
              <a:t>.</a:t>
            </a:r>
          </a:p>
          <a:p>
            <a:r>
              <a:rPr lang="en-US" dirty="0"/>
              <a:t>class members with the keyword static are called as static class members</a:t>
            </a:r>
          </a:p>
          <a:p>
            <a:r>
              <a:rPr lang="en-US" dirty="0"/>
              <a:t>Static methods are the same as static properties.</a:t>
            </a:r>
          </a:p>
          <a:p>
            <a:pPr marL="0" indent="0">
              <a:buNone/>
            </a:pPr>
            <a:endParaRPr lang="en-US" dirty="0"/>
          </a:p>
        </p:txBody>
      </p:sp>
      <p:pic>
        <p:nvPicPr>
          <p:cNvPr id="4" name="Picture 3">
            <a:extLst>
              <a:ext uri="{FF2B5EF4-FFF2-40B4-BE49-F238E27FC236}">
                <a16:creationId xmlns:a16="http://schemas.microsoft.com/office/drawing/2014/main" id="{D502D5D4-377E-4ABA-BA3C-52FEE41295C1}"/>
              </a:ext>
            </a:extLst>
          </p:cNvPr>
          <p:cNvPicPr>
            <a:picLocks noChangeAspect="1"/>
          </p:cNvPicPr>
          <p:nvPr/>
        </p:nvPicPr>
        <p:blipFill>
          <a:blip r:embed="rId2"/>
          <a:stretch>
            <a:fillRect/>
          </a:stretch>
        </p:blipFill>
        <p:spPr>
          <a:xfrm>
            <a:off x="2819648" y="4275720"/>
            <a:ext cx="6838950" cy="2381250"/>
          </a:xfrm>
          <a:prstGeom prst="rect">
            <a:avLst/>
          </a:prstGeom>
        </p:spPr>
      </p:pic>
    </p:spTree>
    <p:extLst>
      <p:ext uri="{BB962C8B-B14F-4D97-AF65-F5344CB8AC3E}">
        <p14:creationId xmlns:p14="http://schemas.microsoft.com/office/powerpoint/2010/main" val="83468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2864-32E9-4096-BB18-16E21E8AE458}"/>
              </a:ext>
            </a:extLst>
          </p:cNvPr>
          <p:cNvSpPr>
            <a:spLocks noGrp="1"/>
          </p:cNvSpPr>
          <p:nvPr>
            <p:ph type="title"/>
          </p:nvPr>
        </p:nvSpPr>
        <p:spPr/>
        <p:txBody>
          <a:bodyPr>
            <a:normAutofit fontScale="90000"/>
          </a:bodyPr>
          <a:lstStyle/>
          <a:p>
            <a:r>
              <a:rPr lang="en-US" b="1" dirty="0"/>
              <a:t>Class Assignment</a:t>
            </a:r>
            <a:br>
              <a:rPr lang="en-US" b="1" dirty="0"/>
            </a:br>
            <a:br>
              <a:rPr lang="en-US" dirty="0"/>
            </a:br>
            <a:endParaRPr lang="en-US" dirty="0"/>
          </a:p>
        </p:txBody>
      </p:sp>
      <p:sp>
        <p:nvSpPr>
          <p:cNvPr id="3" name="Content Placeholder 2">
            <a:extLst>
              <a:ext uri="{FF2B5EF4-FFF2-40B4-BE49-F238E27FC236}">
                <a16:creationId xmlns:a16="http://schemas.microsoft.com/office/drawing/2014/main" id="{5CC23E61-9E70-4E66-8621-CABF0084B876}"/>
              </a:ext>
            </a:extLst>
          </p:cNvPr>
          <p:cNvSpPr>
            <a:spLocks noGrp="1"/>
          </p:cNvSpPr>
          <p:nvPr>
            <p:ph idx="1"/>
          </p:nvPr>
        </p:nvSpPr>
        <p:spPr>
          <a:xfrm>
            <a:off x="204307" y="1526650"/>
            <a:ext cx="11774333" cy="3939695"/>
          </a:xfrm>
        </p:spPr>
        <p:txBody>
          <a:bodyPr/>
          <a:lstStyle/>
          <a:p>
            <a:r>
              <a:rPr lang="en-US" dirty="0"/>
              <a:t>Create two objects (pkt_1, pkt_2) of a class. Assign one object to another(pkt_1 = pkt_2). That means making the memory pointers of the two objects equal. So if we make changes with pkt_2 that change will be reflected on pkt_1.</a:t>
            </a:r>
          </a:p>
        </p:txBody>
      </p:sp>
      <p:pic>
        <p:nvPicPr>
          <p:cNvPr id="4" name="Picture 3">
            <a:extLst>
              <a:ext uri="{FF2B5EF4-FFF2-40B4-BE49-F238E27FC236}">
                <a16:creationId xmlns:a16="http://schemas.microsoft.com/office/drawing/2014/main" id="{A1053703-2A70-47C0-B524-378074308856}"/>
              </a:ext>
            </a:extLst>
          </p:cNvPr>
          <p:cNvPicPr>
            <a:picLocks noChangeAspect="1"/>
          </p:cNvPicPr>
          <p:nvPr/>
        </p:nvPicPr>
        <p:blipFill>
          <a:blip r:embed="rId2"/>
          <a:stretch>
            <a:fillRect/>
          </a:stretch>
        </p:blipFill>
        <p:spPr>
          <a:xfrm>
            <a:off x="1473772" y="2706191"/>
            <a:ext cx="5157030" cy="4049987"/>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CED58AF-4C77-4911-8BBF-BEBABC9EE51F}"/>
                  </a:ext>
                </a:extLst>
              </p14:cNvPr>
              <p14:cNvContentPartPr/>
              <p14:nvPr/>
            </p14:nvContentPartPr>
            <p14:xfrm>
              <a:off x="3264339" y="4566319"/>
              <a:ext cx="4779720" cy="243720"/>
            </p14:xfrm>
          </p:contentPart>
        </mc:Choice>
        <mc:Fallback xmlns="">
          <p:pic>
            <p:nvPicPr>
              <p:cNvPr id="7" name="Ink 6">
                <a:extLst>
                  <a:ext uri="{FF2B5EF4-FFF2-40B4-BE49-F238E27FC236}">
                    <a16:creationId xmlns:a16="http://schemas.microsoft.com/office/drawing/2014/main" id="{5CED58AF-4C77-4911-8BBF-BEBABC9EE51F}"/>
                  </a:ext>
                </a:extLst>
              </p:cNvPr>
              <p:cNvPicPr/>
              <p:nvPr/>
            </p:nvPicPr>
            <p:blipFill>
              <a:blip r:embed="rId4"/>
              <a:stretch>
                <a:fillRect/>
              </a:stretch>
            </p:blipFill>
            <p:spPr>
              <a:xfrm>
                <a:off x="3246340" y="4548679"/>
                <a:ext cx="4815357" cy="279360"/>
              </a:xfrm>
              <a:prstGeom prst="rect">
                <a:avLst/>
              </a:prstGeom>
            </p:spPr>
          </p:pic>
        </mc:Fallback>
      </mc:AlternateContent>
      <p:sp>
        <p:nvSpPr>
          <p:cNvPr id="8" name="TextBox 7">
            <a:extLst>
              <a:ext uri="{FF2B5EF4-FFF2-40B4-BE49-F238E27FC236}">
                <a16:creationId xmlns:a16="http://schemas.microsoft.com/office/drawing/2014/main" id="{7F2DE9C1-E859-4D3B-A237-1B8BA28A766E}"/>
              </a:ext>
            </a:extLst>
          </p:cNvPr>
          <p:cNvSpPr txBox="1"/>
          <p:nvPr/>
        </p:nvSpPr>
        <p:spPr>
          <a:xfrm>
            <a:off x="8139714" y="4131021"/>
            <a:ext cx="2498175" cy="1200329"/>
          </a:xfrm>
          <a:prstGeom prst="rect">
            <a:avLst/>
          </a:prstGeom>
          <a:noFill/>
        </p:spPr>
        <p:txBody>
          <a:bodyPr wrap="square" rtlCol="0">
            <a:spAutoFit/>
          </a:bodyPr>
          <a:lstStyle/>
          <a:p>
            <a:r>
              <a:rPr lang="en-US" dirty="0"/>
              <a:t>Only the handle of the object gets copied. This is called </a:t>
            </a:r>
            <a:r>
              <a:rPr lang="en-US" b="1" dirty="0"/>
              <a:t>Shallow Copy</a:t>
            </a:r>
            <a:r>
              <a:rPr lang="en-US" dirty="0"/>
              <a:t>.</a:t>
            </a:r>
          </a:p>
        </p:txBody>
      </p:sp>
    </p:spTree>
    <p:extLst>
      <p:ext uri="{BB962C8B-B14F-4D97-AF65-F5344CB8AC3E}">
        <p14:creationId xmlns:p14="http://schemas.microsoft.com/office/powerpoint/2010/main" val="19228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C57A-86DB-44B7-B8AD-D91C4D5B6B8A}"/>
              </a:ext>
            </a:extLst>
          </p:cNvPr>
          <p:cNvSpPr>
            <a:spLocks noGrp="1"/>
          </p:cNvSpPr>
          <p:nvPr>
            <p:ph type="title"/>
          </p:nvPr>
        </p:nvSpPr>
        <p:spPr/>
        <p:txBody>
          <a:bodyPr/>
          <a:lstStyle/>
          <a:p>
            <a:r>
              <a:rPr lang="en-US" b="1" dirty="0"/>
              <a:t>Inheritance</a:t>
            </a:r>
            <a:br>
              <a:rPr lang="en-US" b="1" dirty="0"/>
            </a:br>
            <a:endParaRPr lang="en-US" dirty="0"/>
          </a:p>
        </p:txBody>
      </p:sp>
      <p:sp>
        <p:nvSpPr>
          <p:cNvPr id="3" name="Content Placeholder 2">
            <a:extLst>
              <a:ext uri="{FF2B5EF4-FFF2-40B4-BE49-F238E27FC236}">
                <a16:creationId xmlns:a16="http://schemas.microsoft.com/office/drawing/2014/main" id="{5A134A66-FEAD-4A03-B00D-3CE8F94E7084}"/>
              </a:ext>
            </a:extLst>
          </p:cNvPr>
          <p:cNvSpPr>
            <a:spLocks noGrp="1"/>
          </p:cNvSpPr>
          <p:nvPr>
            <p:ph idx="1"/>
          </p:nvPr>
        </p:nvSpPr>
        <p:spPr>
          <a:xfrm>
            <a:off x="856212" y="1614115"/>
            <a:ext cx="9877334" cy="3852230"/>
          </a:xfrm>
        </p:spPr>
        <p:txBody>
          <a:bodyPr/>
          <a:lstStyle/>
          <a:p>
            <a:pPr marL="0" indent="0">
              <a:buNone/>
            </a:pPr>
            <a:r>
              <a:rPr lang="en-US" dirty="0"/>
              <a:t>&gt; Inheritance is an OOP concept that allows the user to create classes that are built upon existing classes. </a:t>
            </a:r>
          </a:p>
          <a:p>
            <a:pPr marL="0" indent="0">
              <a:buNone/>
            </a:pPr>
            <a:r>
              <a:rPr lang="en-US" dirty="0"/>
              <a:t>&gt; A derived class may add new </a:t>
            </a:r>
          </a:p>
          <a:p>
            <a:pPr marL="0" indent="0">
              <a:buNone/>
            </a:pPr>
            <a:r>
              <a:rPr lang="en-US" dirty="0"/>
              <a:t>properties and methods, or modify </a:t>
            </a:r>
          </a:p>
          <a:p>
            <a:pPr marL="0" indent="0">
              <a:buNone/>
            </a:pPr>
            <a:r>
              <a:rPr lang="en-US" dirty="0"/>
              <a:t>the inherited properties and </a:t>
            </a:r>
          </a:p>
          <a:p>
            <a:pPr marL="0" indent="0">
              <a:buNone/>
            </a:pPr>
            <a:r>
              <a:rPr lang="en-US" dirty="0"/>
              <a:t>Methods.</a:t>
            </a:r>
          </a:p>
          <a:p>
            <a:pPr marL="0" indent="0">
              <a:buNone/>
            </a:pPr>
            <a:endParaRPr lang="en-US" dirty="0"/>
          </a:p>
        </p:txBody>
      </p:sp>
      <p:pic>
        <p:nvPicPr>
          <p:cNvPr id="4" name="Picture 3">
            <a:extLst>
              <a:ext uri="{FF2B5EF4-FFF2-40B4-BE49-F238E27FC236}">
                <a16:creationId xmlns:a16="http://schemas.microsoft.com/office/drawing/2014/main" id="{403999A6-31FE-4708-9A49-19D71DD8954C}"/>
              </a:ext>
            </a:extLst>
          </p:cNvPr>
          <p:cNvPicPr>
            <a:picLocks noChangeAspect="1"/>
          </p:cNvPicPr>
          <p:nvPr/>
        </p:nvPicPr>
        <p:blipFill>
          <a:blip r:embed="rId2"/>
          <a:stretch>
            <a:fillRect/>
          </a:stretch>
        </p:blipFill>
        <p:spPr>
          <a:xfrm>
            <a:off x="5702617" y="2998399"/>
            <a:ext cx="4093390" cy="3617042"/>
          </a:xfrm>
          <a:prstGeom prst="rect">
            <a:avLst/>
          </a:prstGeom>
        </p:spPr>
      </p:pic>
    </p:spTree>
    <p:extLst>
      <p:ext uri="{BB962C8B-B14F-4D97-AF65-F5344CB8AC3E}">
        <p14:creationId xmlns:p14="http://schemas.microsoft.com/office/powerpoint/2010/main" val="172093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8852-F1C7-4875-85D9-D8C23CC0F081}"/>
              </a:ext>
            </a:extLst>
          </p:cNvPr>
          <p:cNvSpPr>
            <a:spLocks noGrp="1"/>
          </p:cNvSpPr>
          <p:nvPr>
            <p:ph type="title"/>
          </p:nvPr>
        </p:nvSpPr>
        <p:spPr>
          <a:xfrm>
            <a:off x="1130270" y="953324"/>
            <a:ext cx="9603275" cy="589229"/>
          </a:xfrm>
        </p:spPr>
        <p:txBody>
          <a:bodyPr/>
          <a:lstStyle/>
          <a:p>
            <a:r>
              <a:rPr lang="en-US" b="1" dirty="0"/>
              <a:t>Virtual functions and tasks</a:t>
            </a:r>
          </a:p>
        </p:txBody>
      </p:sp>
      <p:sp>
        <p:nvSpPr>
          <p:cNvPr id="3" name="Content Placeholder 2">
            <a:extLst>
              <a:ext uri="{FF2B5EF4-FFF2-40B4-BE49-F238E27FC236}">
                <a16:creationId xmlns:a16="http://schemas.microsoft.com/office/drawing/2014/main" id="{202E4B57-18D0-4114-B9F0-50D39C923921}"/>
              </a:ext>
            </a:extLst>
          </p:cNvPr>
          <p:cNvSpPr>
            <a:spLocks noGrp="1"/>
          </p:cNvSpPr>
          <p:nvPr>
            <p:ph idx="1"/>
          </p:nvPr>
        </p:nvSpPr>
        <p:spPr>
          <a:xfrm>
            <a:off x="548640" y="1669774"/>
            <a:ext cx="11554691" cy="3796571"/>
          </a:xfrm>
        </p:spPr>
        <p:txBody>
          <a:bodyPr>
            <a:normAutofit/>
          </a:bodyPr>
          <a:lstStyle/>
          <a:p>
            <a:r>
              <a:rPr lang="en-US" dirty="0"/>
              <a:t>A virtual method is a virtual function or task from the base class which can be overridden by a method of its child class having the same signature (same method name and arguments). </a:t>
            </a:r>
          </a:p>
          <a:p>
            <a:r>
              <a:rPr lang="en-US" dirty="0"/>
              <a:t>It is mainly used in polymorphism.</a:t>
            </a:r>
            <a:br>
              <a:rPr lang="en-US" dirty="0"/>
            </a:br>
            <a:endParaRPr lang="en-US" dirty="0"/>
          </a:p>
        </p:txBody>
      </p:sp>
      <p:pic>
        <p:nvPicPr>
          <p:cNvPr id="5" name="Picture 4">
            <a:extLst>
              <a:ext uri="{FF2B5EF4-FFF2-40B4-BE49-F238E27FC236}">
                <a16:creationId xmlns:a16="http://schemas.microsoft.com/office/drawing/2014/main" id="{2FDCA760-2CA9-4D02-AE57-AC84FF00D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218" y="2865991"/>
            <a:ext cx="6850483" cy="4050414"/>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13D86900-6770-45E0-92F7-E57DD1405813}"/>
                  </a:ext>
                </a:extLst>
              </p14:cNvPr>
              <p14:cNvContentPartPr/>
              <p14:nvPr/>
            </p14:nvContentPartPr>
            <p14:xfrm>
              <a:off x="4058182" y="3590444"/>
              <a:ext cx="1312200" cy="172440"/>
            </p14:xfrm>
          </p:contentPart>
        </mc:Choice>
        <mc:Fallback xmlns="">
          <p:pic>
            <p:nvPicPr>
              <p:cNvPr id="11" name="Ink 10">
                <a:extLst>
                  <a:ext uri="{FF2B5EF4-FFF2-40B4-BE49-F238E27FC236}">
                    <a16:creationId xmlns:a16="http://schemas.microsoft.com/office/drawing/2014/main" id="{13D86900-6770-45E0-92F7-E57DD1405813}"/>
                  </a:ext>
                </a:extLst>
              </p:cNvPr>
              <p:cNvPicPr/>
              <p:nvPr/>
            </p:nvPicPr>
            <p:blipFill>
              <a:blip r:embed="rId4"/>
              <a:stretch>
                <a:fillRect/>
              </a:stretch>
            </p:blipFill>
            <p:spPr>
              <a:xfrm>
                <a:off x="4040542" y="3572804"/>
                <a:ext cx="1347840" cy="208080"/>
              </a:xfrm>
              <a:prstGeom prst="rect">
                <a:avLst/>
              </a:prstGeom>
            </p:spPr>
          </p:pic>
        </mc:Fallback>
      </mc:AlternateContent>
    </p:spTree>
    <p:extLst>
      <p:ext uri="{BB962C8B-B14F-4D97-AF65-F5344CB8AC3E}">
        <p14:creationId xmlns:p14="http://schemas.microsoft.com/office/powerpoint/2010/main" val="81302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5255-DDEB-4949-A82A-3B3A7557DB60}"/>
              </a:ext>
            </a:extLst>
          </p:cNvPr>
          <p:cNvSpPr>
            <a:spLocks noGrp="1"/>
          </p:cNvSpPr>
          <p:nvPr>
            <p:ph type="title"/>
          </p:nvPr>
        </p:nvSpPr>
        <p:spPr>
          <a:xfrm>
            <a:off x="1130268" y="794298"/>
            <a:ext cx="9603275" cy="1049235"/>
          </a:xfrm>
        </p:spPr>
        <p:txBody>
          <a:bodyPr/>
          <a:lstStyle/>
          <a:p>
            <a:r>
              <a:rPr lang="en-US" b="1" dirty="0"/>
              <a:t>Polymorphism</a:t>
            </a:r>
            <a:endParaRPr lang="en-US" dirty="0"/>
          </a:p>
        </p:txBody>
      </p:sp>
      <p:sp>
        <p:nvSpPr>
          <p:cNvPr id="3" name="Content Placeholder 2">
            <a:extLst>
              <a:ext uri="{FF2B5EF4-FFF2-40B4-BE49-F238E27FC236}">
                <a16:creationId xmlns:a16="http://schemas.microsoft.com/office/drawing/2014/main" id="{BC7397ED-FD8E-4037-AD35-1ACC7B343BF9}"/>
              </a:ext>
            </a:extLst>
          </p:cNvPr>
          <p:cNvSpPr>
            <a:spLocks noGrp="1"/>
          </p:cNvSpPr>
          <p:nvPr>
            <p:ph idx="1"/>
          </p:nvPr>
        </p:nvSpPr>
        <p:spPr>
          <a:xfrm>
            <a:off x="1130267" y="1265605"/>
            <a:ext cx="9603275" cy="3748863"/>
          </a:xfrm>
        </p:spPr>
        <p:txBody>
          <a:bodyPr/>
          <a:lstStyle/>
          <a:p>
            <a:r>
              <a:rPr lang="en-US" dirty="0"/>
              <a:t>Polymorphism means many forms. Polymorphism in </a:t>
            </a:r>
            <a:r>
              <a:rPr lang="en-US" dirty="0" err="1"/>
              <a:t>SystemVerilog</a:t>
            </a:r>
            <a:r>
              <a:rPr lang="en-US" dirty="0"/>
              <a:t> provides the ability for an object to take on many forms.</a:t>
            </a:r>
          </a:p>
          <a:p>
            <a:endParaRPr lang="en-US" dirty="0"/>
          </a:p>
        </p:txBody>
      </p:sp>
      <p:pic>
        <p:nvPicPr>
          <p:cNvPr id="5" name="Picture 4">
            <a:extLst>
              <a:ext uri="{FF2B5EF4-FFF2-40B4-BE49-F238E27FC236}">
                <a16:creationId xmlns:a16="http://schemas.microsoft.com/office/drawing/2014/main" id="{C88FB48B-A3D3-478E-B678-A17D62437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01" y="2118998"/>
            <a:ext cx="4990665" cy="4647206"/>
          </a:xfrm>
          <a:prstGeom prst="rect">
            <a:avLst/>
          </a:prstGeom>
        </p:spPr>
      </p:pic>
      <p:pic>
        <p:nvPicPr>
          <p:cNvPr id="7" name="Picture 6">
            <a:extLst>
              <a:ext uri="{FF2B5EF4-FFF2-40B4-BE49-F238E27FC236}">
                <a16:creationId xmlns:a16="http://schemas.microsoft.com/office/drawing/2014/main" id="{763A9C7F-53AB-44A0-9D1D-80EF64733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950" y="2118999"/>
            <a:ext cx="5547628" cy="4011458"/>
          </a:xfrm>
          <a:prstGeom prst="rect">
            <a:avLst/>
          </a:prstGeom>
        </p:spPr>
      </p:pic>
    </p:spTree>
    <p:extLst>
      <p:ext uri="{BB962C8B-B14F-4D97-AF65-F5344CB8AC3E}">
        <p14:creationId xmlns:p14="http://schemas.microsoft.com/office/powerpoint/2010/main" val="4154443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290D-404A-413B-B6B4-93FA0FD82756}"/>
              </a:ext>
            </a:extLst>
          </p:cNvPr>
          <p:cNvSpPr>
            <a:spLocks noGrp="1"/>
          </p:cNvSpPr>
          <p:nvPr>
            <p:ph type="title"/>
          </p:nvPr>
        </p:nvSpPr>
        <p:spPr>
          <a:xfrm>
            <a:off x="1130270" y="953325"/>
            <a:ext cx="9603275" cy="644888"/>
          </a:xfrm>
        </p:spPr>
        <p:txBody>
          <a:bodyPr>
            <a:normAutofit fontScale="90000"/>
          </a:bodyPr>
          <a:lstStyle/>
          <a:p>
            <a:r>
              <a:rPr lang="en-US" b="1" dirty="0"/>
              <a:t>Overriding class members</a:t>
            </a:r>
            <a:br>
              <a:rPr lang="en-US" b="1" dirty="0"/>
            </a:br>
            <a:endParaRPr lang="en-US" dirty="0"/>
          </a:p>
        </p:txBody>
      </p:sp>
      <p:sp>
        <p:nvSpPr>
          <p:cNvPr id="3" name="Content Placeholder 2">
            <a:extLst>
              <a:ext uri="{FF2B5EF4-FFF2-40B4-BE49-F238E27FC236}">
                <a16:creationId xmlns:a16="http://schemas.microsoft.com/office/drawing/2014/main" id="{BC182AF9-E77E-4B54-BBE3-F16FAFE0A6FB}"/>
              </a:ext>
            </a:extLst>
          </p:cNvPr>
          <p:cNvSpPr>
            <a:spLocks noGrp="1"/>
          </p:cNvSpPr>
          <p:nvPr>
            <p:ph idx="1"/>
          </p:nvPr>
        </p:nvSpPr>
        <p:spPr>
          <a:xfrm>
            <a:off x="1130270" y="1343770"/>
            <a:ext cx="9603275" cy="4122575"/>
          </a:xfrm>
        </p:spPr>
        <p:txBody>
          <a:bodyPr/>
          <a:lstStyle/>
          <a:p>
            <a:r>
              <a:rPr lang="en-US" dirty="0"/>
              <a:t>Base class properties and methods can be </a:t>
            </a:r>
          </a:p>
          <a:p>
            <a:pPr marL="0" indent="0">
              <a:buNone/>
            </a:pPr>
            <a:r>
              <a:rPr lang="en-US" dirty="0"/>
              <a:t>overridden in the child class or extended class.</a:t>
            </a:r>
          </a:p>
          <a:p>
            <a:endParaRPr lang="en-US" dirty="0"/>
          </a:p>
        </p:txBody>
      </p:sp>
      <p:pic>
        <p:nvPicPr>
          <p:cNvPr id="5" name="Picture 4">
            <a:extLst>
              <a:ext uri="{FF2B5EF4-FFF2-40B4-BE49-F238E27FC236}">
                <a16:creationId xmlns:a16="http://schemas.microsoft.com/office/drawing/2014/main" id="{B17455D8-071B-49DD-8D2A-0B8ECE95F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371" y="205069"/>
            <a:ext cx="4886768" cy="6505832"/>
          </a:xfrm>
          <a:prstGeom prst="rect">
            <a:avLst/>
          </a:prstGeom>
        </p:spPr>
      </p:pic>
    </p:spTree>
    <p:extLst>
      <p:ext uri="{BB962C8B-B14F-4D97-AF65-F5344CB8AC3E}">
        <p14:creationId xmlns:p14="http://schemas.microsoft.com/office/powerpoint/2010/main" val="404557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9A14-4024-4E42-BE51-B0308E04562E}"/>
              </a:ext>
            </a:extLst>
          </p:cNvPr>
          <p:cNvSpPr>
            <a:spLocks noGrp="1"/>
          </p:cNvSpPr>
          <p:nvPr>
            <p:ph type="title"/>
          </p:nvPr>
        </p:nvSpPr>
        <p:spPr/>
        <p:txBody>
          <a:bodyPr>
            <a:normAutofit fontScale="90000"/>
          </a:bodyPr>
          <a:lstStyle/>
          <a:p>
            <a:r>
              <a:rPr lang="en-US" b="1" dirty="0"/>
              <a:t>Super keyword</a:t>
            </a:r>
            <a:br>
              <a:rPr lang="en-US" b="1" dirty="0"/>
            </a:br>
            <a:br>
              <a:rPr lang="en-US" dirty="0"/>
            </a:br>
            <a:endParaRPr lang="en-US" dirty="0"/>
          </a:p>
        </p:txBody>
      </p:sp>
      <p:sp>
        <p:nvSpPr>
          <p:cNvPr id="3" name="Content Placeholder 2">
            <a:extLst>
              <a:ext uri="{FF2B5EF4-FFF2-40B4-BE49-F238E27FC236}">
                <a16:creationId xmlns:a16="http://schemas.microsoft.com/office/drawing/2014/main" id="{22710426-6874-4735-B072-1694FE1AA538}"/>
              </a:ext>
            </a:extLst>
          </p:cNvPr>
          <p:cNvSpPr>
            <a:spLocks noGrp="1"/>
          </p:cNvSpPr>
          <p:nvPr>
            <p:ph idx="1"/>
          </p:nvPr>
        </p:nvSpPr>
        <p:spPr>
          <a:xfrm>
            <a:off x="1130271" y="1494845"/>
            <a:ext cx="5342092" cy="3971500"/>
          </a:xfrm>
        </p:spPr>
        <p:txBody>
          <a:bodyPr/>
          <a:lstStyle/>
          <a:p>
            <a:r>
              <a:rPr lang="en-US" dirty="0"/>
              <a:t>The super keyword is used in a derived class to refer to the members of the parent class.</a:t>
            </a:r>
          </a:p>
          <a:p>
            <a:r>
              <a:rPr lang="en-US" dirty="0"/>
              <a:t>When class members are overridden in the derived class, It is necessary to use the </a:t>
            </a:r>
            <a:r>
              <a:rPr lang="en-US" i="1" dirty="0"/>
              <a:t>super </a:t>
            </a:r>
            <a:r>
              <a:rPr lang="en-US" dirty="0"/>
              <a:t>keyword to access members of a parent class.</a:t>
            </a:r>
          </a:p>
        </p:txBody>
      </p:sp>
      <p:pic>
        <p:nvPicPr>
          <p:cNvPr id="5" name="Picture 4">
            <a:extLst>
              <a:ext uri="{FF2B5EF4-FFF2-40B4-BE49-F238E27FC236}">
                <a16:creationId xmlns:a16="http://schemas.microsoft.com/office/drawing/2014/main" id="{7EAE5C02-3348-4C61-A5D4-F836623C8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363" y="170624"/>
            <a:ext cx="5414837" cy="6516751"/>
          </a:xfrm>
          <a:prstGeom prst="rect">
            <a:avLst/>
          </a:prstGeom>
        </p:spPr>
      </p:pic>
    </p:spTree>
    <p:extLst>
      <p:ext uri="{BB962C8B-B14F-4D97-AF65-F5344CB8AC3E}">
        <p14:creationId xmlns:p14="http://schemas.microsoft.com/office/powerpoint/2010/main" val="314370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Functions</a:t>
            </a:r>
            <a:br>
              <a:rPr lang="en-US" b="1"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384629" y="1614114"/>
            <a:ext cx="11454863" cy="4532243"/>
          </a:xfrm>
        </p:spPr>
        <p:txBody>
          <a:bodyPr>
            <a:normAutofit fontScale="77500" lnSpcReduction="20000"/>
          </a:bodyPr>
          <a:lstStyle/>
          <a:p>
            <a:r>
              <a:rPr lang="en-US" dirty="0"/>
              <a:t>Functions splits the code into small parts so that it would be easier to manage and debug code. we use Function to implement small sections of code which we can reuse throughout our design.</a:t>
            </a:r>
          </a:p>
          <a:p>
            <a:r>
              <a:rPr lang="en-US" dirty="0"/>
              <a:t>A Function can contain declarations of range, return type, parameters, input arguments, registers, and events.</a:t>
            </a:r>
          </a:p>
          <a:p>
            <a:pPr lvl="1"/>
            <a:r>
              <a:rPr lang="en-US" dirty="0"/>
              <a:t>Any expression can be used as a function call argument</a:t>
            </a:r>
          </a:p>
          <a:p>
            <a:pPr lvl="1"/>
            <a:r>
              <a:rPr lang="en-US" dirty="0"/>
              <a:t>Functions can return only one value</a:t>
            </a:r>
          </a:p>
          <a:p>
            <a:pPr marL="0" indent="0">
              <a:buNone/>
            </a:pPr>
            <a:endParaRPr lang="en-US" dirty="0"/>
          </a:p>
          <a:p>
            <a:r>
              <a:rPr lang="en-US" b="1" dirty="0"/>
              <a:t>Static: </a:t>
            </a:r>
            <a:r>
              <a:rPr lang="en-US" dirty="0"/>
              <a:t>Static functions share the same storage space for all function calls. Memory allocation will be done only once. Use keyword </a:t>
            </a:r>
            <a:r>
              <a:rPr lang="en-US" b="1" u="sng" dirty="0"/>
              <a:t>static.</a:t>
            </a:r>
            <a:endParaRPr lang="en-US" dirty="0"/>
          </a:p>
          <a:p>
            <a:pPr marL="0" indent="0">
              <a:buNone/>
            </a:pPr>
            <a:r>
              <a:rPr lang="en-US" dirty="0"/>
              <a:t>	(Ex: using the same static variables for multiple functions)</a:t>
            </a:r>
          </a:p>
          <a:p>
            <a:r>
              <a:rPr lang="en-US" b="1" dirty="0"/>
              <a:t>Automatic: </a:t>
            </a:r>
            <a:r>
              <a:rPr lang="en-US" dirty="0"/>
              <a:t>Automatic functions allocate unique, stacked storage for each function call. This will allow </a:t>
            </a:r>
            <a:r>
              <a:rPr lang="en-US" dirty="0" err="1"/>
              <a:t>SystemVerilog</a:t>
            </a:r>
            <a:r>
              <a:rPr lang="en-US" dirty="0"/>
              <a:t> to dynamically allocate variables and array memories. Use the keyword </a:t>
            </a:r>
            <a:r>
              <a:rPr lang="en-US" b="1" u="sng" dirty="0"/>
              <a:t>automatic.</a:t>
            </a:r>
            <a:endParaRPr lang="en-US" dirty="0"/>
          </a:p>
          <a:p>
            <a:pPr marL="0" indent="0">
              <a:buNone/>
            </a:pPr>
            <a:r>
              <a:rPr lang="en-US" dirty="0"/>
              <a:t>	(Ex: Recursion uses auxiliary stack space for dynamically called functions)</a:t>
            </a:r>
            <a:br>
              <a:rPr lang="en-US" dirty="0"/>
            </a:br>
            <a:endParaRPr lang="en-US" dirty="0"/>
          </a:p>
          <a:p>
            <a:endParaRPr lang="en-US" dirty="0"/>
          </a:p>
        </p:txBody>
      </p:sp>
    </p:spTree>
    <p:extLst>
      <p:ext uri="{BB962C8B-B14F-4D97-AF65-F5344CB8AC3E}">
        <p14:creationId xmlns:p14="http://schemas.microsoft.com/office/powerpoint/2010/main" val="3133332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DEB-21B2-40C2-81F3-B97B5BF1C6D3}"/>
              </a:ext>
            </a:extLst>
          </p:cNvPr>
          <p:cNvSpPr>
            <a:spLocks noGrp="1"/>
          </p:cNvSpPr>
          <p:nvPr>
            <p:ph type="title"/>
          </p:nvPr>
        </p:nvSpPr>
        <p:spPr/>
        <p:txBody>
          <a:bodyPr>
            <a:normAutofit fontScale="90000"/>
          </a:bodyPr>
          <a:lstStyle/>
          <a:p>
            <a:r>
              <a:rPr lang="en-US" b="1" dirty="0"/>
              <a:t>Data hiding and Encapsulation</a:t>
            </a:r>
            <a:br>
              <a:rPr lang="en-US" b="1" dirty="0"/>
            </a:br>
            <a:br>
              <a:rPr lang="en-US" dirty="0"/>
            </a:br>
            <a:endParaRPr lang="en-US" dirty="0"/>
          </a:p>
        </p:txBody>
      </p:sp>
      <p:sp>
        <p:nvSpPr>
          <p:cNvPr id="3" name="Content Placeholder 2">
            <a:extLst>
              <a:ext uri="{FF2B5EF4-FFF2-40B4-BE49-F238E27FC236}">
                <a16:creationId xmlns:a16="http://schemas.microsoft.com/office/drawing/2014/main" id="{49A1612D-B129-4CED-ACDA-8C1BF18EE33D}"/>
              </a:ext>
            </a:extLst>
          </p:cNvPr>
          <p:cNvSpPr>
            <a:spLocks noGrp="1"/>
          </p:cNvSpPr>
          <p:nvPr>
            <p:ph idx="1"/>
          </p:nvPr>
        </p:nvSpPr>
        <p:spPr>
          <a:xfrm>
            <a:off x="1130270" y="1653871"/>
            <a:ext cx="9603275" cy="3812474"/>
          </a:xfrm>
        </p:spPr>
        <p:txBody>
          <a:bodyPr>
            <a:normAutofit fontScale="92500" lnSpcReduction="10000"/>
          </a:bodyPr>
          <a:lstStyle/>
          <a:p>
            <a:pPr marL="0" indent="0">
              <a:buNone/>
            </a:pPr>
            <a:r>
              <a:rPr lang="en-US" dirty="0"/>
              <a:t>The technique of hiding the data within the class and making it available only through the methods is known as encapsulation.</a:t>
            </a:r>
          </a:p>
          <a:p>
            <a:pPr marL="0" indent="0">
              <a:buNone/>
            </a:pPr>
            <a:br>
              <a:rPr lang="en-US" dirty="0"/>
            </a:br>
            <a:r>
              <a:rPr lang="en-US" dirty="0"/>
              <a:t>By default all the members and methods of a class are accessible from anywhere using the object handle, sometimes this could corrupt the class members’ values, which should not be touched at all.</a:t>
            </a:r>
          </a:p>
          <a:p>
            <a:r>
              <a:rPr lang="en-US" dirty="0"/>
              <a:t>Keywords:</a:t>
            </a:r>
          </a:p>
          <a:p>
            <a:pPr marL="0" indent="0">
              <a:buNone/>
            </a:pPr>
            <a:r>
              <a:rPr lang="en-US" dirty="0"/>
              <a:t>1. </a:t>
            </a:r>
            <a:r>
              <a:rPr lang="en-US" b="1" dirty="0"/>
              <a:t>local</a:t>
            </a:r>
          </a:p>
          <a:p>
            <a:pPr marL="0" indent="0">
              <a:buNone/>
            </a:pPr>
            <a:r>
              <a:rPr lang="en-US" dirty="0"/>
              <a:t>2. </a:t>
            </a:r>
            <a:r>
              <a:rPr lang="en-US" b="1" dirty="0"/>
              <a:t>protected</a:t>
            </a:r>
            <a:br>
              <a:rPr lang="en-US" dirty="0"/>
            </a:br>
            <a:endParaRPr lang="en-US" dirty="0"/>
          </a:p>
        </p:txBody>
      </p:sp>
    </p:spTree>
    <p:extLst>
      <p:ext uri="{BB962C8B-B14F-4D97-AF65-F5344CB8AC3E}">
        <p14:creationId xmlns:p14="http://schemas.microsoft.com/office/powerpoint/2010/main" val="418631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CA64-06D5-4C02-A62D-49237162AF24}"/>
              </a:ext>
            </a:extLst>
          </p:cNvPr>
          <p:cNvSpPr>
            <a:spLocks noGrp="1"/>
          </p:cNvSpPr>
          <p:nvPr>
            <p:ph type="title"/>
          </p:nvPr>
        </p:nvSpPr>
        <p:spPr>
          <a:xfrm>
            <a:off x="1130270" y="953325"/>
            <a:ext cx="9603275" cy="255274"/>
          </a:xfrm>
        </p:spPr>
        <p:txBody>
          <a:bodyPr>
            <a:normAutofit fontScale="90000"/>
          </a:bodyPr>
          <a:lstStyle/>
          <a:p>
            <a:r>
              <a:rPr lang="en-US" b="1" dirty="0"/>
              <a:t>Local Class members</a:t>
            </a:r>
            <a:endParaRPr lang="en-US" dirty="0"/>
          </a:p>
        </p:txBody>
      </p:sp>
      <p:sp>
        <p:nvSpPr>
          <p:cNvPr id="3" name="Content Placeholder 2">
            <a:extLst>
              <a:ext uri="{FF2B5EF4-FFF2-40B4-BE49-F238E27FC236}">
                <a16:creationId xmlns:a16="http://schemas.microsoft.com/office/drawing/2014/main" id="{455A501E-94A7-4481-A2D0-CAD2C96767FB}"/>
              </a:ext>
            </a:extLst>
          </p:cNvPr>
          <p:cNvSpPr>
            <a:spLocks noGrp="1"/>
          </p:cNvSpPr>
          <p:nvPr>
            <p:ph idx="1"/>
          </p:nvPr>
        </p:nvSpPr>
        <p:spPr>
          <a:xfrm>
            <a:off x="1130270" y="1391478"/>
            <a:ext cx="3751831" cy="4074867"/>
          </a:xfrm>
        </p:spPr>
        <p:txBody>
          <a:bodyPr/>
          <a:lstStyle/>
          <a:p>
            <a:r>
              <a:rPr lang="en-US" dirty="0"/>
              <a:t>Accessing local variables outside the class is NOT Allowed.</a:t>
            </a:r>
          </a:p>
          <a:p>
            <a:endParaRPr lang="en-US" dirty="0"/>
          </a:p>
          <a:p>
            <a:r>
              <a:rPr lang="en-US" dirty="0"/>
              <a:t>Accessing local variables inside the class is Allowed.</a:t>
            </a:r>
          </a:p>
          <a:p>
            <a:endParaRPr lang="en-US" dirty="0"/>
          </a:p>
        </p:txBody>
      </p:sp>
      <p:pic>
        <p:nvPicPr>
          <p:cNvPr id="6" name="Picture 5">
            <a:extLst>
              <a:ext uri="{FF2B5EF4-FFF2-40B4-BE49-F238E27FC236}">
                <a16:creationId xmlns:a16="http://schemas.microsoft.com/office/drawing/2014/main" id="{BC64FA33-4CB7-4881-904E-E37958D29AD3}"/>
              </a:ext>
            </a:extLst>
          </p:cNvPr>
          <p:cNvPicPr>
            <a:picLocks noChangeAspect="1"/>
          </p:cNvPicPr>
          <p:nvPr/>
        </p:nvPicPr>
        <p:blipFill>
          <a:blip r:embed="rId2"/>
          <a:stretch>
            <a:fillRect/>
          </a:stretch>
        </p:blipFill>
        <p:spPr>
          <a:xfrm>
            <a:off x="164224" y="5395096"/>
            <a:ext cx="7394134" cy="1362480"/>
          </a:xfrm>
          <a:prstGeom prst="rect">
            <a:avLst/>
          </a:prstGeom>
        </p:spPr>
      </p:pic>
      <p:pic>
        <p:nvPicPr>
          <p:cNvPr id="7" name="Picture 6">
            <a:extLst>
              <a:ext uri="{FF2B5EF4-FFF2-40B4-BE49-F238E27FC236}">
                <a16:creationId xmlns:a16="http://schemas.microsoft.com/office/drawing/2014/main" id="{FE3DB495-009C-46F6-930F-889D4728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647" y="841435"/>
            <a:ext cx="7007353" cy="5063240"/>
          </a:xfrm>
          <a:prstGeom prst="rect">
            <a:avLst/>
          </a:prstGeom>
        </p:spPr>
      </p:pic>
    </p:spTree>
    <p:extLst>
      <p:ext uri="{BB962C8B-B14F-4D97-AF65-F5344CB8AC3E}">
        <p14:creationId xmlns:p14="http://schemas.microsoft.com/office/powerpoint/2010/main" val="3927947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2C9C-400A-47F0-981B-DEF165A16987}"/>
              </a:ext>
            </a:extLst>
          </p:cNvPr>
          <p:cNvSpPr>
            <a:spLocks noGrp="1"/>
          </p:cNvSpPr>
          <p:nvPr>
            <p:ph type="title"/>
          </p:nvPr>
        </p:nvSpPr>
        <p:spPr>
          <a:xfrm>
            <a:off x="327188" y="953324"/>
            <a:ext cx="9603275" cy="438331"/>
          </a:xfrm>
        </p:spPr>
        <p:txBody>
          <a:bodyPr>
            <a:normAutofit fontScale="90000"/>
          </a:bodyPr>
          <a:lstStyle/>
          <a:p>
            <a:r>
              <a:rPr lang="en-US" b="1" dirty="0"/>
              <a:t>Protected class members</a:t>
            </a:r>
            <a:br>
              <a:rPr lang="en-US" b="1" dirty="0"/>
            </a:br>
            <a:br>
              <a:rPr lang="en-US" dirty="0"/>
            </a:br>
            <a:endParaRPr lang="en-US" dirty="0"/>
          </a:p>
        </p:txBody>
      </p:sp>
      <p:sp>
        <p:nvSpPr>
          <p:cNvPr id="3" name="Content Placeholder 2">
            <a:extLst>
              <a:ext uri="{FF2B5EF4-FFF2-40B4-BE49-F238E27FC236}">
                <a16:creationId xmlns:a16="http://schemas.microsoft.com/office/drawing/2014/main" id="{D4AF9509-718A-491E-A2F6-9345409A260B}"/>
              </a:ext>
            </a:extLst>
          </p:cNvPr>
          <p:cNvSpPr>
            <a:spLocks noGrp="1"/>
          </p:cNvSpPr>
          <p:nvPr>
            <p:ph idx="1"/>
          </p:nvPr>
        </p:nvSpPr>
        <p:spPr>
          <a:xfrm>
            <a:off x="215870" y="1391655"/>
            <a:ext cx="4849111" cy="4074690"/>
          </a:xfrm>
        </p:spPr>
        <p:txBody>
          <a:bodyPr/>
          <a:lstStyle/>
          <a:p>
            <a:r>
              <a:rPr lang="en-US" dirty="0"/>
              <a:t>Accessing Protected variables outside the class is NOT Allowed.</a:t>
            </a:r>
          </a:p>
          <a:p>
            <a:r>
              <a:rPr lang="en-US" dirty="0"/>
              <a:t>Accessing Protected variables in extended class is Allowed.</a:t>
            </a:r>
          </a:p>
          <a:p>
            <a:endParaRPr lang="en-US" dirty="0"/>
          </a:p>
        </p:txBody>
      </p:sp>
      <p:pic>
        <p:nvPicPr>
          <p:cNvPr id="5" name="Picture 4">
            <a:extLst>
              <a:ext uri="{FF2B5EF4-FFF2-40B4-BE49-F238E27FC236}">
                <a16:creationId xmlns:a16="http://schemas.microsoft.com/office/drawing/2014/main" id="{6178E8C5-18CE-443C-800C-4183BF270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299" y="114497"/>
            <a:ext cx="6960042" cy="6629005"/>
          </a:xfrm>
          <a:prstGeom prst="rect">
            <a:avLst/>
          </a:prstGeom>
        </p:spPr>
      </p:pic>
      <p:sp>
        <p:nvSpPr>
          <p:cNvPr id="7" name="TextBox 6">
            <a:extLst>
              <a:ext uri="{FF2B5EF4-FFF2-40B4-BE49-F238E27FC236}">
                <a16:creationId xmlns:a16="http://schemas.microsoft.com/office/drawing/2014/main" id="{B4200B69-5C55-4029-BAB6-14699E20A973}"/>
              </a:ext>
            </a:extLst>
          </p:cNvPr>
          <p:cNvSpPr txBox="1"/>
          <p:nvPr/>
        </p:nvSpPr>
        <p:spPr>
          <a:xfrm flipH="1">
            <a:off x="1836769" y="6191472"/>
            <a:ext cx="3228211" cy="369332"/>
          </a:xfrm>
          <a:prstGeom prst="rect">
            <a:avLst/>
          </a:prstGeom>
          <a:noFill/>
        </p:spPr>
        <p:txBody>
          <a:bodyPr wrap="square" rtlCol="0">
            <a:spAutoFit/>
          </a:bodyPr>
          <a:lstStyle/>
          <a:p>
            <a:r>
              <a:rPr lang="en-US" b="1" dirty="0">
                <a:solidFill>
                  <a:schemeClr val="bg1"/>
                </a:solidFill>
              </a:rPr>
              <a:t>Output: </a:t>
            </a:r>
            <a:r>
              <a:rPr lang="en-US" b="1" dirty="0" err="1">
                <a:solidFill>
                  <a:schemeClr val="bg1"/>
                </a:solidFill>
              </a:rPr>
              <a:t>tmp_addr</a:t>
            </a:r>
            <a:r>
              <a:rPr lang="en-US" b="1" dirty="0">
                <a:solidFill>
                  <a:schemeClr val="bg1"/>
                </a:solidFill>
              </a:rPr>
              <a:t> = 21</a:t>
            </a:r>
          </a:p>
        </p:txBody>
      </p:sp>
    </p:spTree>
    <p:extLst>
      <p:ext uri="{BB962C8B-B14F-4D97-AF65-F5344CB8AC3E}">
        <p14:creationId xmlns:p14="http://schemas.microsoft.com/office/powerpoint/2010/main" val="10005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7D19-B703-4D4E-8A46-132D9CF3AF6C}"/>
              </a:ext>
            </a:extLst>
          </p:cNvPr>
          <p:cNvSpPr>
            <a:spLocks noGrp="1"/>
          </p:cNvSpPr>
          <p:nvPr>
            <p:ph type="title"/>
          </p:nvPr>
        </p:nvSpPr>
        <p:spPr>
          <a:xfrm>
            <a:off x="1130270" y="953324"/>
            <a:ext cx="9603275" cy="493813"/>
          </a:xfrm>
        </p:spPr>
        <p:txBody>
          <a:bodyPr>
            <a:normAutofit fontScale="90000"/>
          </a:bodyPr>
          <a:lstStyle/>
          <a:p>
            <a:r>
              <a:rPr lang="en-US" b="1" dirty="0"/>
              <a:t>Abstract Class</a:t>
            </a:r>
            <a:br>
              <a:rPr lang="en-US" b="1" dirty="0"/>
            </a:br>
            <a:endParaRPr lang="en-US" dirty="0"/>
          </a:p>
        </p:txBody>
      </p:sp>
      <p:sp>
        <p:nvSpPr>
          <p:cNvPr id="3" name="Content Placeholder 2">
            <a:extLst>
              <a:ext uri="{FF2B5EF4-FFF2-40B4-BE49-F238E27FC236}">
                <a16:creationId xmlns:a16="http://schemas.microsoft.com/office/drawing/2014/main" id="{2BF8E4A4-3871-40BF-84CC-7688FB8F3827}"/>
              </a:ext>
            </a:extLst>
          </p:cNvPr>
          <p:cNvSpPr>
            <a:spLocks noGrp="1"/>
          </p:cNvSpPr>
          <p:nvPr>
            <p:ph idx="1"/>
          </p:nvPr>
        </p:nvSpPr>
        <p:spPr>
          <a:xfrm>
            <a:off x="1130270" y="1447136"/>
            <a:ext cx="4634425" cy="4333461"/>
          </a:xfrm>
        </p:spPr>
        <p:txBody>
          <a:bodyPr>
            <a:normAutofit/>
          </a:bodyPr>
          <a:lstStyle/>
          <a:p>
            <a:r>
              <a:rPr lang="en-US" dirty="0"/>
              <a:t>Abstract class cannot be instantiated, it can only be derived.</a:t>
            </a:r>
          </a:p>
          <a:p>
            <a:endParaRPr lang="en-US" dirty="0"/>
          </a:p>
          <a:p>
            <a:endParaRPr lang="en-US" dirty="0"/>
          </a:p>
          <a:p>
            <a:endParaRPr lang="en-US" dirty="0"/>
          </a:p>
          <a:p>
            <a:r>
              <a:rPr lang="en-US" dirty="0"/>
              <a:t>Virtual class is generally used when we want to abstract from the parent class.</a:t>
            </a:r>
          </a:p>
          <a:p>
            <a:endParaRPr lang="en-US" dirty="0"/>
          </a:p>
        </p:txBody>
      </p:sp>
      <p:pic>
        <p:nvPicPr>
          <p:cNvPr id="5" name="Picture 4">
            <a:extLst>
              <a:ext uri="{FF2B5EF4-FFF2-40B4-BE49-F238E27FC236}">
                <a16:creationId xmlns:a16="http://schemas.microsoft.com/office/drawing/2014/main" id="{1585278D-59E7-4C92-B548-BB680D0F8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695" y="230588"/>
            <a:ext cx="5900739" cy="6488915"/>
          </a:xfrm>
          <a:prstGeom prst="rect">
            <a:avLst/>
          </a:prstGeom>
        </p:spPr>
      </p:pic>
    </p:spTree>
    <p:extLst>
      <p:ext uri="{BB962C8B-B14F-4D97-AF65-F5344CB8AC3E}">
        <p14:creationId xmlns:p14="http://schemas.microsoft.com/office/powerpoint/2010/main" val="1513513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CA06-9C41-4B66-83A9-B109D9C3183E}"/>
              </a:ext>
            </a:extLst>
          </p:cNvPr>
          <p:cNvSpPr>
            <a:spLocks noGrp="1"/>
          </p:cNvSpPr>
          <p:nvPr>
            <p:ph type="title"/>
          </p:nvPr>
        </p:nvSpPr>
        <p:spPr>
          <a:xfrm>
            <a:off x="1130270" y="953324"/>
            <a:ext cx="9603275" cy="438331"/>
          </a:xfrm>
        </p:spPr>
        <p:txBody>
          <a:bodyPr>
            <a:normAutofit fontScale="90000"/>
          </a:bodyPr>
          <a:lstStyle/>
          <a:p>
            <a:r>
              <a:rPr lang="en-US" b="1" dirty="0"/>
              <a:t>Difference between abstraction and inheritance</a:t>
            </a:r>
          </a:p>
        </p:txBody>
      </p:sp>
      <p:sp>
        <p:nvSpPr>
          <p:cNvPr id="3" name="Content Placeholder 2">
            <a:extLst>
              <a:ext uri="{FF2B5EF4-FFF2-40B4-BE49-F238E27FC236}">
                <a16:creationId xmlns:a16="http://schemas.microsoft.com/office/drawing/2014/main" id="{0ECFD1D3-F40F-4325-849B-6DD708210D7A}"/>
              </a:ext>
            </a:extLst>
          </p:cNvPr>
          <p:cNvSpPr>
            <a:spLocks noGrp="1"/>
          </p:cNvSpPr>
          <p:nvPr>
            <p:ph idx="1"/>
          </p:nvPr>
        </p:nvSpPr>
        <p:spPr>
          <a:xfrm>
            <a:off x="1130270" y="1590260"/>
            <a:ext cx="9603275" cy="4540195"/>
          </a:xfrm>
        </p:spPr>
        <p:txBody>
          <a:bodyPr>
            <a:normAutofit fontScale="92500" lnSpcReduction="10000"/>
          </a:bodyPr>
          <a:lstStyle/>
          <a:p>
            <a:pPr marL="0" indent="0" fontAlgn="base">
              <a:buNone/>
            </a:pPr>
            <a:r>
              <a:rPr lang="en-US" sz="2300" b="1" dirty="0"/>
              <a:t>Abstract Class:</a:t>
            </a:r>
            <a:endParaRPr lang="en-US" sz="2300" dirty="0"/>
          </a:p>
          <a:p>
            <a:pPr fontAlgn="base"/>
            <a:r>
              <a:rPr lang="en-US" dirty="0"/>
              <a:t>Abstraction hides the implementation details and shows only the functionality to the user.</a:t>
            </a:r>
          </a:p>
          <a:p>
            <a:pPr fontAlgn="base"/>
            <a:r>
              <a:rPr lang="en-US" dirty="0"/>
              <a:t>Abstraction helps to reduce the complexity of the code.</a:t>
            </a:r>
          </a:p>
          <a:p>
            <a:pPr fontAlgn="base"/>
            <a:r>
              <a:rPr lang="en-US" dirty="0"/>
              <a:t>We can't create objects of an abstract class.</a:t>
            </a:r>
          </a:p>
          <a:p>
            <a:pPr marL="0" indent="0" fontAlgn="base">
              <a:buNone/>
            </a:pPr>
            <a:r>
              <a:rPr lang="en-US" sz="2300" b="1" dirty="0"/>
              <a:t>Inheritance:</a:t>
            </a:r>
            <a:endParaRPr lang="en-US" sz="2300" dirty="0"/>
          </a:p>
          <a:p>
            <a:pPr fontAlgn="base"/>
            <a:r>
              <a:rPr lang="en-US" dirty="0"/>
              <a:t>Inheritance is the methodology of creating a new class using the properties and methods of an existing class.</a:t>
            </a:r>
          </a:p>
          <a:p>
            <a:pPr fontAlgn="base"/>
            <a:r>
              <a:rPr lang="en-US" dirty="0"/>
              <a:t>Inheritance helps to improve code reusability.</a:t>
            </a:r>
          </a:p>
          <a:p>
            <a:pPr fontAlgn="base"/>
            <a:r>
              <a:rPr lang="en-US" dirty="0"/>
              <a:t>We can create the object of the parent class.</a:t>
            </a:r>
            <a:br>
              <a:rPr lang="en-US" dirty="0"/>
            </a:br>
            <a:endParaRPr lang="en-US" dirty="0"/>
          </a:p>
        </p:txBody>
      </p:sp>
    </p:spTree>
    <p:extLst>
      <p:ext uri="{BB962C8B-B14F-4D97-AF65-F5344CB8AC3E}">
        <p14:creationId xmlns:p14="http://schemas.microsoft.com/office/powerpoint/2010/main" val="3790275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298E-9FEE-4A2B-A8EE-20B9A3D2A27A}"/>
              </a:ext>
            </a:extLst>
          </p:cNvPr>
          <p:cNvSpPr>
            <a:spLocks noGrp="1"/>
          </p:cNvSpPr>
          <p:nvPr>
            <p:ph type="title"/>
          </p:nvPr>
        </p:nvSpPr>
        <p:spPr/>
        <p:txBody>
          <a:bodyPr/>
          <a:lstStyle/>
          <a:p>
            <a:r>
              <a:rPr lang="en-US" b="1" dirty="0"/>
              <a:t>Source Code</a:t>
            </a:r>
          </a:p>
        </p:txBody>
      </p:sp>
      <p:sp>
        <p:nvSpPr>
          <p:cNvPr id="3" name="Content Placeholder 2">
            <a:extLst>
              <a:ext uri="{FF2B5EF4-FFF2-40B4-BE49-F238E27FC236}">
                <a16:creationId xmlns:a16="http://schemas.microsoft.com/office/drawing/2014/main" id="{4C9E4C3D-39D8-4079-94DB-D1CDCB1D35DB}"/>
              </a:ext>
            </a:extLst>
          </p:cNvPr>
          <p:cNvSpPr>
            <a:spLocks noGrp="1"/>
          </p:cNvSpPr>
          <p:nvPr>
            <p:ph idx="1"/>
          </p:nvPr>
        </p:nvSpPr>
        <p:spPr/>
        <p:txBody>
          <a:bodyPr>
            <a:normAutofit/>
          </a:bodyPr>
          <a:lstStyle/>
          <a:p>
            <a:r>
              <a:rPr lang="en-US" sz="2400" b="1" dirty="0">
                <a:hlinkClick r:id="rId2"/>
              </a:rPr>
              <a:t>github.com/samirti/sv</a:t>
            </a:r>
            <a:endParaRPr lang="en-US" sz="2400" b="1" dirty="0"/>
          </a:p>
        </p:txBody>
      </p:sp>
    </p:spTree>
    <p:extLst>
      <p:ext uri="{BB962C8B-B14F-4D97-AF65-F5344CB8AC3E}">
        <p14:creationId xmlns:p14="http://schemas.microsoft.com/office/powerpoint/2010/main" val="2122299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7C6D-AEC5-4559-B25B-018DFADA20FD}"/>
              </a:ext>
            </a:extLst>
          </p:cNvPr>
          <p:cNvSpPr>
            <a:spLocks noGrp="1"/>
          </p:cNvSpPr>
          <p:nvPr>
            <p:ph type="title"/>
          </p:nvPr>
        </p:nvSpPr>
        <p:spPr>
          <a:xfrm>
            <a:off x="4229069" y="2593438"/>
            <a:ext cx="9603275" cy="1049235"/>
          </a:xfrm>
        </p:spPr>
        <p:txBody>
          <a:bodyPr>
            <a:normAutofit/>
          </a:bodyPr>
          <a:lstStyle/>
          <a:p>
            <a:r>
              <a:rPr lang="en-US" sz="5400" b="1" dirty="0">
                <a:solidFill>
                  <a:srgbClr val="00B050"/>
                </a:solidFill>
              </a:rPr>
              <a:t>Thank You</a:t>
            </a:r>
          </a:p>
        </p:txBody>
      </p:sp>
    </p:spTree>
    <p:extLst>
      <p:ext uri="{BB962C8B-B14F-4D97-AF65-F5344CB8AC3E}">
        <p14:creationId xmlns:p14="http://schemas.microsoft.com/office/powerpoint/2010/main" val="222063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072213" y="864964"/>
            <a:ext cx="9603275" cy="1049235"/>
          </a:xfrm>
        </p:spPr>
        <p:txBody>
          <a:bodyPr>
            <a:normAutofit/>
          </a:bodyPr>
          <a:lstStyle/>
          <a:p>
            <a:r>
              <a:rPr lang="en-US" b="1" dirty="0"/>
              <a:t>Function</a:t>
            </a:r>
          </a:p>
        </p:txBody>
      </p:sp>
      <p:pic>
        <p:nvPicPr>
          <p:cNvPr id="5" name="Content Placeholder 4">
            <a:extLst>
              <a:ext uri="{FF2B5EF4-FFF2-40B4-BE49-F238E27FC236}">
                <a16:creationId xmlns:a16="http://schemas.microsoft.com/office/drawing/2014/main" id="{8DE0D1E2-0656-4197-AA38-1F34698327CA}"/>
              </a:ext>
            </a:extLst>
          </p:cNvPr>
          <p:cNvPicPr>
            <a:picLocks noGrp="1" noChangeAspect="1"/>
          </p:cNvPicPr>
          <p:nvPr>
            <p:ph idx="1"/>
          </p:nvPr>
        </p:nvPicPr>
        <p:blipFill>
          <a:blip r:embed="rId2"/>
          <a:stretch>
            <a:fillRect/>
          </a:stretch>
        </p:blipFill>
        <p:spPr>
          <a:xfrm>
            <a:off x="351446" y="1305928"/>
            <a:ext cx="6823565" cy="4515095"/>
          </a:xfrm>
          <a:prstGeom prst="rect">
            <a:avLst/>
          </a:prstGeom>
        </p:spPr>
      </p:pic>
      <p:pic>
        <p:nvPicPr>
          <p:cNvPr id="6" name="Picture 5">
            <a:extLst>
              <a:ext uri="{FF2B5EF4-FFF2-40B4-BE49-F238E27FC236}">
                <a16:creationId xmlns:a16="http://schemas.microsoft.com/office/drawing/2014/main" id="{9F75C121-B478-4E17-B447-0F6FD05ED784}"/>
              </a:ext>
            </a:extLst>
          </p:cNvPr>
          <p:cNvPicPr>
            <a:picLocks noChangeAspect="1"/>
          </p:cNvPicPr>
          <p:nvPr/>
        </p:nvPicPr>
        <p:blipFill>
          <a:blip r:embed="rId3"/>
          <a:stretch>
            <a:fillRect/>
          </a:stretch>
        </p:blipFill>
        <p:spPr>
          <a:xfrm>
            <a:off x="4912444" y="5755923"/>
            <a:ext cx="2665163" cy="818252"/>
          </a:xfrm>
          <a:prstGeom prst="rect">
            <a:avLst/>
          </a:prstGeom>
        </p:spPr>
      </p:pic>
      <p:pic>
        <p:nvPicPr>
          <p:cNvPr id="10" name="Picture 9">
            <a:extLst>
              <a:ext uri="{FF2B5EF4-FFF2-40B4-BE49-F238E27FC236}">
                <a16:creationId xmlns:a16="http://schemas.microsoft.com/office/drawing/2014/main" id="{A743FBE1-8001-4679-8E1B-E078E21059D2}"/>
              </a:ext>
            </a:extLst>
          </p:cNvPr>
          <p:cNvPicPr>
            <a:picLocks noChangeAspect="1"/>
          </p:cNvPicPr>
          <p:nvPr/>
        </p:nvPicPr>
        <p:blipFill>
          <a:blip r:embed="rId4"/>
          <a:stretch>
            <a:fillRect/>
          </a:stretch>
        </p:blipFill>
        <p:spPr>
          <a:xfrm>
            <a:off x="6454244" y="1305928"/>
            <a:ext cx="5526583" cy="4393473"/>
          </a:xfrm>
          <a:prstGeom prst="rect">
            <a:avLst/>
          </a:prstGeom>
        </p:spPr>
      </p:pic>
    </p:spTree>
    <p:extLst>
      <p:ext uri="{BB962C8B-B14F-4D97-AF65-F5344CB8AC3E}">
        <p14:creationId xmlns:p14="http://schemas.microsoft.com/office/powerpoint/2010/main" val="231298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b="1" dirty="0"/>
              <a:t>Function</a:t>
            </a:r>
            <a:br>
              <a:rPr lang="en-US" b="1" dirty="0"/>
            </a:br>
            <a:br>
              <a:rPr lang="en-US" sz="4000"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1130270" y="1378857"/>
            <a:ext cx="9603275" cy="4087488"/>
          </a:xfrm>
        </p:spPr>
        <p:txBody>
          <a:bodyPr/>
          <a:lstStyle/>
          <a:p>
            <a:r>
              <a:rPr lang="en-US" dirty="0"/>
              <a:t>return value is specified using the return statement</a:t>
            </a:r>
          </a:p>
        </p:txBody>
      </p:sp>
      <p:pic>
        <p:nvPicPr>
          <p:cNvPr id="5" name="Picture 4">
            <a:extLst>
              <a:ext uri="{FF2B5EF4-FFF2-40B4-BE49-F238E27FC236}">
                <a16:creationId xmlns:a16="http://schemas.microsoft.com/office/drawing/2014/main" id="{FA20D801-51E8-4F66-86BA-7F665D043889}"/>
              </a:ext>
            </a:extLst>
          </p:cNvPr>
          <p:cNvPicPr>
            <a:picLocks noChangeAspect="1"/>
          </p:cNvPicPr>
          <p:nvPr/>
        </p:nvPicPr>
        <p:blipFill>
          <a:blip r:embed="rId2"/>
          <a:stretch>
            <a:fillRect/>
          </a:stretch>
        </p:blipFill>
        <p:spPr>
          <a:xfrm>
            <a:off x="2667326" y="1969298"/>
            <a:ext cx="5634845" cy="4120749"/>
          </a:xfrm>
          <a:prstGeom prst="rect">
            <a:avLst/>
          </a:prstGeom>
        </p:spPr>
      </p:pic>
    </p:spTree>
    <p:extLst>
      <p:ext uri="{BB962C8B-B14F-4D97-AF65-F5344CB8AC3E}">
        <p14:creationId xmlns:p14="http://schemas.microsoft.com/office/powerpoint/2010/main" val="426275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Void Function</a:t>
            </a:r>
            <a:br>
              <a:rPr lang="en-US" b="1" dirty="0"/>
            </a:br>
            <a:endParaRPr lang="en-US" dirty="0"/>
          </a:p>
        </p:txBody>
      </p:sp>
      <p:pic>
        <p:nvPicPr>
          <p:cNvPr id="4" name="Content Placeholder 3">
            <a:extLst>
              <a:ext uri="{FF2B5EF4-FFF2-40B4-BE49-F238E27FC236}">
                <a16:creationId xmlns:a16="http://schemas.microsoft.com/office/drawing/2014/main" id="{112D9557-6B90-4332-8E92-F7D920713905}"/>
              </a:ext>
            </a:extLst>
          </p:cNvPr>
          <p:cNvPicPr>
            <a:picLocks noGrp="1" noChangeAspect="1"/>
          </p:cNvPicPr>
          <p:nvPr>
            <p:ph idx="1"/>
          </p:nvPr>
        </p:nvPicPr>
        <p:blipFill>
          <a:blip r:embed="rId2"/>
          <a:stretch>
            <a:fillRect/>
          </a:stretch>
        </p:blipFill>
        <p:spPr>
          <a:xfrm>
            <a:off x="815196" y="1599974"/>
            <a:ext cx="6907187" cy="4525055"/>
          </a:xfrm>
          <a:prstGeom prst="rect">
            <a:avLst/>
          </a:prstGeom>
        </p:spPr>
      </p:pic>
      <p:pic>
        <p:nvPicPr>
          <p:cNvPr id="5" name="Picture 4">
            <a:extLst>
              <a:ext uri="{FF2B5EF4-FFF2-40B4-BE49-F238E27FC236}">
                <a16:creationId xmlns:a16="http://schemas.microsoft.com/office/drawing/2014/main" id="{498813D0-CE95-4D8B-9CAD-FBBC1F7B7D09}"/>
              </a:ext>
            </a:extLst>
          </p:cNvPr>
          <p:cNvPicPr>
            <a:picLocks noChangeAspect="1"/>
          </p:cNvPicPr>
          <p:nvPr/>
        </p:nvPicPr>
        <p:blipFill>
          <a:blip r:embed="rId3"/>
          <a:stretch>
            <a:fillRect/>
          </a:stretch>
        </p:blipFill>
        <p:spPr>
          <a:xfrm>
            <a:off x="7786359" y="3222171"/>
            <a:ext cx="4158342" cy="870857"/>
          </a:xfrm>
          <a:prstGeom prst="rect">
            <a:avLst/>
          </a:prstGeom>
        </p:spPr>
      </p:pic>
    </p:spTree>
    <p:extLst>
      <p:ext uri="{BB962C8B-B14F-4D97-AF65-F5344CB8AC3E}">
        <p14:creationId xmlns:p14="http://schemas.microsoft.com/office/powerpoint/2010/main" val="44767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130270" y="953324"/>
            <a:ext cx="9603275" cy="438331"/>
          </a:xfrm>
        </p:spPr>
        <p:txBody>
          <a:bodyPr>
            <a:normAutofit fontScale="90000"/>
          </a:bodyPr>
          <a:lstStyle/>
          <a:p>
            <a:r>
              <a:rPr lang="en-US" b="1" dirty="0"/>
              <a:t>Tasks</a:t>
            </a:r>
            <a:br>
              <a:rPr lang="en-US" b="1"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803082" y="1614114"/>
            <a:ext cx="10630894" cy="4102873"/>
          </a:xfrm>
        </p:spPr>
        <p:txBody>
          <a:bodyPr>
            <a:normAutofit fontScale="85000" lnSpcReduction="10000"/>
          </a:bodyPr>
          <a:lstStyle/>
          <a:p>
            <a:r>
              <a:rPr lang="en-US" dirty="0"/>
              <a:t>Tasks and Functions provide a means of splitting code into small parts. Just like functions, we use tasks to implement small sections of code which we can reuse throughout our design.</a:t>
            </a:r>
          </a:p>
          <a:p>
            <a:r>
              <a:rPr lang="en-US" dirty="0"/>
              <a:t>Task contains a declaration of parameters, input arguments, output arguments, registers, events, and zero or more behavioral statements.</a:t>
            </a:r>
          </a:p>
          <a:p>
            <a:r>
              <a:rPr lang="en-US" b="1" dirty="0"/>
              <a:t>Static: </a:t>
            </a:r>
            <a:r>
              <a:rPr lang="en-US" dirty="0"/>
              <a:t>Static tasks share the same storage space for all task calls. Memory allocation will be done only once. Use keyword </a:t>
            </a:r>
            <a:r>
              <a:rPr lang="en-US" b="1" u="sng" dirty="0"/>
              <a:t>static.</a:t>
            </a:r>
            <a:endParaRPr lang="en-US" dirty="0"/>
          </a:p>
          <a:p>
            <a:pPr marL="0" indent="0">
              <a:buNone/>
            </a:pPr>
            <a:r>
              <a:rPr lang="en-US" dirty="0"/>
              <a:t>	(Ex: using the same static variables for multiple tasks)</a:t>
            </a:r>
          </a:p>
          <a:p>
            <a:r>
              <a:rPr lang="en-US" b="1" dirty="0"/>
              <a:t>Automatic: </a:t>
            </a:r>
            <a:r>
              <a:rPr lang="en-US" dirty="0"/>
              <a:t>Automatic tasks allocate unique, stacked storage for each function call. This will allow </a:t>
            </a:r>
            <a:r>
              <a:rPr lang="en-US" dirty="0" err="1"/>
              <a:t>SystemVerilog</a:t>
            </a:r>
            <a:r>
              <a:rPr lang="en-US" dirty="0"/>
              <a:t> to dynamically allocate variables and array memories. Use the keyword </a:t>
            </a:r>
            <a:r>
              <a:rPr lang="en-US" b="1" u="sng" dirty="0"/>
              <a:t>automatic.</a:t>
            </a:r>
            <a:endParaRPr lang="en-US" dirty="0"/>
          </a:p>
          <a:p>
            <a:pPr marL="0" indent="0">
              <a:buNone/>
            </a:pPr>
            <a:r>
              <a:rPr lang="en-US" dirty="0"/>
              <a:t>	(Ex: Recursion uses auxiliary stack space for dynamically called tasks)</a:t>
            </a:r>
            <a:br>
              <a:rPr lang="en-US" dirty="0"/>
            </a:br>
            <a:endParaRPr lang="en-US" dirty="0"/>
          </a:p>
        </p:txBody>
      </p:sp>
    </p:spTree>
    <p:extLst>
      <p:ext uri="{BB962C8B-B14F-4D97-AF65-F5344CB8AC3E}">
        <p14:creationId xmlns:p14="http://schemas.microsoft.com/office/powerpoint/2010/main" val="39576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130270" y="953324"/>
            <a:ext cx="8777055" cy="382495"/>
          </a:xfrm>
        </p:spPr>
        <p:txBody>
          <a:bodyPr>
            <a:noAutofit/>
          </a:bodyPr>
          <a:lstStyle/>
          <a:p>
            <a:r>
              <a:rPr lang="en-US" b="1" dirty="0"/>
              <a:t>Difference between task and function</a:t>
            </a: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1130270" y="1614114"/>
            <a:ext cx="10200339" cy="4126727"/>
          </a:xfrm>
        </p:spPr>
        <p:txBody>
          <a:bodyPr/>
          <a:lstStyle/>
          <a:p>
            <a:r>
              <a:rPr lang="en-US" dirty="0" err="1"/>
              <a:t>SystemVerilog</a:t>
            </a:r>
            <a:r>
              <a:rPr lang="en-US" dirty="0"/>
              <a:t> functions execute immediately and can't contain time-consuming constructs such as delays, </a:t>
            </a:r>
            <a:r>
              <a:rPr lang="en-US" dirty="0" err="1"/>
              <a:t>posedge</a:t>
            </a:r>
            <a:r>
              <a:rPr lang="en-US" dirty="0"/>
              <a:t> macros, or wait statements but tasks can contain them.</a:t>
            </a:r>
          </a:p>
          <a:p>
            <a:r>
              <a:rPr lang="en-US" dirty="0"/>
              <a:t>The performance of both task and function approaches are the same.</a:t>
            </a:r>
          </a:p>
          <a:p>
            <a:r>
              <a:rPr lang="en-US" dirty="0"/>
              <a:t>Function can return only a single value but task can calculate multiple values and return them using output and input type arguments.</a:t>
            </a:r>
          </a:p>
          <a:p>
            <a:endParaRPr lang="en-US" dirty="0"/>
          </a:p>
        </p:txBody>
      </p:sp>
    </p:spTree>
    <p:extLst>
      <p:ext uri="{BB962C8B-B14F-4D97-AF65-F5344CB8AC3E}">
        <p14:creationId xmlns:p14="http://schemas.microsoft.com/office/powerpoint/2010/main" val="333802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Tasks</a:t>
            </a:r>
            <a:br>
              <a:rPr lang="en-US" b="1" dirty="0"/>
            </a:br>
            <a:endParaRPr lang="en-US" dirty="0"/>
          </a:p>
        </p:txBody>
      </p:sp>
      <p:pic>
        <p:nvPicPr>
          <p:cNvPr id="4" name="Content Placeholder 3">
            <a:extLst>
              <a:ext uri="{FF2B5EF4-FFF2-40B4-BE49-F238E27FC236}">
                <a16:creationId xmlns:a16="http://schemas.microsoft.com/office/drawing/2014/main" id="{AC10A897-DA8B-42E9-B9A2-4327EAFC96D4}"/>
              </a:ext>
            </a:extLst>
          </p:cNvPr>
          <p:cNvPicPr>
            <a:picLocks noGrp="1" noChangeAspect="1"/>
          </p:cNvPicPr>
          <p:nvPr>
            <p:ph idx="1"/>
          </p:nvPr>
        </p:nvPicPr>
        <p:blipFill>
          <a:blip r:embed="rId2"/>
          <a:stretch>
            <a:fillRect/>
          </a:stretch>
        </p:blipFill>
        <p:spPr>
          <a:xfrm>
            <a:off x="1019524" y="1561644"/>
            <a:ext cx="5190445" cy="4170533"/>
          </a:xfrm>
          <a:prstGeom prst="rect">
            <a:avLst/>
          </a:prstGeom>
        </p:spPr>
      </p:pic>
      <p:pic>
        <p:nvPicPr>
          <p:cNvPr id="5" name="Picture 4">
            <a:extLst>
              <a:ext uri="{FF2B5EF4-FFF2-40B4-BE49-F238E27FC236}">
                <a16:creationId xmlns:a16="http://schemas.microsoft.com/office/drawing/2014/main" id="{20B4F1F5-DE1D-46DF-AC08-F977E186E0D8}"/>
              </a:ext>
            </a:extLst>
          </p:cNvPr>
          <p:cNvPicPr>
            <a:picLocks noChangeAspect="1"/>
          </p:cNvPicPr>
          <p:nvPr/>
        </p:nvPicPr>
        <p:blipFill>
          <a:blip r:embed="rId3"/>
          <a:stretch>
            <a:fillRect/>
          </a:stretch>
        </p:blipFill>
        <p:spPr>
          <a:xfrm>
            <a:off x="5122960" y="5741171"/>
            <a:ext cx="2770489" cy="679796"/>
          </a:xfrm>
          <a:prstGeom prst="rect">
            <a:avLst/>
          </a:prstGeom>
        </p:spPr>
      </p:pic>
      <p:pic>
        <p:nvPicPr>
          <p:cNvPr id="6" name="Picture 5">
            <a:extLst>
              <a:ext uri="{FF2B5EF4-FFF2-40B4-BE49-F238E27FC236}">
                <a16:creationId xmlns:a16="http://schemas.microsoft.com/office/drawing/2014/main" id="{51ED18CA-5C59-47CC-B7A9-BF50600E8CE6}"/>
              </a:ext>
            </a:extLst>
          </p:cNvPr>
          <p:cNvPicPr>
            <a:picLocks noChangeAspect="1"/>
          </p:cNvPicPr>
          <p:nvPr/>
        </p:nvPicPr>
        <p:blipFill>
          <a:blip r:embed="rId4"/>
          <a:stretch>
            <a:fillRect/>
          </a:stretch>
        </p:blipFill>
        <p:spPr>
          <a:xfrm>
            <a:off x="6806440" y="1561645"/>
            <a:ext cx="4532120" cy="4179526"/>
          </a:xfrm>
          <a:prstGeom prst="rect">
            <a:avLst/>
          </a:prstGeom>
        </p:spPr>
      </p:pic>
    </p:spTree>
    <p:extLst>
      <p:ext uri="{BB962C8B-B14F-4D97-AF65-F5344CB8AC3E}">
        <p14:creationId xmlns:p14="http://schemas.microsoft.com/office/powerpoint/2010/main" val="383137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11E5-D6A5-4F3B-9A0D-68F069F492B4}"/>
              </a:ext>
            </a:extLst>
          </p:cNvPr>
          <p:cNvSpPr>
            <a:spLocks noGrp="1"/>
          </p:cNvSpPr>
          <p:nvPr>
            <p:ph type="title"/>
          </p:nvPr>
        </p:nvSpPr>
        <p:spPr>
          <a:xfrm>
            <a:off x="1130270" y="953324"/>
            <a:ext cx="9603275" cy="709221"/>
          </a:xfrm>
        </p:spPr>
        <p:txBody>
          <a:bodyPr>
            <a:normAutofit/>
          </a:bodyPr>
          <a:lstStyle/>
          <a:p>
            <a:r>
              <a:rPr lang="en-US" sz="4000" b="1" dirty="0"/>
              <a:t>Class</a:t>
            </a:r>
          </a:p>
        </p:txBody>
      </p:sp>
      <p:sp>
        <p:nvSpPr>
          <p:cNvPr id="3" name="Content Placeholder 2">
            <a:extLst>
              <a:ext uri="{FF2B5EF4-FFF2-40B4-BE49-F238E27FC236}">
                <a16:creationId xmlns:a16="http://schemas.microsoft.com/office/drawing/2014/main" id="{74F0B750-08D5-453B-827A-908C1D38D754}"/>
              </a:ext>
            </a:extLst>
          </p:cNvPr>
          <p:cNvSpPr>
            <a:spLocks noGrp="1"/>
          </p:cNvSpPr>
          <p:nvPr>
            <p:ph idx="1"/>
          </p:nvPr>
        </p:nvSpPr>
        <p:spPr>
          <a:xfrm>
            <a:off x="1130271" y="2171769"/>
            <a:ext cx="7218600" cy="4362450"/>
          </a:xfrm>
        </p:spPr>
        <p:txBody>
          <a:bodyPr>
            <a:normAutofit/>
          </a:bodyPr>
          <a:lstStyle/>
          <a:p>
            <a:r>
              <a:rPr lang="en-US" dirty="0"/>
              <a:t>A class is a blueprint that defines the variables and the methods common to all objects of a certain kind.</a:t>
            </a:r>
          </a:p>
          <a:p>
            <a:r>
              <a:rPr lang="en-US" dirty="0"/>
              <a:t>For example, your BMW car is just one of many cars in the world. Using object-oriented terminology, we say that your car object is an </a:t>
            </a:r>
            <a:r>
              <a:rPr lang="en-US" i="1" dirty="0"/>
              <a:t>instance </a:t>
            </a:r>
            <a:r>
              <a:rPr lang="en-US" dirty="0"/>
              <a:t>of the class of objects known as cars.</a:t>
            </a:r>
          </a:p>
          <a:p>
            <a:r>
              <a:rPr lang="en-US" dirty="0"/>
              <a:t>object is a specific instance of a class; it contains real values instead of variables.</a:t>
            </a:r>
          </a:p>
          <a:p>
            <a:r>
              <a:rPr lang="en-US" dirty="0"/>
              <a:t>A specific car of any model is an object.</a:t>
            </a:r>
          </a:p>
          <a:p>
            <a:endParaRPr lang="en-US" dirty="0"/>
          </a:p>
        </p:txBody>
      </p:sp>
      <p:pic>
        <p:nvPicPr>
          <p:cNvPr id="4" name="Picture 3">
            <a:extLst>
              <a:ext uri="{FF2B5EF4-FFF2-40B4-BE49-F238E27FC236}">
                <a16:creationId xmlns:a16="http://schemas.microsoft.com/office/drawing/2014/main" id="{E9256764-C310-4FF2-8452-00F3CE41AF96}"/>
              </a:ext>
            </a:extLst>
          </p:cNvPr>
          <p:cNvPicPr>
            <a:picLocks noChangeAspect="1"/>
          </p:cNvPicPr>
          <p:nvPr/>
        </p:nvPicPr>
        <p:blipFill>
          <a:blip r:embed="rId2"/>
          <a:stretch>
            <a:fillRect/>
          </a:stretch>
        </p:blipFill>
        <p:spPr>
          <a:xfrm>
            <a:off x="8619089" y="1391655"/>
            <a:ext cx="2905125" cy="4362450"/>
          </a:xfrm>
          <a:prstGeom prst="rect">
            <a:avLst/>
          </a:prstGeom>
        </p:spPr>
      </p:pic>
      <p:sp>
        <p:nvSpPr>
          <p:cNvPr id="5" name="TextBox 4">
            <a:extLst>
              <a:ext uri="{FF2B5EF4-FFF2-40B4-BE49-F238E27FC236}">
                <a16:creationId xmlns:a16="http://schemas.microsoft.com/office/drawing/2014/main" id="{8B5754A2-C013-49D6-B373-3CA416F501C6}"/>
              </a:ext>
            </a:extLst>
          </p:cNvPr>
          <p:cNvSpPr txBox="1"/>
          <p:nvPr/>
        </p:nvSpPr>
        <p:spPr>
          <a:xfrm flipH="1">
            <a:off x="391885" y="6263329"/>
            <a:ext cx="11575142" cy="369332"/>
          </a:xfrm>
          <a:prstGeom prst="rect">
            <a:avLst/>
          </a:prstGeom>
          <a:noFill/>
        </p:spPr>
        <p:txBody>
          <a:bodyPr wrap="square" rtlCol="0">
            <a:spAutoFit/>
          </a:bodyPr>
          <a:lstStyle/>
          <a:p>
            <a:r>
              <a:rPr lang="en-US" b="1" dirty="0">
                <a:solidFill>
                  <a:schemeClr val="bg1"/>
                </a:solidFill>
              </a:rPr>
              <a:t>Note: classes are translated during compile time, and objects are created from classes at runtime</a:t>
            </a:r>
          </a:p>
        </p:txBody>
      </p:sp>
    </p:spTree>
    <p:extLst>
      <p:ext uri="{BB962C8B-B14F-4D97-AF65-F5344CB8AC3E}">
        <p14:creationId xmlns:p14="http://schemas.microsoft.com/office/powerpoint/2010/main" val="41164947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2122</TotalTime>
  <Words>1254</Words>
  <Application>Microsoft Office PowerPoint</Application>
  <PresentationFormat>Widescreen</PresentationFormat>
  <Paragraphs>109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Algerian</vt:lpstr>
      <vt:lpstr>Arial</vt:lpstr>
      <vt:lpstr>Bahnschrift SemiBold</vt:lpstr>
      <vt:lpstr>Century Gothic</vt:lpstr>
      <vt:lpstr>Gallery</vt:lpstr>
      <vt:lpstr>Session 1</vt:lpstr>
      <vt:lpstr>Functions </vt:lpstr>
      <vt:lpstr>Function</vt:lpstr>
      <vt:lpstr>Function  </vt:lpstr>
      <vt:lpstr>Void Function </vt:lpstr>
      <vt:lpstr>Tasks </vt:lpstr>
      <vt:lpstr>Difference between task and function</vt:lpstr>
      <vt:lpstr>Tasks </vt:lpstr>
      <vt:lpstr>Class</vt:lpstr>
      <vt:lpstr>PowerPoint Presentation</vt:lpstr>
      <vt:lpstr>PowerPoint Presentation</vt:lpstr>
      <vt:lpstr>PowerPoint Presentation</vt:lpstr>
      <vt:lpstr>Static Properties  </vt:lpstr>
      <vt:lpstr>Class Assignment  </vt:lpstr>
      <vt:lpstr>Inheritance </vt:lpstr>
      <vt:lpstr>Virtual functions and tasks</vt:lpstr>
      <vt:lpstr>Polymorphism</vt:lpstr>
      <vt:lpstr>Overriding class members </vt:lpstr>
      <vt:lpstr>Super keyword  </vt:lpstr>
      <vt:lpstr>Data hiding and Encapsulation  </vt:lpstr>
      <vt:lpstr>Local Class members</vt:lpstr>
      <vt:lpstr>Protected class members  </vt:lpstr>
      <vt:lpstr>Abstract Class </vt:lpstr>
      <vt:lpstr>Difference between abstraction and inheritance</vt:lpstr>
      <vt:lpstr>Source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Samir</dc:creator>
  <cp:lastModifiedBy>Paul, Samir</cp:lastModifiedBy>
  <cp:revision>157</cp:revision>
  <dcterms:created xsi:type="dcterms:W3CDTF">2023-05-30T12:08:03Z</dcterms:created>
  <dcterms:modified xsi:type="dcterms:W3CDTF">2023-06-01T18:24:06Z</dcterms:modified>
</cp:coreProperties>
</file>