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70" r:id="rId16"/>
    <p:sldId id="269" r:id="rId17"/>
    <p:sldId id="277" r:id="rId18"/>
    <p:sldId id="278" r:id="rId19"/>
    <p:sldId id="279" r:id="rId20"/>
    <p:sldId id="280" r:id="rId21"/>
    <p:sldId id="272" r:id="rId22"/>
    <p:sldId id="273" r:id="rId23"/>
    <p:sldId id="274" r:id="rId24"/>
    <p:sldId id="275" r:id="rId25"/>
    <p:sldId id="281"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78" d="100"/>
          <a:sy n="78" d="100"/>
        </p:scale>
        <p:origin x="64" y="4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06-Jun-23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06-Jun-23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06-Jun-23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06-Jun-23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06-Jun-23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06-Jun-23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06-Jun-23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06-Jun-23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06-Jun-23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06-Jun-23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06-Jun-23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06-Jun-23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FFD1-79F6-4FC9-B24A-53C483C741F7}"/>
              </a:ext>
            </a:extLst>
          </p:cNvPr>
          <p:cNvSpPr>
            <a:spLocks noGrp="1"/>
          </p:cNvSpPr>
          <p:nvPr>
            <p:ph type="ctrTitle"/>
          </p:nvPr>
        </p:nvSpPr>
        <p:spPr/>
        <p:txBody>
          <a:bodyPr/>
          <a:lstStyle/>
          <a:p>
            <a:r>
              <a:rPr lang="en-US" b="1" dirty="0" err="1"/>
              <a:t>Interprocess</a:t>
            </a:r>
            <a:r>
              <a:rPr lang="en-US" b="1" dirty="0"/>
              <a:t> Communication</a:t>
            </a:r>
            <a:br>
              <a:rPr lang="en-US" b="1" dirty="0"/>
            </a:br>
            <a:endParaRPr lang="en-US" dirty="0"/>
          </a:p>
        </p:txBody>
      </p:sp>
      <p:sp>
        <p:nvSpPr>
          <p:cNvPr id="3" name="Subtitle 2">
            <a:extLst>
              <a:ext uri="{FF2B5EF4-FFF2-40B4-BE49-F238E27FC236}">
                <a16:creationId xmlns:a16="http://schemas.microsoft.com/office/drawing/2014/main" id="{F5A0C2B0-66C7-4DED-81BD-0553F45BEB32}"/>
              </a:ext>
            </a:extLst>
          </p:cNvPr>
          <p:cNvSpPr>
            <a:spLocks noGrp="1"/>
          </p:cNvSpPr>
          <p:nvPr>
            <p:ph type="subTitle" idx="1"/>
          </p:nvPr>
        </p:nvSpPr>
        <p:spPr>
          <a:xfrm>
            <a:off x="1173480" y="4355929"/>
            <a:ext cx="7891272" cy="1069848"/>
          </a:xfrm>
        </p:spPr>
        <p:txBody>
          <a:bodyPr/>
          <a:lstStyle/>
          <a:p>
            <a:r>
              <a:rPr lang="en-US" dirty="0"/>
              <a:t>Session -2</a:t>
            </a:r>
          </a:p>
          <a:p>
            <a:r>
              <a:rPr lang="en-US" dirty="0"/>
              <a:t>Samir Paul</a:t>
            </a:r>
          </a:p>
        </p:txBody>
      </p:sp>
    </p:spTree>
    <p:extLst>
      <p:ext uri="{BB962C8B-B14F-4D97-AF65-F5344CB8AC3E}">
        <p14:creationId xmlns:p14="http://schemas.microsoft.com/office/powerpoint/2010/main" val="189463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759605" y="288689"/>
            <a:ext cx="10058400" cy="1609344"/>
          </a:xfrm>
        </p:spPr>
        <p:txBody>
          <a:bodyPr/>
          <a:lstStyle/>
          <a:p>
            <a:r>
              <a:rPr lang="en-US" b="1" dirty="0"/>
              <a:t>Mailbox</a:t>
            </a:r>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759605" y="1723690"/>
            <a:ext cx="10188702" cy="5225143"/>
          </a:xfrm>
        </p:spPr>
        <p:txBody>
          <a:bodyPr/>
          <a:lstStyle/>
          <a:p>
            <a:r>
              <a:rPr lang="en-US" b="1" dirty="0">
                <a:solidFill>
                  <a:srgbClr val="FF0000"/>
                </a:solidFill>
              </a:rPr>
              <a:t>Mailbox Methods</a:t>
            </a:r>
          </a:p>
          <a:p>
            <a:r>
              <a:rPr lang="en-US" dirty="0" err="1"/>
              <a:t>SystemVerilog</a:t>
            </a:r>
            <a:r>
              <a:rPr lang="en-US" dirty="0"/>
              <a:t> Mailbox is a built-in class that provides the following methods. these are applicable for both Generic and Parameterized mailboxes</a:t>
            </a:r>
          </a:p>
          <a:p>
            <a:pPr marL="0" indent="0">
              <a:buNone/>
            </a:pPr>
            <a:br>
              <a:rPr lang="en-US" dirty="0"/>
            </a:br>
            <a:endParaRPr lang="en-US" b="1" dirty="0"/>
          </a:p>
        </p:txBody>
      </p:sp>
      <p:pic>
        <p:nvPicPr>
          <p:cNvPr id="6" name="Picture 5">
            <a:extLst>
              <a:ext uri="{FF2B5EF4-FFF2-40B4-BE49-F238E27FC236}">
                <a16:creationId xmlns:a16="http://schemas.microsoft.com/office/drawing/2014/main" id="{FF7A96C9-AD12-4EA7-A8E0-93A625ADA627}"/>
              </a:ext>
            </a:extLst>
          </p:cNvPr>
          <p:cNvPicPr>
            <a:picLocks noChangeAspect="1"/>
          </p:cNvPicPr>
          <p:nvPr/>
        </p:nvPicPr>
        <p:blipFill>
          <a:blip r:embed="rId2"/>
          <a:stretch>
            <a:fillRect/>
          </a:stretch>
        </p:blipFill>
        <p:spPr>
          <a:xfrm>
            <a:off x="693800" y="3242201"/>
            <a:ext cx="11200759" cy="2146228"/>
          </a:xfrm>
          <a:prstGeom prst="rect">
            <a:avLst/>
          </a:prstGeom>
        </p:spPr>
      </p:pic>
    </p:spTree>
    <p:extLst>
      <p:ext uri="{BB962C8B-B14F-4D97-AF65-F5344CB8AC3E}">
        <p14:creationId xmlns:p14="http://schemas.microsoft.com/office/powerpoint/2010/main" val="11667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3752" y="264196"/>
            <a:ext cx="10058400" cy="1609344"/>
          </a:xfrm>
        </p:spPr>
        <p:txBody>
          <a:bodyPr/>
          <a:lstStyle/>
          <a:p>
            <a:r>
              <a:rPr lang="en-US" b="1" dirty="0"/>
              <a:t>Mailbox</a:t>
            </a:r>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6996466" cy="5225143"/>
          </a:xfrm>
        </p:spPr>
        <p:txBody>
          <a:bodyPr/>
          <a:lstStyle/>
          <a:p>
            <a:r>
              <a:rPr lang="en-US" b="1" dirty="0"/>
              <a:t>Mailbox Example</a:t>
            </a:r>
          </a:p>
          <a:p>
            <a:r>
              <a:rPr lang="en-US" dirty="0"/>
              <a:t>Mailbox is used for communication between generator and driver.</a:t>
            </a:r>
          </a:p>
          <a:p>
            <a:r>
              <a:rPr lang="en-US" dirty="0"/>
              <a:t>Process-1(Generator class) will generate (create and randomize) the packet and put it into the mailbox </a:t>
            </a:r>
            <a:r>
              <a:rPr lang="en-US" dirty="0" err="1"/>
              <a:t>mb_box</a:t>
            </a:r>
            <a:endParaRPr lang="en-US" dirty="0"/>
          </a:p>
          <a:p>
            <a:r>
              <a:rPr lang="en-US" dirty="0"/>
              <a:t>Process-2(Driver class) gets the generated packet from the mailbox and displays the fields</a:t>
            </a:r>
          </a:p>
          <a:p>
            <a:pPr marL="0" indent="0">
              <a:buNone/>
            </a:pPr>
            <a:endParaRPr lang="en-US" b="1" dirty="0"/>
          </a:p>
        </p:txBody>
      </p:sp>
      <p:pic>
        <p:nvPicPr>
          <p:cNvPr id="6" name="Picture 5">
            <a:extLst>
              <a:ext uri="{FF2B5EF4-FFF2-40B4-BE49-F238E27FC236}">
                <a16:creationId xmlns:a16="http://schemas.microsoft.com/office/drawing/2014/main" id="{DA42305E-A3E3-4029-AB15-2BE01E9AFF1D}"/>
              </a:ext>
            </a:extLst>
          </p:cNvPr>
          <p:cNvPicPr>
            <a:picLocks noChangeAspect="1"/>
          </p:cNvPicPr>
          <p:nvPr/>
        </p:nvPicPr>
        <p:blipFill>
          <a:blip r:embed="rId2"/>
          <a:stretch>
            <a:fillRect/>
          </a:stretch>
        </p:blipFill>
        <p:spPr>
          <a:xfrm>
            <a:off x="8149240" y="0"/>
            <a:ext cx="3452210" cy="6824809"/>
          </a:xfrm>
          <a:prstGeom prst="rect">
            <a:avLst/>
          </a:prstGeom>
        </p:spPr>
      </p:pic>
    </p:spTree>
    <p:extLst>
      <p:ext uri="{BB962C8B-B14F-4D97-AF65-F5344CB8AC3E}">
        <p14:creationId xmlns:p14="http://schemas.microsoft.com/office/powerpoint/2010/main" val="12552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10058400" cy="4604657"/>
          </a:xfrm>
        </p:spPr>
        <p:txBody>
          <a:bodyPr>
            <a:normAutofit/>
          </a:bodyPr>
          <a:lstStyle/>
          <a:p>
            <a:r>
              <a:rPr lang="en-US" dirty="0"/>
              <a:t>Events are </a:t>
            </a:r>
            <a:r>
              <a:rPr lang="en-US" b="1" dirty="0"/>
              <a:t>static objects</a:t>
            </a:r>
            <a:r>
              <a:rPr lang="en-US" dirty="0"/>
              <a:t> useful for </a:t>
            </a:r>
            <a:r>
              <a:rPr lang="en-US" b="1" dirty="0"/>
              <a:t>synchronization between the process</a:t>
            </a:r>
            <a:r>
              <a:rPr lang="en-US" dirty="0"/>
              <a:t>. Events operations are of </a:t>
            </a:r>
            <a:r>
              <a:rPr lang="en-US" b="1" dirty="0"/>
              <a:t>two staged processes</a:t>
            </a:r>
            <a:r>
              <a:rPr lang="en-US" dirty="0"/>
              <a:t> in which one process will </a:t>
            </a:r>
            <a:r>
              <a:rPr lang="en-US" b="1" dirty="0"/>
              <a:t>trigger the event</a:t>
            </a:r>
            <a:r>
              <a:rPr lang="en-US" dirty="0"/>
              <a:t>, and the other processes will </a:t>
            </a:r>
            <a:r>
              <a:rPr lang="en-US" b="1" dirty="0"/>
              <a:t>wait for an event to be triggered</a:t>
            </a:r>
            <a:r>
              <a:rPr lang="en-US" dirty="0"/>
              <a:t>.</a:t>
            </a:r>
          </a:p>
          <a:p>
            <a:r>
              <a:rPr lang="en-US" dirty="0"/>
              <a:t>Events are triggered using </a:t>
            </a:r>
            <a:r>
              <a:rPr lang="en-US" b="1" dirty="0"/>
              <a:t>-&gt;</a:t>
            </a:r>
            <a:r>
              <a:rPr lang="en-US" dirty="0"/>
              <a:t> operator or </a:t>
            </a:r>
            <a:r>
              <a:rPr lang="en-US" b="1" dirty="0"/>
              <a:t>-&gt;&gt;</a:t>
            </a:r>
            <a:r>
              <a:rPr lang="en-US" dirty="0"/>
              <a:t> operator.</a:t>
            </a:r>
          </a:p>
          <a:p>
            <a:r>
              <a:rPr lang="en-US" dirty="0"/>
              <a:t>wait for an event to be triggered using </a:t>
            </a:r>
            <a:r>
              <a:rPr lang="en-US" b="1" dirty="0"/>
              <a:t>@</a:t>
            </a:r>
            <a:r>
              <a:rPr lang="en-US" dirty="0"/>
              <a:t> operator or </a:t>
            </a:r>
            <a:r>
              <a:rPr lang="en-US" b="1" dirty="0"/>
              <a:t>wait() </a:t>
            </a:r>
            <a:r>
              <a:rPr lang="en-US" dirty="0"/>
              <a:t>construct.</a:t>
            </a:r>
          </a:p>
          <a:p>
            <a:pPr marL="0" indent="0">
              <a:buNone/>
            </a:pPr>
            <a:endParaRPr lang="en-US" dirty="0"/>
          </a:p>
          <a:p>
            <a:r>
              <a:rPr lang="en-US" b="1" dirty="0">
                <a:solidFill>
                  <a:srgbClr val="FF0000"/>
                </a:solidFill>
              </a:rPr>
              <a:t>Event triggering: </a:t>
            </a:r>
            <a:endParaRPr lang="en-US" dirty="0">
              <a:solidFill>
                <a:srgbClr val="FF0000"/>
              </a:solidFill>
            </a:endParaRPr>
          </a:p>
          <a:p>
            <a:r>
              <a:rPr lang="en-US" b="1" dirty="0"/>
              <a:t> -&gt; operator</a:t>
            </a:r>
            <a:r>
              <a:rPr lang="en-US" dirty="0"/>
              <a:t>: Named events are triggered via the -&gt; operator. Triggering an event unblocks all processes currently waiting on that event.</a:t>
            </a:r>
          </a:p>
          <a:p>
            <a:r>
              <a:rPr lang="en-US" b="1" dirty="0"/>
              <a:t> -&gt;&gt; operator</a:t>
            </a:r>
            <a:r>
              <a:rPr lang="en-US" dirty="0"/>
              <a:t>: Non-blocking events are triggered using the -&gt;&gt; operator.</a:t>
            </a:r>
          </a:p>
          <a:p>
            <a:pPr marL="0" indent="0">
              <a:buNone/>
            </a:pPr>
            <a:br>
              <a:rPr lang="en-US" dirty="0"/>
            </a:br>
            <a:endParaRPr lang="en-US" dirty="0"/>
          </a:p>
        </p:txBody>
      </p:sp>
    </p:spTree>
    <p:extLst>
      <p:ext uri="{BB962C8B-B14F-4D97-AF65-F5344CB8AC3E}">
        <p14:creationId xmlns:p14="http://schemas.microsoft.com/office/powerpoint/2010/main" val="3041145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3970213" cy="5081143"/>
          </a:xfrm>
        </p:spPr>
        <p:txBody>
          <a:bodyPr>
            <a:normAutofit/>
          </a:bodyPr>
          <a:lstStyle/>
          <a:p>
            <a:r>
              <a:rPr lang="en-US" b="1" dirty="0">
                <a:solidFill>
                  <a:srgbClr val="FF0000"/>
                </a:solidFill>
              </a:rPr>
              <a:t>Triggered property:</a:t>
            </a:r>
          </a:p>
          <a:p>
            <a:pPr lvl="1"/>
            <a:r>
              <a:rPr lang="en-US" dirty="0"/>
              <a:t>The "triggered" event property evaluates to true if the given event has been triggered in the </a:t>
            </a:r>
            <a:r>
              <a:rPr lang="en-US" b="1" dirty="0"/>
              <a:t>current time-step</a:t>
            </a:r>
            <a:r>
              <a:rPr lang="en-US" dirty="0"/>
              <a:t> and false otherwise.</a:t>
            </a:r>
          </a:p>
          <a:p>
            <a:pPr lvl="1"/>
            <a:r>
              <a:rPr lang="en-US" dirty="0"/>
              <a:t>Using this mechanism, an event trigger shall unblock the waiting process whether the wait executes before or at the same simulation time as the trigger operation.</a:t>
            </a:r>
          </a:p>
          <a:p>
            <a:pPr lvl="1"/>
            <a:r>
              <a:rPr lang="en-US" dirty="0"/>
              <a:t>In this example, event "e" is triggered at times 20,40,60,80. So the Value of "</a:t>
            </a:r>
            <a:r>
              <a:rPr lang="en-US" dirty="0" err="1"/>
              <a:t>e.triggered</a:t>
            </a:r>
            <a:r>
              <a:rPr lang="en-US" dirty="0"/>
              <a:t>" should be TRUE at times 20,40,60,80 and FALSE at rest of the time.</a:t>
            </a:r>
            <a:br>
              <a:rPr lang="en-US" dirty="0"/>
            </a:br>
            <a:endParaRPr lang="en-US" b="1" dirty="0">
              <a:solidFill>
                <a:srgbClr val="FF0000"/>
              </a:solidFill>
            </a:endParaRPr>
          </a:p>
        </p:txBody>
      </p:sp>
      <p:pic>
        <p:nvPicPr>
          <p:cNvPr id="4" name="Picture 3">
            <a:extLst>
              <a:ext uri="{FF2B5EF4-FFF2-40B4-BE49-F238E27FC236}">
                <a16:creationId xmlns:a16="http://schemas.microsoft.com/office/drawing/2014/main" id="{4365D6A4-F271-460D-B508-F3F143B1A91D}"/>
              </a:ext>
            </a:extLst>
          </p:cNvPr>
          <p:cNvPicPr>
            <a:picLocks noChangeAspect="1"/>
          </p:cNvPicPr>
          <p:nvPr/>
        </p:nvPicPr>
        <p:blipFill>
          <a:blip r:embed="rId2"/>
          <a:stretch>
            <a:fillRect/>
          </a:stretch>
        </p:blipFill>
        <p:spPr>
          <a:xfrm>
            <a:off x="5040061" y="362875"/>
            <a:ext cx="5378113" cy="6285811"/>
          </a:xfrm>
          <a:prstGeom prst="rect">
            <a:avLst/>
          </a:prstGeom>
        </p:spPr>
      </p:pic>
      <p:pic>
        <p:nvPicPr>
          <p:cNvPr id="5" name="Picture 4">
            <a:extLst>
              <a:ext uri="{FF2B5EF4-FFF2-40B4-BE49-F238E27FC236}">
                <a16:creationId xmlns:a16="http://schemas.microsoft.com/office/drawing/2014/main" id="{48FDB7DA-C044-4EC2-88AF-16E47AD1A204}"/>
              </a:ext>
            </a:extLst>
          </p:cNvPr>
          <p:cNvPicPr>
            <a:picLocks noChangeAspect="1"/>
          </p:cNvPicPr>
          <p:nvPr/>
        </p:nvPicPr>
        <p:blipFill>
          <a:blip r:embed="rId3"/>
          <a:stretch>
            <a:fillRect/>
          </a:stretch>
        </p:blipFill>
        <p:spPr>
          <a:xfrm>
            <a:off x="9854359" y="2873797"/>
            <a:ext cx="2123583" cy="3264026"/>
          </a:xfrm>
          <a:prstGeom prst="rect">
            <a:avLst/>
          </a:prstGeom>
        </p:spPr>
      </p:pic>
    </p:spTree>
    <p:extLst>
      <p:ext uri="{BB962C8B-B14F-4D97-AF65-F5344CB8AC3E}">
        <p14:creationId xmlns:p14="http://schemas.microsoft.com/office/powerpoint/2010/main" val="1428937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CEEF-0D1E-453F-AB2C-11FDFF65B0ED}"/>
              </a:ext>
            </a:extLst>
          </p:cNvPr>
          <p:cNvSpPr>
            <a:spLocks noGrp="1"/>
          </p:cNvSpPr>
          <p:nvPr>
            <p:ph type="title"/>
          </p:nvPr>
        </p:nvSpPr>
        <p:spPr>
          <a:xfrm>
            <a:off x="1069848" y="484632"/>
            <a:ext cx="10058400" cy="590312"/>
          </a:xfrm>
        </p:spPr>
        <p:txBody>
          <a:bodyPr>
            <a:normAutofit fontScale="90000"/>
          </a:bodyPr>
          <a:lstStyle/>
          <a:p>
            <a:r>
              <a:rPr lang="en-US" b="1" dirty="0"/>
              <a:t>Events</a:t>
            </a:r>
            <a:endParaRPr lang="en-US" dirty="0"/>
          </a:p>
        </p:txBody>
      </p:sp>
      <p:sp>
        <p:nvSpPr>
          <p:cNvPr id="3" name="Content Placeholder 2">
            <a:extLst>
              <a:ext uri="{FF2B5EF4-FFF2-40B4-BE49-F238E27FC236}">
                <a16:creationId xmlns:a16="http://schemas.microsoft.com/office/drawing/2014/main" id="{1D69D6DD-DE7D-4C9B-B7B8-C69281C4743A}"/>
              </a:ext>
            </a:extLst>
          </p:cNvPr>
          <p:cNvSpPr>
            <a:spLocks noGrp="1"/>
          </p:cNvSpPr>
          <p:nvPr>
            <p:ph idx="1"/>
          </p:nvPr>
        </p:nvSpPr>
        <p:spPr>
          <a:xfrm>
            <a:off x="1069848" y="1165685"/>
            <a:ext cx="4737639" cy="5006515"/>
          </a:xfrm>
        </p:spPr>
        <p:txBody>
          <a:bodyPr>
            <a:normAutofit/>
          </a:bodyPr>
          <a:lstStyle/>
          <a:p>
            <a:r>
              <a:rPr lang="en-US" b="1" dirty="0">
                <a:solidFill>
                  <a:srgbClr val="FF0000"/>
                </a:solidFill>
              </a:rPr>
              <a:t>@ operator:</a:t>
            </a:r>
          </a:p>
          <a:p>
            <a:pPr lvl="1"/>
            <a:r>
              <a:rPr lang="en-US" dirty="0"/>
              <a:t>wait for an event to be triggered via the event control operator, @.</a:t>
            </a:r>
          </a:p>
          <a:p>
            <a:pPr lvl="1"/>
            <a:r>
              <a:rPr lang="en-US" dirty="0"/>
              <a:t>The @ operator </a:t>
            </a:r>
            <a:r>
              <a:rPr lang="en-US" b="1" dirty="0"/>
              <a:t>blocks the calling process until the given event is triggered</a:t>
            </a:r>
            <a:r>
              <a:rPr lang="en-US" dirty="0"/>
              <a:t>.</a:t>
            </a:r>
          </a:p>
          <a:p>
            <a:pPr lvl="1"/>
            <a:r>
              <a:rPr lang="en-US" dirty="0"/>
              <a:t>’@’ =&gt; used in procedural statements acts as an </a:t>
            </a:r>
            <a:r>
              <a:rPr lang="en-US" b="1" dirty="0"/>
              <a:t>edge-triggered circuit</a:t>
            </a:r>
            <a:r>
              <a:rPr lang="en-US" dirty="0"/>
              <a: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776181C1-CF71-4B24-9AE0-3B4626B3502F}"/>
              </a:ext>
            </a:extLst>
          </p:cNvPr>
          <p:cNvPicPr>
            <a:picLocks noChangeAspect="1"/>
          </p:cNvPicPr>
          <p:nvPr/>
        </p:nvPicPr>
        <p:blipFill>
          <a:blip r:embed="rId2"/>
          <a:stretch>
            <a:fillRect/>
          </a:stretch>
        </p:blipFill>
        <p:spPr>
          <a:xfrm>
            <a:off x="2867197" y="1165685"/>
            <a:ext cx="3049188" cy="384502"/>
          </a:xfrm>
          <a:prstGeom prst="rect">
            <a:avLst/>
          </a:prstGeom>
        </p:spPr>
      </p:pic>
      <p:pic>
        <p:nvPicPr>
          <p:cNvPr id="6" name="Picture 5">
            <a:extLst>
              <a:ext uri="{FF2B5EF4-FFF2-40B4-BE49-F238E27FC236}">
                <a16:creationId xmlns:a16="http://schemas.microsoft.com/office/drawing/2014/main" id="{3864F705-5B11-43ED-A284-2E4D58D242EC}"/>
              </a:ext>
            </a:extLst>
          </p:cNvPr>
          <p:cNvPicPr>
            <a:picLocks noChangeAspect="1"/>
          </p:cNvPicPr>
          <p:nvPr/>
        </p:nvPicPr>
        <p:blipFill>
          <a:blip r:embed="rId3"/>
          <a:stretch>
            <a:fillRect/>
          </a:stretch>
        </p:blipFill>
        <p:spPr>
          <a:xfrm>
            <a:off x="5807486" y="779788"/>
            <a:ext cx="6384513" cy="3294873"/>
          </a:xfrm>
          <a:prstGeom prst="rect">
            <a:avLst/>
          </a:prstGeom>
        </p:spPr>
      </p:pic>
      <p:pic>
        <p:nvPicPr>
          <p:cNvPr id="7" name="Picture 6">
            <a:extLst>
              <a:ext uri="{FF2B5EF4-FFF2-40B4-BE49-F238E27FC236}">
                <a16:creationId xmlns:a16="http://schemas.microsoft.com/office/drawing/2014/main" id="{CB19454D-E5ED-4047-BDA7-360DF3BD7D15}"/>
              </a:ext>
            </a:extLst>
          </p:cNvPr>
          <p:cNvPicPr>
            <a:picLocks noChangeAspect="1"/>
          </p:cNvPicPr>
          <p:nvPr/>
        </p:nvPicPr>
        <p:blipFill>
          <a:blip r:embed="rId4"/>
          <a:stretch>
            <a:fillRect/>
          </a:stretch>
        </p:blipFill>
        <p:spPr>
          <a:xfrm>
            <a:off x="5807486" y="4165402"/>
            <a:ext cx="4038600" cy="1276350"/>
          </a:xfrm>
          <a:prstGeom prst="rect">
            <a:avLst/>
          </a:prstGeom>
        </p:spPr>
      </p:pic>
    </p:spTree>
    <p:extLst>
      <p:ext uri="{BB962C8B-B14F-4D97-AF65-F5344CB8AC3E}">
        <p14:creationId xmlns:p14="http://schemas.microsoft.com/office/powerpoint/2010/main" val="2446586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4294088" cy="4604657"/>
          </a:xfrm>
        </p:spPr>
        <p:txBody>
          <a:bodyPr>
            <a:normAutofit/>
          </a:bodyPr>
          <a:lstStyle/>
          <a:p>
            <a:r>
              <a:rPr lang="en-US" b="1" dirty="0"/>
              <a:t>Event waiting with @ operator:</a:t>
            </a:r>
          </a:p>
          <a:p>
            <a:pPr lvl="1"/>
            <a:r>
              <a:rPr lang="en-US" dirty="0"/>
              <a:t>example shows the event triggering and waiting for the event trigger.</a:t>
            </a:r>
            <a:endParaRPr lang="en-US" b="1" dirty="0"/>
          </a:p>
        </p:txBody>
      </p:sp>
      <p:pic>
        <p:nvPicPr>
          <p:cNvPr id="5" name="Picture 4">
            <a:extLst>
              <a:ext uri="{FF2B5EF4-FFF2-40B4-BE49-F238E27FC236}">
                <a16:creationId xmlns:a16="http://schemas.microsoft.com/office/drawing/2014/main" id="{7813C7C5-B707-493B-A031-22F34A510C61}"/>
              </a:ext>
            </a:extLst>
          </p:cNvPr>
          <p:cNvPicPr>
            <a:picLocks noChangeAspect="1"/>
          </p:cNvPicPr>
          <p:nvPr/>
        </p:nvPicPr>
        <p:blipFill>
          <a:blip r:embed="rId2"/>
          <a:stretch>
            <a:fillRect/>
          </a:stretch>
        </p:blipFill>
        <p:spPr>
          <a:xfrm>
            <a:off x="5328557" y="484632"/>
            <a:ext cx="6620999" cy="5467132"/>
          </a:xfrm>
          <a:prstGeom prst="rect">
            <a:avLst/>
          </a:prstGeom>
        </p:spPr>
      </p:pic>
      <p:pic>
        <p:nvPicPr>
          <p:cNvPr id="7" name="Picture 6">
            <a:extLst>
              <a:ext uri="{FF2B5EF4-FFF2-40B4-BE49-F238E27FC236}">
                <a16:creationId xmlns:a16="http://schemas.microsoft.com/office/drawing/2014/main" id="{B8239E65-2613-4103-B47B-11B1D7F56CBA}"/>
              </a:ext>
            </a:extLst>
          </p:cNvPr>
          <p:cNvPicPr>
            <a:picLocks noChangeAspect="1"/>
          </p:cNvPicPr>
          <p:nvPr/>
        </p:nvPicPr>
        <p:blipFill>
          <a:blip r:embed="rId3"/>
          <a:stretch>
            <a:fillRect/>
          </a:stretch>
        </p:blipFill>
        <p:spPr>
          <a:xfrm>
            <a:off x="796837" y="4887211"/>
            <a:ext cx="4484537" cy="1064553"/>
          </a:xfrm>
          <a:prstGeom prst="rect">
            <a:avLst/>
          </a:prstGeom>
        </p:spPr>
      </p:pic>
    </p:spTree>
    <p:extLst>
      <p:ext uri="{BB962C8B-B14F-4D97-AF65-F5344CB8AC3E}">
        <p14:creationId xmlns:p14="http://schemas.microsoft.com/office/powerpoint/2010/main" val="831953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3752" y="1430931"/>
            <a:ext cx="10064496" cy="5207194"/>
          </a:xfrm>
        </p:spPr>
        <p:txBody>
          <a:bodyPr>
            <a:normAutofit/>
          </a:bodyPr>
          <a:lstStyle/>
          <a:p>
            <a:r>
              <a:rPr lang="en-US" b="1" dirty="0">
                <a:solidFill>
                  <a:srgbClr val="FF0000"/>
                </a:solidFill>
              </a:rPr>
              <a:t>Wait() operator:</a:t>
            </a:r>
          </a:p>
          <a:p>
            <a:pPr lvl="1"/>
            <a:r>
              <a:rPr lang="en-US" dirty="0"/>
              <a:t>If the event triggering and waiting for the event trigger with @ operator happens at the same time, @ operator may miss detecting the event trigger.</a:t>
            </a:r>
          </a:p>
          <a:p>
            <a:pPr lvl="1"/>
            <a:r>
              <a:rPr lang="en-US" dirty="0"/>
              <a:t>If the condition is true, the subsequent statements will be executed, or else will be blocked!</a:t>
            </a:r>
          </a:p>
          <a:p>
            <a:pPr lvl="1"/>
            <a:r>
              <a:rPr lang="en-US" dirty="0"/>
              <a:t>Wait() statement gets blocked until it evaluates to TRUE. "</a:t>
            </a:r>
            <a:r>
              <a:rPr lang="en-US" dirty="0" err="1"/>
              <a:t>event_name.triggered</a:t>
            </a:r>
            <a:r>
              <a:rPr lang="en-US" dirty="0"/>
              <a:t>" returns the trigging status of the event in the current time step.</a:t>
            </a:r>
          </a:p>
          <a:p>
            <a:pPr lvl="1"/>
            <a:r>
              <a:rPr lang="en-US" dirty="0"/>
              <a:t>‘wait’ =&gt; used in procedural statements acts as a </a:t>
            </a:r>
            <a:r>
              <a:rPr lang="en-US" b="1" dirty="0"/>
              <a:t>level-triggered circuit </a:t>
            </a:r>
            <a:r>
              <a:rPr lang="en-US" dirty="0"/>
              <a:t>(prefer to use as a common clock)</a:t>
            </a:r>
          </a:p>
          <a:p>
            <a:pPr marL="0" indent="0">
              <a:buNone/>
            </a:pPr>
            <a:endParaRPr lang="en-US" dirty="0"/>
          </a:p>
        </p:txBody>
      </p:sp>
      <p:pic>
        <p:nvPicPr>
          <p:cNvPr id="6" name="Picture 5">
            <a:extLst>
              <a:ext uri="{FF2B5EF4-FFF2-40B4-BE49-F238E27FC236}">
                <a16:creationId xmlns:a16="http://schemas.microsoft.com/office/drawing/2014/main" id="{38870802-FDEC-4933-9176-B1EE03DFE4EF}"/>
              </a:ext>
            </a:extLst>
          </p:cNvPr>
          <p:cNvPicPr>
            <a:picLocks noChangeAspect="1"/>
          </p:cNvPicPr>
          <p:nvPr/>
        </p:nvPicPr>
        <p:blipFill>
          <a:blip r:embed="rId2"/>
          <a:stretch>
            <a:fillRect/>
          </a:stretch>
        </p:blipFill>
        <p:spPr>
          <a:xfrm>
            <a:off x="3257683" y="1430931"/>
            <a:ext cx="3603807" cy="354132"/>
          </a:xfrm>
          <a:prstGeom prst="rect">
            <a:avLst/>
          </a:prstGeom>
        </p:spPr>
      </p:pic>
      <p:pic>
        <p:nvPicPr>
          <p:cNvPr id="10" name="Picture 9">
            <a:extLst>
              <a:ext uri="{FF2B5EF4-FFF2-40B4-BE49-F238E27FC236}">
                <a16:creationId xmlns:a16="http://schemas.microsoft.com/office/drawing/2014/main" id="{4D1A2AFB-7C2A-491E-B110-AE3F020A345D}"/>
              </a:ext>
            </a:extLst>
          </p:cNvPr>
          <p:cNvPicPr>
            <a:picLocks noChangeAspect="1"/>
          </p:cNvPicPr>
          <p:nvPr/>
        </p:nvPicPr>
        <p:blipFill>
          <a:blip r:embed="rId3"/>
          <a:stretch>
            <a:fillRect/>
          </a:stretch>
        </p:blipFill>
        <p:spPr>
          <a:xfrm>
            <a:off x="3697858" y="4169768"/>
            <a:ext cx="3086663" cy="1561071"/>
          </a:xfrm>
          <a:prstGeom prst="rect">
            <a:avLst/>
          </a:prstGeom>
        </p:spPr>
      </p:pic>
    </p:spTree>
    <p:extLst>
      <p:ext uri="{BB962C8B-B14F-4D97-AF65-F5344CB8AC3E}">
        <p14:creationId xmlns:p14="http://schemas.microsoft.com/office/powerpoint/2010/main" val="1830705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7" y="1567543"/>
            <a:ext cx="10384645" cy="4604657"/>
          </a:xfrm>
        </p:spPr>
        <p:txBody>
          <a:bodyPr>
            <a:normAutofit/>
          </a:bodyPr>
          <a:lstStyle/>
          <a:p>
            <a:r>
              <a:rPr lang="en-US" b="1" u="sng" dirty="0">
                <a:solidFill>
                  <a:srgbClr val="FF0000"/>
                </a:solidFill>
              </a:rPr>
              <a:t>Race Condition:</a:t>
            </a:r>
          </a:p>
          <a:p>
            <a:pPr lvl="1"/>
            <a:r>
              <a:rPr lang="en-US" dirty="0"/>
              <a:t>For a trigger to unblock a process waiting on an event, the </a:t>
            </a:r>
            <a:r>
              <a:rPr lang="en-US" b="1" dirty="0"/>
              <a:t>waiting process must execute the @ statement before the triggering process </a:t>
            </a:r>
            <a:r>
              <a:rPr lang="en-US" dirty="0"/>
              <a:t>executes the trigger operator, </a:t>
            </a:r>
            <a:r>
              <a:rPr lang="en-US" b="1" dirty="0"/>
              <a:t>-&gt;</a:t>
            </a:r>
            <a:r>
              <a:rPr lang="en-US" dirty="0"/>
              <a:t>. If the trigger executes first, then the waiting process remains blocked.</a:t>
            </a:r>
            <a:br>
              <a:rPr lang="en-US" dirty="0"/>
            </a:br>
            <a:r>
              <a:rPr lang="en-US" dirty="0"/>
              <a:t> </a:t>
            </a:r>
            <a:endParaRPr lang="en-US" sz="300" dirty="0"/>
          </a:p>
          <a:p>
            <a:pPr lvl="1"/>
            <a:r>
              <a:rPr lang="en-US" dirty="0"/>
              <a:t>The </a:t>
            </a:r>
            <a:r>
              <a:rPr lang="en-US" b="1" dirty="0"/>
              <a:t>wait(</a:t>
            </a:r>
            <a:r>
              <a:rPr lang="en-US" b="1" dirty="0" err="1"/>
              <a:t>e.triggered</a:t>
            </a:r>
            <a:r>
              <a:rPr lang="en-US" b="1" dirty="0"/>
              <a:t>)</a:t>
            </a:r>
            <a:r>
              <a:rPr lang="en-US" dirty="0"/>
              <a:t> statement says wait for the condition that event e has been </a:t>
            </a:r>
            <a:r>
              <a:rPr lang="en-US" b="1" dirty="0"/>
              <a:t>triggered in the current time slot</a:t>
            </a:r>
            <a:r>
              <a:rPr lang="en-US" dirty="0"/>
              <a:t> means it evaluates as </a:t>
            </a:r>
            <a:r>
              <a:rPr lang="en-US" b="1" dirty="0"/>
              <a:t>true (1’b1) if event e has been triggered</a:t>
            </a:r>
            <a:r>
              <a:rPr lang="en-US" dirty="0"/>
              <a:t> in the current time slot </a:t>
            </a:r>
            <a:r>
              <a:rPr lang="en-US" b="1" dirty="0"/>
              <a:t>else false (1’b0)</a:t>
            </a:r>
            <a:r>
              <a:rPr lang="en-US" dirty="0"/>
              <a:t>. </a:t>
            </a:r>
          </a:p>
          <a:p>
            <a:pPr marL="274320" lvl="1" indent="0">
              <a:buNone/>
            </a:pPr>
            <a:endParaRPr lang="en-US" sz="300" dirty="0"/>
          </a:p>
          <a:p>
            <a:pPr lvl="1"/>
            <a:r>
              <a:rPr lang="en-US" dirty="0"/>
              <a:t>A process that waits on the triggered state always unblocks, regardless of the order of execution of the wait and trigger operations.</a:t>
            </a:r>
            <a:br>
              <a:rPr lang="en-US" dirty="0"/>
            </a:br>
            <a:endParaRPr lang="en-US" dirty="0"/>
          </a:p>
          <a:p>
            <a:pPr lvl="1"/>
            <a:endParaRPr lang="en-US" dirty="0"/>
          </a:p>
        </p:txBody>
      </p:sp>
    </p:spTree>
    <p:extLst>
      <p:ext uri="{BB962C8B-B14F-4D97-AF65-F5344CB8AC3E}">
        <p14:creationId xmlns:p14="http://schemas.microsoft.com/office/powerpoint/2010/main" val="4177302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3879080" cy="4604657"/>
          </a:xfrm>
        </p:spPr>
        <p:txBody>
          <a:bodyPr>
            <a:normAutofit/>
          </a:bodyPr>
          <a:lstStyle/>
          <a:p>
            <a:r>
              <a:rPr lang="en-US" dirty="0"/>
              <a:t>In this example, event "e1" is triggered and a process is waiting on "e1" in the same time step. The process can never catch the triggering of "e1" as it occurs after the event "e1" triggering. Event "e2" triggering occurrence can be recognized by wait (e2.triggered) in spite of the above condition.</a:t>
            </a:r>
            <a:br>
              <a:rPr lang="en-US" dirty="0"/>
            </a:br>
            <a:endParaRPr lang="en-US" dirty="0"/>
          </a:p>
        </p:txBody>
      </p:sp>
      <p:pic>
        <p:nvPicPr>
          <p:cNvPr id="5" name="Picture 4">
            <a:extLst>
              <a:ext uri="{FF2B5EF4-FFF2-40B4-BE49-F238E27FC236}">
                <a16:creationId xmlns:a16="http://schemas.microsoft.com/office/drawing/2014/main" id="{305D2EAB-4301-4B0A-A8A4-9D8BE9AAC978}"/>
              </a:ext>
            </a:extLst>
          </p:cNvPr>
          <p:cNvPicPr>
            <a:picLocks noChangeAspect="1"/>
          </p:cNvPicPr>
          <p:nvPr/>
        </p:nvPicPr>
        <p:blipFill>
          <a:blip r:embed="rId2"/>
          <a:stretch>
            <a:fillRect/>
          </a:stretch>
        </p:blipFill>
        <p:spPr>
          <a:xfrm>
            <a:off x="5811900" y="368912"/>
            <a:ext cx="5125999" cy="6120175"/>
          </a:xfrm>
          <a:prstGeom prst="rect">
            <a:avLst/>
          </a:prstGeom>
        </p:spPr>
      </p:pic>
      <p:pic>
        <p:nvPicPr>
          <p:cNvPr id="6" name="Picture 5">
            <a:extLst>
              <a:ext uri="{FF2B5EF4-FFF2-40B4-BE49-F238E27FC236}">
                <a16:creationId xmlns:a16="http://schemas.microsoft.com/office/drawing/2014/main" id="{62219CA9-64EF-4ED7-9D35-03B559A3FC35}"/>
              </a:ext>
            </a:extLst>
          </p:cNvPr>
          <p:cNvPicPr>
            <a:picLocks noChangeAspect="1"/>
          </p:cNvPicPr>
          <p:nvPr/>
        </p:nvPicPr>
        <p:blipFill>
          <a:blip r:embed="rId3"/>
          <a:stretch>
            <a:fillRect/>
          </a:stretch>
        </p:blipFill>
        <p:spPr>
          <a:xfrm>
            <a:off x="2904143" y="5212737"/>
            <a:ext cx="2809875" cy="1276350"/>
          </a:xfrm>
          <a:prstGeom prst="rect">
            <a:avLst/>
          </a:prstGeom>
        </p:spPr>
      </p:pic>
    </p:spTree>
    <p:extLst>
      <p:ext uri="{BB962C8B-B14F-4D97-AF65-F5344CB8AC3E}">
        <p14:creationId xmlns:p14="http://schemas.microsoft.com/office/powerpoint/2010/main" val="104695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7" y="1567543"/>
            <a:ext cx="10400973" cy="4865914"/>
          </a:xfrm>
        </p:spPr>
        <p:txBody>
          <a:bodyPr>
            <a:normAutofit/>
          </a:bodyPr>
          <a:lstStyle/>
          <a:p>
            <a:r>
              <a:rPr lang="en-US" b="1" u="sng" dirty="0">
                <a:solidFill>
                  <a:srgbClr val="FF0000"/>
                </a:solidFill>
              </a:rPr>
              <a:t>Merging Events:</a:t>
            </a:r>
          </a:p>
          <a:p>
            <a:pPr lvl="1"/>
            <a:r>
              <a:rPr lang="en-US" dirty="0"/>
              <a:t>When </a:t>
            </a:r>
            <a:r>
              <a:rPr lang="en-US" b="1" dirty="0"/>
              <a:t>an event variable is assigned to another</a:t>
            </a:r>
            <a:r>
              <a:rPr lang="en-US" dirty="0"/>
              <a:t>, </a:t>
            </a:r>
            <a:r>
              <a:rPr lang="en-US" b="1" dirty="0"/>
              <a:t>both events point to the same synchronization object</a:t>
            </a:r>
            <a:r>
              <a:rPr lang="en-US" dirty="0"/>
              <a:t>. In the following example, Event "a" is assigned to event "b" and when event "a" is triggered, event occurrence can be seen on event "b" also.</a:t>
            </a:r>
          </a:p>
        </p:txBody>
      </p:sp>
      <p:pic>
        <p:nvPicPr>
          <p:cNvPr id="4" name="Picture 3">
            <a:extLst>
              <a:ext uri="{FF2B5EF4-FFF2-40B4-BE49-F238E27FC236}">
                <a16:creationId xmlns:a16="http://schemas.microsoft.com/office/drawing/2014/main" id="{6D4FB7F9-2E94-4A11-B35F-C70B1851892E}"/>
              </a:ext>
            </a:extLst>
          </p:cNvPr>
          <p:cNvPicPr>
            <a:picLocks noChangeAspect="1"/>
          </p:cNvPicPr>
          <p:nvPr/>
        </p:nvPicPr>
        <p:blipFill>
          <a:blip r:embed="rId2"/>
          <a:stretch>
            <a:fillRect/>
          </a:stretch>
        </p:blipFill>
        <p:spPr>
          <a:xfrm>
            <a:off x="1627625" y="2899376"/>
            <a:ext cx="8936750" cy="2317603"/>
          </a:xfrm>
          <a:prstGeom prst="rect">
            <a:avLst/>
          </a:prstGeom>
        </p:spPr>
      </p:pic>
    </p:spTree>
    <p:extLst>
      <p:ext uri="{BB962C8B-B14F-4D97-AF65-F5344CB8AC3E}">
        <p14:creationId xmlns:p14="http://schemas.microsoft.com/office/powerpoint/2010/main" val="1555428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646D-98F4-4084-BD71-2F00FA7FEE59}"/>
              </a:ext>
            </a:extLst>
          </p:cNvPr>
          <p:cNvSpPr>
            <a:spLocks noGrp="1"/>
          </p:cNvSpPr>
          <p:nvPr>
            <p:ph type="title"/>
          </p:nvPr>
        </p:nvSpPr>
        <p:spPr/>
        <p:txBody>
          <a:bodyPr/>
          <a:lstStyle/>
          <a:p>
            <a:r>
              <a:rPr lang="en-US" b="1" dirty="0" err="1"/>
              <a:t>Interprocess</a:t>
            </a:r>
            <a:r>
              <a:rPr lang="en-US" b="1" dirty="0"/>
              <a:t> Communication</a:t>
            </a:r>
            <a:br>
              <a:rPr lang="en-US" b="1" dirty="0"/>
            </a:br>
            <a:endParaRPr lang="en-US" dirty="0"/>
          </a:p>
        </p:txBody>
      </p:sp>
      <p:sp>
        <p:nvSpPr>
          <p:cNvPr id="3" name="Content Placeholder 2">
            <a:extLst>
              <a:ext uri="{FF2B5EF4-FFF2-40B4-BE49-F238E27FC236}">
                <a16:creationId xmlns:a16="http://schemas.microsoft.com/office/drawing/2014/main" id="{CEF53523-0AB9-4BD4-BE92-78C63BB429B7}"/>
              </a:ext>
            </a:extLst>
          </p:cNvPr>
          <p:cNvSpPr>
            <a:spLocks noGrp="1"/>
          </p:cNvSpPr>
          <p:nvPr>
            <p:ph idx="1"/>
          </p:nvPr>
        </p:nvSpPr>
        <p:spPr>
          <a:xfrm>
            <a:off x="1069848" y="1387929"/>
            <a:ext cx="10058400" cy="4784271"/>
          </a:xfrm>
        </p:spPr>
        <p:txBody>
          <a:bodyPr/>
          <a:lstStyle/>
          <a:p>
            <a:pPr fontAlgn="base"/>
            <a:r>
              <a:rPr lang="en-US" dirty="0" err="1"/>
              <a:t>Interprocess</a:t>
            </a:r>
            <a:r>
              <a:rPr lang="en-US" dirty="0"/>
              <a:t> communication is a way to communicate between processes or testbench components.</a:t>
            </a:r>
          </a:p>
          <a:p>
            <a:pPr fontAlgn="base"/>
            <a:r>
              <a:rPr lang="en-US" dirty="0" err="1"/>
              <a:t>SystemVerilog</a:t>
            </a:r>
            <a:r>
              <a:rPr lang="en-US" dirty="0"/>
              <a:t> provides three mechanisms for communication.</a:t>
            </a:r>
          </a:p>
          <a:p>
            <a:pPr marL="0" indent="0" fontAlgn="base">
              <a:buNone/>
            </a:pPr>
            <a:r>
              <a:rPr lang="en-US" dirty="0"/>
              <a:t>- Semaphores</a:t>
            </a:r>
          </a:p>
          <a:p>
            <a:pPr marL="0" indent="0" fontAlgn="base">
              <a:buNone/>
            </a:pPr>
            <a:r>
              <a:rPr lang="en-US" dirty="0"/>
              <a:t>- Mailbox</a:t>
            </a:r>
          </a:p>
          <a:p>
            <a:pPr marL="0" indent="0">
              <a:buNone/>
            </a:pPr>
            <a:r>
              <a:rPr lang="en-US" dirty="0"/>
              <a:t>- Events</a:t>
            </a:r>
          </a:p>
          <a:p>
            <a:pPr marL="0" indent="0">
              <a:buNone/>
            </a:pPr>
            <a:br>
              <a:rPr lang="en-US" dirty="0"/>
            </a:br>
            <a:endParaRPr lang="en-US" dirty="0"/>
          </a:p>
        </p:txBody>
      </p:sp>
    </p:spTree>
    <p:extLst>
      <p:ext uri="{BB962C8B-B14F-4D97-AF65-F5344CB8AC3E}">
        <p14:creationId xmlns:p14="http://schemas.microsoft.com/office/powerpoint/2010/main" val="32220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4147131" cy="4604657"/>
          </a:xfrm>
        </p:spPr>
        <p:txBody>
          <a:bodyPr>
            <a:normAutofit/>
          </a:bodyPr>
          <a:lstStyle/>
          <a:p>
            <a:r>
              <a:rPr lang="en-US" b="1" dirty="0" err="1">
                <a:solidFill>
                  <a:srgbClr val="FF0000"/>
                </a:solidFill>
              </a:rPr>
              <a:t>wait_order</a:t>
            </a:r>
            <a:endParaRPr lang="en-US" b="1" dirty="0">
              <a:solidFill>
                <a:srgbClr val="FF0000"/>
              </a:solidFill>
            </a:endParaRPr>
          </a:p>
          <a:p>
            <a:pPr lvl="1"/>
            <a:r>
              <a:rPr lang="en-US" dirty="0"/>
              <a:t>The </a:t>
            </a:r>
            <a:r>
              <a:rPr lang="en-US" dirty="0" err="1"/>
              <a:t>wait_order</a:t>
            </a:r>
            <a:r>
              <a:rPr lang="en-US" dirty="0"/>
              <a:t> construct suspends the calling process </a:t>
            </a:r>
            <a:r>
              <a:rPr lang="en-US" b="1" dirty="0"/>
              <a:t>until all of the specified events are triggered in the given order (left to right)</a:t>
            </a:r>
            <a:r>
              <a:rPr lang="en-US" dirty="0"/>
              <a:t>. </a:t>
            </a:r>
          </a:p>
          <a:p>
            <a:pPr lvl="1"/>
            <a:r>
              <a:rPr lang="en-US" dirty="0" err="1"/>
              <a:t>Wait_order</a:t>
            </a:r>
            <a:r>
              <a:rPr lang="en-US" dirty="0"/>
              <a:t>() does not consider time, only ordering is considered.</a:t>
            </a:r>
            <a:br>
              <a:rPr lang="en-US" dirty="0"/>
            </a:br>
            <a:endParaRPr lang="en-US" b="1" dirty="0">
              <a:solidFill>
                <a:srgbClr val="FF0000"/>
              </a:solidFill>
            </a:endParaRPr>
          </a:p>
        </p:txBody>
      </p:sp>
      <p:pic>
        <p:nvPicPr>
          <p:cNvPr id="4" name="Picture 3">
            <a:extLst>
              <a:ext uri="{FF2B5EF4-FFF2-40B4-BE49-F238E27FC236}">
                <a16:creationId xmlns:a16="http://schemas.microsoft.com/office/drawing/2014/main" id="{ECAC7816-5808-4B11-B86F-35EBF498436B}"/>
              </a:ext>
            </a:extLst>
          </p:cNvPr>
          <p:cNvPicPr>
            <a:picLocks noChangeAspect="1"/>
          </p:cNvPicPr>
          <p:nvPr/>
        </p:nvPicPr>
        <p:blipFill>
          <a:blip r:embed="rId2"/>
          <a:stretch>
            <a:fillRect/>
          </a:stretch>
        </p:blipFill>
        <p:spPr>
          <a:xfrm>
            <a:off x="5344205" y="484632"/>
            <a:ext cx="6777712" cy="5630418"/>
          </a:xfrm>
          <a:prstGeom prst="rect">
            <a:avLst/>
          </a:prstGeom>
        </p:spPr>
      </p:pic>
    </p:spTree>
    <p:extLst>
      <p:ext uri="{BB962C8B-B14F-4D97-AF65-F5344CB8AC3E}">
        <p14:creationId xmlns:p14="http://schemas.microsoft.com/office/powerpoint/2010/main" val="1998804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a:xfrm>
            <a:off x="1069848" y="484632"/>
            <a:ext cx="10058400" cy="1082911"/>
          </a:xfrm>
        </p:spPr>
        <p:txBody>
          <a:bodyPr>
            <a:normAutofit/>
          </a:bodyPr>
          <a:lstStyle/>
          <a:p>
            <a:r>
              <a:rPr lang="en-US" b="1" dirty="0"/>
              <a:t>Interface</a:t>
            </a:r>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428750"/>
            <a:ext cx="10058400" cy="5282293"/>
          </a:xfrm>
        </p:spPr>
        <p:txBody>
          <a:bodyPr>
            <a:normAutofit/>
          </a:bodyPr>
          <a:lstStyle/>
          <a:p>
            <a:r>
              <a:rPr lang="en-US" dirty="0"/>
              <a:t>Communication between blocks is specified using module ports. </a:t>
            </a:r>
            <a:r>
              <a:rPr lang="en-US" dirty="0" err="1"/>
              <a:t>SystemVerilog</a:t>
            </a:r>
            <a:r>
              <a:rPr lang="en-US" dirty="0"/>
              <a:t> adds the interface construct which </a:t>
            </a:r>
            <a:r>
              <a:rPr lang="en-US" b="1" dirty="0"/>
              <a:t>encapsulates the communication between blocks</a:t>
            </a:r>
            <a:r>
              <a:rPr lang="en-US" dirty="0"/>
              <a:t>. An interface is a </a:t>
            </a:r>
            <a:r>
              <a:rPr lang="en-US" b="1" dirty="0"/>
              <a:t>bundle of signals or nets through which a testbench communicates with a design</a:t>
            </a:r>
            <a:r>
              <a:rPr lang="en-US" dirty="0"/>
              <a:t>. A virtual interface is a variable that represents an interface instance. </a:t>
            </a:r>
          </a:p>
          <a:p>
            <a:r>
              <a:rPr lang="en-US" b="1" dirty="0">
                <a:solidFill>
                  <a:srgbClr val="FF0000"/>
                </a:solidFill>
              </a:rPr>
              <a:t>Interface Construct:</a:t>
            </a:r>
          </a:p>
          <a:p>
            <a:pPr lvl="1"/>
            <a:r>
              <a:rPr lang="en-US" i="1" dirty="0"/>
              <a:t>The interface construct</a:t>
            </a:r>
            <a:r>
              <a:rPr lang="en-US" dirty="0"/>
              <a:t> is used to </a:t>
            </a:r>
            <a:r>
              <a:rPr lang="en-US" b="1" dirty="0"/>
              <a:t>connect the design and testbench</a:t>
            </a:r>
            <a:r>
              <a:rPr lang="en-US" dirty="0"/>
              <a:t>.</a:t>
            </a:r>
          </a:p>
          <a:p>
            <a:pPr lvl="1"/>
            <a:r>
              <a:rPr lang="en-US" dirty="0"/>
              <a:t>Below diagram shows connecting the design and testbench </a:t>
            </a:r>
            <a:r>
              <a:rPr lang="en-US" b="1" i="1" dirty="0"/>
              <a:t>with </a:t>
            </a:r>
            <a:r>
              <a:rPr lang="en-US" dirty="0"/>
              <a:t>the interface.</a:t>
            </a:r>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br>
              <a:rPr lang="en-US" dirty="0"/>
            </a:br>
            <a:r>
              <a:rPr lang="en-US" dirty="0"/>
              <a:t>	</a:t>
            </a:r>
            <a:endParaRPr lang="en-US" b="1" dirty="0">
              <a:solidFill>
                <a:srgbClr val="FF0000"/>
              </a:solidFill>
            </a:endParaRPr>
          </a:p>
          <a:p>
            <a:endParaRPr lang="en-US" dirty="0"/>
          </a:p>
        </p:txBody>
      </p:sp>
      <p:pic>
        <p:nvPicPr>
          <p:cNvPr id="7" name="Picture 6">
            <a:extLst>
              <a:ext uri="{FF2B5EF4-FFF2-40B4-BE49-F238E27FC236}">
                <a16:creationId xmlns:a16="http://schemas.microsoft.com/office/drawing/2014/main" id="{2857A2E3-7B93-45EF-9A59-1219925B1B11}"/>
              </a:ext>
            </a:extLst>
          </p:cNvPr>
          <p:cNvPicPr>
            <a:picLocks noChangeAspect="1"/>
          </p:cNvPicPr>
          <p:nvPr/>
        </p:nvPicPr>
        <p:blipFill>
          <a:blip r:embed="rId2"/>
          <a:stretch>
            <a:fillRect/>
          </a:stretch>
        </p:blipFill>
        <p:spPr>
          <a:xfrm>
            <a:off x="3203121" y="4196443"/>
            <a:ext cx="5132613" cy="2412328"/>
          </a:xfrm>
          <a:prstGeom prst="rect">
            <a:avLst/>
          </a:prstGeom>
        </p:spPr>
      </p:pic>
    </p:spTree>
    <p:extLst>
      <p:ext uri="{BB962C8B-B14F-4D97-AF65-F5344CB8AC3E}">
        <p14:creationId xmlns:p14="http://schemas.microsoft.com/office/powerpoint/2010/main" val="2735791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a:xfrm>
            <a:off x="1069848" y="484632"/>
            <a:ext cx="10058400" cy="1082911"/>
          </a:xfrm>
        </p:spPr>
        <p:txBody>
          <a:bodyPr>
            <a:normAutofit/>
          </a:bodyPr>
          <a:lstStyle/>
          <a:p>
            <a:r>
              <a:rPr lang="en-US" b="1" dirty="0"/>
              <a:t>Interface</a:t>
            </a:r>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7" y="1510393"/>
            <a:ext cx="10670396" cy="5347607"/>
          </a:xfrm>
        </p:spPr>
        <p:txBody>
          <a:bodyPr>
            <a:normAutofit/>
          </a:bodyPr>
          <a:lstStyle/>
          <a:p>
            <a:r>
              <a:rPr lang="en-US" dirty="0"/>
              <a:t>Interface is a bundle of wires, the interface’s aim is to encapsulate communication.</a:t>
            </a:r>
          </a:p>
          <a:p>
            <a:r>
              <a:rPr lang="en-US" dirty="0"/>
              <a:t>An interface can have parameters, constants, variables, functions, and tasks.</a:t>
            </a:r>
          </a:p>
          <a:p>
            <a:pPr marL="0" indent="0">
              <a:buNone/>
            </a:pPr>
            <a:endParaRPr lang="en-US" dirty="0"/>
          </a:p>
          <a:p>
            <a:pPr marL="0" indent="0">
              <a:buNone/>
            </a:pPr>
            <a:endParaRPr lang="en-US" sz="300" dirty="0"/>
          </a:p>
          <a:p>
            <a:r>
              <a:rPr lang="en-US" dirty="0"/>
              <a:t>Simple interface declaration:</a:t>
            </a:r>
            <a:br>
              <a:rPr lang="en-US" dirty="0"/>
            </a:br>
            <a:endParaRPr lang="en-US" dirty="0"/>
          </a:p>
          <a:p>
            <a:endParaRPr lang="en-US" dirty="0"/>
          </a:p>
          <a:p>
            <a:r>
              <a:rPr lang="en-US" b="1" i="1" u="sng" dirty="0"/>
              <a:t>Advantages of the interface over the traditional connection:</a:t>
            </a:r>
          </a:p>
          <a:p>
            <a:pPr lvl="1"/>
            <a:r>
              <a:rPr lang="en-US" dirty="0"/>
              <a:t>Allows the number of signals to be grouped together and represented as a single port, the </a:t>
            </a:r>
            <a:r>
              <a:rPr lang="en-US" b="1" dirty="0"/>
              <a:t>single port handle is passed instead of multiple signals/ports</a:t>
            </a:r>
            <a:r>
              <a:rPr lang="en-US" dirty="0"/>
              <a:t>.</a:t>
            </a:r>
          </a:p>
          <a:p>
            <a:pPr lvl="1"/>
            <a:r>
              <a:rPr lang="en-US" dirty="0"/>
              <a:t>Interface </a:t>
            </a:r>
            <a:r>
              <a:rPr lang="en-US" b="1" dirty="0"/>
              <a:t>declaration is made once</a:t>
            </a:r>
            <a:r>
              <a:rPr lang="en-US" dirty="0"/>
              <a:t> and the handle is passed across the modules/components.</a:t>
            </a:r>
          </a:p>
          <a:p>
            <a:pPr lvl="1"/>
            <a:r>
              <a:rPr lang="en-US" b="1" dirty="0"/>
              <a:t>Addition and deletion of signals are easy</a:t>
            </a:r>
            <a:r>
              <a:rPr lang="en-US" dirty="0"/>
              <a:t>.</a:t>
            </a:r>
          </a:p>
          <a:p>
            <a:pPr lvl="1"/>
            <a:r>
              <a:rPr lang="en-US" dirty="0"/>
              <a:t>Changes made to the interface will reflect everywhere.</a:t>
            </a:r>
          </a:p>
        </p:txBody>
      </p:sp>
      <p:pic>
        <p:nvPicPr>
          <p:cNvPr id="4" name="Picture 3">
            <a:extLst>
              <a:ext uri="{FF2B5EF4-FFF2-40B4-BE49-F238E27FC236}">
                <a16:creationId xmlns:a16="http://schemas.microsoft.com/office/drawing/2014/main" id="{37782B23-0E21-41DA-A23D-20736B07C433}"/>
              </a:ext>
            </a:extLst>
          </p:cNvPr>
          <p:cNvPicPr>
            <a:picLocks noChangeAspect="1"/>
          </p:cNvPicPr>
          <p:nvPr/>
        </p:nvPicPr>
        <p:blipFill>
          <a:blip r:embed="rId2"/>
          <a:stretch>
            <a:fillRect/>
          </a:stretch>
        </p:blipFill>
        <p:spPr>
          <a:xfrm>
            <a:off x="5397272" y="2337707"/>
            <a:ext cx="3552825" cy="1790700"/>
          </a:xfrm>
          <a:prstGeom prst="rect">
            <a:avLst/>
          </a:prstGeom>
        </p:spPr>
      </p:pic>
    </p:spTree>
    <p:extLst>
      <p:ext uri="{BB962C8B-B14F-4D97-AF65-F5344CB8AC3E}">
        <p14:creationId xmlns:p14="http://schemas.microsoft.com/office/powerpoint/2010/main" val="143849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a:xfrm>
            <a:off x="1069848" y="484632"/>
            <a:ext cx="10058400" cy="1082911"/>
          </a:xfrm>
        </p:spPr>
        <p:txBody>
          <a:bodyPr>
            <a:normAutofit/>
          </a:bodyPr>
          <a:lstStyle/>
          <a:p>
            <a:r>
              <a:rPr lang="en-US" b="1" dirty="0"/>
              <a:t>Interface</a:t>
            </a:r>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4000173" cy="4604657"/>
          </a:xfrm>
        </p:spPr>
        <p:txBody>
          <a:bodyPr>
            <a:normAutofit/>
          </a:bodyPr>
          <a:lstStyle/>
          <a:p>
            <a:r>
              <a:rPr lang="en-US" dirty="0"/>
              <a:t>This example shows the writing interface, declaration of an interface, connecting the interface with design, and accessing interface signals.</a:t>
            </a:r>
            <a:br>
              <a:rPr lang="en-US" dirty="0"/>
            </a:br>
            <a:endParaRPr lang="en-US" dirty="0"/>
          </a:p>
        </p:txBody>
      </p:sp>
      <p:pic>
        <p:nvPicPr>
          <p:cNvPr id="5" name="Picture 4">
            <a:extLst>
              <a:ext uri="{FF2B5EF4-FFF2-40B4-BE49-F238E27FC236}">
                <a16:creationId xmlns:a16="http://schemas.microsoft.com/office/drawing/2014/main" id="{1656FFBE-0756-46E7-9090-E91D9AE73877}"/>
              </a:ext>
            </a:extLst>
          </p:cNvPr>
          <p:cNvPicPr>
            <a:picLocks noChangeAspect="1"/>
          </p:cNvPicPr>
          <p:nvPr/>
        </p:nvPicPr>
        <p:blipFill>
          <a:blip r:embed="rId2"/>
          <a:stretch>
            <a:fillRect/>
          </a:stretch>
        </p:blipFill>
        <p:spPr>
          <a:xfrm>
            <a:off x="5665650" y="148537"/>
            <a:ext cx="5661141" cy="6560926"/>
          </a:xfrm>
          <a:prstGeom prst="rect">
            <a:avLst/>
          </a:prstGeom>
        </p:spPr>
      </p:pic>
    </p:spTree>
    <p:extLst>
      <p:ext uri="{BB962C8B-B14F-4D97-AF65-F5344CB8AC3E}">
        <p14:creationId xmlns:p14="http://schemas.microsoft.com/office/powerpoint/2010/main" val="2499892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B9EB-9CB8-4B8D-8840-E23EDE9E82D4}"/>
              </a:ext>
            </a:extLst>
          </p:cNvPr>
          <p:cNvSpPr>
            <a:spLocks noGrp="1"/>
          </p:cNvSpPr>
          <p:nvPr>
            <p:ph type="title"/>
          </p:nvPr>
        </p:nvSpPr>
        <p:spPr/>
        <p:txBody>
          <a:bodyPr/>
          <a:lstStyle/>
          <a:p>
            <a:r>
              <a:rPr lang="en-US" b="1" dirty="0"/>
              <a:t>Virtual Interface</a:t>
            </a:r>
            <a:endParaRPr lang="en-US" dirty="0"/>
          </a:p>
        </p:txBody>
      </p:sp>
      <p:sp>
        <p:nvSpPr>
          <p:cNvPr id="3" name="Content Placeholder 2">
            <a:extLst>
              <a:ext uri="{FF2B5EF4-FFF2-40B4-BE49-F238E27FC236}">
                <a16:creationId xmlns:a16="http://schemas.microsoft.com/office/drawing/2014/main" id="{82850DD5-5C28-49E9-A124-EB4150A732F4}"/>
              </a:ext>
            </a:extLst>
          </p:cNvPr>
          <p:cNvSpPr>
            <a:spLocks noGrp="1"/>
          </p:cNvSpPr>
          <p:nvPr>
            <p:ph idx="1"/>
          </p:nvPr>
        </p:nvSpPr>
        <p:spPr/>
        <p:txBody>
          <a:bodyPr/>
          <a:lstStyle/>
          <a:p>
            <a:r>
              <a:rPr lang="en-US" dirty="0"/>
              <a:t>A virtual interface is a variable that represents an </a:t>
            </a:r>
            <a:r>
              <a:rPr lang="en-US" b="1" dirty="0"/>
              <a:t>interface instance</a:t>
            </a:r>
            <a:r>
              <a:rPr lang="en-US" dirty="0"/>
              <a:t>.</a:t>
            </a:r>
          </a:p>
          <a:p>
            <a:r>
              <a:rPr lang="en-US" dirty="0"/>
              <a:t>The virtual interface must be initialized before using it. i.e., the Virtual interface </a:t>
            </a:r>
            <a:r>
              <a:rPr lang="en-US" b="1" dirty="0"/>
              <a:t>must be connected/pointed to the actual interface.</a:t>
            </a:r>
          </a:p>
          <a:p>
            <a:r>
              <a:rPr lang="en-US" dirty="0"/>
              <a:t>Virtual interface variables can be passed as arguments to the tasks, functions, or methods.</a:t>
            </a:r>
          </a:p>
          <a:p>
            <a:r>
              <a:rPr lang="en-US" dirty="0"/>
              <a:t>All the interface variables/Methods can be accessed via a virtual interface handle. </a:t>
            </a:r>
            <a:r>
              <a:rPr lang="en-US" dirty="0" err="1"/>
              <a:t>i.e</a:t>
            </a:r>
            <a:r>
              <a:rPr lang="en-US" dirty="0"/>
              <a:t> </a:t>
            </a:r>
            <a:r>
              <a:rPr lang="en-US" dirty="0" err="1"/>
              <a:t>virtual_interface.variable</a:t>
            </a:r>
            <a:endParaRPr lang="en-US" dirty="0"/>
          </a:p>
          <a:p>
            <a:r>
              <a:rPr lang="en-US" dirty="0"/>
              <a:t>accessing the uninitialized virtual interface result in a run-time fatal error.</a:t>
            </a:r>
          </a:p>
          <a:p>
            <a:pPr marL="0" indent="0">
              <a:buNone/>
            </a:pPr>
            <a:endParaRPr lang="en-US" dirty="0"/>
          </a:p>
        </p:txBody>
      </p:sp>
      <p:pic>
        <p:nvPicPr>
          <p:cNvPr id="6" name="Picture 5">
            <a:extLst>
              <a:ext uri="{FF2B5EF4-FFF2-40B4-BE49-F238E27FC236}">
                <a16:creationId xmlns:a16="http://schemas.microsoft.com/office/drawing/2014/main" id="{E6D9EC76-1920-4577-B477-DEAEB81F07DD}"/>
              </a:ext>
            </a:extLst>
          </p:cNvPr>
          <p:cNvPicPr>
            <a:picLocks noChangeAspect="1"/>
          </p:cNvPicPr>
          <p:nvPr/>
        </p:nvPicPr>
        <p:blipFill>
          <a:blip r:embed="rId2"/>
          <a:stretch>
            <a:fillRect/>
          </a:stretch>
        </p:blipFill>
        <p:spPr>
          <a:xfrm>
            <a:off x="2748559" y="5260060"/>
            <a:ext cx="5523693" cy="471267"/>
          </a:xfrm>
          <a:prstGeom prst="rect">
            <a:avLst/>
          </a:prstGeom>
        </p:spPr>
      </p:pic>
    </p:spTree>
    <p:extLst>
      <p:ext uri="{BB962C8B-B14F-4D97-AF65-F5344CB8AC3E}">
        <p14:creationId xmlns:p14="http://schemas.microsoft.com/office/powerpoint/2010/main" val="2777561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p:txBody>
          <a:bodyPr/>
          <a:lstStyle/>
          <a:p>
            <a:r>
              <a:rPr lang="en-US" b="1" dirty="0"/>
              <a:t>Scheduling Semantics</a:t>
            </a:r>
            <a:endParaRPr lang="en-US" dirty="0"/>
          </a:p>
        </p:txBody>
      </p:sp>
      <p:sp>
        <p:nvSpPr>
          <p:cNvPr id="3" name="Content Placeholder 2">
            <a:extLst>
              <a:ext uri="{FF2B5EF4-FFF2-40B4-BE49-F238E27FC236}">
                <a16:creationId xmlns:a16="http://schemas.microsoft.com/office/drawing/2014/main" id="{F31D5696-3984-48A3-A6BA-4E7D14566737}"/>
              </a:ext>
            </a:extLst>
          </p:cNvPr>
          <p:cNvSpPr>
            <a:spLocks noGrp="1"/>
          </p:cNvSpPr>
          <p:nvPr>
            <p:ph idx="1"/>
          </p:nvPr>
        </p:nvSpPr>
        <p:spPr/>
        <p:txBody>
          <a:bodyPr/>
          <a:lstStyle/>
          <a:p>
            <a:r>
              <a:rPr lang="en-US" dirty="0"/>
              <a:t>To describe the </a:t>
            </a:r>
            <a:r>
              <a:rPr lang="en-US" b="1" dirty="0"/>
              <a:t>element’s behavior</a:t>
            </a:r>
            <a:r>
              <a:rPr lang="en-US" dirty="0"/>
              <a:t> and </a:t>
            </a:r>
            <a:r>
              <a:rPr lang="en-US" b="1" dirty="0"/>
              <a:t>their interaction </a:t>
            </a:r>
            <a:r>
              <a:rPr lang="en-US" dirty="0"/>
              <a:t>with each other, with respect to </a:t>
            </a:r>
            <a:r>
              <a:rPr lang="en-US" b="1" dirty="0"/>
              <a:t>event execution</a:t>
            </a:r>
            <a:r>
              <a:rPr lang="en-US" dirty="0"/>
              <a:t> and its </a:t>
            </a:r>
            <a:r>
              <a:rPr lang="en-US" b="1" dirty="0"/>
              <a:t>scheduling</a:t>
            </a:r>
            <a:r>
              <a:rPr lang="en-US" dirty="0"/>
              <a:t>.</a:t>
            </a:r>
          </a:p>
          <a:p>
            <a:r>
              <a:rPr lang="en-US" dirty="0" err="1"/>
              <a:t>SystemVerilog</a:t>
            </a:r>
            <a:r>
              <a:rPr lang="en-US" dirty="0"/>
              <a:t> process concurrently schedules elements such as </a:t>
            </a:r>
            <a:r>
              <a:rPr lang="en-US" b="1" dirty="0"/>
              <a:t>always</a:t>
            </a:r>
            <a:r>
              <a:rPr lang="en-US" dirty="0"/>
              <a:t>, </a:t>
            </a:r>
            <a:r>
              <a:rPr lang="en-US" b="1" dirty="0" err="1"/>
              <a:t>always_comb</a:t>
            </a:r>
            <a:r>
              <a:rPr lang="en-US" dirty="0"/>
              <a:t>, </a:t>
            </a:r>
            <a:r>
              <a:rPr lang="en-US" b="1" dirty="0" err="1"/>
              <a:t>always_ff</a:t>
            </a:r>
            <a:r>
              <a:rPr lang="en-US" dirty="0"/>
              <a:t>, </a:t>
            </a:r>
            <a:r>
              <a:rPr lang="en-US" b="1" dirty="0" err="1"/>
              <a:t>always_latch</a:t>
            </a:r>
            <a:r>
              <a:rPr lang="en-US" dirty="0"/>
              <a:t>, and </a:t>
            </a:r>
            <a:r>
              <a:rPr lang="en-US" b="1" dirty="0"/>
              <a:t>initial procedural blocks, continuous assignments, asynchronous tasks, and primitives</a:t>
            </a:r>
            <a:r>
              <a:rPr lang="en-US" dirty="0"/>
              <a:t>.</a:t>
            </a:r>
          </a:p>
          <a:p>
            <a:r>
              <a:rPr lang="en-US" b="1" dirty="0"/>
              <a:t>Divide time slots into ordered regions</a:t>
            </a:r>
            <a:r>
              <a:rPr lang="en-US" dirty="0"/>
              <a:t> to provide predictable interactions between the design and testbench code.</a:t>
            </a:r>
            <a:br>
              <a:rPr lang="en-US" dirty="0"/>
            </a:br>
            <a:endParaRPr lang="en-US" dirty="0"/>
          </a:p>
        </p:txBody>
      </p:sp>
    </p:spTree>
    <p:extLst>
      <p:ext uri="{BB962C8B-B14F-4D97-AF65-F5344CB8AC3E}">
        <p14:creationId xmlns:p14="http://schemas.microsoft.com/office/powerpoint/2010/main" val="1163496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p:txBody>
          <a:bodyPr/>
          <a:lstStyle/>
          <a:p>
            <a:r>
              <a:rPr lang="en-US" b="1" dirty="0"/>
              <a:t>Scheduling Semantics</a:t>
            </a:r>
            <a:endParaRPr lang="en-US" dirty="0"/>
          </a:p>
        </p:txBody>
      </p:sp>
      <p:pic>
        <p:nvPicPr>
          <p:cNvPr id="8" name="Picture 7">
            <a:extLst>
              <a:ext uri="{FF2B5EF4-FFF2-40B4-BE49-F238E27FC236}">
                <a16:creationId xmlns:a16="http://schemas.microsoft.com/office/drawing/2014/main" id="{C746B49B-A22D-4935-B8D9-FE1B14ACE58C}"/>
              </a:ext>
            </a:extLst>
          </p:cNvPr>
          <p:cNvPicPr>
            <a:picLocks noChangeAspect="1"/>
          </p:cNvPicPr>
          <p:nvPr/>
        </p:nvPicPr>
        <p:blipFill>
          <a:blip r:embed="rId2"/>
          <a:stretch>
            <a:fillRect/>
          </a:stretch>
        </p:blipFill>
        <p:spPr>
          <a:xfrm>
            <a:off x="606198" y="94225"/>
            <a:ext cx="10676845" cy="6669550"/>
          </a:xfrm>
          <a:prstGeom prst="rect">
            <a:avLst/>
          </a:prstGeom>
        </p:spPr>
      </p:pic>
    </p:spTree>
    <p:extLst>
      <p:ext uri="{BB962C8B-B14F-4D97-AF65-F5344CB8AC3E}">
        <p14:creationId xmlns:p14="http://schemas.microsoft.com/office/powerpoint/2010/main" val="1157252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p:txBody>
          <a:bodyPr/>
          <a:lstStyle/>
          <a:p>
            <a:r>
              <a:rPr lang="en-US" b="1" dirty="0"/>
              <a:t>Scheduling Semantics</a:t>
            </a:r>
            <a:endParaRPr lang="en-US" dirty="0"/>
          </a:p>
        </p:txBody>
      </p:sp>
      <p:sp>
        <p:nvSpPr>
          <p:cNvPr id="3" name="Content Placeholder 2">
            <a:extLst>
              <a:ext uri="{FF2B5EF4-FFF2-40B4-BE49-F238E27FC236}">
                <a16:creationId xmlns:a16="http://schemas.microsoft.com/office/drawing/2014/main" id="{F31D5696-3984-48A3-A6BA-4E7D14566737}"/>
              </a:ext>
            </a:extLst>
          </p:cNvPr>
          <p:cNvSpPr>
            <a:spLocks noGrp="1"/>
          </p:cNvSpPr>
          <p:nvPr>
            <p:ph idx="1"/>
          </p:nvPr>
        </p:nvSpPr>
        <p:spPr>
          <a:xfrm>
            <a:off x="873579" y="1763487"/>
            <a:ext cx="10899321" cy="4825092"/>
          </a:xfrm>
        </p:spPr>
        <p:txBody>
          <a:bodyPr>
            <a:normAutofit lnSpcReduction="10000"/>
          </a:bodyPr>
          <a:lstStyle/>
          <a:p>
            <a:r>
              <a:rPr lang="en-US" b="1" dirty="0"/>
              <a:t>Preponed region</a:t>
            </a:r>
          </a:p>
          <a:p>
            <a:pPr lvl="1"/>
            <a:r>
              <a:rPr lang="en-US" dirty="0"/>
              <a:t>The values of variables that are used in </a:t>
            </a:r>
            <a:r>
              <a:rPr lang="en-US" b="1" dirty="0"/>
              <a:t>concurrent assertions are sampled </a:t>
            </a:r>
            <a:r>
              <a:rPr lang="en-US" dirty="0"/>
              <a:t>in the Preponed region. (Evaluation is done at the observed region). The preponed region is </a:t>
            </a:r>
            <a:r>
              <a:rPr lang="en-US" b="1" dirty="0"/>
              <a:t>executed only once</a:t>
            </a:r>
            <a:r>
              <a:rPr lang="en-US" dirty="0"/>
              <a:t> in each time slot, immediately after advancing simulation time.</a:t>
            </a:r>
          </a:p>
          <a:p>
            <a:r>
              <a:rPr lang="en-US" b="1" dirty="0"/>
              <a:t>Pre-active region</a:t>
            </a:r>
          </a:p>
          <a:p>
            <a:pPr lvl="1"/>
            <a:r>
              <a:rPr lang="en-US" dirty="0"/>
              <a:t>The Pre-active region is specifically for a </a:t>
            </a:r>
            <a:r>
              <a:rPr lang="en-US" b="1" dirty="0"/>
              <a:t>PLI callback control</a:t>
            </a:r>
            <a:r>
              <a:rPr lang="en-US" dirty="0"/>
              <a:t> point that allows for user code to read and write values and </a:t>
            </a:r>
            <a:r>
              <a:rPr lang="en-US" b="1" dirty="0"/>
              <a:t>create events </a:t>
            </a:r>
            <a:r>
              <a:rPr lang="en-US" dirty="0"/>
              <a:t>before events in the Active region are evaluated.</a:t>
            </a:r>
          </a:p>
          <a:p>
            <a:r>
              <a:rPr lang="en-US" b="1" dirty="0"/>
              <a:t>Active region</a:t>
            </a:r>
          </a:p>
          <a:p>
            <a:pPr lvl="1"/>
            <a:r>
              <a:rPr lang="en-US" dirty="0"/>
              <a:t>The Active region </a:t>
            </a:r>
            <a:r>
              <a:rPr lang="en-US" b="1" dirty="0"/>
              <a:t>holds current events </a:t>
            </a:r>
            <a:r>
              <a:rPr lang="en-US" dirty="0"/>
              <a:t>being evaluated and can be processed in any order.</a:t>
            </a:r>
          </a:p>
          <a:p>
            <a:pPr lvl="1"/>
            <a:r>
              <a:rPr lang="en-US" dirty="0"/>
              <a:t>Execute all </a:t>
            </a:r>
            <a:r>
              <a:rPr lang="en-US" b="1" dirty="0"/>
              <a:t>module-blocking assignments</a:t>
            </a:r>
            <a:r>
              <a:rPr lang="en-US" dirty="0"/>
              <a:t>.</a:t>
            </a:r>
          </a:p>
          <a:p>
            <a:pPr lvl="1"/>
            <a:r>
              <a:rPr lang="en-US" dirty="0"/>
              <a:t>Evaluate the </a:t>
            </a:r>
            <a:r>
              <a:rPr lang="en-US" b="1" dirty="0"/>
              <a:t>Right-Hand-Side (RHS) of all nonblocking assignments</a:t>
            </a:r>
            <a:r>
              <a:rPr lang="en-US" dirty="0"/>
              <a:t> and schedule updates into the NBA region.</a:t>
            </a:r>
          </a:p>
          <a:p>
            <a:pPr lvl="1"/>
            <a:r>
              <a:rPr lang="en-US" dirty="0"/>
              <a:t>Execute all </a:t>
            </a:r>
            <a:r>
              <a:rPr lang="en-US" b="1" dirty="0"/>
              <a:t>module continuous assignments</a:t>
            </a:r>
          </a:p>
          <a:p>
            <a:pPr lvl="1"/>
            <a:r>
              <a:rPr lang="en-US" b="1" dirty="0"/>
              <a:t>Evaluate inputs </a:t>
            </a:r>
            <a:r>
              <a:rPr lang="en-US" dirty="0"/>
              <a:t>and </a:t>
            </a:r>
            <a:r>
              <a:rPr lang="en-US" b="1" dirty="0"/>
              <a:t>update outputs</a:t>
            </a:r>
            <a:r>
              <a:rPr lang="en-US" dirty="0"/>
              <a:t> of Verilog primitives.</a:t>
            </a:r>
          </a:p>
          <a:p>
            <a:pPr lvl="1"/>
            <a:r>
              <a:rPr lang="en-US" dirty="0"/>
              <a:t>Execute the </a:t>
            </a:r>
            <a:r>
              <a:rPr lang="en-US" b="1" dirty="0"/>
              <a:t>$display </a:t>
            </a:r>
            <a:r>
              <a:rPr lang="en-US" dirty="0"/>
              <a:t>and </a:t>
            </a:r>
            <a:r>
              <a:rPr lang="en-US" b="1" dirty="0"/>
              <a:t>$finish</a:t>
            </a:r>
            <a:r>
              <a:rPr lang="en-US" dirty="0"/>
              <a:t> commands</a:t>
            </a:r>
            <a:br>
              <a:rPr lang="en-US" dirty="0"/>
            </a:br>
            <a:endParaRPr lang="en-US" dirty="0"/>
          </a:p>
        </p:txBody>
      </p:sp>
    </p:spTree>
    <p:extLst>
      <p:ext uri="{BB962C8B-B14F-4D97-AF65-F5344CB8AC3E}">
        <p14:creationId xmlns:p14="http://schemas.microsoft.com/office/powerpoint/2010/main" val="1673619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p:txBody>
          <a:bodyPr/>
          <a:lstStyle/>
          <a:p>
            <a:r>
              <a:rPr lang="en-US" b="1" dirty="0"/>
              <a:t>Scheduling Semantics</a:t>
            </a:r>
            <a:endParaRPr lang="en-US" dirty="0"/>
          </a:p>
        </p:txBody>
      </p:sp>
      <p:sp>
        <p:nvSpPr>
          <p:cNvPr id="3" name="Content Placeholder 2">
            <a:extLst>
              <a:ext uri="{FF2B5EF4-FFF2-40B4-BE49-F238E27FC236}">
                <a16:creationId xmlns:a16="http://schemas.microsoft.com/office/drawing/2014/main" id="{F31D5696-3984-48A3-A6BA-4E7D14566737}"/>
              </a:ext>
            </a:extLst>
          </p:cNvPr>
          <p:cNvSpPr>
            <a:spLocks noGrp="1"/>
          </p:cNvSpPr>
          <p:nvPr>
            <p:ph idx="1"/>
          </p:nvPr>
        </p:nvSpPr>
        <p:spPr>
          <a:xfrm>
            <a:off x="947057" y="1763487"/>
            <a:ext cx="10825843" cy="4939392"/>
          </a:xfrm>
        </p:spPr>
        <p:txBody>
          <a:bodyPr>
            <a:normAutofit/>
          </a:bodyPr>
          <a:lstStyle/>
          <a:p>
            <a:r>
              <a:rPr lang="en-US" b="1" dirty="0"/>
              <a:t>Inactive region</a:t>
            </a:r>
          </a:p>
          <a:p>
            <a:pPr lvl="1"/>
            <a:r>
              <a:rPr lang="en-US" dirty="0"/>
              <a:t>The Inactive region </a:t>
            </a:r>
            <a:r>
              <a:rPr lang="en-US" b="1" dirty="0"/>
              <a:t>holds the events to be evaluated after all the active events are processed</a:t>
            </a:r>
            <a:r>
              <a:rPr lang="en-US" dirty="0"/>
              <a:t>. In this region, </a:t>
            </a:r>
            <a:r>
              <a:rPr lang="en-US" b="1" dirty="0"/>
              <a:t>#0 blocking assignments </a:t>
            </a:r>
            <a:r>
              <a:rPr lang="en-US" dirty="0"/>
              <a:t>are scheduled.</a:t>
            </a:r>
          </a:p>
          <a:p>
            <a:r>
              <a:rPr lang="en-US" b="1" dirty="0"/>
              <a:t>Pre-NBA region</a:t>
            </a:r>
          </a:p>
          <a:p>
            <a:pPr lvl="1"/>
            <a:r>
              <a:rPr lang="en-US" dirty="0"/>
              <a:t>The Pre-NBA region is specifically for a </a:t>
            </a:r>
            <a:r>
              <a:rPr lang="en-US" b="1" dirty="0"/>
              <a:t>PLI callback control point that allows for user code to read and write values and create events before the events in the NBA region are evaluated</a:t>
            </a:r>
          </a:p>
          <a:p>
            <a:r>
              <a:rPr lang="en-US" b="1" dirty="0"/>
              <a:t>Non-blocking Assignment Events region (NBA)</a:t>
            </a:r>
          </a:p>
          <a:p>
            <a:pPr lvl="1"/>
            <a:r>
              <a:rPr lang="en-US" dirty="0"/>
              <a:t>The principal function of this region is to </a:t>
            </a:r>
            <a:r>
              <a:rPr lang="en-US" b="1" dirty="0"/>
              <a:t>execute the updates to the Left-Hand-Side (LHS)</a:t>
            </a:r>
            <a:r>
              <a:rPr lang="en-US" dirty="0"/>
              <a:t> variables that were scheduled in the Active region for all currently executing nonblocking assignments.</a:t>
            </a:r>
          </a:p>
          <a:p>
            <a:r>
              <a:rPr lang="en-US" b="1" dirty="0"/>
              <a:t>Post-NBA region</a:t>
            </a:r>
          </a:p>
          <a:p>
            <a:pPr lvl="1"/>
            <a:r>
              <a:rPr lang="en-US" dirty="0"/>
              <a:t>The Post-NBA region is specifically for a </a:t>
            </a:r>
            <a:r>
              <a:rPr lang="en-US" b="1" dirty="0"/>
              <a:t>PLI callback control point that allows for user code to read and write values and create events after the events in the NBA region are evaluated.</a:t>
            </a:r>
          </a:p>
        </p:txBody>
      </p:sp>
    </p:spTree>
    <p:extLst>
      <p:ext uri="{BB962C8B-B14F-4D97-AF65-F5344CB8AC3E}">
        <p14:creationId xmlns:p14="http://schemas.microsoft.com/office/powerpoint/2010/main" val="3567802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a:xfrm>
            <a:off x="1066800" y="0"/>
            <a:ext cx="10058400" cy="1609344"/>
          </a:xfrm>
        </p:spPr>
        <p:txBody>
          <a:bodyPr/>
          <a:lstStyle/>
          <a:p>
            <a:r>
              <a:rPr lang="en-US" b="1" dirty="0"/>
              <a:t>Scheduling Semantics</a:t>
            </a:r>
            <a:endParaRPr lang="en-US" dirty="0"/>
          </a:p>
        </p:txBody>
      </p:sp>
      <p:sp>
        <p:nvSpPr>
          <p:cNvPr id="3" name="Content Placeholder 2">
            <a:extLst>
              <a:ext uri="{FF2B5EF4-FFF2-40B4-BE49-F238E27FC236}">
                <a16:creationId xmlns:a16="http://schemas.microsoft.com/office/drawing/2014/main" id="{F31D5696-3984-48A3-A6BA-4E7D14566737}"/>
              </a:ext>
            </a:extLst>
          </p:cNvPr>
          <p:cNvSpPr>
            <a:spLocks noGrp="1"/>
          </p:cNvSpPr>
          <p:nvPr>
            <p:ph idx="1"/>
          </p:nvPr>
        </p:nvSpPr>
        <p:spPr>
          <a:xfrm>
            <a:off x="1069848" y="1289958"/>
            <a:ext cx="10703052" cy="5568042"/>
          </a:xfrm>
        </p:spPr>
        <p:txBody>
          <a:bodyPr>
            <a:normAutofit/>
          </a:bodyPr>
          <a:lstStyle/>
          <a:p>
            <a:r>
              <a:rPr lang="en-US" b="1" dirty="0"/>
              <a:t>Observed region</a:t>
            </a:r>
          </a:p>
          <a:p>
            <a:pPr lvl="1"/>
            <a:r>
              <a:rPr lang="en-US" dirty="0"/>
              <a:t>The principal function of this region is to </a:t>
            </a:r>
            <a:r>
              <a:rPr lang="en-US" b="1" dirty="0"/>
              <a:t>evaluate the concurrent assertions using the values sampled in the Preponed region</a:t>
            </a:r>
            <a:r>
              <a:rPr lang="en-US" dirty="0"/>
              <a:t>. The property evaluations must only occur once in any clock-triggering time slot. During the property evaluation, the pass/fail code shall be scheduled in the Reactive region of the current time slot.</a:t>
            </a:r>
          </a:p>
          <a:p>
            <a:r>
              <a:rPr lang="en-US" b="1" dirty="0"/>
              <a:t>Post-observed region</a:t>
            </a:r>
          </a:p>
          <a:p>
            <a:pPr lvl="1"/>
            <a:r>
              <a:rPr lang="en-US" dirty="0"/>
              <a:t>The Post-observed region is specifically for a PLI callback control point that allows for user code to </a:t>
            </a:r>
            <a:r>
              <a:rPr lang="en-US" b="1" dirty="0"/>
              <a:t>read values after properties are evaluated in the Observed or earlier region</a:t>
            </a:r>
            <a:r>
              <a:rPr lang="en-US" dirty="0"/>
              <a:t>.</a:t>
            </a:r>
          </a:p>
          <a:p>
            <a:r>
              <a:rPr lang="en-US" b="1" dirty="0"/>
              <a:t>Reactive region</a:t>
            </a:r>
          </a:p>
          <a:p>
            <a:pPr lvl="1"/>
            <a:r>
              <a:rPr lang="en-US" dirty="0"/>
              <a:t>The code specified in the program block, and pass/fail code from property expressions, are scheduled in the Reactive region. The principal function of this region is to evaluate and execute all current program activity in any order</a:t>
            </a:r>
          </a:p>
          <a:p>
            <a:pPr lvl="1"/>
            <a:r>
              <a:rPr lang="en-US" b="1" dirty="0"/>
              <a:t>Execute program-blocking assignments</a:t>
            </a:r>
            <a:r>
              <a:rPr lang="en-US" dirty="0"/>
              <a:t>.</a:t>
            </a:r>
          </a:p>
          <a:p>
            <a:pPr lvl="1"/>
            <a:r>
              <a:rPr lang="en-US" b="1" dirty="0"/>
              <a:t>Execute pass/fail code from concurrent assertions</a:t>
            </a:r>
            <a:r>
              <a:rPr lang="en-US" dirty="0"/>
              <a:t>.</a:t>
            </a:r>
          </a:p>
          <a:p>
            <a:pPr lvl="1"/>
            <a:r>
              <a:rPr lang="en-US" b="1" dirty="0"/>
              <a:t>Evaluate Right-Hand-Side (RHS) </a:t>
            </a:r>
            <a:r>
              <a:rPr lang="en-US" dirty="0"/>
              <a:t>of all program </a:t>
            </a:r>
            <a:r>
              <a:rPr lang="en-US" b="1" dirty="0"/>
              <a:t>nonblocking assignments</a:t>
            </a:r>
            <a:r>
              <a:rPr lang="en-US" dirty="0"/>
              <a:t> and schedule</a:t>
            </a:r>
          </a:p>
          <a:p>
            <a:pPr lvl="1"/>
            <a:r>
              <a:rPr lang="en-US" dirty="0"/>
              <a:t>Execute all program continuous assignments</a:t>
            </a:r>
          </a:p>
          <a:p>
            <a:pPr lvl="1"/>
            <a:r>
              <a:rPr lang="en-US" b="1" dirty="0"/>
              <a:t>Execute $exit and implicit $exit commands</a:t>
            </a:r>
          </a:p>
        </p:txBody>
      </p:sp>
    </p:spTree>
    <p:extLst>
      <p:ext uri="{BB962C8B-B14F-4D97-AF65-F5344CB8AC3E}">
        <p14:creationId xmlns:p14="http://schemas.microsoft.com/office/powerpoint/2010/main" val="35577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10188702" cy="5061857"/>
          </a:xfrm>
        </p:spPr>
        <p:txBody>
          <a:bodyPr/>
          <a:lstStyle/>
          <a:p>
            <a:r>
              <a:rPr lang="en-US" dirty="0"/>
              <a:t>Semaphore is a </a:t>
            </a:r>
            <a:r>
              <a:rPr lang="en-US" dirty="0" err="1"/>
              <a:t>SystemVerilog</a:t>
            </a:r>
            <a:r>
              <a:rPr lang="en-US" dirty="0"/>
              <a:t> built-in class, used for access control to shared resources, and for basic synchronization.</a:t>
            </a:r>
          </a:p>
          <a:p>
            <a:r>
              <a:rPr lang="en-US" dirty="0"/>
              <a:t>A semaphore is like a bucket with a number of keys. processes using semaphores must first procure a key from the bucket before they can continue to execute, All other processes must wait until a sufficient number of keys are returned to the bucket.</a:t>
            </a:r>
          </a:p>
          <a:p>
            <a:r>
              <a:rPr lang="en-US" dirty="0"/>
              <a:t>Imagine a situation where two processes try to access a shared memory area. where one process tries to write and the other process is trying to read the same memory location. This leads to an unexpected result. A semaphore can be used to overcome this situation.</a:t>
            </a:r>
          </a:p>
          <a:p>
            <a:r>
              <a:rPr lang="en-US" dirty="0"/>
              <a:t>Semaphore syntax:</a:t>
            </a:r>
          </a:p>
          <a:p>
            <a:pPr marL="0" indent="0">
              <a:buNone/>
            </a:pPr>
            <a:endParaRPr lang="en-US" dirty="0"/>
          </a:p>
        </p:txBody>
      </p:sp>
      <p:pic>
        <p:nvPicPr>
          <p:cNvPr id="5" name="Picture 4">
            <a:extLst>
              <a:ext uri="{FF2B5EF4-FFF2-40B4-BE49-F238E27FC236}">
                <a16:creationId xmlns:a16="http://schemas.microsoft.com/office/drawing/2014/main" id="{6B1AB2BB-00B1-44F0-885C-90E7A163263C}"/>
              </a:ext>
            </a:extLst>
          </p:cNvPr>
          <p:cNvPicPr>
            <a:picLocks noChangeAspect="1"/>
          </p:cNvPicPr>
          <p:nvPr/>
        </p:nvPicPr>
        <p:blipFill>
          <a:blip r:embed="rId2"/>
          <a:stretch>
            <a:fillRect/>
          </a:stretch>
        </p:blipFill>
        <p:spPr>
          <a:xfrm>
            <a:off x="3622900" y="4764025"/>
            <a:ext cx="4345442" cy="534613"/>
          </a:xfrm>
          <a:prstGeom prst="rect">
            <a:avLst/>
          </a:prstGeom>
        </p:spPr>
      </p:pic>
    </p:spTree>
    <p:extLst>
      <p:ext uri="{BB962C8B-B14F-4D97-AF65-F5344CB8AC3E}">
        <p14:creationId xmlns:p14="http://schemas.microsoft.com/office/powerpoint/2010/main" val="650058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a:xfrm>
            <a:off x="1066800" y="0"/>
            <a:ext cx="10058400" cy="1609344"/>
          </a:xfrm>
        </p:spPr>
        <p:txBody>
          <a:bodyPr/>
          <a:lstStyle/>
          <a:p>
            <a:r>
              <a:rPr lang="en-US" b="1" dirty="0"/>
              <a:t>Scheduling Semantics</a:t>
            </a:r>
            <a:endParaRPr lang="en-US" dirty="0"/>
          </a:p>
        </p:txBody>
      </p:sp>
      <p:sp>
        <p:nvSpPr>
          <p:cNvPr id="3" name="Content Placeholder 2">
            <a:extLst>
              <a:ext uri="{FF2B5EF4-FFF2-40B4-BE49-F238E27FC236}">
                <a16:creationId xmlns:a16="http://schemas.microsoft.com/office/drawing/2014/main" id="{F31D5696-3984-48A3-A6BA-4E7D14566737}"/>
              </a:ext>
            </a:extLst>
          </p:cNvPr>
          <p:cNvSpPr>
            <a:spLocks noGrp="1"/>
          </p:cNvSpPr>
          <p:nvPr>
            <p:ph idx="1"/>
          </p:nvPr>
        </p:nvSpPr>
        <p:spPr>
          <a:xfrm>
            <a:off x="1069848" y="1289958"/>
            <a:ext cx="10703052" cy="5568042"/>
          </a:xfrm>
        </p:spPr>
        <p:txBody>
          <a:bodyPr>
            <a:normAutofit/>
          </a:bodyPr>
          <a:lstStyle/>
          <a:p>
            <a:r>
              <a:rPr lang="en-US" b="1" dirty="0"/>
              <a:t>Re-Inactive Events region</a:t>
            </a:r>
          </a:p>
          <a:p>
            <a:pPr lvl="1"/>
            <a:r>
              <a:rPr lang="en-US" dirty="0"/>
              <a:t>In this region </a:t>
            </a:r>
            <a:r>
              <a:rPr lang="en-US" b="1" dirty="0"/>
              <a:t>#0 blocking assignments in a program process are scheduled</a:t>
            </a:r>
            <a:r>
              <a:rPr lang="en-US" dirty="0"/>
              <a:t>.</a:t>
            </a:r>
          </a:p>
          <a:p>
            <a:r>
              <a:rPr lang="en-US" b="1" dirty="0"/>
              <a:t>Postponed Region</a:t>
            </a:r>
          </a:p>
          <a:p>
            <a:pPr lvl="1"/>
            <a:r>
              <a:rPr lang="en-US" dirty="0"/>
              <a:t>The principal function of this region is to </a:t>
            </a:r>
            <a:r>
              <a:rPr lang="en-US" b="1" dirty="0"/>
              <a:t>execute the $strobe and $monitor commands that will show the final updated values for the current time slot</a:t>
            </a:r>
            <a:r>
              <a:rPr lang="en-US" dirty="0"/>
              <a:t>. This region is also used to </a:t>
            </a:r>
            <a:r>
              <a:rPr lang="en-US" b="1" dirty="0"/>
              <a:t>collect functional coverage</a:t>
            </a:r>
            <a:r>
              <a:rPr lang="en-US" dirty="0"/>
              <a:t> for items that use strobe sampling.</a:t>
            </a:r>
          </a:p>
          <a:p>
            <a:pPr lvl="1"/>
            <a:endParaRPr lang="en-US" b="1" dirty="0"/>
          </a:p>
        </p:txBody>
      </p:sp>
    </p:spTree>
    <p:extLst>
      <p:ext uri="{BB962C8B-B14F-4D97-AF65-F5344CB8AC3E}">
        <p14:creationId xmlns:p14="http://schemas.microsoft.com/office/powerpoint/2010/main" val="2231369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E0A4-4BBD-4E76-84AB-98BC977B9ADB}"/>
              </a:ext>
            </a:extLst>
          </p:cNvPr>
          <p:cNvSpPr>
            <a:spLocks noGrp="1"/>
          </p:cNvSpPr>
          <p:nvPr>
            <p:ph type="title"/>
          </p:nvPr>
        </p:nvSpPr>
        <p:spPr/>
        <p:txBody>
          <a:bodyPr/>
          <a:lstStyle/>
          <a:p>
            <a:r>
              <a:rPr lang="en-US" b="1" dirty="0" err="1"/>
              <a:t>Modport</a:t>
            </a:r>
            <a:endParaRPr lang="en-US" dirty="0"/>
          </a:p>
        </p:txBody>
      </p:sp>
      <p:sp>
        <p:nvSpPr>
          <p:cNvPr id="3" name="Content Placeholder 2">
            <a:extLst>
              <a:ext uri="{FF2B5EF4-FFF2-40B4-BE49-F238E27FC236}">
                <a16:creationId xmlns:a16="http://schemas.microsoft.com/office/drawing/2014/main" id="{3C2C2523-784F-4ED4-B4EF-7966DB2FC0F2}"/>
              </a:ext>
            </a:extLst>
          </p:cNvPr>
          <p:cNvSpPr>
            <a:spLocks noGrp="1"/>
          </p:cNvSpPr>
          <p:nvPr>
            <p:ph idx="1"/>
          </p:nvPr>
        </p:nvSpPr>
        <p:spPr>
          <a:xfrm>
            <a:off x="955222" y="2093976"/>
            <a:ext cx="4906736" cy="4050792"/>
          </a:xfrm>
        </p:spPr>
        <p:txBody>
          <a:bodyPr/>
          <a:lstStyle/>
          <a:p>
            <a:r>
              <a:rPr lang="en-US" dirty="0" err="1"/>
              <a:t>Modport</a:t>
            </a:r>
            <a:r>
              <a:rPr lang="en-US" dirty="0"/>
              <a:t> </a:t>
            </a:r>
            <a:r>
              <a:rPr lang="en-US" b="1" dirty="0"/>
              <a:t>groups and specifies the port directions to the wires/signals declared within the interface</a:t>
            </a:r>
            <a:r>
              <a:rPr lang="en-US" dirty="0"/>
              <a:t>. </a:t>
            </a:r>
            <a:r>
              <a:rPr lang="en-US" dirty="0" err="1"/>
              <a:t>modports</a:t>
            </a:r>
            <a:r>
              <a:rPr lang="en-US" dirty="0"/>
              <a:t> are declared inside the interface with the keyword </a:t>
            </a:r>
            <a:r>
              <a:rPr lang="en-US" dirty="0" err="1"/>
              <a:t>modport</a:t>
            </a:r>
            <a:r>
              <a:rPr lang="en-US" dirty="0"/>
              <a:t>.</a:t>
            </a:r>
          </a:p>
          <a:p>
            <a:r>
              <a:rPr lang="en-US" dirty="0"/>
              <a:t>By specifying the port directions, </a:t>
            </a:r>
            <a:r>
              <a:rPr lang="en-US" dirty="0" err="1"/>
              <a:t>modport</a:t>
            </a:r>
            <a:r>
              <a:rPr lang="en-US" dirty="0"/>
              <a:t> provides </a:t>
            </a:r>
            <a:r>
              <a:rPr lang="en-US" b="1" dirty="0"/>
              <a:t>access restrictions</a:t>
            </a:r>
          </a:p>
          <a:p>
            <a:r>
              <a:rPr lang="en-US" dirty="0" err="1"/>
              <a:t>Modpports</a:t>
            </a:r>
            <a:r>
              <a:rPr lang="en-US" dirty="0"/>
              <a:t> can have </a:t>
            </a:r>
            <a:r>
              <a:rPr lang="en-US" b="1" dirty="0"/>
              <a:t>input, output, </a:t>
            </a:r>
            <a:r>
              <a:rPr lang="en-US" dirty="0"/>
              <a:t>and</a:t>
            </a:r>
            <a:r>
              <a:rPr lang="en-US" b="1" dirty="0"/>
              <a:t> ref</a:t>
            </a:r>
            <a:r>
              <a:rPr lang="en-US" dirty="0"/>
              <a:t>.</a:t>
            </a:r>
            <a:br>
              <a:rPr lang="en-US" dirty="0"/>
            </a:br>
            <a:endParaRPr lang="en-US" dirty="0"/>
          </a:p>
        </p:txBody>
      </p:sp>
      <p:pic>
        <p:nvPicPr>
          <p:cNvPr id="4" name="Picture 3">
            <a:extLst>
              <a:ext uri="{FF2B5EF4-FFF2-40B4-BE49-F238E27FC236}">
                <a16:creationId xmlns:a16="http://schemas.microsoft.com/office/drawing/2014/main" id="{F491A45D-512A-4BD5-9C3E-9A973D6399D8}"/>
              </a:ext>
            </a:extLst>
          </p:cNvPr>
          <p:cNvPicPr>
            <a:picLocks noChangeAspect="1"/>
          </p:cNvPicPr>
          <p:nvPr/>
        </p:nvPicPr>
        <p:blipFill>
          <a:blip r:embed="rId2"/>
          <a:stretch>
            <a:fillRect/>
          </a:stretch>
        </p:blipFill>
        <p:spPr>
          <a:xfrm>
            <a:off x="5799366" y="841424"/>
            <a:ext cx="6222574" cy="5531944"/>
          </a:xfrm>
          <a:prstGeom prst="rect">
            <a:avLst/>
          </a:prstGeom>
        </p:spPr>
      </p:pic>
    </p:spTree>
    <p:extLst>
      <p:ext uri="{BB962C8B-B14F-4D97-AF65-F5344CB8AC3E}">
        <p14:creationId xmlns:p14="http://schemas.microsoft.com/office/powerpoint/2010/main" val="3653960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10058400" cy="4539343"/>
          </a:xfrm>
        </p:spPr>
        <p:txBody>
          <a:bodyPr/>
          <a:lstStyle/>
          <a:p>
            <a:pPr marL="0" indent="0">
              <a:buNone/>
            </a:pPr>
            <a:r>
              <a:rPr lang="en-US" sz="2400" b="1" dirty="0"/>
              <a:t>Semaphore methods</a:t>
            </a:r>
          </a:p>
          <a:p>
            <a:pPr marL="0" indent="0">
              <a:buNone/>
            </a:pPr>
            <a:r>
              <a:rPr lang="en-US" dirty="0"/>
              <a:t>Semaphore is a built-in class that provides the following methods,</a:t>
            </a:r>
          </a:p>
          <a:p>
            <a:pPr marL="0" indent="0">
              <a:buNone/>
            </a:pPr>
            <a:endParaRPr lang="en-US" dirty="0"/>
          </a:p>
          <a:p>
            <a:r>
              <a:rPr lang="en-US" b="1" dirty="0"/>
              <a:t>new(); 	</a:t>
            </a:r>
            <a:r>
              <a:rPr lang="en-US" dirty="0"/>
              <a:t>Create a semaphore with a specified number of keys</a:t>
            </a:r>
          </a:p>
          <a:p>
            <a:r>
              <a:rPr lang="en-US" b="1" dirty="0"/>
              <a:t>get(); </a:t>
            </a:r>
            <a:r>
              <a:rPr lang="en-US" dirty="0"/>
              <a:t>  	Obtain one or more keys from the bucket</a:t>
            </a:r>
          </a:p>
          <a:p>
            <a:r>
              <a:rPr lang="en-US" b="1" dirty="0"/>
              <a:t>put(); </a:t>
            </a:r>
            <a:r>
              <a:rPr lang="en-US" dirty="0"/>
              <a:t>  	Return one or more keys into the bucket</a:t>
            </a:r>
          </a:p>
          <a:p>
            <a:r>
              <a:rPr lang="en-US" b="1" dirty="0" err="1"/>
              <a:t>try_get</a:t>
            </a:r>
            <a:r>
              <a:rPr lang="en-US" b="1" dirty="0"/>
              <a:t>(); 	</a:t>
            </a:r>
            <a:r>
              <a:rPr lang="en-US" dirty="0"/>
              <a:t>Try to obtain one or more keys without blocking</a:t>
            </a:r>
          </a:p>
          <a:p>
            <a:endParaRPr lang="en-US" dirty="0"/>
          </a:p>
          <a:p>
            <a:endParaRPr lang="en-US" dirty="0"/>
          </a:p>
        </p:txBody>
      </p:sp>
    </p:spTree>
    <p:extLst>
      <p:ext uri="{BB962C8B-B14F-4D97-AF65-F5344CB8AC3E}">
        <p14:creationId xmlns:p14="http://schemas.microsoft.com/office/powerpoint/2010/main" val="1037611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3752" y="1657350"/>
            <a:ext cx="10058400" cy="4539343"/>
          </a:xfrm>
        </p:spPr>
        <p:txBody>
          <a:bodyPr>
            <a:normAutofit/>
          </a:bodyPr>
          <a:lstStyle/>
          <a:p>
            <a:r>
              <a:rPr lang="en-US" b="1" dirty="0"/>
              <a:t>new( );  </a:t>
            </a:r>
          </a:p>
          <a:p>
            <a:endParaRPr lang="en-US" sz="200" b="1" dirty="0"/>
          </a:p>
          <a:p>
            <a:pPr lvl="1"/>
            <a:r>
              <a:rPr lang="en-US" dirty="0"/>
              <a:t>The new() method is used to create the Semaphore.</a:t>
            </a:r>
          </a:p>
          <a:p>
            <a:pPr lvl="1"/>
            <a:r>
              <a:rPr lang="en-US" dirty="0"/>
              <a:t>The new method will create the semaphore with </a:t>
            </a:r>
            <a:r>
              <a:rPr lang="en-US" dirty="0" err="1"/>
              <a:t>number_of_keys</a:t>
            </a:r>
            <a:r>
              <a:rPr lang="en-US" dirty="0"/>
              <a:t> keys in a bucket; where </a:t>
            </a:r>
            <a:r>
              <a:rPr lang="en-US" dirty="0" err="1"/>
              <a:t>number_of_keys</a:t>
            </a:r>
            <a:r>
              <a:rPr lang="en-US" dirty="0"/>
              <a:t> is integer variable.</a:t>
            </a:r>
          </a:p>
          <a:p>
            <a:pPr lvl="1"/>
            <a:r>
              <a:rPr lang="en-US" dirty="0"/>
              <a:t>The default number of keys is ‘0’</a:t>
            </a:r>
          </a:p>
          <a:p>
            <a:pPr lvl="1"/>
            <a:r>
              <a:rPr lang="en-US" dirty="0"/>
              <a:t>The new() method will return the semaphore handle or null if the semaphore cannot be created.</a:t>
            </a:r>
          </a:p>
          <a:p>
            <a:r>
              <a:rPr lang="en-US" b="1" dirty="0"/>
              <a:t>put( ); </a:t>
            </a:r>
          </a:p>
          <a:p>
            <a:pPr marL="274320" lvl="1" indent="0">
              <a:buNone/>
            </a:pPr>
            <a:endParaRPr lang="en-US" b="1" dirty="0"/>
          </a:p>
          <a:p>
            <a:pPr lvl="1"/>
            <a:r>
              <a:rPr lang="en-US" dirty="0"/>
              <a:t>The semaphore put() method is used to return key/keys to a semaphore.</a:t>
            </a:r>
          </a:p>
          <a:p>
            <a:pPr lvl="1"/>
            <a:r>
              <a:rPr lang="en-US" dirty="0"/>
              <a:t>When the </a:t>
            </a:r>
            <a:r>
              <a:rPr lang="en-US" dirty="0" err="1"/>
              <a:t>semaphore_name.put</a:t>
            </a:r>
            <a:r>
              <a:rPr lang="en-US" dirty="0"/>
              <a:t>() method is called, the specified number of keys are returned to the semaphore. The default number of keys returned is 1.</a:t>
            </a:r>
            <a:r>
              <a:rPr lang="en-US" b="1" dirty="0"/>
              <a:t>	</a:t>
            </a:r>
          </a:p>
          <a:p>
            <a:endParaRPr lang="en-US" dirty="0"/>
          </a:p>
        </p:txBody>
      </p:sp>
      <p:pic>
        <p:nvPicPr>
          <p:cNvPr id="11" name="Picture 10">
            <a:extLst>
              <a:ext uri="{FF2B5EF4-FFF2-40B4-BE49-F238E27FC236}">
                <a16:creationId xmlns:a16="http://schemas.microsoft.com/office/drawing/2014/main" id="{1CC1D63E-831F-4AE8-B951-2B545CCA914C}"/>
              </a:ext>
            </a:extLst>
          </p:cNvPr>
          <p:cNvPicPr>
            <a:picLocks noChangeAspect="1"/>
          </p:cNvPicPr>
          <p:nvPr/>
        </p:nvPicPr>
        <p:blipFill>
          <a:blip r:embed="rId2"/>
          <a:stretch>
            <a:fillRect/>
          </a:stretch>
        </p:blipFill>
        <p:spPr>
          <a:xfrm>
            <a:off x="2289400" y="1655693"/>
            <a:ext cx="5360535" cy="438283"/>
          </a:xfrm>
          <a:prstGeom prst="rect">
            <a:avLst/>
          </a:prstGeom>
        </p:spPr>
      </p:pic>
      <p:pic>
        <p:nvPicPr>
          <p:cNvPr id="12" name="Picture 11">
            <a:extLst>
              <a:ext uri="{FF2B5EF4-FFF2-40B4-BE49-F238E27FC236}">
                <a16:creationId xmlns:a16="http://schemas.microsoft.com/office/drawing/2014/main" id="{3A7290A2-8517-4B83-B6C4-E29AE4AE8807}"/>
              </a:ext>
            </a:extLst>
          </p:cNvPr>
          <p:cNvPicPr>
            <a:picLocks noChangeAspect="1"/>
          </p:cNvPicPr>
          <p:nvPr/>
        </p:nvPicPr>
        <p:blipFill>
          <a:blip r:embed="rId3"/>
          <a:stretch>
            <a:fillRect/>
          </a:stretch>
        </p:blipFill>
        <p:spPr>
          <a:xfrm>
            <a:off x="2226808" y="4047311"/>
            <a:ext cx="5423127" cy="434347"/>
          </a:xfrm>
          <a:prstGeom prst="rect">
            <a:avLst/>
          </a:prstGeom>
        </p:spPr>
      </p:pic>
    </p:spTree>
    <p:extLst>
      <p:ext uri="{BB962C8B-B14F-4D97-AF65-F5344CB8AC3E}">
        <p14:creationId xmlns:p14="http://schemas.microsoft.com/office/powerpoint/2010/main" val="37677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9848" y="484632"/>
            <a:ext cx="10058400" cy="1609344"/>
          </a:xfrm>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7" y="1632857"/>
            <a:ext cx="10392809" cy="5225143"/>
          </a:xfrm>
        </p:spPr>
        <p:txBody>
          <a:bodyPr>
            <a:normAutofit/>
          </a:bodyPr>
          <a:lstStyle/>
          <a:p>
            <a:r>
              <a:rPr lang="en-US" b="1" dirty="0"/>
              <a:t>get(); 	</a:t>
            </a:r>
          </a:p>
          <a:p>
            <a:pPr lvl="1"/>
            <a:endParaRPr lang="en-US" sz="300" dirty="0"/>
          </a:p>
          <a:p>
            <a:pPr lvl="1"/>
            <a:r>
              <a:rPr lang="en-US" dirty="0"/>
              <a:t>The semaphore get() method is used to get key/keys from a semaphore.</a:t>
            </a:r>
          </a:p>
          <a:p>
            <a:pPr lvl="1"/>
            <a:r>
              <a:rPr lang="en-US" dirty="0"/>
              <a:t>If the specified number of keys are available, then the method returns and execution continues</a:t>
            </a:r>
          </a:p>
          <a:p>
            <a:pPr lvl="1"/>
            <a:r>
              <a:rPr lang="en-US" dirty="0"/>
              <a:t>If the specified number of keys are not available, then the process blocks until the keys become available</a:t>
            </a:r>
          </a:p>
          <a:p>
            <a:pPr lvl="1"/>
            <a:r>
              <a:rPr lang="en-US" dirty="0"/>
              <a:t>The default number of keys requested is 1.</a:t>
            </a:r>
          </a:p>
          <a:p>
            <a:r>
              <a:rPr lang="en-US" b="1" dirty="0" err="1"/>
              <a:t>try_get</a:t>
            </a:r>
            <a:r>
              <a:rPr lang="en-US" b="1" dirty="0"/>
              <a:t>();</a:t>
            </a:r>
          </a:p>
          <a:p>
            <a:pPr lvl="1"/>
            <a:endParaRPr lang="en-US" sz="200" b="1" dirty="0"/>
          </a:p>
          <a:p>
            <a:pPr lvl="1"/>
            <a:r>
              <a:rPr lang="en-US" dirty="0"/>
              <a:t>The semaphore </a:t>
            </a:r>
            <a:r>
              <a:rPr lang="en-US" dirty="0" err="1"/>
              <a:t>try_get</a:t>
            </a:r>
            <a:r>
              <a:rPr lang="en-US" dirty="0"/>
              <a:t>() method is used to procure a specified number of keys from a semaphore, but without blocking.</a:t>
            </a:r>
          </a:p>
          <a:p>
            <a:pPr lvl="1"/>
            <a:r>
              <a:rPr lang="en-US" dirty="0"/>
              <a:t>If the specified number of keys are available, the method returns 1 and execution continues</a:t>
            </a:r>
          </a:p>
          <a:p>
            <a:pPr lvl="1"/>
            <a:r>
              <a:rPr lang="en-US" dirty="0"/>
              <a:t>If the specified number of keys is not available, the method returns 0 and execution continues</a:t>
            </a:r>
          </a:p>
          <a:p>
            <a:pPr lvl="1"/>
            <a:r>
              <a:rPr lang="en-US" dirty="0"/>
              <a:t>The default number of keys requested is 1</a:t>
            </a:r>
          </a:p>
        </p:txBody>
      </p:sp>
      <p:pic>
        <p:nvPicPr>
          <p:cNvPr id="9" name="Picture 8">
            <a:extLst>
              <a:ext uri="{FF2B5EF4-FFF2-40B4-BE49-F238E27FC236}">
                <a16:creationId xmlns:a16="http://schemas.microsoft.com/office/drawing/2014/main" id="{22D89726-D8FC-465B-A6B9-575C1D64E026}"/>
              </a:ext>
            </a:extLst>
          </p:cNvPr>
          <p:cNvPicPr>
            <a:picLocks noChangeAspect="1"/>
          </p:cNvPicPr>
          <p:nvPr/>
        </p:nvPicPr>
        <p:blipFill>
          <a:blip r:embed="rId2"/>
          <a:stretch>
            <a:fillRect/>
          </a:stretch>
        </p:blipFill>
        <p:spPr>
          <a:xfrm>
            <a:off x="2560864" y="1567542"/>
            <a:ext cx="5423192" cy="451933"/>
          </a:xfrm>
          <a:prstGeom prst="rect">
            <a:avLst/>
          </a:prstGeom>
        </p:spPr>
      </p:pic>
      <p:pic>
        <p:nvPicPr>
          <p:cNvPr id="10" name="Picture 9">
            <a:extLst>
              <a:ext uri="{FF2B5EF4-FFF2-40B4-BE49-F238E27FC236}">
                <a16:creationId xmlns:a16="http://schemas.microsoft.com/office/drawing/2014/main" id="{1428CA1B-B9E7-493A-A8F7-CAF54E7716D9}"/>
              </a:ext>
            </a:extLst>
          </p:cNvPr>
          <p:cNvPicPr>
            <a:picLocks noChangeAspect="1"/>
          </p:cNvPicPr>
          <p:nvPr/>
        </p:nvPicPr>
        <p:blipFill>
          <a:blip r:embed="rId3"/>
          <a:stretch>
            <a:fillRect/>
          </a:stretch>
        </p:blipFill>
        <p:spPr>
          <a:xfrm>
            <a:off x="2618014" y="3959679"/>
            <a:ext cx="5423192" cy="391364"/>
          </a:xfrm>
          <a:prstGeom prst="rect">
            <a:avLst/>
          </a:prstGeom>
        </p:spPr>
      </p:pic>
    </p:spTree>
    <p:extLst>
      <p:ext uri="{BB962C8B-B14F-4D97-AF65-F5344CB8AC3E}">
        <p14:creationId xmlns:p14="http://schemas.microsoft.com/office/powerpoint/2010/main" val="22401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9848" y="484632"/>
            <a:ext cx="10058400" cy="1609344"/>
          </a:xfrm>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7" y="1632857"/>
            <a:ext cx="4171624" cy="5225143"/>
          </a:xfrm>
        </p:spPr>
        <p:txBody>
          <a:bodyPr>
            <a:normAutofit/>
          </a:bodyPr>
          <a:lstStyle/>
          <a:p>
            <a:r>
              <a:rPr lang="en-US" dirty="0"/>
              <a:t>semaphore </a:t>
            </a:r>
            <a:r>
              <a:rPr lang="en-US" dirty="0" err="1"/>
              <a:t>sema</a:t>
            </a:r>
            <a:r>
              <a:rPr lang="en-US" dirty="0"/>
              <a:t> is created with the 1 key, two processes are accessing the display method at the same time, but only one process will get the semaphore key and the other process will wait till it gets the key.</a:t>
            </a:r>
          </a:p>
          <a:p>
            <a:pPr marL="0" indent="0">
              <a:buNone/>
            </a:pPr>
            <a:br>
              <a:rPr lang="en-US" dirty="0"/>
            </a:br>
            <a:endParaRPr lang="en-US" dirty="0"/>
          </a:p>
        </p:txBody>
      </p:sp>
      <p:pic>
        <p:nvPicPr>
          <p:cNvPr id="5" name="Picture 4">
            <a:extLst>
              <a:ext uri="{FF2B5EF4-FFF2-40B4-BE49-F238E27FC236}">
                <a16:creationId xmlns:a16="http://schemas.microsoft.com/office/drawing/2014/main" id="{380E9107-12C5-4810-880F-24D79E2B2BDC}"/>
              </a:ext>
            </a:extLst>
          </p:cNvPr>
          <p:cNvPicPr>
            <a:picLocks noChangeAspect="1"/>
          </p:cNvPicPr>
          <p:nvPr/>
        </p:nvPicPr>
        <p:blipFill>
          <a:blip r:embed="rId2"/>
          <a:stretch>
            <a:fillRect/>
          </a:stretch>
        </p:blipFill>
        <p:spPr>
          <a:xfrm>
            <a:off x="5631092" y="1163127"/>
            <a:ext cx="5032305" cy="4531745"/>
          </a:xfrm>
          <a:prstGeom prst="rect">
            <a:avLst/>
          </a:prstGeom>
        </p:spPr>
      </p:pic>
      <p:pic>
        <p:nvPicPr>
          <p:cNvPr id="7" name="Picture 6">
            <a:extLst>
              <a:ext uri="{FF2B5EF4-FFF2-40B4-BE49-F238E27FC236}">
                <a16:creationId xmlns:a16="http://schemas.microsoft.com/office/drawing/2014/main" id="{0624176C-08E6-4405-807B-E5D3D26F79A4}"/>
              </a:ext>
            </a:extLst>
          </p:cNvPr>
          <p:cNvPicPr>
            <a:picLocks noChangeAspect="1"/>
          </p:cNvPicPr>
          <p:nvPr/>
        </p:nvPicPr>
        <p:blipFill>
          <a:blip r:embed="rId3"/>
          <a:stretch>
            <a:fillRect/>
          </a:stretch>
        </p:blipFill>
        <p:spPr>
          <a:xfrm>
            <a:off x="5631092" y="5777362"/>
            <a:ext cx="3855807" cy="827544"/>
          </a:xfrm>
          <a:prstGeom prst="rect">
            <a:avLst/>
          </a:prstGeom>
        </p:spPr>
      </p:pic>
    </p:spTree>
    <p:extLst>
      <p:ext uri="{BB962C8B-B14F-4D97-AF65-F5344CB8AC3E}">
        <p14:creationId xmlns:p14="http://schemas.microsoft.com/office/powerpoint/2010/main" val="128845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3752" y="264196"/>
            <a:ext cx="10058400" cy="1609344"/>
          </a:xfrm>
        </p:spPr>
        <p:txBody>
          <a:bodyPr/>
          <a:lstStyle/>
          <a:p>
            <a:r>
              <a:rPr lang="en-US" b="1" dirty="0"/>
              <a:t>Mailbox</a:t>
            </a:r>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10188702" cy="5225143"/>
          </a:xfrm>
        </p:spPr>
        <p:txBody>
          <a:bodyPr/>
          <a:lstStyle/>
          <a:p>
            <a:r>
              <a:rPr lang="en-US" dirty="0"/>
              <a:t>A </a:t>
            </a:r>
            <a:r>
              <a:rPr lang="en-US" b="1" dirty="0"/>
              <a:t>mailbox</a:t>
            </a:r>
            <a:r>
              <a:rPr lang="en-US" dirty="0"/>
              <a:t> is a communication mechanism that allows messages to be exchanged between processes. The process which wants to talk to another process posts the message to a mailbox, which stores the messages temporarily in a system-defined memory object, to pass it to the desired process.</a:t>
            </a:r>
          </a:p>
          <a:p>
            <a:r>
              <a:rPr lang="en-US" dirty="0"/>
              <a:t>Based on the sizes mailboxes are categorized as,</a:t>
            </a:r>
          </a:p>
          <a:p>
            <a:r>
              <a:rPr lang="en-US" b="1" dirty="0"/>
              <a:t>Bounded Mailbox: </a:t>
            </a:r>
          </a:p>
          <a:p>
            <a:pPr lvl="1"/>
            <a:r>
              <a:rPr lang="en-US" dirty="0"/>
              <a:t>A bounded mailbox is with the size defined. mailbox becomes full when storing a bounded number of messages. A process that attempts to place a message into a full mailbox shall be suspended until enough space becomes available in the mailbox queue.</a:t>
            </a:r>
            <a:endParaRPr lang="en-US" b="1" dirty="0"/>
          </a:p>
          <a:p>
            <a:r>
              <a:rPr lang="en-US" b="1" dirty="0"/>
              <a:t>Unbounded Mailbox: </a:t>
            </a:r>
          </a:p>
          <a:p>
            <a:pPr lvl="1"/>
            <a:r>
              <a:rPr lang="en-US" dirty="0"/>
              <a:t>Unbounded mailboxes are of unlimited size.</a:t>
            </a:r>
            <a:endParaRPr lang="en-US" b="1" dirty="0"/>
          </a:p>
        </p:txBody>
      </p:sp>
    </p:spTree>
    <p:extLst>
      <p:ext uri="{BB962C8B-B14F-4D97-AF65-F5344CB8AC3E}">
        <p14:creationId xmlns:p14="http://schemas.microsoft.com/office/powerpoint/2010/main" val="154458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3752" y="264196"/>
            <a:ext cx="10058400" cy="1609344"/>
          </a:xfrm>
        </p:spPr>
        <p:txBody>
          <a:bodyPr/>
          <a:lstStyle/>
          <a:p>
            <a:r>
              <a:rPr lang="en-US" b="1" dirty="0"/>
              <a:t>Mailbox</a:t>
            </a:r>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10188702" cy="5225143"/>
          </a:xfrm>
        </p:spPr>
        <p:txBody>
          <a:bodyPr/>
          <a:lstStyle/>
          <a:p>
            <a:pPr marL="0" indent="0">
              <a:buNone/>
            </a:pPr>
            <a:r>
              <a:rPr lang="en-US" b="1" dirty="0">
                <a:solidFill>
                  <a:srgbClr val="FF0000"/>
                </a:solidFill>
              </a:rPr>
              <a:t>Mailbox types: </a:t>
            </a:r>
          </a:p>
          <a:p>
            <a:pPr lvl="1"/>
            <a:r>
              <a:rPr lang="en-US" dirty="0"/>
              <a:t>There are two types of mailboxes,</a:t>
            </a:r>
            <a:endParaRPr lang="en-US" b="1" dirty="0"/>
          </a:p>
          <a:p>
            <a:r>
              <a:rPr lang="en-US" b="1" dirty="0"/>
              <a:t>Generic Mailbox (type-less mailbox): </a:t>
            </a:r>
          </a:p>
          <a:p>
            <a:pPr lvl="1"/>
            <a:r>
              <a:rPr lang="en-US" dirty="0"/>
              <a:t>The default mailbox is </a:t>
            </a:r>
            <a:r>
              <a:rPr lang="en-US" dirty="0" err="1"/>
              <a:t>typeless</a:t>
            </a:r>
            <a:r>
              <a:rPr lang="en-US" dirty="0"/>
              <a:t>. That is, a single mailbox can send and receive data of any type.</a:t>
            </a:r>
          </a:p>
          <a:p>
            <a:pPr lvl="1"/>
            <a:endParaRPr lang="en-US" dirty="0"/>
          </a:p>
          <a:p>
            <a:pPr lvl="1"/>
            <a:endParaRPr lang="en-US" dirty="0"/>
          </a:p>
          <a:p>
            <a:pPr lvl="1"/>
            <a:endParaRPr lang="en-US" dirty="0"/>
          </a:p>
          <a:p>
            <a:r>
              <a:rPr lang="en-US" b="1" dirty="0"/>
              <a:t>Parameterized mailbox (with a particular type):</a:t>
            </a:r>
          </a:p>
          <a:p>
            <a:pPr lvl="1"/>
            <a:r>
              <a:rPr lang="en-US" dirty="0"/>
              <a:t>Parameterized mailbox is used to transfer a data of particular type.</a:t>
            </a:r>
          </a:p>
          <a:p>
            <a:endParaRPr lang="en-US" b="1" dirty="0"/>
          </a:p>
        </p:txBody>
      </p:sp>
      <p:pic>
        <p:nvPicPr>
          <p:cNvPr id="4" name="Picture 3">
            <a:extLst>
              <a:ext uri="{FF2B5EF4-FFF2-40B4-BE49-F238E27FC236}">
                <a16:creationId xmlns:a16="http://schemas.microsoft.com/office/drawing/2014/main" id="{A5BA7951-71B9-4A8C-9EC1-92B8A9D42E4E}"/>
              </a:ext>
            </a:extLst>
          </p:cNvPr>
          <p:cNvPicPr>
            <a:picLocks noChangeAspect="1"/>
          </p:cNvPicPr>
          <p:nvPr/>
        </p:nvPicPr>
        <p:blipFill>
          <a:blip r:embed="rId2"/>
          <a:stretch>
            <a:fillRect/>
          </a:stretch>
        </p:blipFill>
        <p:spPr>
          <a:xfrm>
            <a:off x="2231805" y="3343301"/>
            <a:ext cx="3662809" cy="498250"/>
          </a:xfrm>
          <a:prstGeom prst="rect">
            <a:avLst/>
          </a:prstGeom>
        </p:spPr>
      </p:pic>
      <p:pic>
        <p:nvPicPr>
          <p:cNvPr id="5" name="Picture 4">
            <a:extLst>
              <a:ext uri="{FF2B5EF4-FFF2-40B4-BE49-F238E27FC236}">
                <a16:creationId xmlns:a16="http://schemas.microsoft.com/office/drawing/2014/main" id="{1555B0C3-D20B-4D3D-825D-F9F90A77EE40}"/>
              </a:ext>
            </a:extLst>
          </p:cNvPr>
          <p:cNvPicPr>
            <a:picLocks noChangeAspect="1"/>
          </p:cNvPicPr>
          <p:nvPr/>
        </p:nvPicPr>
        <p:blipFill>
          <a:blip r:embed="rId3"/>
          <a:stretch>
            <a:fillRect/>
          </a:stretch>
        </p:blipFill>
        <p:spPr>
          <a:xfrm>
            <a:off x="2231805" y="5225143"/>
            <a:ext cx="4133872" cy="391509"/>
          </a:xfrm>
          <a:prstGeom prst="rect">
            <a:avLst/>
          </a:prstGeom>
        </p:spPr>
      </p:pic>
    </p:spTree>
    <p:extLst>
      <p:ext uri="{BB962C8B-B14F-4D97-AF65-F5344CB8AC3E}">
        <p14:creationId xmlns:p14="http://schemas.microsoft.com/office/powerpoint/2010/main" val="2763440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1894</TotalTime>
  <Words>2438</Words>
  <Application>Microsoft Office PowerPoint</Application>
  <PresentationFormat>Widescreen</PresentationFormat>
  <Paragraphs>197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Rockwell</vt:lpstr>
      <vt:lpstr>Rockwell Condensed</vt:lpstr>
      <vt:lpstr>Wingdings</vt:lpstr>
      <vt:lpstr>Wood Type</vt:lpstr>
      <vt:lpstr>Interprocess Communication </vt:lpstr>
      <vt:lpstr>Interprocess Communication </vt:lpstr>
      <vt:lpstr>Semaphore </vt:lpstr>
      <vt:lpstr>Semaphore </vt:lpstr>
      <vt:lpstr>Semaphore </vt:lpstr>
      <vt:lpstr>Semaphore </vt:lpstr>
      <vt:lpstr>Semaphore </vt:lpstr>
      <vt:lpstr>Mailbox</vt:lpstr>
      <vt:lpstr>Mailbox</vt:lpstr>
      <vt:lpstr>Mailbox</vt:lpstr>
      <vt:lpstr>Mailbox</vt:lpstr>
      <vt:lpstr>Events </vt:lpstr>
      <vt:lpstr>Events </vt:lpstr>
      <vt:lpstr>Events</vt:lpstr>
      <vt:lpstr>Events </vt:lpstr>
      <vt:lpstr>Events </vt:lpstr>
      <vt:lpstr>Events </vt:lpstr>
      <vt:lpstr>Events </vt:lpstr>
      <vt:lpstr>Events </vt:lpstr>
      <vt:lpstr>Events </vt:lpstr>
      <vt:lpstr>Interface</vt:lpstr>
      <vt:lpstr>Interface</vt:lpstr>
      <vt:lpstr>Interface</vt:lpstr>
      <vt:lpstr>Virtual Interface</vt:lpstr>
      <vt:lpstr>Scheduling Semantics</vt:lpstr>
      <vt:lpstr>Scheduling Semantics</vt:lpstr>
      <vt:lpstr>Scheduling Semantics</vt:lpstr>
      <vt:lpstr>Scheduling Semantics</vt:lpstr>
      <vt:lpstr>Scheduling Semantics</vt:lpstr>
      <vt:lpstr>Scheduling Semantics</vt:lpstr>
      <vt:lpstr>Modport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Interprocess Communication </dc:title>
  <dc:creator>Paul, Samir</dc:creator>
  <cp:lastModifiedBy>Paul, Samir</cp:lastModifiedBy>
  <cp:revision>154</cp:revision>
  <dcterms:created xsi:type="dcterms:W3CDTF">2023-06-04T05:29:10Z</dcterms:created>
  <dcterms:modified xsi:type="dcterms:W3CDTF">2023-06-06T08:43:24Z</dcterms:modified>
</cp:coreProperties>
</file>