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5"/>
  </p:notesMasterIdLst>
  <p:sldIdLst>
    <p:sldId id="643" r:id="rId2"/>
    <p:sldId id="660" r:id="rId3"/>
    <p:sldId id="645" r:id="rId4"/>
    <p:sldId id="657" r:id="rId5"/>
    <p:sldId id="658" r:id="rId6"/>
    <p:sldId id="652" r:id="rId7"/>
    <p:sldId id="655" r:id="rId8"/>
    <p:sldId id="656" r:id="rId9"/>
    <p:sldId id="664" r:id="rId10"/>
    <p:sldId id="665" r:id="rId11"/>
    <p:sldId id="661" r:id="rId12"/>
    <p:sldId id="663" r:id="rId13"/>
    <p:sldId id="527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02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orient="horz" pos="3844">
          <p15:clr>
            <a:srgbClr val="A4A3A4"/>
          </p15:clr>
        </p15:guide>
        <p15:guide id="4" pos="2880">
          <p15:clr>
            <a:srgbClr val="A4A3A4"/>
          </p15:clr>
        </p15:guide>
        <p15:guide id="5" pos="5673">
          <p15:clr>
            <a:srgbClr val="A4A3A4"/>
          </p15:clr>
        </p15:guide>
        <p15:guide id="6" pos="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FC7"/>
    <a:srgbClr val="F7DAB3"/>
    <a:srgbClr val="0066CC"/>
    <a:srgbClr val="FACDAC"/>
    <a:srgbClr val="AD95D1"/>
    <a:srgbClr val="F7B793"/>
    <a:srgbClr val="E1DFD1"/>
    <a:srgbClr val="CBC7AD"/>
    <a:srgbClr val="C2D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9" autoAdjust="0"/>
    <p:restoredTop sz="94434" autoAdjust="0"/>
  </p:normalViewPr>
  <p:slideViewPr>
    <p:cSldViewPr snapToGrid="0">
      <p:cViewPr varScale="1">
        <p:scale>
          <a:sx n="113" d="100"/>
          <a:sy n="113" d="100"/>
        </p:scale>
        <p:origin x="1035" y="72"/>
      </p:cViewPr>
      <p:guideLst>
        <p:guide orient="horz" pos="2302"/>
        <p:guide orient="horz" pos="766"/>
        <p:guide orient="horz" pos="3844"/>
        <p:guide pos="2880"/>
        <p:guide pos="5673"/>
        <p:guide pos="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BC24686-C8B2-4085-BB03-784070F798D3}" type="datetimeFigureOut">
              <a:rPr lang="en-US"/>
              <a:pPr>
                <a:defRPr/>
              </a:pPr>
              <a:t>8/1/2019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CED9387-2068-4E71-8E02-A868A3FB04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87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0800000">
            <a:off x="0" y="754904"/>
            <a:ext cx="9144000" cy="45719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Cognizant_36x84_04D.png"/>
          <p:cNvPicPr>
            <a:picLocks noChangeAspect="1"/>
          </p:cNvPicPr>
          <p:nvPr userDrawn="1"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3" descr="side_circles.png"/>
          <p:cNvPicPr>
            <a:picLocks noChangeAspect="1"/>
          </p:cNvPicPr>
          <p:nvPr userDrawn="1"/>
        </p:nvPicPr>
        <p:blipFill>
          <a:blip r:embed="rId4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752" y="1417320"/>
            <a:ext cx="6400800" cy="193852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5848"/>
            <a:ext cx="6400800" cy="1298448"/>
          </a:xfrm>
        </p:spPr>
        <p:txBody>
          <a:bodyPr/>
          <a:lstStyle>
            <a:lvl1pPr marL="0" indent="0" algn="l">
              <a:buNone/>
              <a:defRPr>
                <a:solidFill>
                  <a:srgbClr val="3E9A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4175" y="6172200"/>
            <a:ext cx="3578225" cy="311150"/>
          </a:xfrm>
        </p:spPr>
        <p:txBody>
          <a:bodyPr/>
          <a:lstStyle>
            <a:lvl1pPr algn="l">
              <a:defRPr sz="1000" b="0" dirty="0">
                <a:solidFill>
                  <a:srgbClr val="808388"/>
                </a:solidFill>
              </a:defRPr>
            </a:lvl1pPr>
          </a:lstStyle>
          <a:p>
            <a:pPr>
              <a:defRPr/>
            </a:pPr>
            <a:r>
              <a:rPr lang="en-US" dirty="0"/>
              <a:t>|  ©2013, Cognizant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| </a:t>
            </a:r>
            <a:r>
              <a:rPr lang="en-US" b="0"/>
              <a:t> ©2012, Cognizant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849CC-868A-4052-9D50-C60CA5E627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35113"/>
            <a:ext cx="43449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174875"/>
            <a:ext cx="43449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465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465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|</a:t>
            </a:r>
            <a:r>
              <a:rPr lang="en-US" b="0"/>
              <a:t>  ©2012, Cognizant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4C1FC-649F-4350-A479-3318B4D378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| </a:t>
            </a:r>
            <a:r>
              <a:rPr lang="en-US" b="0"/>
              <a:t> ©2012, Cognizant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A9829-5F1E-40F7-BB8A-A1D6524CEF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| </a:t>
            </a:r>
            <a:r>
              <a:rPr lang="en-US" b="0"/>
              <a:t> ©2012, Cognizant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EEE83-B922-457B-A7C5-B09EE5B5E5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|</a:t>
            </a:r>
            <a:r>
              <a:rPr lang="en-US" b="0"/>
              <a:t>  ©2012, Cognizant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49237-B45B-47C8-B65A-EC42672183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| </a:t>
            </a:r>
            <a:r>
              <a:rPr lang="en-US" b="0"/>
              <a:t> ©2012, Cognizant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67182-B147-4563-AFFC-46A8D68875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:\Clients and Prospective Clients Folders\Cognizant\Cognizant Community US 2011\PPTs\PPT_Template_background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1143000" y="6248400"/>
            <a:ext cx="5181600" cy="2286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fontAlgn="auto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0000"/>
                </a:solidFill>
                <a:latin typeface="Verdana" charset="0"/>
                <a:ea typeface="ＭＳ Ｐゴシック" charset="-128"/>
                <a:cs typeface="+mn-cs"/>
              </a:rPr>
              <a:t>      </a:t>
            </a:r>
            <a:r>
              <a:rPr lang="en-US" sz="800" dirty="0">
                <a:solidFill>
                  <a:srgbClr val="55B738"/>
                </a:solidFill>
                <a:latin typeface="Verdana" charset="0"/>
                <a:ea typeface="ＭＳ Ｐゴシック" charset="-128"/>
                <a:cs typeface="+mn-cs"/>
              </a:rPr>
              <a:t>|  </a:t>
            </a:r>
            <a:r>
              <a:rPr lang="en-US" sz="800" dirty="0">
                <a:solidFill>
                  <a:srgbClr val="000000"/>
                </a:solidFill>
                <a:latin typeface="Verdana" charset="0"/>
                <a:ea typeface="ＭＳ Ｐゴシック" charset="-128"/>
                <a:cs typeface="+mn-cs"/>
              </a:rPr>
              <a:t>©2012, Cognizant 		</a:t>
            </a:r>
            <a:endParaRPr lang="en-US" sz="900" dirty="0">
              <a:solidFill>
                <a:srgbClr val="000000"/>
              </a:solidFill>
              <a:latin typeface="Verdana" charset="0"/>
              <a:ea typeface="ＭＳ Ｐゴシック" charset="-128"/>
              <a:cs typeface="+mn-cs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4063" y="6019800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620000" cy="9906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52400" y="1447800"/>
            <a:ext cx="8610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buClr>
                <a:srgbClr val="55B738"/>
              </a:buClr>
              <a:buSzPct val="90000"/>
              <a:buFont typeface="Arial"/>
              <a:buChar char="•"/>
              <a:defRPr sz="2400"/>
            </a:lvl2pPr>
            <a:lvl3pPr>
              <a:buClr>
                <a:schemeClr val="bg2"/>
              </a:buClr>
              <a:buSzPct val="90000"/>
              <a:buFont typeface="Arial"/>
              <a:buChar char="•"/>
              <a:defRPr sz="2000"/>
            </a:lvl3pPr>
            <a:lvl4pPr>
              <a:buClr>
                <a:schemeClr val="bg2"/>
              </a:buClr>
              <a:buSzPct val="90000"/>
              <a:buFont typeface="Arial"/>
              <a:buChar char="•"/>
              <a:defRPr sz="1800"/>
            </a:lvl4pPr>
            <a:lvl5pPr>
              <a:buClr>
                <a:schemeClr val="bg2"/>
              </a:buClr>
              <a:buSzPct val="90000"/>
              <a:buFont typeface="Arial"/>
              <a:buChar char="•"/>
              <a:defRPr sz="1800"/>
            </a:lvl5pPr>
            <a:lvl6pPr>
              <a:buClr>
                <a:srgbClr val="55B738"/>
              </a:buClr>
              <a:buSzPct val="90000"/>
              <a:buFont typeface="Arial"/>
              <a:buChar char="•"/>
              <a:defRPr b="0" baseline="0">
                <a:solidFill>
                  <a:schemeClr val="tx1"/>
                </a:solidFill>
              </a:defRPr>
            </a:lvl6pPr>
            <a:lvl7pPr>
              <a:buClr>
                <a:schemeClr val="bg2"/>
              </a:buClr>
              <a:buSzPct val="90000"/>
              <a:buFont typeface="Arial"/>
              <a:buChar char="•"/>
              <a:defRPr sz="2000" b="0">
                <a:solidFill>
                  <a:schemeClr val="tx1"/>
                </a:solidFill>
              </a:defRPr>
            </a:lvl7pPr>
            <a:lvl8pPr>
              <a:buClr>
                <a:schemeClr val="bg2"/>
              </a:buClr>
              <a:buSzPct val="90000"/>
              <a:buFont typeface="Arial"/>
              <a:buChar char="•"/>
              <a:defRPr sz="1800" b="0" baseline="0">
                <a:solidFill>
                  <a:schemeClr val="tx1"/>
                </a:solidFill>
              </a:defRPr>
            </a:lvl8pPr>
            <a:lvl9pPr>
              <a:buClr>
                <a:schemeClr val="bg2"/>
              </a:buClr>
              <a:buSzPct val="90000"/>
              <a:buFont typeface="Arial"/>
              <a:buChar char="•"/>
              <a:defRPr sz="1800" b="0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90600" y="6324600"/>
            <a:ext cx="457200" cy="4572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A8690A9-A088-4CC9-9972-75FFFD66B1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:\Clients and Prospective Clients Folders\Cognizant\Cognizant Community US 2011\PPTs\PPT_Template_background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1143000" y="6248400"/>
            <a:ext cx="5181600" cy="2286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fontAlgn="auto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0000"/>
                </a:solidFill>
                <a:latin typeface="Verdana" charset="0"/>
                <a:ea typeface="ＭＳ Ｐゴシック" charset="-128"/>
                <a:cs typeface="+mn-cs"/>
              </a:rPr>
              <a:t>      </a:t>
            </a:r>
            <a:r>
              <a:rPr lang="en-US" sz="800" dirty="0">
                <a:solidFill>
                  <a:srgbClr val="55B738"/>
                </a:solidFill>
                <a:latin typeface="Verdana" charset="0"/>
                <a:ea typeface="ＭＳ Ｐゴシック" charset="-128"/>
                <a:cs typeface="+mn-cs"/>
              </a:rPr>
              <a:t>|  </a:t>
            </a:r>
            <a:r>
              <a:rPr lang="en-US" sz="800" dirty="0">
                <a:solidFill>
                  <a:srgbClr val="000000"/>
                </a:solidFill>
                <a:latin typeface="Verdana" charset="0"/>
                <a:ea typeface="ＭＳ Ｐゴシック" charset="-128"/>
                <a:cs typeface="+mn-cs"/>
              </a:rPr>
              <a:t>©2012, Cognizant 		</a:t>
            </a:r>
            <a:endParaRPr lang="en-US" sz="900" dirty="0">
              <a:solidFill>
                <a:srgbClr val="000000"/>
              </a:solidFill>
              <a:latin typeface="Verdana" charset="0"/>
              <a:ea typeface="ＭＳ Ｐゴシック" charset="-128"/>
              <a:cs typeface="+mn-cs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4063" y="6019800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620000" cy="9906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52400" y="1447800"/>
            <a:ext cx="8610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buClr>
                <a:srgbClr val="55B738"/>
              </a:buClr>
              <a:buSzPct val="90000"/>
              <a:buFont typeface="Arial"/>
              <a:buChar char="•"/>
              <a:defRPr sz="2400"/>
            </a:lvl2pPr>
            <a:lvl3pPr>
              <a:buClr>
                <a:schemeClr val="bg2"/>
              </a:buClr>
              <a:buSzPct val="90000"/>
              <a:buFont typeface="Arial"/>
              <a:buChar char="•"/>
              <a:defRPr sz="2000"/>
            </a:lvl3pPr>
            <a:lvl4pPr>
              <a:buClr>
                <a:schemeClr val="bg2"/>
              </a:buClr>
              <a:buSzPct val="90000"/>
              <a:buFont typeface="Arial"/>
              <a:buChar char="•"/>
              <a:defRPr sz="1800"/>
            </a:lvl4pPr>
            <a:lvl5pPr>
              <a:buClr>
                <a:schemeClr val="bg2"/>
              </a:buClr>
              <a:buSzPct val="90000"/>
              <a:buFont typeface="Arial"/>
              <a:buChar char="•"/>
              <a:defRPr sz="1800"/>
            </a:lvl5pPr>
            <a:lvl6pPr>
              <a:buClr>
                <a:srgbClr val="55B738"/>
              </a:buClr>
              <a:buSzPct val="90000"/>
              <a:buFont typeface="Arial"/>
              <a:buChar char="•"/>
              <a:defRPr b="0" baseline="0">
                <a:solidFill>
                  <a:schemeClr val="tx1"/>
                </a:solidFill>
              </a:defRPr>
            </a:lvl6pPr>
            <a:lvl7pPr>
              <a:buClr>
                <a:schemeClr val="bg2"/>
              </a:buClr>
              <a:buSzPct val="90000"/>
              <a:buFont typeface="Arial"/>
              <a:buChar char="•"/>
              <a:defRPr sz="2000" b="0">
                <a:solidFill>
                  <a:schemeClr val="tx1"/>
                </a:solidFill>
              </a:defRPr>
            </a:lvl7pPr>
            <a:lvl8pPr>
              <a:buClr>
                <a:schemeClr val="bg2"/>
              </a:buClr>
              <a:buSzPct val="90000"/>
              <a:buFont typeface="Arial"/>
              <a:buChar char="•"/>
              <a:defRPr sz="1800" b="0" baseline="0">
                <a:solidFill>
                  <a:schemeClr val="tx1"/>
                </a:solidFill>
              </a:defRPr>
            </a:lvl8pPr>
            <a:lvl9pPr>
              <a:buClr>
                <a:schemeClr val="bg2"/>
              </a:buClr>
              <a:buSzPct val="90000"/>
              <a:buFont typeface="Arial"/>
              <a:buChar char="•"/>
              <a:defRPr sz="1800" b="0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90600" y="6324600"/>
            <a:ext cx="4572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18C5D58-3C4E-4F34-8797-13F7EDF8EE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0D899-A7AE-4298-84C8-0ECAAD0666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Box 1042"/>
          <p:cNvSpPr txBox="1">
            <a:spLocks noChangeArrowheads="1"/>
          </p:cNvSpPr>
          <p:nvPr userDrawn="1"/>
        </p:nvSpPr>
        <p:spPr bwMode="auto">
          <a:xfrm>
            <a:off x="519229" y="6331695"/>
            <a:ext cx="147969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1000" dirty="0">
                <a:solidFill>
                  <a:srgbClr val="808388"/>
                </a:solidFill>
              </a:rPr>
              <a:t>©2013, Cognizant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4343400" cy="48768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343400" cy="48768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| </a:t>
            </a:r>
            <a:r>
              <a:rPr lang="en-US" b="0"/>
              <a:t> ©2012, Cognizant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0BF79-3B36-4D6E-A967-525004B046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rot="5400000">
            <a:off x="2286000" y="3505200"/>
            <a:ext cx="457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52400" y="3505200"/>
            <a:ext cx="8839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2286001"/>
          </a:xfrm>
        </p:spPr>
        <p:txBody>
          <a:bodyPr tIns="91440" b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2286001"/>
          </a:xfrm>
        </p:spPr>
        <p:txBody>
          <a:bodyPr tIns="91440" b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152400" y="3581399"/>
            <a:ext cx="4343400" cy="2286001"/>
          </a:xfrm>
        </p:spPr>
        <p:txBody>
          <a:bodyPr tIns="91440" b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581399"/>
            <a:ext cx="4343400" cy="2286001"/>
          </a:xfrm>
        </p:spPr>
        <p:txBody>
          <a:bodyPr tIns="91440" b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| </a:t>
            </a:r>
            <a:r>
              <a:rPr lang="en-US" b="0"/>
              <a:t> ©2012, Cognizant 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8F818-4A47-4E98-AD1D-45CAA07B9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|</a:t>
            </a:r>
            <a:r>
              <a:rPr lang="en-US" b="0"/>
              <a:t>  ©2012, Cognizant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BE0EB-3628-49CD-AED7-71CA41DA85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| </a:t>
            </a:r>
            <a:r>
              <a:rPr lang="en-US" b="0"/>
              <a:t> ©2012, Cognizant 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B0E6E-25C0-4E67-AB11-91110CEF87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990600" y="1752600"/>
            <a:ext cx="0" cy="3505200"/>
          </a:xfrm>
          <a:prstGeom prst="line">
            <a:avLst/>
          </a:prstGeom>
          <a:noFill/>
          <a:ln w="28575">
            <a:solidFill>
              <a:srgbClr val="42AE24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152" y="1600199"/>
            <a:ext cx="7772400" cy="4498848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2400" i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|</a:t>
            </a:r>
            <a:r>
              <a:rPr lang="en-US" b="0"/>
              <a:t>  ©2012, Cognizant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27065-C599-4A2A-8780-E8487043FC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6858000" y="2743200"/>
            <a:ext cx="1828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Image Area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778625" y="2286000"/>
            <a:ext cx="1984375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Image Area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752" y="1417320"/>
            <a:ext cx="5184648" cy="193852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5848"/>
            <a:ext cx="5184648" cy="1298448"/>
          </a:xfrm>
        </p:spPr>
        <p:txBody>
          <a:bodyPr/>
          <a:lstStyle>
            <a:lvl1pPr marL="0" indent="0" algn="l">
              <a:buNone/>
              <a:defRPr>
                <a:solidFill>
                  <a:srgbClr val="3E9A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4175" y="6172200"/>
            <a:ext cx="6099175" cy="311150"/>
          </a:xfrm>
        </p:spPr>
        <p:txBody>
          <a:bodyPr/>
          <a:lstStyle>
            <a:lvl1pPr algn="l">
              <a:defRPr sz="1000" b="0" dirty="0">
                <a:solidFill>
                  <a:srgbClr val="808388"/>
                </a:solidFill>
              </a:defRPr>
            </a:lvl1pPr>
          </a:lstStyle>
          <a:p>
            <a:pPr>
              <a:defRPr/>
            </a:pPr>
            <a:r>
              <a:rPr lang="en-US"/>
              <a:t>|  ©2012, Cognizant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7" descr="side_circles.png"/>
          <p:cNvPicPr>
            <a:picLocks noChangeAspect="1"/>
          </p:cNvPicPr>
          <p:nvPr userDrawn="1"/>
        </p:nvPicPr>
        <p:blipFill>
          <a:blip r:embed="rId2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 Same Side Corner Rectangle 7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152" y="2133600"/>
            <a:ext cx="6400800" cy="1520952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54552"/>
            <a:ext cx="6400800" cy="84124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81750"/>
            <a:ext cx="2895600" cy="365125"/>
          </a:xfrm>
        </p:spPr>
        <p:txBody>
          <a:bodyPr/>
          <a:lstStyle>
            <a:lvl1pPr algn="l">
              <a:defRPr sz="80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|</a:t>
            </a:r>
            <a:r>
              <a:rPr lang="en-US" b="0" dirty="0"/>
              <a:t>  ©2013, Cognizant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6DB23F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9BD93268-5D47-4176-8126-825042DACB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 rot="10800000">
            <a:off x="0" y="754904"/>
            <a:ext cx="9144000" cy="45719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28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29" name="Straight Connector 9"/>
          <p:cNvCxnSpPr>
            <a:cxnSpLocks noChangeShapeType="1"/>
          </p:cNvCxnSpPr>
          <p:nvPr userDrawn="1"/>
        </p:nvCxnSpPr>
        <p:spPr bwMode="auto">
          <a:xfrm>
            <a:off x="152400" y="760413"/>
            <a:ext cx="8763000" cy="1587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55575" y="0"/>
            <a:ext cx="8836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5575" y="1219200"/>
            <a:ext cx="88360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78575"/>
            <a:ext cx="2895600" cy="365125"/>
          </a:xfrm>
          <a:prstGeom prst="rect">
            <a:avLst/>
          </a:prstGeom>
        </p:spPr>
        <p:txBody>
          <a:bodyPr vert="horz" lIns="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|  ©2013, Cognizant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025" y="6356350"/>
            <a:ext cx="457200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6DB23F"/>
                </a:solidFill>
                <a:latin typeface="Arial Black" pitchFamily="34" charset="0"/>
                <a:cs typeface="+mn-cs"/>
              </a:defRPr>
            </a:lvl1pPr>
          </a:lstStyle>
          <a:p>
            <a:pPr>
              <a:defRPr/>
            </a:pPr>
            <a:fld id="{A61ECEBD-AB18-43F2-A953-2D4449982B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22" r:id="rId16"/>
    <p:sldLayoutId id="2147483724" r:id="rId17"/>
    <p:sldLayoutId id="2147483725" r:id="rId1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3D97B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0188" algn="l" rtl="0" eaLnBrk="0" fontAlgn="base" hangingPunct="0">
        <a:spcBef>
          <a:spcPct val="20000"/>
        </a:spcBef>
        <a:spcAft>
          <a:spcPct val="0"/>
        </a:spcAft>
        <a:buClr>
          <a:srgbClr val="ADAFB2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rgbClr val="ADAFB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62063" indent="-228600" algn="l" rtl="0" eaLnBrk="0" fontAlgn="base" hangingPunct="0">
        <a:spcBef>
          <a:spcPct val="20000"/>
        </a:spcBef>
        <a:spcAft>
          <a:spcPct val="0"/>
        </a:spcAft>
        <a:buClr>
          <a:srgbClr val="ADAFB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DAFB2"/>
        </a:buClr>
        <a:buFont typeface="Arial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5"/>
          <p:cNvSpPr>
            <a:spLocks noGrp="1"/>
          </p:cNvSpPr>
          <p:nvPr>
            <p:ph type="ctrTitle"/>
          </p:nvPr>
        </p:nvSpPr>
        <p:spPr>
          <a:xfrm>
            <a:off x="1371302" y="2699133"/>
            <a:ext cx="6054067" cy="519411"/>
          </a:xfrm>
        </p:spPr>
        <p:txBody>
          <a:bodyPr>
            <a:noAutofit/>
          </a:bodyPr>
          <a:lstStyle/>
          <a:p>
            <a:pPr eaLnBrk="1" hangingPunct="1"/>
            <a:br>
              <a:rPr lang="en-US" sz="2400" dirty="0">
                <a:latin typeface="Arial" pitchFamily="34" charset="0"/>
                <a:ea typeface="Aharoni"/>
                <a:cs typeface="Arial" pitchFamily="34" charset="0"/>
              </a:rPr>
            </a:br>
            <a:br>
              <a:rPr lang="en-US" sz="2400" dirty="0">
                <a:latin typeface="Arial" pitchFamily="34" charset="0"/>
                <a:ea typeface="Aharoni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ea typeface="Aharoni"/>
                <a:cs typeface="Arial" pitchFamily="34" charset="0"/>
              </a:rPr>
              <a:t>KPN Test Automation Framework</a:t>
            </a:r>
          </a:p>
        </p:txBody>
      </p:sp>
      <p:sp>
        <p:nvSpPr>
          <p:cNvPr id="25604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1000" dirty="0">
                <a:solidFill>
                  <a:srgbClr val="808388"/>
                </a:solidFill>
              </a:rPr>
              <a:t>©2013, Cognizant 		</a:t>
            </a:r>
          </a:p>
        </p:txBody>
      </p:sp>
    </p:spTree>
    <p:extLst>
      <p:ext uri="{BB962C8B-B14F-4D97-AF65-F5344CB8AC3E}">
        <p14:creationId xmlns:p14="http://schemas.microsoft.com/office/powerpoint/2010/main" val="241678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Objects captured successfully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655685"/>
              </p:ext>
            </p:extLst>
          </p:nvPr>
        </p:nvGraphicFramePr>
        <p:xfrm>
          <a:off x="155575" y="1219200"/>
          <a:ext cx="8836026" cy="4455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333">
                <a:tc>
                  <a:txBody>
                    <a:bodyPr/>
                    <a:lstStyle/>
                    <a:p>
                      <a:r>
                        <a:rPr lang="en-US" dirty="0"/>
                        <a:t>Object Name (Siebel Open UI)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33">
                <a:tc>
                  <a:txBody>
                    <a:bodyPr/>
                    <a:lstStyle/>
                    <a:p>
                      <a:r>
                        <a:rPr lang="en-US" dirty="0"/>
                        <a:t>Text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33">
                <a:tc>
                  <a:txBody>
                    <a:bodyPr/>
                    <a:lstStyle/>
                    <a:p>
                      <a:r>
                        <a:rPr lang="en-US" dirty="0"/>
                        <a:t>Link, Dynamic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33">
                <a:tc>
                  <a:txBody>
                    <a:bodyPr/>
                    <a:lstStyle/>
                    <a:p>
                      <a:r>
                        <a:rPr lang="en-US" dirty="0"/>
                        <a:t>Table,</a:t>
                      </a:r>
                      <a:r>
                        <a:rPr lang="en-US" baseline="0" dirty="0"/>
                        <a:t> row, 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33">
                <a:tc>
                  <a:txBody>
                    <a:bodyPr/>
                    <a:lstStyle/>
                    <a:p>
                      <a:r>
                        <a:rPr lang="en-US" dirty="0"/>
                        <a:t>Header tab, Child Tabs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33">
                <a:tc>
                  <a:txBody>
                    <a:bodyPr/>
                    <a:lstStyle/>
                    <a:p>
                      <a:r>
                        <a:rPr lang="en-US" dirty="0"/>
                        <a:t>Check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333">
                <a:tc>
                  <a:txBody>
                    <a:bodyPr/>
                    <a:lstStyle/>
                    <a:p>
                      <a:r>
                        <a:rPr lang="en-US" dirty="0"/>
                        <a:t>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333">
                <a:tc>
                  <a:txBody>
                    <a:bodyPr/>
                    <a:lstStyle/>
                    <a:p>
                      <a:r>
                        <a:rPr lang="en-US" dirty="0"/>
                        <a:t>MVG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333">
                <a:tc>
                  <a:txBody>
                    <a:bodyPr/>
                    <a:lstStyle/>
                    <a:p>
                      <a:r>
                        <a:rPr lang="en-US" dirty="0"/>
                        <a:t>Dashboard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333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r>
                        <a:rPr lang="en-US" baseline="0" dirty="0"/>
                        <a:t> Dialog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333">
                <a:tc>
                  <a:txBody>
                    <a:bodyPr/>
                    <a:lstStyle/>
                    <a:p>
                      <a:r>
                        <a:rPr lang="en-US" dirty="0"/>
                        <a:t>Dropdown</a:t>
                      </a:r>
                      <a:r>
                        <a:rPr lang="en-US" baseline="0" dirty="0"/>
                        <a:t>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333">
                <a:tc>
                  <a:txBody>
                    <a:bodyPr/>
                    <a:lstStyle/>
                    <a:p>
                      <a:r>
                        <a:rPr lang="en-US" dirty="0"/>
                        <a:t>Pop Up, Text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C0D899-A7AE-4298-84C8-0ECAAD06661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0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4"/>
          <p:cNvSpPr>
            <a:spLocks noGrp="1"/>
          </p:cNvSpPr>
          <p:nvPr>
            <p:ph type="title"/>
          </p:nvPr>
        </p:nvSpPr>
        <p:spPr>
          <a:xfrm>
            <a:off x="155575" y="160338"/>
            <a:ext cx="8836025" cy="5905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  <a:ea typeface="ＭＳ Ｐゴシック" pitchFamily="-12" charset="-128"/>
                <a:cs typeface="Arial" pitchFamily="34" charset="0"/>
              </a:rPr>
              <a:t>Things to be noted….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4A46D1-78CA-4BA5-AA89-3EE21AF3E2F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6439" y="1024569"/>
            <a:ext cx="83599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Framework provides the basic core framework set-up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Further customization will have to be done as per project specific automation </a:t>
            </a:r>
          </a:p>
          <a:p>
            <a:r>
              <a:rPr lang="en-US" dirty="0"/>
              <a:t>     requirements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Functional library and any additional generic/custom function will have to be </a:t>
            </a:r>
          </a:p>
          <a:p>
            <a:r>
              <a:rPr lang="en-US" dirty="0"/>
              <a:t>     implemented as per automation need for the project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7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C0D899-A7AE-4298-84C8-0ECAAD06661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514450"/>
              </p:ext>
            </p:extLst>
          </p:nvPr>
        </p:nvGraphicFramePr>
        <p:xfrm>
          <a:off x="2702257" y="1978926"/>
          <a:ext cx="3875964" cy="2251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2257" y="1978926"/>
                        <a:ext cx="3875964" cy="2251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606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 ©2013, Cognizant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78786" y="3117773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4"/>
          <p:cNvSpPr>
            <a:spLocks noGrp="1"/>
          </p:cNvSpPr>
          <p:nvPr>
            <p:ph type="title"/>
          </p:nvPr>
        </p:nvSpPr>
        <p:spPr>
          <a:xfrm>
            <a:off x="155575" y="160338"/>
            <a:ext cx="8836025" cy="5905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  <a:ea typeface="ＭＳ Ｐゴシック" pitchFamily="-12" charset="-128"/>
                <a:cs typeface="Arial" pitchFamily="34" charset="0"/>
              </a:rPr>
              <a:t>Automation Framework Overview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4A46D1-78CA-4BA5-AA89-3EE21AF3E2F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9570" y="1655718"/>
            <a:ext cx="6092327" cy="3579650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58891" y="2184534"/>
            <a:ext cx="1101686" cy="2644047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Reusable libraries</a:t>
            </a:r>
          </a:p>
          <a:p>
            <a:pPr algn="ctr"/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(Functional +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Support)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73971" y="2162501"/>
            <a:ext cx="1101686" cy="2666079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Test Results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98712" y="2184535"/>
            <a:ext cx="1861850" cy="56185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Run Manager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96874" y="3008972"/>
            <a:ext cx="1861850" cy="56185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Driver Script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395036" y="3833409"/>
            <a:ext cx="1861850" cy="584355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6333" y="4066100"/>
            <a:ext cx="1090670" cy="1872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Test Data</a:t>
            </a:r>
          </a:p>
        </p:txBody>
      </p:sp>
      <p:cxnSp>
        <p:nvCxnSpPr>
          <p:cNvPr id="16" name="Straight Arrow Connector 15"/>
          <p:cNvCxnSpPr>
            <a:stCxn id="7" idx="2"/>
            <a:endCxn id="11" idx="0"/>
          </p:cNvCxnSpPr>
          <p:nvPr/>
        </p:nvCxnSpPr>
        <p:spPr>
          <a:xfrm flipH="1">
            <a:off x="4327799" y="2746393"/>
            <a:ext cx="1838" cy="262579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>
          <a:xfrm flipH="1">
            <a:off x="4325961" y="3570830"/>
            <a:ext cx="1838" cy="262579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</p:cNvCxnSpPr>
          <p:nvPr/>
        </p:nvCxnSpPr>
        <p:spPr>
          <a:xfrm>
            <a:off x="5258724" y="3289901"/>
            <a:ext cx="815247" cy="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</p:cNvCxnSpPr>
          <p:nvPr/>
        </p:nvCxnSpPr>
        <p:spPr>
          <a:xfrm flipH="1">
            <a:off x="2660577" y="3289901"/>
            <a:ext cx="736297" cy="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01253" y="1743852"/>
            <a:ext cx="267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367986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4"/>
          <p:cNvSpPr>
            <a:spLocks noGrp="1"/>
          </p:cNvSpPr>
          <p:nvPr>
            <p:ph type="title"/>
          </p:nvPr>
        </p:nvSpPr>
        <p:spPr>
          <a:xfrm>
            <a:off x="155575" y="160338"/>
            <a:ext cx="8836025" cy="5905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  <a:ea typeface="ＭＳ Ｐゴシック" pitchFamily="-12" charset="-128"/>
                <a:cs typeface="Arial" pitchFamily="34" charset="0"/>
              </a:rPr>
              <a:t>Automation Framework – Folder structure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4A46D1-78CA-4BA5-AA89-3EE21AF3E2F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/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4880473" y="2156773"/>
            <a:ext cx="2027104" cy="1038682"/>
          </a:xfrm>
          <a:prstGeom prst="bentConnector3">
            <a:avLst>
              <a:gd name="adj1" fmla="val 6358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07577" y="1475785"/>
            <a:ext cx="2403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folder contains</a:t>
            </a:r>
          </a:p>
          <a:p>
            <a:r>
              <a:rPr lang="en-US" dirty="0"/>
              <a:t>date wise result sub-</a:t>
            </a:r>
          </a:p>
          <a:p>
            <a:r>
              <a:rPr lang="en-US" dirty="0"/>
              <a:t>folders and result file </a:t>
            </a:r>
          </a:p>
          <a:p>
            <a:r>
              <a:rPr lang="en-US" dirty="0"/>
              <a:t>for each test run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288713" y="3344851"/>
            <a:ext cx="2618864" cy="358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43370" y="2779676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Libraries</a:t>
            </a:r>
          </a:p>
          <a:p>
            <a:r>
              <a:rPr lang="en-US" dirty="0"/>
              <a:t>contains the function</a:t>
            </a:r>
          </a:p>
          <a:p>
            <a:r>
              <a:rPr lang="en-US" dirty="0"/>
              <a:t>libraries</a:t>
            </a:r>
          </a:p>
        </p:txBody>
      </p:sp>
      <p:cxnSp>
        <p:nvCxnSpPr>
          <p:cNvPr id="13" name="Elbow Connector 12"/>
          <p:cNvCxnSpPr/>
          <p:nvPr/>
        </p:nvCxnSpPr>
        <p:spPr>
          <a:xfrm>
            <a:off x="3945933" y="3796654"/>
            <a:ext cx="2897437" cy="1473878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2549" y="4243099"/>
            <a:ext cx="2172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Files contains</a:t>
            </a:r>
          </a:p>
          <a:p>
            <a:r>
              <a:rPr lang="en-US" dirty="0"/>
              <a:t>Run Manager, </a:t>
            </a:r>
          </a:p>
          <a:p>
            <a:r>
              <a:rPr lang="en-US" dirty="0"/>
              <a:t>Datasheet and test</a:t>
            </a:r>
          </a:p>
          <a:p>
            <a:r>
              <a:rPr lang="en-US" dirty="0"/>
              <a:t>data files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5224" y="1856626"/>
            <a:ext cx="194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Documentation - </a:t>
            </a:r>
          </a:p>
          <a:p>
            <a:r>
              <a:rPr lang="en-US" dirty="0"/>
              <a:t>framework </a:t>
            </a:r>
          </a:p>
          <a:p>
            <a:r>
              <a:rPr lang="en-US" dirty="0"/>
              <a:t>guidelines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703" y="3241341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 contains main</a:t>
            </a:r>
          </a:p>
          <a:p>
            <a:r>
              <a:rPr lang="en-US" dirty="0"/>
              <a:t>driver script to be run</a:t>
            </a:r>
          </a:p>
          <a:p>
            <a:r>
              <a:rPr lang="en-US" dirty="0"/>
              <a:t>to start the execution</a:t>
            </a:r>
          </a:p>
        </p:txBody>
      </p:sp>
      <p:cxnSp>
        <p:nvCxnSpPr>
          <p:cNvPr id="27652" name="Straight Arrow Connector 27651"/>
          <p:cNvCxnSpPr/>
          <p:nvPr/>
        </p:nvCxnSpPr>
        <p:spPr>
          <a:xfrm flipH="1">
            <a:off x="2251083" y="3391213"/>
            <a:ext cx="101763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61" name="Elbow Connector 27660"/>
          <p:cNvCxnSpPr/>
          <p:nvPr/>
        </p:nvCxnSpPr>
        <p:spPr>
          <a:xfrm rot="10800000">
            <a:off x="1589818" y="2505777"/>
            <a:ext cx="1774865" cy="1008129"/>
          </a:xfrm>
          <a:prstGeom prst="bentConnector3">
            <a:avLst>
              <a:gd name="adj1" fmla="val 5384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901" y="1834625"/>
            <a:ext cx="2138815" cy="297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4"/>
          <p:cNvSpPr>
            <a:spLocks noGrp="1"/>
          </p:cNvSpPr>
          <p:nvPr>
            <p:ph type="title"/>
          </p:nvPr>
        </p:nvSpPr>
        <p:spPr>
          <a:xfrm>
            <a:off x="155575" y="160338"/>
            <a:ext cx="8836025" cy="5905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  <a:ea typeface="ＭＳ Ｐゴシック" pitchFamily="-12" charset="-128"/>
                <a:cs typeface="Arial" pitchFamily="34" charset="0"/>
              </a:rPr>
              <a:t>Driver Script –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ea typeface="ＭＳ Ｐゴシック" pitchFamily="-12" charset="-128"/>
                <a:cs typeface="Arial" pitchFamily="34" charset="0"/>
              </a:rPr>
              <a:t>To Run Automation framework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4A46D1-78CA-4BA5-AA89-3EE21AF3E2F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04" y="899852"/>
            <a:ext cx="8584442" cy="568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7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4"/>
          <p:cNvSpPr>
            <a:spLocks noGrp="1"/>
          </p:cNvSpPr>
          <p:nvPr>
            <p:ph type="title"/>
          </p:nvPr>
        </p:nvSpPr>
        <p:spPr>
          <a:xfrm>
            <a:off x="155575" y="160338"/>
            <a:ext cx="8836025" cy="5905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  <a:ea typeface="ＭＳ Ｐゴシック" pitchFamily="-12" charset="-128"/>
                <a:cs typeface="Arial" pitchFamily="34" charset="0"/>
              </a:rPr>
              <a:t>Reusable Function Library –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ea typeface="ＭＳ Ｐゴシック" pitchFamily="-12" charset="-128"/>
                <a:cs typeface="Arial" pitchFamily="34" charset="0"/>
              </a:rPr>
              <a:t>Business component’s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4A46D1-78CA-4BA5-AA89-3EE21AF3E2F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881667"/>
            <a:ext cx="8836025" cy="534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1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4"/>
          <p:cNvSpPr>
            <a:spLocks noGrp="1"/>
          </p:cNvSpPr>
          <p:nvPr>
            <p:ph type="title"/>
          </p:nvPr>
        </p:nvSpPr>
        <p:spPr>
          <a:xfrm>
            <a:off x="155575" y="160338"/>
            <a:ext cx="8836025" cy="5905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  <a:ea typeface="ＭＳ Ｐゴシック" pitchFamily="-12" charset="-128"/>
                <a:cs typeface="Arial" pitchFamily="34" charset="0"/>
              </a:rPr>
              <a:t>Run Manager –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ea typeface="ＭＳ Ｐゴシック" pitchFamily="-12" charset="-128"/>
                <a:cs typeface="Arial" pitchFamily="34" charset="0"/>
              </a:rPr>
              <a:t>To arrange execution flow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4A46D1-78CA-4BA5-AA89-3EE21AF3E2F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750888"/>
            <a:ext cx="8836025" cy="544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7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4"/>
          <p:cNvSpPr>
            <a:spLocks noGrp="1"/>
          </p:cNvSpPr>
          <p:nvPr>
            <p:ph type="title"/>
          </p:nvPr>
        </p:nvSpPr>
        <p:spPr>
          <a:xfrm>
            <a:off x="155575" y="160338"/>
            <a:ext cx="8836025" cy="5905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  <a:ea typeface="ＭＳ Ｐゴシック" pitchFamily="-12" charset="-128"/>
                <a:cs typeface="Arial" pitchFamily="34" charset="0"/>
              </a:rPr>
              <a:t>Test Data –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ea typeface="ＭＳ Ｐゴシック" pitchFamily="-12" charset="-128"/>
                <a:cs typeface="Arial" pitchFamily="34" charset="0"/>
              </a:rPr>
              <a:t>To Set up test data for test cases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4A46D1-78CA-4BA5-AA89-3EE21AF3E2F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914401"/>
            <a:ext cx="8836025" cy="52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7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4"/>
          <p:cNvSpPr>
            <a:spLocks noGrp="1"/>
          </p:cNvSpPr>
          <p:nvPr>
            <p:ph type="title"/>
          </p:nvPr>
        </p:nvSpPr>
        <p:spPr>
          <a:xfrm>
            <a:off x="155575" y="160338"/>
            <a:ext cx="8988425" cy="5905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  <a:ea typeface="ＭＳ Ｐゴシック" pitchFamily="-12" charset="-128"/>
                <a:cs typeface="Arial" pitchFamily="34" charset="0"/>
              </a:rPr>
              <a:t>Result –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ea typeface="ＭＳ Ｐゴシック" pitchFamily="-12" charset="-128"/>
                <a:cs typeface="Arial" pitchFamily="34" charset="0"/>
              </a:rPr>
              <a:t>Result File after successful completion of execution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4A46D1-78CA-4BA5-AA89-3EE21AF3E2F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52" y="900883"/>
            <a:ext cx="8715470" cy="530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1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Taken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Automation Testing in Firefox browser</a:t>
            </a:r>
          </a:p>
          <a:p>
            <a:pPr lvl="1"/>
            <a:r>
              <a:rPr lang="en-US" dirty="0"/>
              <a:t>Team will continue with Firefox browser for automation as KPN policy does not allow to change security setting of Internet explore browser.</a:t>
            </a:r>
          </a:p>
          <a:p>
            <a:pPr lvl="1"/>
            <a:endParaRPr lang="en-US" dirty="0"/>
          </a:p>
          <a:p>
            <a:endParaRPr lang="en-US" b="1" dirty="0"/>
          </a:p>
          <a:p>
            <a:r>
              <a:rPr lang="en-US" b="1" dirty="0"/>
              <a:t>Integration of CA Dev Test with Selenium 2.0</a:t>
            </a:r>
          </a:p>
          <a:p>
            <a:pPr lvl="1"/>
            <a:r>
              <a:rPr lang="en-US" dirty="0"/>
              <a:t>The CA Dev Test tool is not feasible with Siebel Open UI Application so, team will continue with Selenium Web driver for automation.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C0D899-A7AE-4298-84C8-0ECAAD06661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609369"/>
              </p:ext>
            </p:extLst>
          </p:nvPr>
        </p:nvGraphicFramePr>
        <p:xfrm>
          <a:off x="914400" y="2415654"/>
          <a:ext cx="7274257" cy="69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Packager Shell Object" showAsIcon="1" r:id="rId3" imgW="4090320" imgH="607680" progId="Package">
                  <p:embed/>
                </p:oleObj>
              </mc:Choice>
              <mc:Fallback>
                <p:oleObj name="Packager Shell Object" showAsIcon="1" r:id="rId3" imgW="4090320" imgH="6076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415654"/>
                        <a:ext cx="7274257" cy="696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57762"/>
              </p:ext>
            </p:extLst>
          </p:nvPr>
        </p:nvGraphicFramePr>
        <p:xfrm>
          <a:off x="1386835" y="4872939"/>
          <a:ext cx="6373503" cy="76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Packager Shell Object" showAsIcon="1" r:id="rId5" imgW="4174560" imgH="607680" progId="Package">
                  <p:embed/>
                </p:oleObj>
              </mc:Choice>
              <mc:Fallback>
                <p:oleObj name="Packager Shell Object" showAsIcon="1" r:id="rId5" imgW="4174560" imgH="6076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6835" y="4872939"/>
                        <a:ext cx="6373503" cy="769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42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FS">
      <a:dk1>
        <a:sysClr val="windowText" lastClr="000000"/>
      </a:dk1>
      <a:lt1>
        <a:sysClr val="window" lastClr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22932</TotalTime>
  <Words>304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ＭＳ Ｐゴシック</vt:lpstr>
      <vt:lpstr>Aharoni</vt:lpstr>
      <vt:lpstr>Arial</vt:lpstr>
      <vt:lpstr>Arial Black</vt:lpstr>
      <vt:lpstr>Calibri</vt:lpstr>
      <vt:lpstr>verdana</vt:lpstr>
      <vt:lpstr>verdana</vt:lpstr>
      <vt:lpstr>Wingdings</vt:lpstr>
      <vt:lpstr>Office Theme</vt:lpstr>
      <vt:lpstr>Packager Shell Object</vt:lpstr>
      <vt:lpstr>Microsoft Word Document</vt:lpstr>
      <vt:lpstr>  KPN Test Automation Framework</vt:lpstr>
      <vt:lpstr>Automation Framework Overview</vt:lpstr>
      <vt:lpstr>Automation Framework – Folder structure</vt:lpstr>
      <vt:lpstr>Driver Script – To Run Automation framework</vt:lpstr>
      <vt:lpstr>Reusable Function Library – Business component’s</vt:lpstr>
      <vt:lpstr>Run Manager – To arrange execution flow</vt:lpstr>
      <vt:lpstr>Test Data – To Set up test data for test cases</vt:lpstr>
      <vt:lpstr>Result – Result File after successful completion of execution</vt:lpstr>
      <vt:lpstr>Decision Taken -</vt:lpstr>
      <vt:lpstr>List of Objects captured successfully</vt:lpstr>
      <vt:lpstr>Things to be noted….</vt:lpstr>
      <vt:lpstr>User Manual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QA</dc:title>
  <dc:creator>Cognizant Technology Solutions</dc:creator>
  <cp:lastModifiedBy>Samir Varude</cp:lastModifiedBy>
  <cp:revision>1859</cp:revision>
  <cp:lastPrinted>2013-05-01T16:13:16Z</cp:lastPrinted>
  <dcterms:created xsi:type="dcterms:W3CDTF">2011-07-25T05:25:55Z</dcterms:created>
  <dcterms:modified xsi:type="dcterms:W3CDTF">2019-08-01T21:44:23Z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0x010100CD31124CEFD4E1489D21425215556C89</vt:lpwstr>
  </property>
</Properties>
</file>