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4" r:id="rId13"/>
    <p:sldId id="267" r:id="rId14"/>
    <p:sldId id="268" r:id="rId15"/>
    <p:sldId id="269" r:id="rId16"/>
    <p:sldId id="270" r:id="rId17"/>
    <p:sldId id="271" r:id="rId18"/>
    <p:sldId id="272" r:id="rId19"/>
    <p:sldId id="273"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300" r:id="rId45"/>
    <p:sldId id="299"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ECC9E87C-E41C-480A-ACCD-C9C6D875C14E}" type="datetimeFigureOut">
              <a:rPr lang="en-IN" smtClean="0"/>
              <a:t>05-09-2022</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0DABEA7A-76B2-4616-8AEB-455D39CAA8E6}" type="slidenum">
              <a:rPr lang="en-IN" smtClean="0"/>
              <a:t>‹#›</a:t>
            </a:fld>
            <a:endParaRPr lang="en-IN"/>
          </a:p>
        </p:txBody>
      </p:sp>
    </p:spTree>
    <p:extLst>
      <p:ext uri="{BB962C8B-B14F-4D97-AF65-F5344CB8AC3E}">
        <p14:creationId xmlns:p14="http://schemas.microsoft.com/office/powerpoint/2010/main" val="1127185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C9E87C-E41C-480A-ACCD-C9C6D875C14E}" type="datetimeFigureOut">
              <a:rPr lang="en-IN" smtClean="0"/>
              <a:t>05-09-2022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BEA7A-76B2-4616-8AEB-455D39CAA8E6}" type="slidenum">
              <a:rPr lang="en-IN" smtClean="0"/>
              <a:t>‹#›</a:t>
            </a:fld>
            <a:endParaRPr lang="en-IN"/>
          </a:p>
        </p:txBody>
      </p:sp>
    </p:spTree>
    <p:extLst>
      <p:ext uri="{BB962C8B-B14F-4D97-AF65-F5344CB8AC3E}">
        <p14:creationId xmlns:p14="http://schemas.microsoft.com/office/powerpoint/2010/main" val="1036896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ECC9E87C-E41C-480A-ACCD-C9C6D875C14E}" type="datetimeFigureOut">
              <a:rPr lang="en-IN" smtClean="0"/>
              <a:t>05-09-2022</a:t>
            </a:fld>
            <a:endParaRPr lang="en-IN"/>
          </a:p>
        </p:txBody>
      </p:sp>
      <p:sp>
        <p:nvSpPr>
          <p:cNvPr id="5" name="Footer Placeholder 4"/>
          <p:cNvSpPr>
            <a:spLocks noGrp="1"/>
          </p:cNvSpPr>
          <p:nvPr>
            <p:ph type="ftr" sz="quarter" idx="11"/>
          </p:nvPr>
        </p:nvSpPr>
        <p:spPr>
          <a:xfrm>
            <a:off x="804672" y="6227064"/>
            <a:ext cx="10588752" cy="320040"/>
          </a:xfrm>
        </p:spPr>
        <p:txBody>
          <a:body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0DABEA7A-76B2-4616-8AEB-455D39CAA8E6}" type="slidenum">
              <a:rPr lang="en-IN" smtClean="0"/>
              <a:t>‹#›</a:t>
            </a:fld>
            <a:endParaRPr lang="en-IN"/>
          </a:p>
        </p:txBody>
      </p:sp>
    </p:spTree>
    <p:extLst>
      <p:ext uri="{BB962C8B-B14F-4D97-AF65-F5344CB8AC3E}">
        <p14:creationId xmlns:p14="http://schemas.microsoft.com/office/powerpoint/2010/main" val="353693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C9E87C-E41C-480A-ACCD-C9C6D875C14E}" type="datetimeFigureOut">
              <a:rPr lang="en-IN" smtClean="0"/>
              <a:t>05-09-2022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BEA7A-76B2-4616-8AEB-455D39CAA8E6}" type="slidenum">
              <a:rPr lang="en-IN" smtClean="0"/>
              <a:t>‹#›</a:t>
            </a:fld>
            <a:endParaRPr lang="en-IN"/>
          </a:p>
        </p:txBody>
      </p:sp>
    </p:spTree>
    <p:extLst>
      <p:ext uri="{BB962C8B-B14F-4D97-AF65-F5344CB8AC3E}">
        <p14:creationId xmlns:p14="http://schemas.microsoft.com/office/powerpoint/2010/main" val="1210819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ECC9E87C-E41C-480A-ACCD-C9C6D875C14E}" type="datetimeFigureOut">
              <a:rPr lang="en-IN" smtClean="0"/>
              <a:t>05-09-2022</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0DABEA7A-76B2-4616-8AEB-455D39CAA8E6}" type="slidenum">
              <a:rPr lang="en-IN" smtClean="0"/>
              <a:t>‹#›</a:t>
            </a:fld>
            <a:endParaRPr lang="en-IN"/>
          </a:p>
        </p:txBody>
      </p:sp>
    </p:spTree>
    <p:extLst>
      <p:ext uri="{BB962C8B-B14F-4D97-AF65-F5344CB8AC3E}">
        <p14:creationId xmlns:p14="http://schemas.microsoft.com/office/powerpoint/2010/main" val="2435374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ECC9E87C-E41C-480A-ACCD-C9C6D875C14E}" type="datetimeFigureOut">
              <a:rPr lang="en-IN" smtClean="0"/>
              <a:t>05-09-2022</a:t>
            </a:fld>
            <a:endParaRPr lang="en-IN"/>
          </a:p>
        </p:txBody>
      </p:sp>
      <p:sp>
        <p:nvSpPr>
          <p:cNvPr id="6" name="Footer Placeholder 5"/>
          <p:cNvSpPr>
            <a:spLocks noGrp="1"/>
          </p:cNvSpPr>
          <p:nvPr>
            <p:ph type="ftr" sz="quarter" idx="11"/>
          </p:nvPr>
        </p:nvSpPr>
        <p:spPr>
          <a:xfrm>
            <a:off x="804672" y="6227064"/>
            <a:ext cx="10588752" cy="320040"/>
          </a:xfrm>
        </p:spPr>
        <p:txBody>
          <a:bodyPr/>
          <a:lstStyle/>
          <a:p>
            <a:endParaRPr lang="en-IN"/>
          </a:p>
        </p:txBody>
      </p:sp>
      <p:sp>
        <p:nvSpPr>
          <p:cNvPr id="7" name="Slide Number Placeholder 6"/>
          <p:cNvSpPr>
            <a:spLocks noGrp="1"/>
          </p:cNvSpPr>
          <p:nvPr>
            <p:ph type="sldNum" sz="quarter" idx="12"/>
          </p:nvPr>
        </p:nvSpPr>
        <p:spPr>
          <a:xfrm>
            <a:off x="10469880" y="320040"/>
            <a:ext cx="914400" cy="320040"/>
          </a:xfrm>
        </p:spPr>
        <p:txBody>
          <a:bodyPr/>
          <a:lstStyle/>
          <a:p>
            <a:fld id="{0DABEA7A-76B2-4616-8AEB-455D39CAA8E6}" type="slidenum">
              <a:rPr lang="en-IN" smtClean="0"/>
              <a:t>‹#›</a:t>
            </a:fld>
            <a:endParaRPr lang="en-IN"/>
          </a:p>
        </p:txBody>
      </p:sp>
    </p:spTree>
    <p:extLst>
      <p:ext uri="{BB962C8B-B14F-4D97-AF65-F5344CB8AC3E}">
        <p14:creationId xmlns:p14="http://schemas.microsoft.com/office/powerpoint/2010/main" val="4153654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ECC9E87C-E41C-480A-ACCD-C9C6D875C14E}" type="datetimeFigureOut">
              <a:rPr lang="en-IN" smtClean="0"/>
              <a:t>05-09-2022</a:t>
            </a:fld>
            <a:endParaRPr lang="en-IN"/>
          </a:p>
        </p:txBody>
      </p:sp>
      <p:sp>
        <p:nvSpPr>
          <p:cNvPr id="8" name="Footer Placeholder 7"/>
          <p:cNvSpPr>
            <a:spLocks noGrp="1"/>
          </p:cNvSpPr>
          <p:nvPr>
            <p:ph type="ftr" sz="quarter" idx="11"/>
          </p:nvPr>
        </p:nvSpPr>
        <p:spPr>
          <a:xfrm>
            <a:off x="804672" y="6227064"/>
            <a:ext cx="10588752" cy="320040"/>
          </a:xfrm>
        </p:spPr>
        <p:txBody>
          <a:bodyPr/>
          <a:lstStyle/>
          <a:p>
            <a:endParaRPr lang="en-IN"/>
          </a:p>
        </p:txBody>
      </p:sp>
      <p:sp>
        <p:nvSpPr>
          <p:cNvPr id="9" name="Slide Number Placeholder 8"/>
          <p:cNvSpPr>
            <a:spLocks noGrp="1"/>
          </p:cNvSpPr>
          <p:nvPr>
            <p:ph type="sldNum" sz="quarter" idx="12"/>
          </p:nvPr>
        </p:nvSpPr>
        <p:spPr>
          <a:xfrm>
            <a:off x="10469880" y="320040"/>
            <a:ext cx="914400" cy="320040"/>
          </a:xfrm>
        </p:spPr>
        <p:txBody>
          <a:bodyPr/>
          <a:lstStyle/>
          <a:p>
            <a:fld id="{0DABEA7A-76B2-4616-8AEB-455D39CAA8E6}" type="slidenum">
              <a:rPr lang="en-IN" smtClean="0"/>
              <a:t>‹#›</a:t>
            </a:fld>
            <a:endParaRPr lang="en-IN"/>
          </a:p>
        </p:txBody>
      </p:sp>
    </p:spTree>
    <p:extLst>
      <p:ext uri="{BB962C8B-B14F-4D97-AF65-F5344CB8AC3E}">
        <p14:creationId xmlns:p14="http://schemas.microsoft.com/office/powerpoint/2010/main" val="304197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C9E87C-E41C-480A-ACCD-C9C6D875C14E}" type="datetimeFigureOut">
              <a:rPr lang="en-IN" smtClean="0"/>
              <a:t>05-09-2022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ABEA7A-76B2-4616-8AEB-455D39CAA8E6}" type="slidenum">
              <a:rPr lang="en-IN" smtClean="0"/>
              <a:t>‹#›</a:t>
            </a:fld>
            <a:endParaRPr lang="en-IN"/>
          </a:p>
        </p:txBody>
      </p:sp>
    </p:spTree>
    <p:extLst>
      <p:ext uri="{BB962C8B-B14F-4D97-AF65-F5344CB8AC3E}">
        <p14:creationId xmlns:p14="http://schemas.microsoft.com/office/powerpoint/2010/main" val="3605594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ECC9E87C-E41C-480A-ACCD-C9C6D875C14E}" type="datetimeFigureOut">
              <a:rPr lang="en-IN" smtClean="0"/>
              <a:t>05-09-2022</a:t>
            </a:fld>
            <a:endParaRPr lang="en-IN"/>
          </a:p>
        </p:txBody>
      </p:sp>
      <p:sp>
        <p:nvSpPr>
          <p:cNvPr id="3" name="Footer Placeholder 2"/>
          <p:cNvSpPr>
            <a:spLocks noGrp="1"/>
          </p:cNvSpPr>
          <p:nvPr>
            <p:ph type="ftr" sz="quarter" idx="11"/>
          </p:nvPr>
        </p:nvSpPr>
        <p:spPr>
          <a:xfrm>
            <a:off x="804672" y="6227064"/>
            <a:ext cx="10588752" cy="320040"/>
          </a:xfrm>
        </p:spPr>
        <p:txBody>
          <a:bodyPr/>
          <a:lstStyle/>
          <a:p>
            <a:endParaRPr lang="en-IN"/>
          </a:p>
        </p:txBody>
      </p:sp>
      <p:sp>
        <p:nvSpPr>
          <p:cNvPr id="4" name="Slide Number Placeholder 3"/>
          <p:cNvSpPr>
            <a:spLocks noGrp="1"/>
          </p:cNvSpPr>
          <p:nvPr>
            <p:ph type="sldNum" sz="quarter" idx="12"/>
          </p:nvPr>
        </p:nvSpPr>
        <p:spPr>
          <a:xfrm>
            <a:off x="10469880" y="320040"/>
            <a:ext cx="914400" cy="320040"/>
          </a:xfrm>
        </p:spPr>
        <p:txBody>
          <a:bodyPr/>
          <a:lstStyle/>
          <a:p>
            <a:fld id="{0DABEA7A-76B2-4616-8AEB-455D39CAA8E6}" type="slidenum">
              <a:rPr lang="en-IN" smtClean="0"/>
              <a:t>‹#›</a:t>
            </a:fld>
            <a:endParaRPr lang="en-IN"/>
          </a:p>
        </p:txBody>
      </p:sp>
    </p:spTree>
    <p:extLst>
      <p:ext uri="{BB962C8B-B14F-4D97-AF65-F5344CB8AC3E}">
        <p14:creationId xmlns:p14="http://schemas.microsoft.com/office/powerpoint/2010/main" val="369545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C9E87C-E41C-480A-ACCD-C9C6D875C14E}" type="datetimeFigureOut">
              <a:rPr lang="en-IN" smtClean="0"/>
              <a:t>05-09-2022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ABEA7A-76B2-4616-8AEB-455D39CAA8E6}" type="slidenum">
              <a:rPr lang="en-IN" smtClean="0"/>
              <a:t>‹#›</a:t>
            </a:fld>
            <a:endParaRPr lang="en-IN"/>
          </a:p>
        </p:txBody>
      </p:sp>
    </p:spTree>
    <p:extLst>
      <p:ext uri="{BB962C8B-B14F-4D97-AF65-F5344CB8AC3E}">
        <p14:creationId xmlns:p14="http://schemas.microsoft.com/office/powerpoint/2010/main" val="4054535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ECC9E87C-E41C-480A-ACCD-C9C6D875C14E}" type="datetimeFigureOut">
              <a:rPr lang="en-IN" smtClean="0"/>
              <a:t>05-09-2022</a:t>
            </a:fld>
            <a:endParaRPr lang="en-IN"/>
          </a:p>
        </p:txBody>
      </p:sp>
      <p:sp>
        <p:nvSpPr>
          <p:cNvPr id="6" name="Footer Placeholder 5"/>
          <p:cNvSpPr>
            <a:spLocks noGrp="1"/>
          </p:cNvSpPr>
          <p:nvPr>
            <p:ph type="ftr" sz="quarter" idx="11"/>
          </p:nvPr>
        </p:nvSpPr>
        <p:spPr>
          <a:xfrm>
            <a:off x="804672" y="6227064"/>
            <a:ext cx="5942203" cy="320040"/>
          </a:xfrm>
        </p:spPr>
        <p:txBody>
          <a:bodyPr/>
          <a:lstStyle/>
          <a:p>
            <a:endParaRPr lang="en-IN"/>
          </a:p>
        </p:txBody>
      </p:sp>
      <p:sp>
        <p:nvSpPr>
          <p:cNvPr id="7" name="Slide Number Placeholder 6"/>
          <p:cNvSpPr>
            <a:spLocks noGrp="1"/>
          </p:cNvSpPr>
          <p:nvPr>
            <p:ph type="sldNum" sz="quarter" idx="12"/>
          </p:nvPr>
        </p:nvSpPr>
        <p:spPr>
          <a:xfrm>
            <a:off x="5828377" y="320040"/>
            <a:ext cx="914400" cy="320040"/>
          </a:xfrm>
        </p:spPr>
        <p:txBody>
          <a:bodyPr/>
          <a:lstStyle/>
          <a:p>
            <a:fld id="{0DABEA7A-76B2-4616-8AEB-455D39CAA8E6}" type="slidenum">
              <a:rPr lang="en-IN" smtClean="0"/>
              <a:t>‹#›</a:t>
            </a:fld>
            <a:endParaRPr lang="en-IN"/>
          </a:p>
        </p:txBody>
      </p:sp>
    </p:spTree>
    <p:extLst>
      <p:ext uri="{BB962C8B-B14F-4D97-AF65-F5344CB8AC3E}">
        <p14:creationId xmlns:p14="http://schemas.microsoft.com/office/powerpoint/2010/main" val="1090389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ECC9E87C-E41C-480A-ACCD-C9C6D875C14E}" type="datetimeFigureOut">
              <a:rPr lang="en-IN" smtClean="0"/>
              <a:t>05-09-2022</a:t>
            </a:fld>
            <a:endParaRPr lang="en-IN"/>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0DABEA7A-76B2-4616-8AEB-455D39CAA8E6}" type="slidenum">
              <a:rPr lang="en-IN" smtClean="0"/>
              <a:t>‹#›</a:t>
            </a:fld>
            <a:endParaRPr lang="en-IN"/>
          </a:p>
        </p:txBody>
      </p:sp>
    </p:spTree>
    <p:extLst>
      <p:ext uri="{BB962C8B-B14F-4D97-AF65-F5344CB8AC3E}">
        <p14:creationId xmlns:p14="http://schemas.microsoft.com/office/powerpoint/2010/main" val="1674031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A5DE-A760-45CC-BF29-678F798889C6}"/>
              </a:ext>
            </a:extLst>
          </p:cNvPr>
          <p:cNvSpPr>
            <a:spLocks noGrp="1"/>
          </p:cNvSpPr>
          <p:nvPr>
            <p:ph type="ctrTitle"/>
          </p:nvPr>
        </p:nvSpPr>
        <p:spPr/>
        <p:txBody>
          <a:bodyPr/>
          <a:lstStyle/>
          <a:p>
            <a:r>
              <a:rPr lang="en-US" dirty="0"/>
              <a:t>DJANGO</a:t>
            </a:r>
            <a:endParaRPr lang="en-IN" dirty="0"/>
          </a:p>
        </p:txBody>
      </p:sp>
      <p:sp>
        <p:nvSpPr>
          <p:cNvPr id="3" name="Subtitle 2">
            <a:extLst>
              <a:ext uri="{FF2B5EF4-FFF2-40B4-BE49-F238E27FC236}">
                <a16:creationId xmlns:a16="http://schemas.microsoft.com/office/drawing/2014/main" id="{6018C950-B8F3-40F3-AB06-C0E6E20CFA6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846688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5ECCE-FDCF-48BB-8119-31DCFBBF0597}"/>
              </a:ext>
            </a:extLst>
          </p:cNvPr>
          <p:cNvSpPr>
            <a:spLocks noGrp="1"/>
          </p:cNvSpPr>
          <p:nvPr>
            <p:ph type="title"/>
          </p:nvPr>
        </p:nvSpPr>
        <p:spPr/>
        <p:txBody>
          <a:bodyPr/>
          <a:lstStyle/>
          <a:p>
            <a:r>
              <a:rPr lang="en-US" dirty="0"/>
              <a:t>CREATE FIRST APP!!!</a:t>
            </a:r>
            <a:endParaRPr lang="en-IN" dirty="0"/>
          </a:p>
        </p:txBody>
      </p:sp>
      <p:sp>
        <p:nvSpPr>
          <p:cNvPr id="3" name="Content Placeholder 2">
            <a:extLst>
              <a:ext uri="{FF2B5EF4-FFF2-40B4-BE49-F238E27FC236}">
                <a16:creationId xmlns:a16="http://schemas.microsoft.com/office/drawing/2014/main" id="{F6877B27-8533-4B95-AE13-583D9402FA79}"/>
              </a:ext>
            </a:extLst>
          </p:cNvPr>
          <p:cNvSpPr>
            <a:spLocks noGrp="1"/>
          </p:cNvSpPr>
          <p:nvPr>
            <p:ph idx="1"/>
          </p:nvPr>
        </p:nvSpPr>
        <p:spPr/>
        <p:txBody>
          <a:bodyPr/>
          <a:lstStyle/>
          <a:p>
            <a:r>
              <a:rPr lang="en-US" dirty="0" err="1"/>
              <a:t>djngo</a:t>
            </a:r>
            <a:r>
              <a:rPr lang="en-US" dirty="0"/>
              <a:t>-admin </a:t>
            </a:r>
            <a:r>
              <a:rPr lang="en-US" dirty="0" err="1"/>
              <a:t>startapp</a:t>
            </a:r>
            <a:r>
              <a:rPr lang="en-US" dirty="0"/>
              <a:t> cart</a:t>
            </a:r>
          </a:p>
          <a:p>
            <a:r>
              <a:rPr lang="en-US" dirty="0"/>
              <a:t>Directory look like </a:t>
            </a:r>
          </a:p>
          <a:p>
            <a:endParaRPr lang="en-US" dirty="0"/>
          </a:p>
        </p:txBody>
      </p:sp>
      <p:pic>
        <p:nvPicPr>
          <p:cNvPr id="5" name="Picture 4">
            <a:extLst>
              <a:ext uri="{FF2B5EF4-FFF2-40B4-BE49-F238E27FC236}">
                <a16:creationId xmlns:a16="http://schemas.microsoft.com/office/drawing/2014/main" id="{7419BE87-7512-4EDE-B19F-2032EF3EB838}"/>
              </a:ext>
            </a:extLst>
          </p:cNvPr>
          <p:cNvPicPr>
            <a:picLocks noChangeAspect="1"/>
          </p:cNvPicPr>
          <p:nvPr/>
        </p:nvPicPr>
        <p:blipFill>
          <a:blip r:embed="rId2"/>
          <a:stretch>
            <a:fillRect/>
          </a:stretch>
        </p:blipFill>
        <p:spPr>
          <a:xfrm>
            <a:off x="8013714" y="3062796"/>
            <a:ext cx="3000375" cy="2989011"/>
          </a:xfrm>
          <a:prstGeom prst="rect">
            <a:avLst/>
          </a:prstGeom>
        </p:spPr>
      </p:pic>
    </p:spTree>
    <p:extLst>
      <p:ext uri="{BB962C8B-B14F-4D97-AF65-F5344CB8AC3E}">
        <p14:creationId xmlns:p14="http://schemas.microsoft.com/office/powerpoint/2010/main" val="372547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11F8D-64EE-4DE6-A71C-B91798C423F9}"/>
              </a:ext>
            </a:extLst>
          </p:cNvPr>
          <p:cNvSpPr>
            <a:spLocks noGrp="1"/>
          </p:cNvSpPr>
          <p:nvPr>
            <p:ph type="title"/>
          </p:nvPr>
        </p:nvSpPr>
        <p:spPr/>
        <p:txBody>
          <a:bodyPr/>
          <a:lstStyle/>
          <a:p>
            <a:r>
              <a:rPr lang="en-US" dirty="0"/>
              <a:t>Hello World!</a:t>
            </a:r>
            <a:endParaRPr lang="en-IN" dirty="0"/>
          </a:p>
        </p:txBody>
      </p:sp>
      <p:sp>
        <p:nvSpPr>
          <p:cNvPr id="3" name="Content Placeholder 2">
            <a:extLst>
              <a:ext uri="{FF2B5EF4-FFF2-40B4-BE49-F238E27FC236}">
                <a16:creationId xmlns:a16="http://schemas.microsoft.com/office/drawing/2014/main" id="{54C3ED60-9CEF-485B-A80F-712FFDA70FBD}"/>
              </a:ext>
            </a:extLst>
          </p:cNvPr>
          <p:cNvSpPr>
            <a:spLocks noGrp="1"/>
          </p:cNvSpPr>
          <p:nvPr>
            <p:ph idx="1"/>
          </p:nvPr>
        </p:nvSpPr>
        <p:spPr/>
        <p:txBody>
          <a:bodyPr/>
          <a:lstStyle/>
          <a:p>
            <a:r>
              <a:rPr lang="en-US" dirty="0"/>
              <a:t>Inside cart application go to views.py</a:t>
            </a:r>
          </a:p>
          <a:p>
            <a:endParaRPr lang="en-US" dirty="0"/>
          </a:p>
          <a:p>
            <a:r>
              <a:rPr lang="en-US" dirty="0"/>
              <a:t>Create Function named home</a:t>
            </a:r>
          </a:p>
          <a:p>
            <a:r>
              <a:rPr lang="en-US" dirty="0"/>
              <a:t>from </a:t>
            </a:r>
            <a:r>
              <a:rPr lang="en-US" dirty="0" err="1"/>
              <a:t>django.http</a:t>
            </a:r>
            <a:r>
              <a:rPr lang="en-US" dirty="0"/>
              <a:t> import </a:t>
            </a:r>
            <a:r>
              <a:rPr lang="en-US" dirty="0" err="1"/>
              <a:t>HttpResponse</a:t>
            </a:r>
            <a:endParaRPr lang="en-US" dirty="0"/>
          </a:p>
          <a:p>
            <a:endParaRPr lang="en-US" dirty="0"/>
          </a:p>
          <a:p>
            <a:r>
              <a:rPr lang="en-US" dirty="0"/>
              <a:t>def home(request):</a:t>
            </a:r>
          </a:p>
          <a:p>
            <a:r>
              <a:rPr lang="en-US" dirty="0"/>
              <a:t>    return </a:t>
            </a:r>
            <a:r>
              <a:rPr lang="en-US" dirty="0" err="1"/>
              <a:t>HttpResponse</a:t>
            </a:r>
            <a:r>
              <a:rPr lang="en-US" dirty="0"/>
              <a:t>('Hello, World!’)</a:t>
            </a:r>
          </a:p>
          <a:p>
            <a:r>
              <a:rPr lang="en-IN" dirty="0"/>
              <a:t>Create </a:t>
            </a:r>
            <a:r>
              <a:rPr lang="en-IN" dirty="0" err="1"/>
              <a:t>url</a:t>
            </a:r>
            <a:r>
              <a:rPr lang="en-IN" dirty="0"/>
              <a:t> in urls.py</a:t>
            </a:r>
          </a:p>
          <a:p>
            <a:r>
              <a:rPr lang="en-IN" dirty="0" err="1"/>
              <a:t>Eg</a:t>
            </a:r>
            <a:r>
              <a:rPr lang="en-IN" dirty="0"/>
              <a:t>:</a:t>
            </a:r>
            <a:r>
              <a:rPr lang="en-US" dirty="0" err="1"/>
              <a:t>url</a:t>
            </a:r>
            <a:r>
              <a:rPr lang="en-US" dirty="0"/>
              <a:t>(r'^$', </a:t>
            </a:r>
            <a:r>
              <a:rPr lang="en-US" dirty="0" err="1"/>
              <a:t>views.home</a:t>
            </a:r>
            <a:r>
              <a:rPr lang="en-US" dirty="0"/>
              <a:t>, name='home’),</a:t>
            </a:r>
          </a:p>
          <a:p>
            <a:endParaRPr lang="en-IN" dirty="0"/>
          </a:p>
        </p:txBody>
      </p:sp>
    </p:spTree>
    <p:extLst>
      <p:ext uri="{BB962C8B-B14F-4D97-AF65-F5344CB8AC3E}">
        <p14:creationId xmlns:p14="http://schemas.microsoft.com/office/powerpoint/2010/main" val="3125369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B513A-95C1-4D61-ACCC-194D9503CBAD}"/>
              </a:ext>
            </a:extLst>
          </p:cNvPr>
          <p:cNvSpPr>
            <a:spLocks noGrp="1"/>
          </p:cNvSpPr>
          <p:nvPr>
            <p:ph type="title"/>
          </p:nvPr>
        </p:nvSpPr>
        <p:spPr/>
        <p:txBody>
          <a:bodyPr/>
          <a:lstStyle/>
          <a:p>
            <a:r>
              <a:rPr lang="en-US" dirty="0"/>
              <a:t>DATABASE CONNECTION</a:t>
            </a:r>
            <a:endParaRPr lang="en-IN" dirty="0"/>
          </a:p>
        </p:txBody>
      </p:sp>
      <p:sp>
        <p:nvSpPr>
          <p:cNvPr id="3" name="Content Placeholder 2">
            <a:extLst>
              <a:ext uri="{FF2B5EF4-FFF2-40B4-BE49-F238E27FC236}">
                <a16:creationId xmlns:a16="http://schemas.microsoft.com/office/drawing/2014/main" id="{829F8E8B-9BC3-44FC-9D2F-0F68ED29577A}"/>
              </a:ext>
            </a:extLst>
          </p:cNvPr>
          <p:cNvSpPr>
            <a:spLocks noGrp="1"/>
          </p:cNvSpPr>
          <p:nvPr>
            <p:ph idx="1"/>
          </p:nvPr>
        </p:nvSpPr>
        <p:spPr/>
        <p:txBody>
          <a:bodyPr>
            <a:normAutofit fontScale="92500"/>
          </a:bodyPr>
          <a:lstStyle/>
          <a:p>
            <a:pPr algn="l" fontAlgn="base"/>
            <a:r>
              <a:rPr lang="en-US" b="0" i="0" dirty="0">
                <a:solidFill>
                  <a:srgbClr val="273239"/>
                </a:solidFill>
                <a:effectLst/>
                <a:latin typeface="urw-din"/>
              </a:rPr>
              <a:t>open the settings.py file </a:t>
            </a:r>
          </a:p>
          <a:p>
            <a:r>
              <a:rPr lang="en-US" dirty="0"/>
              <a:t>'default': {</a:t>
            </a:r>
          </a:p>
          <a:p>
            <a:r>
              <a:rPr lang="en-US" dirty="0"/>
              <a:t>        'ENGINE': 'django.db.backends.postgresql_psycopg2',</a:t>
            </a:r>
          </a:p>
          <a:p>
            <a:r>
              <a:rPr lang="en-US" dirty="0"/>
              <a:t>        'NAME': '</a:t>
            </a:r>
            <a:r>
              <a:rPr lang="en-US" dirty="0" err="1"/>
              <a:t>postgres</a:t>
            </a:r>
            <a:r>
              <a:rPr lang="en-US" dirty="0"/>
              <a:t>',</a:t>
            </a:r>
          </a:p>
          <a:p>
            <a:r>
              <a:rPr lang="en-US" dirty="0"/>
              <a:t>        'USER':'</a:t>
            </a:r>
            <a:r>
              <a:rPr lang="en-US" dirty="0" err="1"/>
              <a:t>postgres</a:t>
            </a:r>
            <a:r>
              <a:rPr lang="en-US" dirty="0"/>
              <a:t>',</a:t>
            </a:r>
          </a:p>
          <a:p>
            <a:r>
              <a:rPr lang="en-US" dirty="0"/>
              <a:t>        'PASSWORD':'</a:t>
            </a:r>
            <a:r>
              <a:rPr lang="en-US" dirty="0" err="1"/>
              <a:t>postgres</a:t>
            </a:r>
            <a:r>
              <a:rPr lang="en-US" dirty="0"/>
              <a:t>',</a:t>
            </a:r>
          </a:p>
          <a:p>
            <a:r>
              <a:rPr lang="en-US" dirty="0"/>
              <a:t>        '</a:t>
            </a:r>
            <a:r>
              <a:rPr lang="en-US" dirty="0" err="1"/>
              <a:t>HOST':'localhost</a:t>
            </a:r>
            <a:r>
              <a:rPr lang="en-US" dirty="0"/>
              <a:t>',</a:t>
            </a:r>
          </a:p>
          <a:p>
            <a:r>
              <a:rPr lang="en-US" dirty="0"/>
              <a:t>        'PORT':'5432'</a:t>
            </a:r>
          </a:p>
          <a:p>
            <a:r>
              <a:rPr lang="en-US" dirty="0"/>
              <a:t>    }</a:t>
            </a:r>
          </a:p>
          <a:p>
            <a:r>
              <a:rPr lang="en-US" dirty="0"/>
              <a:t>python manage.py </a:t>
            </a:r>
            <a:r>
              <a:rPr lang="en-US" dirty="0" err="1"/>
              <a:t>makemigrations</a:t>
            </a:r>
            <a:endParaRPr lang="en-US" dirty="0"/>
          </a:p>
          <a:p>
            <a:r>
              <a:rPr lang="en-US"/>
              <a:t>python manage.py migrate</a:t>
            </a:r>
            <a:br>
              <a:rPr lang="en-US" dirty="0"/>
            </a:br>
            <a:endParaRPr lang="en-IN" dirty="0"/>
          </a:p>
        </p:txBody>
      </p:sp>
    </p:spTree>
    <p:extLst>
      <p:ext uri="{BB962C8B-B14F-4D97-AF65-F5344CB8AC3E}">
        <p14:creationId xmlns:p14="http://schemas.microsoft.com/office/powerpoint/2010/main" val="3732740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58DE2-87B2-45E9-ABA8-BA3CE33512CE}"/>
              </a:ext>
            </a:extLst>
          </p:cNvPr>
          <p:cNvSpPr>
            <a:spLocks noGrp="1"/>
          </p:cNvSpPr>
          <p:nvPr>
            <p:ph type="title"/>
          </p:nvPr>
        </p:nvSpPr>
        <p:spPr/>
        <p:txBody>
          <a:bodyPr/>
          <a:lstStyle/>
          <a:p>
            <a:r>
              <a:rPr lang="en-US" dirty="0"/>
              <a:t>MODEL IN DJANGO</a:t>
            </a:r>
            <a:endParaRPr lang="en-IN" dirty="0"/>
          </a:p>
        </p:txBody>
      </p:sp>
      <p:sp>
        <p:nvSpPr>
          <p:cNvPr id="3" name="Content Placeholder 2">
            <a:extLst>
              <a:ext uri="{FF2B5EF4-FFF2-40B4-BE49-F238E27FC236}">
                <a16:creationId xmlns:a16="http://schemas.microsoft.com/office/drawing/2014/main" id="{60A5A64D-9971-457D-BD6E-A29C28150E3F}"/>
              </a:ext>
            </a:extLst>
          </p:cNvPr>
          <p:cNvSpPr>
            <a:spLocks noGrp="1"/>
          </p:cNvSpPr>
          <p:nvPr>
            <p:ph idx="1"/>
          </p:nvPr>
        </p:nvSpPr>
        <p:spPr/>
        <p:txBody>
          <a:bodyPr/>
          <a:lstStyle/>
          <a:p>
            <a:r>
              <a:rPr lang="en-US" dirty="0"/>
              <a:t>The models are basically a representation of your application’s database layout. What we are going to do in this section is create the Django representation of the classes we modeled in the previous section: Board, Topic, and Post. The User model is already defined inside a built-in app named auth, which is listed in our INSTALLED_APPS configuration under the namespace</a:t>
            </a:r>
            <a:endParaRPr lang="en-IN" dirty="0"/>
          </a:p>
        </p:txBody>
      </p:sp>
    </p:spTree>
    <p:extLst>
      <p:ext uri="{BB962C8B-B14F-4D97-AF65-F5344CB8AC3E}">
        <p14:creationId xmlns:p14="http://schemas.microsoft.com/office/powerpoint/2010/main" val="710681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D9BF5-0F7B-4A00-9FF2-D9422C0B1A13}"/>
              </a:ext>
            </a:extLst>
          </p:cNvPr>
          <p:cNvSpPr>
            <a:spLocks noGrp="1"/>
          </p:cNvSpPr>
          <p:nvPr>
            <p:ph type="title"/>
          </p:nvPr>
        </p:nvSpPr>
        <p:spPr/>
        <p:txBody>
          <a:bodyPr/>
          <a:lstStyle/>
          <a:p>
            <a:r>
              <a:rPr lang="en-US" dirty="0"/>
              <a:t>EXAMPLE OF MODELS.py</a:t>
            </a:r>
            <a:endParaRPr lang="en-IN" dirty="0"/>
          </a:p>
        </p:txBody>
      </p:sp>
      <p:sp>
        <p:nvSpPr>
          <p:cNvPr id="3" name="Content Placeholder 2">
            <a:extLst>
              <a:ext uri="{FF2B5EF4-FFF2-40B4-BE49-F238E27FC236}">
                <a16:creationId xmlns:a16="http://schemas.microsoft.com/office/drawing/2014/main" id="{BF9927D6-2718-4877-9EE8-A3005A255F86}"/>
              </a:ext>
            </a:extLst>
          </p:cNvPr>
          <p:cNvSpPr>
            <a:spLocks noGrp="1"/>
          </p:cNvSpPr>
          <p:nvPr>
            <p:ph idx="1"/>
          </p:nvPr>
        </p:nvSpPr>
        <p:spPr/>
        <p:txBody>
          <a:bodyPr/>
          <a:lstStyle/>
          <a:p>
            <a:r>
              <a:rPr lang="en-IN" dirty="0"/>
              <a:t>from </a:t>
            </a:r>
            <a:r>
              <a:rPr lang="en-IN" dirty="0" err="1"/>
              <a:t>django.db</a:t>
            </a:r>
            <a:r>
              <a:rPr lang="en-IN" dirty="0"/>
              <a:t> import models</a:t>
            </a:r>
          </a:p>
          <a:p>
            <a:r>
              <a:rPr lang="en-IN" dirty="0"/>
              <a:t>from </a:t>
            </a:r>
            <a:r>
              <a:rPr lang="en-IN" dirty="0" err="1"/>
              <a:t>django.contrib.auth.models</a:t>
            </a:r>
            <a:r>
              <a:rPr lang="en-IN" dirty="0"/>
              <a:t> import User</a:t>
            </a:r>
          </a:p>
          <a:p>
            <a:endParaRPr lang="en-IN" dirty="0"/>
          </a:p>
          <a:p>
            <a:endParaRPr lang="en-IN" dirty="0"/>
          </a:p>
          <a:p>
            <a:r>
              <a:rPr lang="en-IN" dirty="0"/>
              <a:t>class Student(</a:t>
            </a:r>
            <a:r>
              <a:rPr lang="en-IN" dirty="0" err="1"/>
              <a:t>models.Model</a:t>
            </a:r>
            <a:r>
              <a:rPr lang="en-IN" dirty="0"/>
              <a:t>):</a:t>
            </a:r>
          </a:p>
          <a:p>
            <a:r>
              <a:rPr lang="en-IN" dirty="0"/>
              <a:t>    name = </a:t>
            </a:r>
            <a:r>
              <a:rPr lang="en-IN" dirty="0" err="1"/>
              <a:t>models.CharField</a:t>
            </a:r>
            <a:r>
              <a:rPr lang="en-IN" dirty="0"/>
              <a:t>(</a:t>
            </a:r>
            <a:r>
              <a:rPr lang="en-IN" dirty="0" err="1"/>
              <a:t>max_length</a:t>
            </a:r>
            <a:r>
              <a:rPr lang="en-IN" dirty="0"/>
              <a:t>=30, unique=True)</a:t>
            </a:r>
          </a:p>
          <a:p>
            <a:r>
              <a:rPr lang="en-IN" dirty="0"/>
              <a:t>    description = </a:t>
            </a:r>
            <a:r>
              <a:rPr lang="en-IN" dirty="0" err="1"/>
              <a:t>models.CharField</a:t>
            </a:r>
            <a:r>
              <a:rPr lang="en-IN" dirty="0"/>
              <a:t>(</a:t>
            </a:r>
            <a:r>
              <a:rPr lang="en-IN" dirty="0" err="1"/>
              <a:t>max_length</a:t>
            </a:r>
            <a:r>
              <a:rPr lang="en-IN" dirty="0"/>
              <a:t>=100)</a:t>
            </a:r>
          </a:p>
        </p:txBody>
      </p:sp>
    </p:spTree>
    <p:extLst>
      <p:ext uri="{BB962C8B-B14F-4D97-AF65-F5344CB8AC3E}">
        <p14:creationId xmlns:p14="http://schemas.microsoft.com/office/powerpoint/2010/main" val="1550431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4CD5E-88D0-4B57-934C-24D24C26E4B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671C870-2592-4CB9-AA66-52ACBBF1FBBD}"/>
              </a:ext>
            </a:extLst>
          </p:cNvPr>
          <p:cNvSpPr>
            <a:spLocks noGrp="1"/>
          </p:cNvSpPr>
          <p:nvPr>
            <p:ph idx="1"/>
          </p:nvPr>
        </p:nvSpPr>
        <p:spPr>
          <a:xfrm>
            <a:off x="5118447" y="803185"/>
            <a:ext cx="6281873" cy="5792923"/>
          </a:xfrm>
        </p:spPr>
        <p:txBody>
          <a:bodyPr>
            <a:normAutofit/>
          </a:bodyPr>
          <a:lstStyle/>
          <a:p>
            <a:r>
              <a:rPr lang="en-US" b="0" i="0" dirty="0">
                <a:solidFill>
                  <a:srgbClr val="222222"/>
                </a:solidFill>
                <a:effectLst/>
                <a:latin typeface="HelveticaNeue"/>
              </a:rPr>
              <a:t>All models are subclass of the </a:t>
            </a:r>
            <a:r>
              <a:rPr lang="en-US" b="1" i="0" dirty="0" err="1">
                <a:solidFill>
                  <a:srgbClr val="222222"/>
                </a:solidFill>
                <a:effectLst/>
                <a:latin typeface="HelveticaNeue"/>
              </a:rPr>
              <a:t>django.db.models.Model</a:t>
            </a:r>
            <a:r>
              <a:rPr lang="en-US" b="0" i="0" dirty="0">
                <a:solidFill>
                  <a:srgbClr val="222222"/>
                </a:solidFill>
                <a:effectLst/>
                <a:latin typeface="HelveticaNeue"/>
              </a:rPr>
              <a:t> class. Each class will be transformed into </a:t>
            </a:r>
            <a:r>
              <a:rPr lang="en-US" b="0" i="1" dirty="0">
                <a:solidFill>
                  <a:srgbClr val="222222"/>
                </a:solidFill>
                <a:effectLst/>
                <a:latin typeface="HelveticaNeue"/>
              </a:rPr>
              <a:t>database tables</a:t>
            </a:r>
            <a:r>
              <a:rPr lang="en-US" b="0" i="0" dirty="0">
                <a:solidFill>
                  <a:srgbClr val="222222"/>
                </a:solidFill>
                <a:effectLst/>
                <a:latin typeface="HelveticaNeue"/>
              </a:rPr>
              <a:t>. Each field is represented by instances of </a:t>
            </a:r>
            <a:r>
              <a:rPr lang="en-US" b="1" i="0" dirty="0" err="1">
                <a:solidFill>
                  <a:srgbClr val="222222"/>
                </a:solidFill>
                <a:effectLst/>
                <a:latin typeface="HelveticaNeue"/>
              </a:rPr>
              <a:t>django.db.models.Field</a:t>
            </a:r>
            <a:r>
              <a:rPr lang="en-US" b="0" i="0" dirty="0">
                <a:solidFill>
                  <a:srgbClr val="222222"/>
                </a:solidFill>
                <a:effectLst/>
                <a:latin typeface="HelveticaNeue"/>
              </a:rPr>
              <a:t> subclasses (built-in Django core) and will be translated into </a:t>
            </a:r>
            <a:r>
              <a:rPr lang="en-US" b="0" i="1" dirty="0">
                <a:solidFill>
                  <a:srgbClr val="222222"/>
                </a:solidFill>
                <a:effectLst/>
                <a:latin typeface="HelveticaNeue"/>
              </a:rPr>
              <a:t>database columns</a:t>
            </a:r>
            <a:r>
              <a:rPr lang="en-US" b="0" i="0" dirty="0">
                <a:solidFill>
                  <a:srgbClr val="222222"/>
                </a:solidFill>
                <a:effectLst/>
                <a:latin typeface="HelveticaNeue"/>
              </a:rPr>
              <a:t>.</a:t>
            </a:r>
          </a:p>
          <a:p>
            <a:r>
              <a:rPr lang="en-US" dirty="0"/>
              <a:t>The fields </a:t>
            </a:r>
            <a:r>
              <a:rPr lang="en-US" dirty="0" err="1"/>
              <a:t>CharField</a:t>
            </a:r>
            <a:r>
              <a:rPr lang="en-US" dirty="0"/>
              <a:t>, </a:t>
            </a:r>
            <a:r>
              <a:rPr lang="en-US" dirty="0" err="1"/>
              <a:t>DateTimeField</a:t>
            </a:r>
            <a:r>
              <a:rPr lang="en-US" dirty="0"/>
              <a:t>, etc., are all subclasses of </a:t>
            </a:r>
            <a:r>
              <a:rPr lang="en-US" dirty="0" err="1"/>
              <a:t>django.db.models.Field</a:t>
            </a:r>
            <a:r>
              <a:rPr lang="en-US" dirty="0"/>
              <a:t> and they come included in the Django core – ready to be used.</a:t>
            </a:r>
          </a:p>
          <a:p>
            <a:endParaRPr lang="en-US" dirty="0"/>
          </a:p>
          <a:p>
            <a:r>
              <a:rPr lang="en-US" dirty="0"/>
              <a:t>Here we are only using </a:t>
            </a:r>
            <a:r>
              <a:rPr lang="en-US" dirty="0" err="1"/>
              <a:t>CharField</a:t>
            </a:r>
            <a:r>
              <a:rPr lang="en-US" dirty="0"/>
              <a:t>, </a:t>
            </a:r>
            <a:r>
              <a:rPr lang="en-US" dirty="0" err="1"/>
              <a:t>TextField</a:t>
            </a:r>
            <a:r>
              <a:rPr lang="en-US" dirty="0"/>
              <a:t>, </a:t>
            </a:r>
            <a:r>
              <a:rPr lang="en-US" dirty="0" err="1"/>
              <a:t>DateTimeField</a:t>
            </a:r>
            <a:r>
              <a:rPr lang="en-US" dirty="0"/>
              <a:t>, and </a:t>
            </a:r>
            <a:r>
              <a:rPr lang="en-US" dirty="0" err="1"/>
              <a:t>ForeignKey</a:t>
            </a:r>
            <a:r>
              <a:rPr lang="en-US" dirty="0"/>
              <a:t> fields to define our models. But Django offers a wide range of options to represent different types of data, such as </a:t>
            </a:r>
            <a:r>
              <a:rPr lang="en-US" dirty="0" err="1"/>
              <a:t>IntegerField</a:t>
            </a:r>
            <a:r>
              <a:rPr lang="en-US" dirty="0"/>
              <a:t>, </a:t>
            </a:r>
            <a:r>
              <a:rPr lang="en-US" dirty="0" err="1"/>
              <a:t>BooleanField</a:t>
            </a:r>
            <a:r>
              <a:rPr lang="en-US" dirty="0"/>
              <a:t>, </a:t>
            </a:r>
            <a:r>
              <a:rPr lang="en-US" dirty="0" err="1"/>
              <a:t>DecimalField</a:t>
            </a:r>
            <a:r>
              <a:rPr lang="en-US" dirty="0"/>
              <a:t>, and many others. We will refer to them as we need.</a:t>
            </a:r>
            <a:endParaRPr lang="en-IN" dirty="0"/>
          </a:p>
        </p:txBody>
      </p:sp>
    </p:spTree>
    <p:extLst>
      <p:ext uri="{BB962C8B-B14F-4D97-AF65-F5344CB8AC3E}">
        <p14:creationId xmlns:p14="http://schemas.microsoft.com/office/powerpoint/2010/main" val="3553615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5C26-AAED-4E2E-A1F6-CDBCFEEE1C72}"/>
              </a:ext>
            </a:extLst>
          </p:cNvPr>
          <p:cNvSpPr>
            <a:spLocks noGrp="1"/>
          </p:cNvSpPr>
          <p:nvPr>
            <p:ph type="title"/>
          </p:nvPr>
        </p:nvSpPr>
        <p:spPr/>
        <p:txBody>
          <a:bodyPr/>
          <a:lstStyle/>
          <a:p>
            <a:r>
              <a:rPr lang="en-US" dirty="0"/>
              <a:t>VALIDATIONS</a:t>
            </a:r>
            <a:endParaRPr lang="en-IN" dirty="0"/>
          </a:p>
        </p:txBody>
      </p:sp>
      <p:sp>
        <p:nvSpPr>
          <p:cNvPr id="3" name="Content Placeholder 2">
            <a:extLst>
              <a:ext uri="{FF2B5EF4-FFF2-40B4-BE49-F238E27FC236}">
                <a16:creationId xmlns:a16="http://schemas.microsoft.com/office/drawing/2014/main" id="{4D115FC3-F5BD-4907-A7A6-4670FAFCA1DA}"/>
              </a:ext>
            </a:extLst>
          </p:cNvPr>
          <p:cNvSpPr>
            <a:spLocks noGrp="1"/>
          </p:cNvSpPr>
          <p:nvPr>
            <p:ph idx="1"/>
          </p:nvPr>
        </p:nvSpPr>
        <p:spPr/>
        <p:txBody>
          <a:bodyPr/>
          <a:lstStyle/>
          <a:p>
            <a:r>
              <a:rPr lang="en-US" dirty="0"/>
              <a:t>Some fields have required arguments, such as the </a:t>
            </a:r>
            <a:r>
              <a:rPr lang="en-US" dirty="0" err="1"/>
              <a:t>CharField</a:t>
            </a:r>
            <a:r>
              <a:rPr lang="en-US" dirty="0"/>
              <a:t>. We should always set a </a:t>
            </a:r>
            <a:r>
              <a:rPr lang="en-US" dirty="0" err="1"/>
              <a:t>max_length</a:t>
            </a:r>
            <a:r>
              <a:rPr lang="en-US" dirty="0"/>
              <a:t>. This information will be used to create the database column. Django needs to know how big the database column needs to be. The </a:t>
            </a:r>
            <a:r>
              <a:rPr lang="en-US" dirty="0" err="1"/>
              <a:t>max_length</a:t>
            </a:r>
            <a:r>
              <a:rPr lang="en-US" dirty="0"/>
              <a:t> parameter will also be used by the Django Forms API, to validate user input. More on that later.</a:t>
            </a:r>
          </a:p>
          <a:p>
            <a:endParaRPr lang="en-IN" dirty="0"/>
          </a:p>
        </p:txBody>
      </p:sp>
    </p:spTree>
    <p:extLst>
      <p:ext uri="{BB962C8B-B14F-4D97-AF65-F5344CB8AC3E}">
        <p14:creationId xmlns:p14="http://schemas.microsoft.com/office/powerpoint/2010/main" val="816387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B70F-4B09-43C6-BCAE-4A5AB701E516}"/>
              </a:ext>
            </a:extLst>
          </p:cNvPr>
          <p:cNvSpPr>
            <a:spLocks noGrp="1"/>
          </p:cNvSpPr>
          <p:nvPr>
            <p:ph type="title"/>
          </p:nvPr>
        </p:nvSpPr>
        <p:spPr/>
        <p:txBody>
          <a:bodyPr/>
          <a:lstStyle/>
          <a:p>
            <a:r>
              <a:rPr lang="en-US" dirty="0"/>
              <a:t>RELATIONSHIP</a:t>
            </a:r>
            <a:endParaRPr lang="en-IN" dirty="0"/>
          </a:p>
        </p:txBody>
      </p:sp>
      <p:sp>
        <p:nvSpPr>
          <p:cNvPr id="3" name="Content Placeholder 2">
            <a:extLst>
              <a:ext uri="{FF2B5EF4-FFF2-40B4-BE49-F238E27FC236}">
                <a16:creationId xmlns:a16="http://schemas.microsoft.com/office/drawing/2014/main" id="{1CA8DB18-6A6A-4AB5-9FEE-EF29E7BC5A32}"/>
              </a:ext>
            </a:extLst>
          </p:cNvPr>
          <p:cNvSpPr>
            <a:spLocks noGrp="1"/>
          </p:cNvSpPr>
          <p:nvPr>
            <p:ph idx="1"/>
          </p:nvPr>
        </p:nvSpPr>
        <p:spPr/>
        <p:txBody>
          <a:bodyPr/>
          <a:lstStyle/>
          <a:p>
            <a:r>
              <a:rPr lang="en-US" dirty="0"/>
              <a:t>One way to create a relationship between the models is by using the </a:t>
            </a:r>
            <a:r>
              <a:rPr lang="en-US" dirty="0" err="1"/>
              <a:t>ForeignKey</a:t>
            </a:r>
            <a:r>
              <a:rPr lang="en-US" dirty="0"/>
              <a:t> field. It will create a link between the models and create a proper relationship at the database level. The </a:t>
            </a:r>
            <a:r>
              <a:rPr lang="en-US" dirty="0" err="1"/>
              <a:t>ForeignKey</a:t>
            </a:r>
            <a:r>
              <a:rPr lang="en-US" dirty="0"/>
              <a:t> field expects a positional parameter with the reference to the model it will relate to.</a:t>
            </a:r>
            <a:endParaRPr lang="en-IN" dirty="0"/>
          </a:p>
        </p:txBody>
      </p:sp>
    </p:spTree>
    <p:extLst>
      <p:ext uri="{BB962C8B-B14F-4D97-AF65-F5344CB8AC3E}">
        <p14:creationId xmlns:p14="http://schemas.microsoft.com/office/powerpoint/2010/main" val="1743827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F9431-E760-4FBC-A37D-2C745391D1A4}"/>
              </a:ext>
            </a:extLst>
          </p:cNvPr>
          <p:cNvSpPr>
            <a:spLocks noGrp="1"/>
          </p:cNvSpPr>
          <p:nvPr>
            <p:ph type="title"/>
          </p:nvPr>
        </p:nvSpPr>
        <p:spPr/>
        <p:txBody>
          <a:bodyPr/>
          <a:lstStyle/>
          <a:p>
            <a:r>
              <a:rPr lang="en-US" dirty="0"/>
              <a:t>Migrating The Models</a:t>
            </a:r>
            <a:endParaRPr lang="en-IN" dirty="0"/>
          </a:p>
        </p:txBody>
      </p:sp>
      <p:sp>
        <p:nvSpPr>
          <p:cNvPr id="3" name="Content Placeholder 2">
            <a:extLst>
              <a:ext uri="{FF2B5EF4-FFF2-40B4-BE49-F238E27FC236}">
                <a16:creationId xmlns:a16="http://schemas.microsoft.com/office/drawing/2014/main" id="{F59F9D60-33E6-4AD4-AB37-119736BE2EBC}"/>
              </a:ext>
            </a:extLst>
          </p:cNvPr>
          <p:cNvSpPr>
            <a:spLocks noGrp="1"/>
          </p:cNvSpPr>
          <p:nvPr>
            <p:ph idx="1"/>
          </p:nvPr>
        </p:nvSpPr>
        <p:spPr/>
        <p:txBody>
          <a:bodyPr/>
          <a:lstStyle/>
          <a:p>
            <a:pPr algn="l"/>
            <a:r>
              <a:rPr lang="en-US" b="0" i="0" dirty="0">
                <a:solidFill>
                  <a:srgbClr val="222222"/>
                </a:solidFill>
                <a:effectLst/>
                <a:latin typeface="HelveticaNeue"/>
              </a:rPr>
              <a:t>The next step is to tell Django to create the database so we can start using it.</a:t>
            </a:r>
          </a:p>
          <a:p>
            <a:br>
              <a:rPr lang="en-US" dirty="0"/>
            </a:br>
            <a:r>
              <a:rPr lang="en-US" dirty="0"/>
              <a:t>python manage.py </a:t>
            </a:r>
            <a:r>
              <a:rPr lang="en-US" dirty="0" err="1"/>
              <a:t>makemigrations</a:t>
            </a:r>
            <a:endParaRPr lang="en-US" dirty="0"/>
          </a:p>
          <a:p>
            <a:r>
              <a:rPr lang="en-US" b="0" i="0" dirty="0">
                <a:solidFill>
                  <a:srgbClr val="222222"/>
                </a:solidFill>
                <a:effectLst/>
                <a:latin typeface="HelveticaNeue"/>
              </a:rPr>
              <a:t>At this point, Django created a file named </a:t>
            </a:r>
            <a:r>
              <a:rPr lang="en-US" b="1" i="0" dirty="0">
                <a:solidFill>
                  <a:srgbClr val="222222"/>
                </a:solidFill>
                <a:effectLst/>
                <a:latin typeface="HelveticaNeue"/>
              </a:rPr>
              <a:t>0001_initial.py</a:t>
            </a:r>
            <a:r>
              <a:rPr lang="en-US" b="0" i="0" dirty="0">
                <a:solidFill>
                  <a:srgbClr val="222222"/>
                </a:solidFill>
                <a:effectLst/>
                <a:latin typeface="HelveticaNeue"/>
              </a:rPr>
              <a:t> inside the </a:t>
            </a:r>
            <a:r>
              <a:rPr lang="en-US" b="1" dirty="0" err="1">
                <a:solidFill>
                  <a:srgbClr val="222222"/>
                </a:solidFill>
                <a:latin typeface="HelveticaNeue"/>
              </a:rPr>
              <a:t>appname</a:t>
            </a:r>
            <a:r>
              <a:rPr lang="en-US" b="1" i="0" dirty="0">
                <a:solidFill>
                  <a:srgbClr val="222222"/>
                </a:solidFill>
                <a:effectLst/>
                <a:latin typeface="HelveticaNeue"/>
              </a:rPr>
              <a:t>/migrations</a:t>
            </a:r>
            <a:r>
              <a:rPr lang="en-US" b="0" i="0" dirty="0">
                <a:solidFill>
                  <a:srgbClr val="222222"/>
                </a:solidFill>
                <a:effectLst/>
                <a:latin typeface="HelveticaNeue"/>
              </a:rPr>
              <a:t> directory. It represents the current state of our application’s models. In the next step, Django will use this file to create the tables and columns.</a:t>
            </a:r>
          </a:p>
          <a:p>
            <a:r>
              <a:rPr lang="en-US" b="0" i="0" dirty="0">
                <a:solidFill>
                  <a:srgbClr val="222222"/>
                </a:solidFill>
                <a:effectLst/>
                <a:latin typeface="HelveticaNeue"/>
              </a:rPr>
              <a:t>The migration files are translated into SQL statements. If you are familiar with SQL, you can run the following command to inspect the SQL instructions that will be executed in the database:</a:t>
            </a:r>
            <a:endParaRPr lang="en-IN" dirty="0"/>
          </a:p>
        </p:txBody>
      </p:sp>
    </p:spTree>
    <p:extLst>
      <p:ext uri="{BB962C8B-B14F-4D97-AF65-F5344CB8AC3E}">
        <p14:creationId xmlns:p14="http://schemas.microsoft.com/office/powerpoint/2010/main" val="1527535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AA0CF-4222-4175-9C74-99EEE8880B74}"/>
              </a:ext>
            </a:extLst>
          </p:cNvPr>
          <p:cNvSpPr>
            <a:spLocks noGrp="1"/>
          </p:cNvSpPr>
          <p:nvPr>
            <p:ph type="title"/>
          </p:nvPr>
        </p:nvSpPr>
        <p:spPr/>
        <p:txBody>
          <a:bodyPr/>
          <a:lstStyle/>
          <a:p>
            <a:r>
              <a:rPr lang="en-US" dirty="0"/>
              <a:t>Migrate</a:t>
            </a:r>
            <a:endParaRPr lang="en-IN" dirty="0"/>
          </a:p>
        </p:txBody>
      </p:sp>
      <p:sp>
        <p:nvSpPr>
          <p:cNvPr id="3" name="Content Placeholder 2">
            <a:extLst>
              <a:ext uri="{FF2B5EF4-FFF2-40B4-BE49-F238E27FC236}">
                <a16:creationId xmlns:a16="http://schemas.microsoft.com/office/drawing/2014/main" id="{67548473-37D0-4F3A-BDCB-E206CF024DBF}"/>
              </a:ext>
            </a:extLst>
          </p:cNvPr>
          <p:cNvSpPr>
            <a:spLocks noGrp="1"/>
          </p:cNvSpPr>
          <p:nvPr>
            <p:ph idx="1"/>
          </p:nvPr>
        </p:nvSpPr>
        <p:spPr/>
        <p:txBody>
          <a:bodyPr/>
          <a:lstStyle/>
          <a:p>
            <a:r>
              <a:rPr lang="en-IN" dirty="0"/>
              <a:t>python manage.py migrate</a:t>
            </a:r>
          </a:p>
          <a:p>
            <a:endParaRPr lang="en-IN" dirty="0"/>
          </a:p>
        </p:txBody>
      </p:sp>
    </p:spTree>
    <p:extLst>
      <p:ext uri="{BB962C8B-B14F-4D97-AF65-F5344CB8AC3E}">
        <p14:creationId xmlns:p14="http://schemas.microsoft.com/office/powerpoint/2010/main" val="1534945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9A468-957E-4296-9A30-DED3042DEF6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563785AF-F6E3-45C5-98A5-9CF10118EA8B}"/>
              </a:ext>
            </a:extLst>
          </p:cNvPr>
          <p:cNvSpPr>
            <a:spLocks noGrp="1"/>
          </p:cNvSpPr>
          <p:nvPr>
            <p:ph idx="1"/>
          </p:nvPr>
        </p:nvSpPr>
        <p:spPr/>
        <p:txBody>
          <a:bodyPr/>
          <a:lstStyle/>
          <a:p>
            <a:r>
              <a:rPr lang="en-US" b="0" i="0" dirty="0">
                <a:solidFill>
                  <a:srgbClr val="222222"/>
                </a:solidFill>
                <a:effectLst/>
                <a:latin typeface="HelveticaNeue"/>
              </a:rPr>
              <a:t>Django is a Web framework written in Python. A Web framework is a software that supports the development of dynamic Web sites, applications, and services. It provides a set of tools and functionalities that solves many common problems associated with Web development, such as security features, database access, sessions, template processing, URL routing, internationalization, localization, and much more.</a:t>
            </a:r>
            <a:endParaRPr lang="en-IN" dirty="0"/>
          </a:p>
        </p:txBody>
      </p:sp>
    </p:spTree>
    <p:extLst>
      <p:ext uri="{BB962C8B-B14F-4D97-AF65-F5344CB8AC3E}">
        <p14:creationId xmlns:p14="http://schemas.microsoft.com/office/powerpoint/2010/main" val="1404902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DECAD-8621-4444-A351-070C8A478834}"/>
              </a:ext>
            </a:extLst>
          </p:cNvPr>
          <p:cNvSpPr>
            <a:spLocks noGrp="1"/>
          </p:cNvSpPr>
          <p:nvPr>
            <p:ph type="title"/>
          </p:nvPr>
        </p:nvSpPr>
        <p:spPr/>
        <p:txBody>
          <a:bodyPr/>
          <a:lstStyle/>
          <a:p>
            <a:r>
              <a:rPr lang="en-US" dirty="0"/>
              <a:t>VIEWS</a:t>
            </a:r>
            <a:endParaRPr lang="en-IN" dirty="0"/>
          </a:p>
        </p:txBody>
      </p:sp>
      <p:sp>
        <p:nvSpPr>
          <p:cNvPr id="3" name="Content Placeholder 2">
            <a:extLst>
              <a:ext uri="{FF2B5EF4-FFF2-40B4-BE49-F238E27FC236}">
                <a16:creationId xmlns:a16="http://schemas.microsoft.com/office/drawing/2014/main" id="{6BF87688-1BFF-4EE1-B4C2-D33FC21790D5}"/>
              </a:ext>
            </a:extLst>
          </p:cNvPr>
          <p:cNvSpPr>
            <a:spLocks noGrp="1"/>
          </p:cNvSpPr>
          <p:nvPr>
            <p:ph idx="1"/>
          </p:nvPr>
        </p:nvSpPr>
        <p:spPr/>
        <p:txBody>
          <a:bodyPr>
            <a:normAutofit fontScale="92500" lnSpcReduction="20000"/>
          </a:bodyPr>
          <a:lstStyle/>
          <a:p>
            <a:r>
              <a:rPr lang="en-US" dirty="0"/>
              <a:t>There was a time that function-based generic views was a thing. They were created to address the common use cases. But the problem was that they were quite simple, and was very hard to extend or customize them (other than using configurations parameters).</a:t>
            </a:r>
          </a:p>
          <a:p>
            <a:endParaRPr lang="en-US" dirty="0"/>
          </a:p>
          <a:p>
            <a:r>
              <a:rPr lang="en-US" dirty="0"/>
              <a:t>To address those issues, the class-based views was created.</a:t>
            </a:r>
          </a:p>
          <a:p>
            <a:endParaRPr lang="en-US" dirty="0"/>
          </a:p>
          <a:p>
            <a:r>
              <a:rPr lang="en-US" dirty="0"/>
              <a:t>Now, views are always functions. Even class-based views.</a:t>
            </a:r>
          </a:p>
          <a:p>
            <a:endParaRPr lang="en-US" dirty="0"/>
          </a:p>
          <a:p>
            <a:r>
              <a:rPr lang="en-US" dirty="0"/>
              <a:t>When we add them to the URL conf using the </a:t>
            </a:r>
            <a:r>
              <a:rPr lang="en-US" dirty="0" err="1"/>
              <a:t>View.as_view</a:t>
            </a:r>
            <a:r>
              <a:rPr lang="en-US" dirty="0"/>
              <a:t>() class method, it returns a function.</a:t>
            </a:r>
          </a:p>
          <a:p>
            <a:endParaRPr lang="en-US" dirty="0"/>
          </a:p>
          <a:p>
            <a:r>
              <a:rPr lang="en-US" dirty="0"/>
              <a:t>Here is what the </a:t>
            </a:r>
            <a:r>
              <a:rPr lang="en-US" dirty="0" err="1"/>
              <a:t>as_view</a:t>
            </a:r>
            <a:r>
              <a:rPr lang="en-US" dirty="0"/>
              <a:t> method looks like:</a:t>
            </a:r>
            <a:endParaRPr lang="en-IN" dirty="0"/>
          </a:p>
        </p:txBody>
      </p:sp>
    </p:spTree>
    <p:extLst>
      <p:ext uri="{BB962C8B-B14F-4D97-AF65-F5344CB8AC3E}">
        <p14:creationId xmlns:p14="http://schemas.microsoft.com/office/powerpoint/2010/main" val="632113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D6A2B-F38B-413E-BA7C-52E21498BAF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1C47F88-4432-46D2-9C8D-B07492FC3962}"/>
              </a:ext>
            </a:extLst>
          </p:cNvPr>
          <p:cNvSpPr>
            <a:spLocks noGrp="1"/>
          </p:cNvSpPr>
          <p:nvPr>
            <p:ph idx="1"/>
          </p:nvPr>
        </p:nvSpPr>
        <p:spPr/>
        <p:txBody>
          <a:bodyPr/>
          <a:lstStyle/>
          <a:p>
            <a:r>
              <a:rPr lang="en-US" dirty="0"/>
              <a:t>The view function returned by the </a:t>
            </a:r>
            <a:r>
              <a:rPr lang="en-US" dirty="0" err="1"/>
              <a:t>as_view</a:t>
            </a:r>
            <a:r>
              <a:rPr lang="en-US" dirty="0"/>
              <a:t>() method is outer part of every class-based view. After called, the view pass the request to the dispatch() method, which will execute the appropriate method accordingly to the request type (GET, POST, PUT, </a:t>
            </a:r>
            <a:r>
              <a:rPr lang="en-US" dirty="0" err="1"/>
              <a:t>etc</a:t>
            </a:r>
            <a:r>
              <a:rPr lang="en-US" dirty="0"/>
              <a:t>).</a:t>
            </a:r>
          </a:p>
          <a:p>
            <a:endParaRPr lang="en-US" dirty="0"/>
          </a:p>
          <a:p>
            <a:endParaRPr lang="en-IN" dirty="0"/>
          </a:p>
        </p:txBody>
      </p:sp>
    </p:spTree>
    <p:extLst>
      <p:ext uri="{BB962C8B-B14F-4D97-AF65-F5344CB8AC3E}">
        <p14:creationId xmlns:p14="http://schemas.microsoft.com/office/powerpoint/2010/main" val="2254614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5CD78-75CD-4DE9-8B8B-1007FCBF1A7C}"/>
              </a:ext>
            </a:extLst>
          </p:cNvPr>
          <p:cNvSpPr>
            <a:spLocks noGrp="1"/>
          </p:cNvSpPr>
          <p:nvPr>
            <p:ph type="title"/>
          </p:nvPr>
        </p:nvSpPr>
        <p:spPr/>
        <p:txBody>
          <a:bodyPr>
            <a:normAutofit fontScale="90000"/>
          </a:bodyPr>
          <a:lstStyle/>
          <a:p>
            <a:r>
              <a:rPr lang="en-IN" b="0" i="0" dirty="0">
                <a:solidFill>
                  <a:schemeClr val="bg1"/>
                </a:solidFill>
                <a:effectLst/>
                <a:latin typeface="HelveticaNeue"/>
              </a:rPr>
              <a:t>Generic Class-Based Views</a:t>
            </a:r>
            <a:br>
              <a:rPr lang="en-IN" b="0" i="0" dirty="0">
                <a:solidFill>
                  <a:srgbClr val="222222"/>
                </a:solidFill>
                <a:effectLst/>
                <a:latin typeface="HelveticaNeue"/>
              </a:rPr>
            </a:br>
            <a:br>
              <a:rPr lang="en-IN" dirty="0"/>
            </a:br>
            <a:endParaRPr lang="en-IN" dirty="0"/>
          </a:p>
        </p:txBody>
      </p:sp>
      <p:sp>
        <p:nvSpPr>
          <p:cNvPr id="3" name="Content Placeholder 2">
            <a:extLst>
              <a:ext uri="{FF2B5EF4-FFF2-40B4-BE49-F238E27FC236}">
                <a16:creationId xmlns:a16="http://schemas.microsoft.com/office/drawing/2014/main" id="{47F86748-AD91-47EF-B47B-2A4E2366DBC2}"/>
              </a:ext>
            </a:extLst>
          </p:cNvPr>
          <p:cNvSpPr>
            <a:spLocks noGrp="1"/>
          </p:cNvSpPr>
          <p:nvPr>
            <p:ph idx="1"/>
          </p:nvPr>
        </p:nvSpPr>
        <p:spPr/>
        <p:txBody>
          <a:bodyPr/>
          <a:lstStyle/>
          <a:p>
            <a:r>
              <a:rPr lang="en-US" dirty="0"/>
              <a:t>The generic class-based-views was introduced to address the common use cases in a Web application, such as creating new objects, form handling, list views, pagination, archive views and so on.</a:t>
            </a:r>
          </a:p>
          <a:p>
            <a:endParaRPr lang="en-US" dirty="0"/>
          </a:p>
          <a:p>
            <a:r>
              <a:rPr lang="en-US" dirty="0"/>
              <a:t>They come in the Django core, and you can implement them from the module </a:t>
            </a:r>
            <a:r>
              <a:rPr lang="en-US" dirty="0" err="1"/>
              <a:t>django.views.generic</a:t>
            </a:r>
            <a:r>
              <a:rPr lang="en-US" dirty="0"/>
              <a:t>.</a:t>
            </a:r>
          </a:p>
          <a:p>
            <a:endParaRPr lang="en-US" dirty="0"/>
          </a:p>
          <a:p>
            <a:r>
              <a:rPr lang="en-US" dirty="0"/>
              <a:t>They are great and can speed up the development process.</a:t>
            </a:r>
          </a:p>
          <a:p>
            <a:endParaRPr lang="en-US" dirty="0"/>
          </a:p>
          <a:p>
            <a:r>
              <a:rPr lang="en-US" dirty="0"/>
              <a:t>Here is an overview of the available views:</a:t>
            </a:r>
            <a:endParaRPr lang="en-IN" dirty="0"/>
          </a:p>
        </p:txBody>
      </p:sp>
    </p:spTree>
    <p:extLst>
      <p:ext uri="{BB962C8B-B14F-4D97-AF65-F5344CB8AC3E}">
        <p14:creationId xmlns:p14="http://schemas.microsoft.com/office/powerpoint/2010/main" val="1000143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BFF2F-C417-4D36-B03E-FC799C8AC6FE}"/>
              </a:ext>
            </a:extLst>
          </p:cNvPr>
          <p:cNvSpPr>
            <a:spLocks noGrp="1"/>
          </p:cNvSpPr>
          <p:nvPr>
            <p:ph type="title"/>
          </p:nvPr>
        </p:nvSpPr>
        <p:spPr/>
        <p:txBody>
          <a:bodyPr>
            <a:normAutofit fontScale="90000"/>
          </a:bodyPr>
          <a:lstStyle/>
          <a:p>
            <a:r>
              <a:rPr lang="en-IN" b="0" i="0" dirty="0">
                <a:solidFill>
                  <a:schemeClr val="bg1"/>
                </a:solidFill>
                <a:effectLst/>
                <a:latin typeface="HelveticaNeue"/>
              </a:rPr>
              <a:t>Simple Generic Views</a:t>
            </a:r>
            <a:br>
              <a:rPr lang="en-IN" b="0" i="0" dirty="0">
                <a:solidFill>
                  <a:srgbClr val="222222"/>
                </a:solidFill>
                <a:effectLst/>
                <a:latin typeface="HelveticaNeue"/>
              </a:rPr>
            </a:br>
            <a:br>
              <a:rPr lang="en-IN" b="0" i="0" dirty="0">
                <a:solidFill>
                  <a:srgbClr val="222222"/>
                </a:solidFill>
                <a:effectLst/>
                <a:latin typeface="HelveticaNeue"/>
              </a:rPr>
            </a:br>
            <a:endParaRPr lang="en-IN" dirty="0"/>
          </a:p>
        </p:txBody>
      </p:sp>
      <p:sp>
        <p:nvSpPr>
          <p:cNvPr id="3" name="Content Placeholder 2">
            <a:extLst>
              <a:ext uri="{FF2B5EF4-FFF2-40B4-BE49-F238E27FC236}">
                <a16:creationId xmlns:a16="http://schemas.microsoft.com/office/drawing/2014/main" id="{F6849CBE-642E-4E03-950E-3370AC8FB58D}"/>
              </a:ext>
            </a:extLst>
          </p:cNvPr>
          <p:cNvSpPr>
            <a:spLocks noGrp="1"/>
          </p:cNvSpPr>
          <p:nvPr>
            <p:ph idx="1"/>
          </p:nvPr>
        </p:nvSpPr>
        <p:spPr/>
        <p:txBody>
          <a:bodyPr/>
          <a:lstStyle/>
          <a:p>
            <a:pPr algn="l">
              <a:buFont typeface="Arial" panose="020B0604020202020204" pitchFamily="34" charset="0"/>
              <a:buChar char="•"/>
            </a:pPr>
            <a:r>
              <a:rPr lang="en-IN" b="0" i="0" dirty="0">
                <a:solidFill>
                  <a:srgbClr val="222222"/>
                </a:solidFill>
                <a:effectLst/>
                <a:latin typeface="HelveticaNeue"/>
              </a:rPr>
              <a:t>View</a:t>
            </a:r>
          </a:p>
          <a:p>
            <a:pPr algn="l">
              <a:buFont typeface="Arial" panose="020B0604020202020204" pitchFamily="34" charset="0"/>
              <a:buChar char="•"/>
            </a:pPr>
            <a:r>
              <a:rPr lang="en-IN" b="0" i="0" dirty="0" err="1">
                <a:solidFill>
                  <a:srgbClr val="222222"/>
                </a:solidFill>
                <a:effectLst/>
                <a:latin typeface="HelveticaNeue"/>
              </a:rPr>
              <a:t>TemplateView</a:t>
            </a:r>
            <a:endParaRPr lang="en-IN" b="0" i="0" dirty="0">
              <a:solidFill>
                <a:srgbClr val="222222"/>
              </a:solidFill>
              <a:effectLst/>
              <a:latin typeface="HelveticaNeue"/>
            </a:endParaRPr>
          </a:p>
          <a:p>
            <a:pPr algn="l">
              <a:buFont typeface="Arial" panose="020B0604020202020204" pitchFamily="34" charset="0"/>
              <a:buChar char="•"/>
            </a:pPr>
            <a:r>
              <a:rPr lang="en-IN" b="0" i="0" dirty="0" err="1">
                <a:solidFill>
                  <a:srgbClr val="222222"/>
                </a:solidFill>
                <a:effectLst/>
                <a:latin typeface="HelveticaNeue"/>
              </a:rPr>
              <a:t>RedirectView</a:t>
            </a:r>
            <a:endParaRPr lang="en-IN" b="0" i="0" dirty="0">
              <a:solidFill>
                <a:srgbClr val="222222"/>
              </a:solidFill>
              <a:effectLst/>
              <a:latin typeface="HelveticaNeue"/>
            </a:endParaRPr>
          </a:p>
          <a:p>
            <a:endParaRPr lang="en-IN" dirty="0"/>
          </a:p>
        </p:txBody>
      </p:sp>
    </p:spTree>
    <p:extLst>
      <p:ext uri="{BB962C8B-B14F-4D97-AF65-F5344CB8AC3E}">
        <p14:creationId xmlns:p14="http://schemas.microsoft.com/office/powerpoint/2010/main" val="1430881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608F-811E-4744-BCAD-5DE15169AE5B}"/>
              </a:ext>
            </a:extLst>
          </p:cNvPr>
          <p:cNvSpPr>
            <a:spLocks noGrp="1"/>
          </p:cNvSpPr>
          <p:nvPr>
            <p:ph type="title"/>
          </p:nvPr>
        </p:nvSpPr>
        <p:spPr/>
        <p:txBody>
          <a:bodyPr/>
          <a:lstStyle/>
          <a:p>
            <a:r>
              <a:rPr lang="en-US" dirty="0"/>
              <a:t>Detail View</a:t>
            </a:r>
            <a:endParaRPr lang="en-IN" dirty="0"/>
          </a:p>
        </p:txBody>
      </p:sp>
      <p:sp>
        <p:nvSpPr>
          <p:cNvPr id="3" name="Content Placeholder 2">
            <a:extLst>
              <a:ext uri="{FF2B5EF4-FFF2-40B4-BE49-F238E27FC236}">
                <a16:creationId xmlns:a16="http://schemas.microsoft.com/office/drawing/2014/main" id="{051672DE-A4F6-43B7-88CF-01F382A5F828}"/>
              </a:ext>
            </a:extLst>
          </p:cNvPr>
          <p:cNvSpPr>
            <a:spLocks noGrp="1"/>
          </p:cNvSpPr>
          <p:nvPr>
            <p:ph idx="1"/>
          </p:nvPr>
        </p:nvSpPr>
        <p:spPr/>
        <p:txBody>
          <a:bodyPr/>
          <a:lstStyle/>
          <a:p>
            <a:r>
              <a:rPr lang="en-US" dirty="0"/>
              <a:t>Detail View</a:t>
            </a:r>
            <a:endParaRPr lang="en-IN" dirty="0"/>
          </a:p>
        </p:txBody>
      </p:sp>
    </p:spTree>
    <p:extLst>
      <p:ext uri="{BB962C8B-B14F-4D97-AF65-F5344CB8AC3E}">
        <p14:creationId xmlns:p14="http://schemas.microsoft.com/office/powerpoint/2010/main" val="3968969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470DF-2D38-4943-ABE9-C4BE5B730EB3}"/>
              </a:ext>
            </a:extLst>
          </p:cNvPr>
          <p:cNvSpPr>
            <a:spLocks noGrp="1"/>
          </p:cNvSpPr>
          <p:nvPr>
            <p:ph type="title"/>
          </p:nvPr>
        </p:nvSpPr>
        <p:spPr/>
        <p:txBody>
          <a:bodyPr/>
          <a:lstStyle/>
          <a:p>
            <a:r>
              <a:rPr lang="en-US" dirty="0"/>
              <a:t>List View	</a:t>
            </a:r>
            <a:endParaRPr lang="en-IN" dirty="0"/>
          </a:p>
        </p:txBody>
      </p:sp>
      <p:sp>
        <p:nvSpPr>
          <p:cNvPr id="3" name="Content Placeholder 2">
            <a:extLst>
              <a:ext uri="{FF2B5EF4-FFF2-40B4-BE49-F238E27FC236}">
                <a16:creationId xmlns:a16="http://schemas.microsoft.com/office/drawing/2014/main" id="{066AFAB9-FBE6-47C1-BFE1-EB87ADDDC288}"/>
              </a:ext>
            </a:extLst>
          </p:cNvPr>
          <p:cNvSpPr>
            <a:spLocks noGrp="1"/>
          </p:cNvSpPr>
          <p:nvPr>
            <p:ph idx="1"/>
          </p:nvPr>
        </p:nvSpPr>
        <p:spPr/>
        <p:txBody>
          <a:bodyPr/>
          <a:lstStyle/>
          <a:p>
            <a:r>
              <a:rPr lang="en-US" dirty="0"/>
              <a:t>List View</a:t>
            </a:r>
            <a:endParaRPr lang="en-IN" dirty="0"/>
          </a:p>
        </p:txBody>
      </p:sp>
    </p:spTree>
    <p:extLst>
      <p:ext uri="{BB962C8B-B14F-4D97-AF65-F5344CB8AC3E}">
        <p14:creationId xmlns:p14="http://schemas.microsoft.com/office/powerpoint/2010/main" val="5948397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2D362-A37D-4F84-81D7-62D9B28CCDE7}"/>
              </a:ext>
            </a:extLst>
          </p:cNvPr>
          <p:cNvSpPr>
            <a:spLocks noGrp="1"/>
          </p:cNvSpPr>
          <p:nvPr>
            <p:ph type="title"/>
          </p:nvPr>
        </p:nvSpPr>
        <p:spPr/>
        <p:txBody>
          <a:bodyPr/>
          <a:lstStyle/>
          <a:p>
            <a:r>
              <a:rPr lang="en-US" dirty="0"/>
              <a:t>Editing Views</a:t>
            </a:r>
            <a:endParaRPr lang="en-IN" dirty="0"/>
          </a:p>
        </p:txBody>
      </p:sp>
      <p:sp>
        <p:nvSpPr>
          <p:cNvPr id="3" name="Content Placeholder 2">
            <a:extLst>
              <a:ext uri="{FF2B5EF4-FFF2-40B4-BE49-F238E27FC236}">
                <a16:creationId xmlns:a16="http://schemas.microsoft.com/office/drawing/2014/main" id="{824BDDB9-6A83-49FC-BD74-53256F5922DC}"/>
              </a:ext>
            </a:extLst>
          </p:cNvPr>
          <p:cNvSpPr>
            <a:spLocks noGrp="1"/>
          </p:cNvSpPr>
          <p:nvPr>
            <p:ph idx="1"/>
          </p:nvPr>
        </p:nvSpPr>
        <p:spPr/>
        <p:txBody>
          <a:bodyPr/>
          <a:lstStyle/>
          <a:p>
            <a:pPr algn="l">
              <a:buFont typeface="Arial" panose="020B0604020202020204" pitchFamily="34" charset="0"/>
              <a:buChar char="•"/>
            </a:pPr>
            <a:r>
              <a:rPr lang="en-IN" b="0" i="0" dirty="0" err="1">
                <a:solidFill>
                  <a:srgbClr val="222222"/>
                </a:solidFill>
                <a:effectLst/>
                <a:latin typeface="HelveticaNeue"/>
              </a:rPr>
              <a:t>FormView</a:t>
            </a:r>
            <a:endParaRPr lang="en-IN" b="0" i="0" dirty="0">
              <a:solidFill>
                <a:srgbClr val="222222"/>
              </a:solidFill>
              <a:effectLst/>
              <a:latin typeface="HelveticaNeue"/>
            </a:endParaRPr>
          </a:p>
          <a:p>
            <a:pPr algn="l">
              <a:buFont typeface="Arial" panose="020B0604020202020204" pitchFamily="34" charset="0"/>
              <a:buChar char="•"/>
            </a:pPr>
            <a:r>
              <a:rPr lang="en-IN" b="0" i="0" dirty="0" err="1">
                <a:solidFill>
                  <a:srgbClr val="222222"/>
                </a:solidFill>
                <a:effectLst/>
                <a:latin typeface="HelveticaNeue"/>
              </a:rPr>
              <a:t>CreateView</a:t>
            </a:r>
            <a:endParaRPr lang="en-IN" b="0" i="0" dirty="0">
              <a:solidFill>
                <a:srgbClr val="222222"/>
              </a:solidFill>
              <a:effectLst/>
              <a:latin typeface="HelveticaNeue"/>
            </a:endParaRPr>
          </a:p>
          <a:p>
            <a:pPr algn="l">
              <a:buFont typeface="Arial" panose="020B0604020202020204" pitchFamily="34" charset="0"/>
              <a:buChar char="•"/>
            </a:pPr>
            <a:r>
              <a:rPr lang="en-IN" b="0" i="0" dirty="0" err="1">
                <a:solidFill>
                  <a:srgbClr val="222222"/>
                </a:solidFill>
                <a:effectLst/>
                <a:latin typeface="HelveticaNeue"/>
              </a:rPr>
              <a:t>UpdateView</a:t>
            </a:r>
            <a:endParaRPr lang="en-IN" b="0" i="0" dirty="0">
              <a:solidFill>
                <a:srgbClr val="222222"/>
              </a:solidFill>
              <a:effectLst/>
              <a:latin typeface="HelveticaNeue"/>
            </a:endParaRPr>
          </a:p>
          <a:p>
            <a:pPr algn="l">
              <a:buFont typeface="Arial" panose="020B0604020202020204" pitchFamily="34" charset="0"/>
              <a:buChar char="•"/>
            </a:pPr>
            <a:r>
              <a:rPr lang="en-IN" b="0" i="0" dirty="0" err="1">
                <a:solidFill>
                  <a:srgbClr val="222222"/>
                </a:solidFill>
                <a:effectLst/>
                <a:latin typeface="HelveticaNeue"/>
              </a:rPr>
              <a:t>DeleteView</a:t>
            </a:r>
            <a:endParaRPr lang="en-IN" b="0" i="0" dirty="0">
              <a:solidFill>
                <a:srgbClr val="222222"/>
              </a:solidFill>
              <a:effectLst/>
              <a:latin typeface="HelveticaNeue"/>
            </a:endParaRPr>
          </a:p>
          <a:p>
            <a:pPr marL="0" indent="0">
              <a:buNone/>
            </a:pPr>
            <a:endParaRPr lang="en-IN" dirty="0"/>
          </a:p>
        </p:txBody>
      </p:sp>
    </p:spTree>
    <p:extLst>
      <p:ext uri="{BB962C8B-B14F-4D97-AF65-F5344CB8AC3E}">
        <p14:creationId xmlns:p14="http://schemas.microsoft.com/office/powerpoint/2010/main" val="15967817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77234-D63C-4DCF-9B0E-20EF71E03F73}"/>
              </a:ext>
            </a:extLst>
          </p:cNvPr>
          <p:cNvSpPr>
            <a:spLocks noGrp="1"/>
          </p:cNvSpPr>
          <p:nvPr>
            <p:ph type="title"/>
          </p:nvPr>
        </p:nvSpPr>
        <p:spPr/>
        <p:txBody>
          <a:bodyPr/>
          <a:lstStyle/>
          <a:p>
            <a:r>
              <a:rPr lang="en-US" dirty="0"/>
              <a:t>Date-Based-Views</a:t>
            </a:r>
            <a:endParaRPr lang="en-IN" dirty="0"/>
          </a:p>
        </p:txBody>
      </p:sp>
      <p:sp>
        <p:nvSpPr>
          <p:cNvPr id="3" name="Content Placeholder 2">
            <a:extLst>
              <a:ext uri="{FF2B5EF4-FFF2-40B4-BE49-F238E27FC236}">
                <a16:creationId xmlns:a16="http://schemas.microsoft.com/office/drawing/2014/main" id="{F08251C6-356B-4EBB-BD09-268D00648883}"/>
              </a:ext>
            </a:extLst>
          </p:cNvPr>
          <p:cNvSpPr>
            <a:spLocks noGrp="1"/>
          </p:cNvSpPr>
          <p:nvPr>
            <p:ph idx="1"/>
          </p:nvPr>
        </p:nvSpPr>
        <p:spPr/>
        <p:txBody>
          <a:bodyPr/>
          <a:lstStyle/>
          <a:p>
            <a:pPr algn="l">
              <a:buFont typeface="Arial" panose="020B0604020202020204" pitchFamily="34" charset="0"/>
              <a:buChar char="•"/>
            </a:pPr>
            <a:r>
              <a:rPr lang="en-US" b="0" i="0" dirty="0" err="1">
                <a:solidFill>
                  <a:srgbClr val="222222"/>
                </a:solidFill>
                <a:effectLst/>
                <a:latin typeface="HelveticaNeue"/>
              </a:rPr>
              <a:t>ArchiveIndexView</a:t>
            </a:r>
            <a:endParaRPr lang="en-US" b="0" i="0" dirty="0">
              <a:solidFill>
                <a:srgbClr val="222222"/>
              </a:solidFill>
              <a:effectLst/>
              <a:latin typeface="HelveticaNeue"/>
            </a:endParaRPr>
          </a:p>
          <a:p>
            <a:pPr algn="l">
              <a:buFont typeface="Arial" panose="020B0604020202020204" pitchFamily="34" charset="0"/>
              <a:buChar char="•"/>
            </a:pPr>
            <a:r>
              <a:rPr lang="en-US" b="0" i="0" dirty="0" err="1">
                <a:solidFill>
                  <a:srgbClr val="222222"/>
                </a:solidFill>
                <a:effectLst/>
                <a:latin typeface="HelveticaNeue"/>
              </a:rPr>
              <a:t>YearArchiveView</a:t>
            </a:r>
            <a:endParaRPr lang="en-US" b="0" i="0" dirty="0">
              <a:solidFill>
                <a:srgbClr val="222222"/>
              </a:solidFill>
              <a:effectLst/>
              <a:latin typeface="HelveticaNeue"/>
            </a:endParaRPr>
          </a:p>
          <a:p>
            <a:pPr algn="l">
              <a:buFont typeface="Arial" panose="020B0604020202020204" pitchFamily="34" charset="0"/>
              <a:buChar char="•"/>
            </a:pPr>
            <a:r>
              <a:rPr lang="en-US" b="0" i="0" dirty="0" err="1">
                <a:solidFill>
                  <a:srgbClr val="222222"/>
                </a:solidFill>
                <a:effectLst/>
                <a:latin typeface="HelveticaNeue"/>
              </a:rPr>
              <a:t>MonthArchiveView</a:t>
            </a:r>
            <a:endParaRPr lang="en-US" b="0" i="0" dirty="0">
              <a:solidFill>
                <a:srgbClr val="222222"/>
              </a:solidFill>
              <a:effectLst/>
              <a:latin typeface="HelveticaNeue"/>
            </a:endParaRPr>
          </a:p>
          <a:p>
            <a:pPr algn="l">
              <a:buFont typeface="Arial" panose="020B0604020202020204" pitchFamily="34" charset="0"/>
              <a:buChar char="•"/>
            </a:pPr>
            <a:r>
              <a:rPr lang="en-US" b="0" i="0" dirty="0" err="1">
                <a:solidFill>
                  <a:srgbClr val="222222"/>
                </a:solidFill>
                <a:effectLst/>
                <a:latin typeface="HelveticaNeue"/>
              </a:rPr>
              <a:t>WeekArchiveView</a:t>
            </a:r>
            <a:endParaRPr lang="en-US" b="0" i="0" dirty="0">
              <a:solidFill>
                <a:srgbClr val="222222"/>
              </a:solidFill>
              <a:effectLst/>
              <a:latin typeface="HelveticaNeue"/>
            </a:endParaRPr>
          </a:p>
          <a:p>
            <a:pPr algn="l">
              <a:buFont typeface="Arial" panose="020B0604020202020204" pitchFamily="34" charset="0"/>
              <a:buChar char="•"/>
            </a:pPr>
            <a:r>
              <a:rPr lang="en-US" b="0" i="0" dirty="0" err="1">
                <a:solidFill>
                  <a:srgbClr val="222222"/>
                </a:solidFill>
                <a:effectLst/>
                <a:latin typeface="HelveticaNeue"/>
              </a:rPr>
              <a:t>DayArchiveView</a:t>
            </a:r>
            <a:endParaRPr lang="en-US" b="0" i="0" dirty="0">
              <a:solidFill>
                <a:srgbClr val="222222"/>
              </a:solidFill>
              <a:effectLst/>
              <a:latin typeface="HelveticaNeue"/>
            </a:endParaRPr>
          </a:p>
          <a:p>
            <a:pPr algn="l">
              <a:buFont typeface="Arial" panose="020B0604020202020204" pitchFamily="34" charset="0"/>
              <a:buChar char="•"/>
            </a:pPr>
            <a:r>
              <a:rPr lang="en-US" b="0" i="0" dirty="0" err="1">
                <a:solidFill>
                  <a:srgbClr val="222222"/>
                </a:solidFill>
                <a:effectLst/>
                <a:latin typeface="HelveticaNeue"/>
              </a:rPr>
              <a:t>TodayArchiveView</a:t>
            </a:r>
            <a:endParaRPr lang="en-US" b="0" i="0" dirty="0">
              <a:solidFill>
                <a:srgbClr val="222222"/>
              </a:solidFill>
              <a:effectLst/>
              <a:latin typeface="HelveticaNeue"/>
            </a:endParaRPr>
          </a:p>
          <a:p>
            <a:pPr algn="l">
              <a:buFont typeface="Arial" panose="020B0604020202020204" pitchFamily="34" charset="0"/>
              <a:buChar char="•"/>
            </a:pPr>
            <a:r>
              <a:rPr lang="en-US" b="0" i="0" dirty="0" err="1">
                <a:solidFill>
                  <a:srgbClr val="222222"/>
                </a:solidFill>
                <a:effectLst/>
                <a:latin typeface="HelveticaNeue"/>
              </a:rPr>
              <a:t>DateDetailView</a:t>
            </a:r>
            <a:endParaRPr lang="en-US" b="0" i="0" dirty="0">
              <a:solidFill>
                <a:srgbClr val="222222"/>
              </a:solidFill>
              <a:effectLst/>
              <a:latin typeface="HelveticaNeue"/>
            </a:endParaRPr>
          </a:p>
          <a:p>
            <a:endParaRPr lang="en-IN" dirty="0"/>
          </a:p>
        </p:txBody>
      </p:sp>
    </p:spTree>
    <p:extLst>
      <p:ext uri="{BB962C8B-B14F-4D97-AF65-F5344CB8AC3E}">
        <p14:creationId xmlns:p14="http://schemas.microsoft.com/office/powerpoint/2010/main" val="35163155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4A80A-AA95-4601-AA04-F531E84AF997}"/>
              </a:ext>
            </a:extLst>
          </p:cNvPr>
          <p:cNvSpPr>
            <a:spLocks noGrp="1"/>
          </p:cNvSpPr>
          <p:nvPr>
            <p:ph type="title"/>
          </p:nvPr>
        </p:nvSpPr>
        <p:spPr/>
        <p:txBody>
          <a:bodyPr/>
          <a:lstStyle/>
          <a:p>
            <a:r>
              <a:rPr lang="en-US" dirty="0"/>
              <a:t>CREATE FIRST TEMPLATE BASED VIEWS</a:t>
            </a:r>
            <a:endParaRPr lang="en-IN" dirty="0"/>
          </a:p>
        </p:txBody>
      </p:sp>
      <p:sp>
        <p:nvSpPr>
          <p:cNvPr id="3" name="Content Placeholder 2">
            <a:extLst>
              <a:ext uri="{FF2B5EF4-FFF2-40B4-BE49-F238E27FC236}">
                <a16:creationId xmlns:a16="http://schemas.microsoft.com/office/drawing/2014/main" id="{1B0D5712-7173-4744-8A81-7323B168C731}"/>
              </a:ext>
            </a:extLst>
          </p:cNvPr>
          <p:cNvSpPr>
            <a:spLocks noGrp="1"/>
          </p:cNvSpPr>
          <p:nvPr>
            <p:ph idx="1"/>
          </p:nvPr>
        </p:nvSpPr>
        <p:spPr/>
        <p:txBody>
          <a:bodyPr/>
          <a:lstStyle/>
          <a:p>
            <a:r>
              <a:rPr lang="en-US" dirty="0"/>
              <a:t>CREATE APP using </a:t>
            </a:r>
            <a:r>
              <a:rPr lang="en-US" dirty="0" err="1"/>
              <a:t>startapp</a:t>
            </a:r>
            <a:endParaRPr lang="en-US" dirty="0"/>
          </a:p>
          <a:p>
            <a:r>
              <a:rPr lang="en-US" dirty="0"/>
              <a:t>Create class under views.py </a:t>
            </a:r>
          </a:p>
          <a:p>
            <a:r>
              <a:rPr lang="en-US" dirty="0"/>
              <a:t>Inherit Template Views</a:t>
            </a:r>
          </a:p>
          <a:p>
            <a:r>
              <a:rPr lang="en-US" dirty="0"/>
              <a:t>from </a:t>
            </a:r>
            <a:r>
              <a:rPr lang="en-US" dirty="0" err="1"/>
              <a:t>django.views.generic.base</a:t>
            </a:r>
            <a:r>
              <a:rPr lang="en-US" dirty="0"/>
              <a:t> import </a:t>
            </a:r>
            <a:r>
              <a:rPr lang="en-US" dirty="0" err="1"/>
              <a:t>TemplateView</a:t>
            </a:r>
            <a:endParaRPr lang="en-US" dirty="0"/>
          </a:p>
          <a:p>
            <a:r>
              <a:rPr lang="en-IN" dirty="0" err="1"/>
              <a:t>Overide</a:t>
            </a:r>
            <a:r>
              <a:rPr lang="en-IN" dirty="0"/>
              <a:t> function from Template views</a:t>
            </a:r>
          </a:p>
          <a:p>
            <a:r>
              <a:rPr lang="en-US" dirty="0"/>
              <a:t>def get(</a:t>
            </a:r>
            <a:r>
              <a:rPr lang="en-US" dirty="0" err="1"/>
              <a:t>self,request</a:t>
            </a:r>
            <a:r>
              <a:rPr lang="en-US" dirty="0"/>
              <a:t>,*</a:t>
            </a:r>
            <a:r>
              <a:rPr lang="en-US" dirty="0" err="1"/>
              <a:t>args</a:t>
            </a:r>
            <a:r>
              <a:rPr lang="en-US" dirty="0"/>
              <a:t>,**</a:t>
            </a:r>
            <a:r>
              <a:rPr lang="en-US" dirty="0" err="1"/>
              <a:t>kwaargs</a:t>
            </a:r>
            <a:r>
              <a:rPr lang="en-US" dirty="0"/>
              <a:t>):</a:t>
            </a:r>
          </a:p>
          <a:p>
            <a:r>
              <a:rPr lang="en-US" dirty="0"/>
              <a:t>        return render(request,"ex2.html")</a:t>
            </a:r>
          </a:p>
          <a:p>
            <a:r>
              <a:rPr lang="en-US" dirty="0"/>
              <a:t>Register your app inside installed apps</a:t>
            </a:r>
          </a:p>
          <a:p>
            <a:r>
              <a:rPr lang="en-US"/>
              <a:t>Define URL</a:t>
            </a:r>
            <a:endParaRPr lang="en-US" dirty="0"/>
          </a:p>
          <a:p>
            <a:r>
              <a:rPr lang="en-US" dirty="0"/>
              <a:t>path('ex1/',Ex1Views.as_view(),name="ex1"),</a:t>
            </a:r>
            <a:endParaRPr lang="en-IN" dirty="0"/>
          </a:p>
        </p:txBody>
      </p:sp>
    </p:spTree>
    <p:extLst>
      <p:ext uri="{BB962C8B-B14F-4D97-AF65-F5344CB8AC3E}">
        <p14:creationId xmlns:p14="http://schemas.microsoft.com/office/powerpoint/2010/main" val="31292548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0135C-6A6F-4F1C-802D-90768868009A}"/>
              </a:ext>
            </a:extLst>
          </p:cNvPr>
          <p:cNvSpPr>
            <a:spLocks noGrp="1"/>
          </p:cNvSpPr>
          <p:nvPr>
            <p:ph type="title"/>
          </p:nvPr>
        </p:nvSpPr>
        <p:spPr/>
        <p:txBody>
          <a:bodyPr/>
          <a:lstStyle/>
          <a:p>
            <a:r>
              <a:rPr lang="en-US" dirty="0"/>
              <a:t>LIST VIEW</a:t>
            </a:r>
            <a:endParaRPr lang="en-IN" dirty="0"/>
          </a:p>
        </p:txBody>
      </p:sp>
      <p:sp>
        <p:nvSpPr>
          <p:cNvPr id="3" name="Content Placeholder 2">
            <a:extLst>
              <a:ext uri="{FF2B5EF4-FFF2-40B4-BE49-F238E27FC236}">
                <a16:creationId xmlns:a16="http://schemas.microsoft.com/office/drawing/2014/main" id="{038EAFD8-9E51-4C14-9C08-E6628CCBBE4A}"/>
              </a:ext>
            </a:extLst>
          </p:cNvPr>
          <p:cNvSpPr>
            <a:spLocks noGrp="1"/>
          </p:cNvSpPr>
          <p:nvPr>
            <p:ph idx="1"/>
          </p:nvPr>
        </p:nvSpPr>
        <p:spPr/>
        <p:txBody>
          <a:bodyPr/>
          <a:lstStyle/>
          <a:p>
            <a:r>
              <a:rPr lang="en-US" dirty="0"/>
              <a:t>INCLUDE URL</a:t>
            </a:r>
          </a:p>
          <a:p>
            <a:r>
              <a:rPr lang="en-IN" dirty="0"/>
              <a:t>path('student/',include("</a:t>
            </a:r>
            <a:r>
              <a:rPr lang="en-IN" dirty="0" err="1"/>
              <a:t>student.urls</a:t>
            </a:r>
            <a:r>
              <a:rPr lang="en-IN" dirty="0"/>
              <a:t>"))</a:t>
            </a:r>
          </a:p>
          <a:p>
            <a:r>
              <a:rPr lang="en-IN" dirty="0"/>
              <a:t>URLS.py</a:t>
            </a:r>
          </a:p>
          <a:p>
            <a:r>
              <a:rPr lang="en-US" dirty="0"/>
              <a:t>from </a:t>
            </a:r>
            <a:r>
              <a:rPr lang="en-US" dirty="0" err="1"/>
              <a:t>django.urls</a:t>
            </a:r>
            <a:r>
              <a:rPr lang="en-US" dirty="0"/>
              <a:t> import path</a:t>
            </a:r>
          </a:p>
          <a:p>
            <a:r>
              <a:rPr lang="en-US" dirty="0"/>
              <a:t>from .views import *</a:t>
            </a:r>
          </a:p>
          <a:p>
            <a:endParaRPr lang="en-US" dirty="0"/>
          </a:p>
          <a:p>
            <a:r>
              <a:rPr lang="en-US" dirty="0" err="1"/>
              <a:t>urlpatterns</a:t>
            </a:r>
            <a:r>
              <a:rPr lang="en-US" dirty="0"/>
              <a:t> = [</a:t>
            </a:r>
          </a:p>
          <a:p>
            <a:r>
              <a:rPr lang="en-US" dirty="0"/>
              <a:t>    path('',</a:t>
            </a:r>
            <a:r>
              <a:rPr lang="en-US" dirty="0" err="1"/>
              <a:t>StudentList.as_view</a:t>
            </a:r>
            <a:r>
              <a:rPr lang="en-US" dirty="0"/>
              <a:t>(), name="home"),</a:t>
            </a:r>
          </a:p>
          <a:p>
            <a:r>
              <a:rPr lang="en-US" dirty="0"/>
              <a:t>]</a:t>
            </a:r>
            <a:endParaRPr lang="en-IN" dirty="0"/>
          </a:p>
        </p:txBody>
      </p:sp>
    </p:spTree>
    <p:extLst>
      <p:ext uri="{BB962C8B-B14F-4D97-AF65-F5344CB8AC3E}">
        <p14:creationId xmlns:p14="http://schemas.microsoft.com/office/powerpoint/2010/main" val="2371049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BF12B-C436-49C1-8A29-E1F8949EC434}"/>
              </a:ext>
            </a:extLst>
          </p:cNvPr>
          <p:cNvSpPr>
            <a:spLocks noGrp="1"/>
          </p:cNvSpPr>
          <p:nvPr>
            <p:ph type="title"/>
          </p:nvPr>
        </p:nvSpPr>
        <p:spPr/>
        <p:txBody>
          <a:bodyPr/>
          <a:lstStyle/>
          <a:p>
            <a:r>
              <a:rPr lang="en-US" dirty="0"/>
              <a:t>INSTALLATION</a:t>
            </a:r>
            <a:endParaRPr lang="en-IN" dirty="0"/>
          </a:p>
        </p:txBody>
      </p:sp>
      <p:sp>
        <p:nvSpPr>
          <p:cNvPr id="3" name="Content Placeholder 2">
            <a:extLst>
              <a:ext uri="{FF2B5EF4-FFF2-40B4-BE49-F238E27FC236}">
                <a16:creationId xmlns:a16="http://schemas.microsoft.com/office/drawing/2014/main" id="{4381CBF8-B297-4DB8-9740-E6BFFB875150}"/>
              </a:ext>
            </a:extLst>
          </p:cNvPr>
          <p:cNvSpPr>
            <a:spLocks noGrp="1"/>
          </p:cNvSpPr>
          <p:nvPr>
            <p:ph idx="1"/>
          </p:nvPr>
        </p:nvSpPr>
        <p:spPr/>
        <p:txBody>
          <a:bodyPr/>
          <a:lstStyle/>
          <a:p>
            <a:r>
              <a:rPr lang="en-US" b="0" i="0" dirty="0">
                <a:solidFill>
                  <a:srgbClr val="222222"/>
                </a:solidFill>
                <a:effectLst/>
                <a:latin typeface="HelveticaNeue"/>
              </a:rPr>
              <a:t>The first thing we need to do is install some programs on our machine so to be able to start playing with Django. The basic setup consists of installing </a:t>
            </a:r>
            <a:r>
              <a:rPr lang="en-US" b="1" i="0" dirty="0">
                <a:solidFill>
                  <a:srgbClr val="222222"/>
                </a:solidFill>
                <a:effectLst/>
                <a:latin typeface="HelveticaNeue"/>
              </a:rPr>
              <a:t>Python</a:t>
            </a:r>
            <a:r>
              <a:rPr lang="en-US" b="0" i="0" dirty="0">
                <a:solidFill>
                  <a:srgbClr val="222222"/>
                </a:solidFill>
                <a:effectLst/>
                <a:latin typeface="HelveticaNeue"/>
              </a:rPr>
              <a:t>, </a:t>
            </a:r>
            <a:r>
              <a:rPr lang="en-US" b="1" i="0" dirty="0" err="1">
                <a:solidFill>
                  <a:srgbClr val="222222"/>
                </a:solidFill>
                <a:effectLst/>
                <a:latin typeface="HelveticaNeue"/>
              </a:rPr>
              <a:t>Virtualenv</a:t>
            </a:r>
            <a:r>
              <a:rPr lang="en-US" b="0" i="0" dirty="0">
                <a:solidFill>
                  <a:srgbClr val="222222"/>
                </a:solidFill>
                <a:effectLst/>
                <a:latin typeface="HelveticaNeue"/>
              </a:rPr>
              <a:t>, and </a:t>
            </a:r>
            <a:r>
              <a:rPr lang="en-US" b="1" i="0" dirty="0">
                <a:solidFill>
                  <a:srgbClr val="222222"/>
                </a:solidFill>
                <a:effectLst/>
                <a:latin typeface="HelveticaNeue"/>
              </a:rPr>
              <a:t>Django</a:t>
            </a:r>
            <a:r>
              <a:rPr lang="en-US" b="0" i="0" dirty="0">
                <a:solidFill>
                  <a:srgbClr val="222222"/>
                </a:solidFill>
                <a:effectLst/>
                <a:latin typeface="HelveticaNeue"/>
              </a:rPr>
              <a:t>.</a:t>
            </a:r>
          </a:p>
          <a:p>
            <a:r>
              <a:rPr lang="en-US" dirty="0">
                <a:solidFill>
                  <a:srgbClr val="222222"/>
                </a:solidFill>
                <a:latin typeface="HelveticaNeue"/>
              </a:rPr>
              <a:t>Install Python  </a:t>
            </a:r>
            <a:r>
              <a:rPr lang="en-US" dirty="0">
                <a:solidFill>
                  <a:srgbClr val="222222"/>
                </a:solidFill>
                <a:latin typeface="HelveticaNeue"/>
                <a:hlinkClick r:id="rId2"/>
              </a:rPr>
              <a:t>https://www.python.org/downloads/</a:t>
            </a:r>
            <a:endParaRPr lang="en-US" dirty="0">
              <a:solidFill>
                <a:srgbClr val="222222"/>
              </a:solidFill>
              <a:latin typeface="HelveticaNeue"/>
            </a:endParaRPr>
          </a:p>
          <a:p>
            <a:r>
              <a:rPr lang="en-IN" b="0" i="0" dirty="0">
                <a:solidFill>
                  <a:srgbClr val="222222"/>
                </a:solidFill>
                <a:effectLst/>
                <a:latin typeface="HelveticaNeue"/>
              </a:rPr>
              <a:t>Install </a:t>
            </a:r>
            <a:r>
              <a:rPr lang="en-IN" b="0" i="0" dirty="0" err="1">
                <a:solidFill>
                  <a:srgbClr val="222222"/>
                </a:solidFill>
                <a:effectLst/>
                <a:latin typeface="HelveticaNeue"/>
              </a:rPr>
              <a:t>Virtualenv</a:t>
            </a:r>
            <a:r>
              <a:rPr lang="en-IN" b="0" i="0" dirty="0">
                <a:solidFill>
                  <a:srgbClr val="222222"/>
                </a:solidFill>
                <a:effectLst/>
                <a:latin typeface="HelveticaNeue"/>
              </a:rPr>
              <a:t>  pip install </a:t>
            </a:r>
            <a:r>
              <a:rPr lang="en-IN" b="0" i="0" dirty="0" err="1">
                <a:solidFill>
                  <a:srgbClr val="222222"/>
                </a:solidFill>
                <a:effectLst/>
                <a:latin typeface="HelveticaNeue"/>
              </a:rPr>
              <a:t>virtualenv</a:t>
            </a:r>
            <a:endParaRPr lang="en-IN" b="0" i="0" dirty="0">
              <a:solidFill>
                <a:srgbClr val="222222"/>
              </a:solidFill>
              <a:effectLst/>
              <a:latin typeface="HelveticaNeue"/>
            </a:endParaRPr>
          </a:p>
          <a:p>
            <a:endParaRPr lang="en-IN" b="0" i="0" dirty="0">
              <a:solidFill>
                <a:srgbClr val="222222"/>
              </a:solidFill>
              <a:effectLst/>
              <a:latin typeface="HelveticaNeue"/>
            </a:endParaRPr>
          </a:p>
          <a:p>
            <a:endParaRPr lang="en-IN" dirty="0"/>
          </a:p>
        </p:txBody>
      </p:sp>
    </p:spTree>
    <p:extLst>
      <p:ext uri="{BB962C8B-B14F-4D97-AF65-F5344CB8AC3E}">
        <p14:creationId xmlns:p14="http://schemas.microsoft.com/office/powerpoint/2010/main" val="752552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35F60-BC03-43EC-8925-834D2B09D512}"/>
              </a:ext>
            </a:extLst>
          </p:cNvPr>
          <p:cNvSpPr>
            <a:spLocks noGrp="1"/>
          </p:cNvSpPr>
          <p:nvPr>
            <p:ph type="title"/>
          </p:nvPr>
        </p:nvSpPr>
        <p:spPr/>
        <p:txBody>
          <a:bodyPr/>
          <a:lstStyle/>
          <a:p>
            <a:r>
              <a:rPr lang="en-US" dirty="0"/>
              <a:t>LIST VIEW</a:t>
            </a:r>
            <a:endParaRPr lang="en-IN" dirty="0"/>
          </a:p>
        </p:txBody>
      </p:sp>
      <p:sp>
        <p:nvSpPr>
          <p:cNvPr id="3" name="Content Placeholder 2">
            <a:extLst>
              <a:ext uri="{FF2B5EF4-FFF2-40B4-BE49-F238E27FC236}">
                <a16:creationId xmlns:a16="http://schemas.microsoft.com/office/drawing/2014/main" id="{B087B134-625D-4229-B623-433797407E8F}"/>
              </a:ext>
            </a:extLst>
          </p:cNvPr>
          <p:cNvSpPr>
            <a:spLocks noGrp="1"/>
          </p:cNvSpPr>
          <p:nvPr>
            <p:ph idx="1"/>
          </p:nvPr>
        </p:nvSpPr>
        <p:spPr/>
        <p:txBody>
          <a:bodyPr>
            <a:normAutofit fontScale="85000" lnSpcReduction="20000"/>
          </a:bodyPr>
          <a:lstStyle/>
          <a:p>
            <a:r>
              <a:rPr lang="en-IN" dirty="0"/>
              <a:t>from </a:t>
            </a:r>
            <a:r>
              <a:rPr lang="en-IN" dirty="0" err="1"/>
              <a:t>django.db</a:t>
            </a:r>
            <a:r>
              <a:rPr lang="en-IN" dirty="0"/>
              <a:t> import models</a:t>
            </a:r>
          </a:p>
          <a:p>
            <a:r>
              <a:rPr lang="en-IN" dirty="0"/>
              <a:t>from </a:t>
            </a:r>
            <a:r>
              <a:rPr lang="en-IN" dirty="0" err="1"/>
              <a:t>django.db.models.query</a:t>
            </a:r>
            <a:r>
              <a:rPr lang="en-IN" dirty="0"/>
              <a:t> import </a:t>
            </a:r>
            <a:r>
              <a:rPr lang="en-IN" dirty="0" err="1"/>
              <a:t>QuerySet</a:t>
            </a:r>
            <a:endParaRPr lang="en-IN" dirty="0"/>
          </a:p>
          <a:p>
            <a:r>
              <a:rPr lang="en-IN" dirty="0"/>
              <a:t>from </a:t>
            </a:r>
            <a:r>
              <a:rPr lang="en-IN" dirty="0" err="1"/>
              <a:t>django.shortcuts</a:t>
            </a:r>
            <a:r>
              <a:rPr lang="en-IN" dirty="0"/>
              <a:t> import render</a:t>
            </a:r>
          </a:p>
          <a:p>
            <a:r>
              <a:rPr lang="en-IN" dirty="0"/>
              <a:t>from </a:t>
            </a:r>
            <a:r>
              <a:rPr lang="en-IN" dirty="0" err="1"/>
              <a:t>django.views.generic</a:t>
            </a:r>
            <a:r>
              <a:rPr lang="en-IN" dirty="0"/>
              <a:t> import </a:t>
            </a:r>
            <a:r>
              <a:rPr lang="en-IN" dirty="0" err="1"/>
              <a:t>ListView</a:t>
            </a:r>
            <a:endParaRPr lang="en-IN" dirty="0"/>
          </a:p>
          <a:p>
            <a:r>
              <a:rPr lang="en-IN" dirty="0"/>
              <a:t>from .models import </a:t>
            </a:r>
            <a:r>
              <a:rPr lang="en-IN" dirty="0" err="1"/>
              <a:t>StudentList</a:t>
            </a:r>
            <a:endParaRPr lang="en-IN" dirty="0"/>
          </a:p>
          <a:p>
            <a:endParaRPr lang="en-IN" dirty="0"/>
          </a:p>
          <a:p>
            <a:r>
              <a:rPr lang="en-IN" dirty="0"/>
              <a:t>class </a:t>
            </a:r>
            <a:r>
              <a:rPr lang="en-IN" dirty="0" err="1"/>
              <a:t>StudentList</a:t>
            </a:r>
            <a:r>
              <a:rPr lang="en-IN" dirty="0"/>
              <a:t>(</a:t>
            </a:r>
            <a:r>
              <a:rPr lang="en-IN" dirty="0" err="1"/>
              <a:t>ListView</a:t>
            </a:r>
            <a:r>
              <a:rPr lang="en-IN" dirty="0"/>
              <a:t>):</a:t>
            </a:r>
          </a:p>
          <a:p>
            <a:r>
              <a:rPr lang="en-IN" dirty="0"/>
              <a:t>    models = </a:t>
            </a:r>
            <a:r>
              <a:rPr lang="en-IN" dirty="0" err="1"/>
              <a:t>StudentList</a:t>
            </a:r>
            <a:endParaRPr lang="en-IN" dirty="0"/>
          </a:p>
          <a:p>
            <a:r>
              <a:rPr lang="en-IN" dirty="0"/>
              <a:t>    </a:t>
            </a:r>
            <a:r>
              <a:rPr lang="en-IN" dirty="0" err="1"/>
              <a:t>queryset</a:t>
            </a:r>
            <a:r>
              <a:rPr lang="en-IN" dirty="0"/>
              <a:t> = </a:t>
            </a:r>
            <a:r>
              <a:rPr lang="en-IN" dirty="0" err="1"/>
              <a:t>StudentList.objects.all</a:t>
            </a:r>
            <a:r>
              <a:rPr lang="en-IN" dirty="0"/>
              <a:t>()</a:t>
            </a:r>
          </a:p>
          <a:p>
            <a:r>
              <a:rPr lang="en-IN" dirty="0"/>
              <a:t>    print("list --&gt;",</a:t>
            </a:r>
            <a:r>
              <a:rPr lang="en-IN" dirty="0" err="1"/>
              <a:t>StudentList.objects.all</a:t>
            </a:r>
            <a:r>
              <a:rPr lang="en-IN" dirty="0"/>
              <a:t>())</a:t>
            </a:r>
          </a:p>
          <a:p>
            <a:r>
              <a:rPr lang="en-IN" dirty="0"/>
              <a:t>    for </a:t>
            </a:r>
            <a:r>
              <a:rPr lang="en-IN" dirty="0" err="1"/>
              <a:t>i</a:t>
            </a:r>
            <a:r>
              <a:rPr lang="en-IN" dirty="0"/>
              <a:t> in </a:t>
            </a:r>
            <a:r>
              <a:rPr lang="en-IN" dirty="0" err="1"/>
              <a:t>StudentList.objects.all</a:t>
            </a:r>
            <a:r>
              <a:rPr lang="en-IN" dirty="0"/>
              <a:t>():</a:t>
            </a:r>
          </a:p>
          <a:p>
            <a:r>
              <a:rPr lang="en-IN" dirty="0"/>
              <a:t>        print(i.name)</a:t>
            </a:r>
          </a:p>
          <a:p>
            <a:r>
              <a:rPr lang="en-IN" dirty="0"/>
              <a:t>    </a:t>
            </a:r>
            <a:r>
              <a:rPr lang="en-IN" dirty="0" err="1"/>
              <a:t>template_name</a:t>
            </a:r>
            <a:r>
              <a:rPr lang="en-IN" dirty="0"/>
              <a:t> = 'student/student_list.html'</a:t>
            </a:r>
          </a:p>
          <a:p>
            <a:r>
              <a:rPr lang="en-IN" dirty="0"/>
              <a:t>    </a:t>
            </a:r>
            <a:r>
              <a:rPr lang="en-IN" dirty="0" err="1"/>
              <a:t>context_object_name</a:t>
            </a:r>
            <a:r>
              <a:rPr lang="en-IN" dirty="0"/>
              <a:t> = '</a:t>
            </a:r>
            <a:r>
              <a:rPr lang="en-IN" dirty="0" err="1"/>
              <a:t>student_list</a:t>
            </a:r>
            <a:r>
              <a:rPr lang="en-IN" dirty="0"/>
              <a:t>'</a:t>
            </a:r>
          </a:p>
          <a:p>
            <a:endParaRPr lang="en-IN" dirty="0"/>
          </a:p>
          <a:p>
            <a:endParaRPr lang="en-IN" dirty="0"/>
          </a:p>
        </p:txBody>
      </p:sp>
    </p:spTree>
    <p:extLst>
      <p:ext uri="{BB962C8B-B14F-4D97-AF65-F5344CB8AC3E}">
        <p14:creationId xmlns:p14="http://schemas.microsoft.com/office/powerpoint/2010/main" val="31927707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E0CE8-D2DF-4CBA-A2C8-D6ECF0BBCF49}"/>
              </a:ext>
            </a:extLst>
          </p:cNvPr>
          <p:cNvSpPr>
            <a:spLocks noGrp="1"/>
          </p:cNvSpPr>
          <p:nvPr>
            <p:ph type="title"/>
          </p:nvPr>
        </p:nvSpPr>
        <p:spPr/>
        <p:txBody>
          <a:bodyPr/>
          <a:lstStyle/>
          <a:p>
            <a:r>
              <a:rPr lang="en-US" dirty="0" err="1"/>
              <a:t>Eg</a:t>
            </a:r>
            <a:r>
              <a:rPr lang="en-US" dirty="0"/>
              <a:t>:</a:t>
            </a:r>
            <a:endParaRPr lang="en-IN" dirty="0"/>
          </a:p>
        </p:txBody>
      </p:sp>
      <p:sp>
        <p:nvSpPr>
          <p:cNvPr id="3" name="Content Placeholder 2">
            <a:extLst>
              <a:ext uri="{FF2B5EF4-FFF2-40B4-BE49-F238E27FC236}">
                <a16:creationId xmlns:a16="http://schemas.microsoft.com/office/drawing/2014/main" id="{522A2039-9CEE-40EA-8F1E-1193997D157C}"/>
              </a:ext>
            </a:extLst>
          </p:cNvPr>
          <p:cNvSpPr>
            <a:spLocks noGrp="1"/>
          </p:cNvSpPr>
          <p:nvPr>
            <p:ph idx="1"/>
          </p:nvPr>
        </p:nvSpPr>
        <p:spPr/>
        <p:txBody>
          <a:bodyPr>
            <a:normAutofit fontScale="40000" lnSpcReduction="20000"/>
          </a:bodyPr>
          <a:lstStyle/>
          <a:p>
            <a:r>
              <a:rPr lang="en-IN" dirty="0"/>
              <a:t>{% block content %}</a:t>
            </a:r>
          </a:p>
          <a:p>
            <a:r>
              <a:rPr lang="en-IN" dirty="0"/>
              <a:t>  &lt;div class="album py-5"&gt;</a:t>
            </a:r>
          </a:p>
          <a:p>
            <a:r>
              <a:rPr lang="en-IN" dirty="0"/>
              <a:t>    &lt;div class="container"&gt;</a:t>
            </a:r>
          </a:p>
          <a:p>
            <a:r>
              <a:rPr lang="en-IN" dirty="0"/>
              <a:t>      &lt;!-- Three columns of text below the carousel --&gt;</a:t>
            </a:r>
          </a:p>
          <a:p>
            <a:r>
              <a:rPr lang="en-IN" dirty="0"/>
              <a:t>      &lt;div class="row"&gt;</a:t>
            </a:r>
          </a:p>
          <a:p>
            <a:r>
              <a:rPr lang="en-IN" dirty="0"/>
              <a:t>        {% if </a:t>
            </a:r>
            <a:r>
              <a:rPr lang="en-IN" dirty="0" err="1"/>
              <a:t>object_list</a:t>
            </a:r>
            <a:r>
              <a:rPr lang="en-IN" dirty="0"/>
              <a:t> %}</a:t>
            </a:r>
          </a:p>
          <a:p>
            <a:r>
              <a:rPr lang="en-IN" dirty="0"/>
              <a:t>          {% for each in </a:t>
            </a:r>
            <a:r>
              <a:rPr lang="en-IN" dirty="0" err="1"/>
              <a:t>student_list</a:t>
            </a:r>
            <a:r>
              <a:rPr lang="en-IN" dirty="0"/>
              <a:t> %}</a:t>
            </a:r>
          </a:p>
          <a:p>
            <a:r>
              <a:rPr lang="en-IN" dirty="0"/>
              <a:t>            &lt;div class="col-lg-4"&gt;</a:t>
            </a:r>
          </a:p>
          <a:p>
            <a:r>
              <a:rPr lang="en-IN" dirty="0"/>
              <a:t>              </a:t>
            </a:r>
          </a:p>
          <a:p>
            <a:r>
              <a:rPr lang="en-IN" dirty="0"/>
              <a:t>              &lt;h2&gt;{{each.name}}&lt;/h2&gt;</a:t>
            </a:r>
          </a:p>
          <a:p>
            <a:r>
              <a:rPr lang="en-IN" dirty="0"/>
              <a:t>              &lt;p&gt;{{</a:t>
            </a:r>
            <a:r>
              <a:rPr lang="en-IN" dirty="0" err="1"/>
              <a:t>each.email</a:t>
            </a:r>
            <a:r>
              <a:rPr lang="en-IN" dirty="0"/>
              <a:t>}}&lt;/p&gt;</a:t>
            </a:r>
          </a:p>
          <a:p>
            <a:r>
              <a:rPr lang="en-IN" dirty="0"/>
              <a:t>              </a:t>
            </a:r>
          </a:p>
          <a:p>
            <a:r>
              <a:rPr lang="en-IN" dirty="0"/>
              <a:t>            &lt;/div&gt;&lt;!-- /.col-lg-4 --&gt;</a:t>
            </a:r>
          </a:p>
          <a:p>
            <a:r>
              <a:rPr lang="en-IN" dirty="0"/>
              <a:t>          {% </a:t>
            </a:r>
            <a:r>
              <a:rPr lang="en-IN" dirty="0" err="1"/>
              <a:t>endfor</a:t>
            </a:r>
            <a:r>
              <a:rPr lang="en-IN" dirty="0"/>
              <a:t> %}</a:t>
            </a:r>
          </a:p>
          <a:p>
            <a:r>
              <a:rPr lang="en-IN" dirty="0"/>
              <a:t>        {% else %}</a:t>
            </a:r>
          </a:p>
          <a:p>
            <a:r>
              <a:rPr lang="en-IN" dirty="0"/>
              <a:t>            No Post Found</a:t>
            </a:r>
          </a:p>
          <a:p>
            <a:r>
              <a:rPr lang="en-IN" dirty="0"/>
              <a:t>        {% endif %}</a:t>
            </a:r>
          </a:p>
          <a:p>
            <a:r>
              <a:rPr lang="en-IN" dirty="0"/>
              <a:t>      &lt;/div&gt;</a:t>
            </a:r>
          </a:p>
          <a:p>
            <a:r>
              <a:rPr lang="en-IN" dirty="0"/>
              <a:t>    &lt;/div&gt;&lt;!-- /.row --&gt;</a:t>
            </a:r>
          </a:p>
          <a:p>
            <a:r>
              <a:rPr lang="en-IN" dirty="0"/>
              <a:t>  &lt;/div&gt;</a:t>
            </a:r>
          </a:p>
          <a:p>
            <a:r>
              <a:rPr lang="en-IN" dirty="0"/>
              <a:t>{% </a:t>
            </a:r>
            <a:r>
              <a:rPr lang="en-IN" dirty="0" err="1"/>
              <a:t>endblock</a:t>
            </a:r>
            <a:r>
              <a:rPr lang="en-IN" dirty="0"/>
              <a:t> %}</a:t>
            </a:r>
          </a:p>
        </p:txBody>
      </p:sp>
    </p:spTree>
    <p:extLst>
      <p:ext uri="{BB962C8B-B14F-4D97-AF65-F5344CB8AC3E}">
        <p14:creationId xmlns:p14="http://schemas.microsoft.com/office/powerpoint/2010/main" val="366106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0D960-38BC-4325-8D23-4CBF1F9EE3E5}"/>
              </a:ext>
            </a:extLst>
          </p:cNvPr>
          <p:cNvSpPr>
            <a:spLocks noGrp="1"/>
          </p:cNvSpPr>
          <p:nvPr>
            <p:ph type="ctrTitle"/>
          </p:nvPr>
        </p:nvSpPr>
        <p:spPr/>
        <p:txBody>
          <a:bodyPr/>
          <a:lstStyle/>
          <a:p>
            <a:r>
              <a:rPr lang="en-US" dirty="0"/>
              <a:t>DJANGO ORM</a:t>
            </a:r>
            <a:endParaRPr lang="en-IN" dirty="0"/>
          </a:p>
        </p:txBody>
      </p:sp>
      <p:sp>
        <p:nvSpPr>
          <p:cNvPr id="3" name="Subtitle 2">
            <a:extLst>
              <a:ext uri="{FF2B5EF4-FFF2-40B4-BE49-F238E27FC236}">
                <a16:creationId xmlns:a16="http://schemas.microsoft.com/office/drawing/2014/main" id="{E4596815-A6F8-48DC-ABE6-623345BE9C9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6254825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C56A6-CDD3-4669-AB6B-3E4F6AC3DFD5}"/>
              </a:ext>
            </a:extLst>
          </p:cNvPr>
          <p:cNvSpPr>
            <a:spLocks noGrp="1"/>
          </p:cNvSpPr>
          <p:nvPr>
            <p:ph type="title"/>
          </p:nvPr>
        </p:nvSpPr>
        <p:spPr/>
        <p:txBody>
          <a:bodyPr/>
          <a:lstStyle/>
          <a:p>
            <a:r>
              <a:rPr lang="en-US" dirty="0"/>
              <a:t>GETALL</a:t>
            </a:r>
            <a:endParaRPr lang="en-IN" dirty="0"/>
          </a:p>
        </p:txBody>
      </p:sp>
      <p:sp>
        <p:nvSpPr>
          <p:cNvPr id="3" name="Content Placeholder 2">
            <a:extLst>
              <a:ext uri="{FF2B5EF4-FFF2-40B4-BE49-F238E27FC236}">
                <a16:creationId xmlns:a16="http://schemas.microsoft.com/office/drawing/2014/main" id="{213C2D44-B95A-431C-90B4-0393717F76BE}"/>
              </a:ext>
            </a:extLst>
          </p:cNvPr>
          <p:cNvSpPr>
            <a:spLocks noGrp="1"/>
          </p:cNvSpPr>
          <p:nvPr>
            <p:ph idx="1"/>
          </p:nvPr>
        </p:nvSpPr>
        <p:spPr/>
        <p:txBody>
          <a:bodyPr/>
          <a:lstStyle/>
          <a:p>
            <a:r>
              <a:rPr lang="en-IN" dirty="0"/>
              <a:t>post = </a:t>
            </a:r>
            <a:r>
              <a:rPr lang="en-IN" dirty="0" err="1"/>
              <a:t>Student.objects.all</a:t>
            </a:r>
            <a:r>
              <a:rPr lang="en-IN" dirty="0"/>
              <a:t>()</a:t>
            </a:r>
          </a:p>
          <a:p>
            <a:endParaRPr lang="en-IN" dirty="0"/>
          </a:p>
        </p:txBody>
      </p:sp>
    </p:spTree>
    <p:extLst>
      <p:ext uri="{BB962C8B-B14F-4D97-AF65-F5344CB8AC3E}">
        <p14:creationId xmlns:p14="http://schemas.microsoft.com/office/powerpoint/2010/main" val="332417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07A6C-A97B-4581-ABD5-5692CB4C4D92}"/>
              </a:ext>
            </a:extLst>
          </p:cNvPr>
          <p:cNvSpPr>
            <a:spLocks noGrp="1"/>
          </p:cNvSpPr>
          <p:nvPr>
            <p:ph type="title"/>
          </p:nvPr>
        </p:nvSpPr>
        <p:spPr/>
        <p:txBody>
          <a:bodyPr/>
          <a:lstStyle/>
          <a:p>
            <a:r>
              <a:rPr lang="en-US" dirty="0"/>
              <a:t>Q object(Like Query)</a:t>
            </a:r>
            <a:endParaRPr lang="en-IN" dirty="0"/>
          </a:p>
        </p:txBody>
      </p:sp>
      <p:sp>
        <p:nvSpPr>
          <p:cNvPr id="3" name="Content Placeholder 2">
            <a:extLst>
              <a:ext uri="{FF2B5EF4-FFF2-40B4-BE49-F238E27FC236}">
                <a16:creationId xmlns:a16="http://schemas.microsoft.com/office/drawing/2014/main" id="{6130B1C7-A980-4409-BA7D-AFAB267C18B5}"/>
              </a:ext>
            </a:extLst>
          </p:cNvPr>
          <p:cNvSpPr>
            <a:spLocks noGrp="1"/>
          </p:cNvSpPr>
          <p:nvPr>
            <p:ph idx="1"/>
          </p:nvPr>
        </p:nvSpPr>
        <p:spPr/>
        <p:txBody>
          <a:bodyPr/>
          <a:lstStyle/>
          <a:p>
            <a:r>
              <a:rPr lang="en-US" dirty="0"/>
              <a:t>from </a:t>
            </a:r>
            <a:r>
              <a:rPr lang="en-US" dirty="0" err="1"/>
              <a:t>django.db.models</a:t>
            </a:r>
            <a:r>
              <a:rPr lang="en-US" dirty="0"/>
              <a:t> import Q</a:t>
            </a:r>
          </a:p>
          <a:p>
            <a:r>
              <a:rPr lang="en-US" dirty="0"/>
              <a:t>post1 = </a:t>
            </a:r>
            <a:r>
              <a:rPr lang="en-US" dirty="0" err="1"/>
              <a:t>Student.objects.filter</a:t>
            </a:r>
            <a:r>
              <a:rPr lang="en-US" dirty="0"/>
              <a:t>(Q(</a:t>
            </a:r>
            <a:r>
              <a:rPr lang="en-US" dirty="0" err="1"/>
              <a:t>firstname</a:t>
            </a:r>
            <a:r>
              <a:rPr lang="en-US" dirty="0"/>
              <a:t>__</a:t>
            </a:r>
            <a:r>
              <a:rPr lang="en-US" dirty="0" err="1"/>
              <a:t>startswith</a:t>
            </a:r>
            <a:r>
              <a:rPr lang="en-US" dirty="0"/>
              <a:t>='s’))</a:t>
            </a:r>
          </a:p>
          <a:p>
            <a:r>
              <a:rPr lang="en-US" dirty="0"/>
              <a:t>post2 = </a:t>
            </a:r>
            <a:r>
              <a:rPr lang="en-US" dirty="0" err="1"/>
              <a:t>Student.objects.filter</a:t>
            </a:r>
            <a:r>
              <a:rPr lang="en-US" dirty="0"/>
              <a:t>(age=20)</a:t>
            </a:r>
            <a:endParaRPr lang="en-IN" dirty="0"/>
          </a:p>
        </p:txBody>
      </p:sp>
    </p:spTree>
    <p:extLst>
      <p:ext uri="{BB962C8B-B14F-4D97-AF65-F5344CB8AC3E}">
        <p14:creationId xmlns:p14="http://schemas.microsoft.com/office/powerpoint/2010/main" val="19655486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A8BEA-8D8C-4722-918E-0FB8470FF615}"/>
              </a:ext>
            </a:extLst>
          </p:cNvPr>
          <p:cNvSpPr>
            <a:spLocks noGrp="1"/>
          </p:cNvSpPr>
          <p:nvPr>
            <p:ph type="title"/>
          </p:nvPr>
        </p:nvSpPr>
        <p:spPr/>
        <p:txBody>
          <a:bodyPr/>
          <a:lstStyle/>
          <a:p>
            <a:r>
              <a:rPr lang="en-US" dirty="0"/>
              <a:t>Union Query</a:t>
            </a:r>
            <a:endParaRPr lang="en-IN" dirty="0"/>
          </a:p>
        </p:txBody>
      </p:sp>
      <p:sp>
        <p:nvSpPr>
          <p:cNvPr id="3" name="Content Placeholder 2">
            <a:extLst>
              <a:ext uri="{FF2B5EF4-FFF2-40B4-BE49-F238E27FC236}">
                <a16:creationId xmlns:a16="http://schemas.microsoft.com/office/drawing/2014/main" id="{B59CAB1C-15CB-4FDB-9CB9-C8C096488053}"/>
              </a:ext>
            </a:extLst>
          </p:cNvPr>
          <p:cNvSpPr>
            <a:spLocks noGrp="1"/>
          </p:cNvSpPr>
          <p:nvPr>
            <p:ph idx="1"/>
          </p:nvPr>
        </p:nvSpPr>
        <p:spPr/>
        <p:txBody>
          <a:bodyPr/>
          <a:lstStyle/>
          <a:p>
            <a:r>
              <a:rPr lang="en-US" dirty="0"/>
              <a:t>post3 = </a:t>
            </a:r>
            <a:r>
              <a:rPr lang="en-US" dirty="0" err="1"/>
              <a:t>Student.objects.all</a:t>
            </a:r>
            <a:r>
              <a:rPr lang="en-US" dirty="0"/>
              <a:t>().values("</a:t>
            </a:r>
            <a:r>
              <a:rPr lang="en-US" dirty="0" err="1"/>
              <a:t>firstname</a:t>
            </a:r>
            <a:r>
              <a:rPr lang="en-US" dirty="0"/>
              <a:t>").union(</a:t>
            </a:r>
            <a:r>
              <a:rPr lang="en-US" dirty="0" err="1"/>
              <a:t>Teacher.objects.all</a:t>
            </a:r>
            <a:r>
              <a:rPr lang="en-US" dirty="0"/>
              <a:t>().values("</a:t>
            </a:r>
            <a:r>
              <a:rPr lang="en-US" dirty="0" err="1"/>
              <a:t>firstname</a:t>
            </a:r>
            <a:r>
              <a:rPr lang="en-US" dirty="0"/>
              <a:t>"))</a:t>
            </a:r>
            <a:endParaRPr lang="en-IN" dirty="0"/>
          </a:p>
        </p:txBody>
      </p:sp>
    </p:spTree>
    <p:extLst>
      <p:ext uri="{BB962C8B-B14F-4D97-AF65-F5344CB8AC3E}">
        <p14:creationId xmlns:p14="http://schemas.microsoft.com/office/powerpoint/2010/main" val="25464403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22130-A80A-4C41-99D0-8B37CCC51337}"/>
              </a:ext>
            </a:extLst>
          </p:cNvPr>
          <p:cNvSpPr>
            <a:spLocks noGrp="1"/>
          </p:cNvSpPr>
          <p:nvPr>
            <p:ph type="title"/>
          </p:nvPr>
        </p:nvSpPr>
        <p:spPr/>
        <p:txBody>
          <a:bodyPr/>
          <a:lstStyle/>
          <a:p>
            <a:r>
              <a:rPr lang="en-US" dirty="0"/>
              <a:t>Condition Query</a:t>
            </a:r>
            <a:endParaRPr lang="en-IN" dirty="0"/>
          </a:p>
        </p:txBody>
      </p:sp>
      <p:sp>
        <p:nvSpPr>
          <p:cNvPr id="3" name="Content Placeholder 2">
            <a:extLst>
              <a:ext uri="{FF2B5EF4-FFF2-40B4-BE49-F238E27FC236}">
                <a16:creationId xmlns:a16="http://schemas.microsoft.com/office/drawing/2014/main" id="{DD73372F-6E72-492A-A661-78DF16CDDCF2}"/>
              </a:ext>
            </a:extLst>
          </p:cNvPr>
          <p:cNvSpPr>
            <a:spLocks noGrp="1"/>
          </p:cNvSpPr>
          <p:nvPr>
            <p:ph idx="1"/>
          </p:nvPr>
        </p:nvSpPr>
        <p:spPr/>
        <p:txBody>
          <a:bodyPr/>
          <a:lstStyle/>
          <a:p>
            <a:r>
              <a:rPr lang="en-US" dirty="0"/>
              <a:t>post2 = </a:t>
            </a:r>
            <a:r>
              <a:rPr lang="en-US" dirty="0" err="1"/>
              <a:t>Student.objects.filter</a:t>
            </a:r>
            <a:r>
              <a:rPr lang="en-US" dirty="0"/>
              <a:t>(age__</a:t>
            </a:r>
            <a:r>
              <a:rPr lang="en-US" dirty="0" err="1"/>
              <a:t>gt</a:t>
            </a:r>
            <a:r>
              <a:rPr lang="en-US" dirty="0"/>
              <a:t>=15)</a:t>
            </a:r>
          </a:p>
          <a:p>
            <a:r>
              <a:rPr lang="en-US" dirty="0"/>
              <a:t>post4 = </a:t>
            </a:r>
            <a:r>
              <a:rPr lang="en-US" dirty="0" err="1"/>
              <a:t>Student.objects.filter</a:t>
            </a:r>
            <a:r>
              <a:rPr lang="en-US" dirty="0"/>
              <a:t>(age__</a:t>
            </a:r>
            <a:r>
              <a:rPr lang="en-US" dirty="0" err="1"/>
              <a:t>lt</a:t>
            </a:r>
            <a:r>
              <a:rPr lang="en-US" dirty="0"/>
              <a:t>=25)</a:t>
            </a:r>
            <a:endParaRPr lang="en-IN" dirty="0"/>
          </a:p>
        </p:txBody>
      </p:sp>
    </p:spTree>
    <p:extLst>
      <p:ext uri="{BB962C8B-B14F-4D97-AF65-F5344CB8AC3E}">
        <p14:creationId xmlns:p14="http://schemas.microsoft.com/office/powerpoint/2010/main" val="29537067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D6E0-881E-482C-A971-881C022FC937}"/>
              </a:ext>
            </a:extLst>
          </p:cNvPr>
          <p:cNvSpPr>
            <a:spLocks noGrp="1"/>
          </p:cNvSpPr>
          <p:nvPr>
            <p:ph type="title"/>
          </p:nvPr>
        </p:nvSpPr>
        <p:spPr/>
        <p:txBody>
          <a:bodyPr/>
          <a:lstStyle/>
          <a:p>
            <a:r>
              <a:rPr lang="en-US" dirty="0" err="1"/>
              <a:t>OneToMany</a:t>
            </a:r>
            <a:r>
              <a:rPr lang="en-US" dirty="0"/>
              <a:t> Relationship</a:t>
            </a:r>
            <a:endParaRPr lang="en-IN" dirty="0"/>
          </a:p>
        </p:txBody>
      </p:sp>
      <p:sp>
        <p:nvSpPr>
          <p:cNvPr id="3" name="Content Placeholder 2">
            <a:extLst>
              <a:ext uri="{FF2B5EF4-FFF2-40B4-BE49-F238E27FC236}">
                <a16:creationId xmlns:a16="http://schemas.microsoft.com/office/drawing/2014/main" id="{52D4675E-D509-488A-A91E-2FF223690429}"/>
              </a:ext>
            </a:extLst>
          </p:cNvPr>
          <p:cNvSpPr>
            <a:spLocks noGrp="1"/>
          </p:cNvSpPr>
          <p:nvPr>
            <p:ph idx="1"/>
          </p:nvPr>
        </p:nvSpPr>
        <p:spPr/>
        <p:txBody>
          <a:bodyPr/>
          <a:lstStyle/>
          <a:p>
            <a:endParaRPr lang="en-US" dirty="0"/>
          </a:p>
          <a:p>
            <a:endParaRPr lang="en-IN" dirty="0"/>
          </a:p>
          <a:p>
            <a:endParaRPr lang="en-IN" dirty="0"/>
          </a:p>
          <a:p>
            <a:endParaRPr lang="en-IN" dirty="0"/>
          </a:p>
          <a:p>
            <a:endParaRPr lang="en-IN" dirty="0"/>
          </a:p>
          <a:p>
            <a:endParaRPr lang="en-IN" dirty="0"/>
          </a:p>
          <a:p>
            <a:r>
              <a:rPr lang="en-IN" dirty="0"/>
              <a:t>One Customer can have many orders</a:t>
            </a:r>
          </a:p>
        </p:txBody>
      </p:sp>
      <p:sp>
        <p:nvSpPr>
          <p:cNvPr id="4" name="Rectangle 3">
            <a:extLst>
              <a:ext uri="{FF2B5EF4-FFF2-40B4-BE49-F238E27FC236}">
                <a16:creationId xmlns:a16="http://schemas.microsoft.com/office/drawing/2014/main" id="{72199B21-A665-4CB4-B6F5-2340A987349D}"/>
              </a:ext>
            </a:extLst>
          </p:cNvPr>
          <p:cNvSpPr/>
          <p:nvPr/>
        </p:nvSpPr>
        <p:spPr>
          <a:xfrm>
            <a:off x="6294268" y="1642369"/>
            <a:ext cx="4057095" cy="994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a:t>
            </a:r>
            <a:endParaRPr lang="en-IN" dirty="0"/>
          </a:p>
        </p:txBody>
      </p:sp>
      <p:sp>
        <p:nvSpPr>
          <p:cNvPr id="5" name="Oval 4">
            <a:extLst>
              <a:ext uri="{FF2B5EF4-FFF2-40B4-BE49-F238E27FC236}">
                <a16:creationId xmlns:a16="http://schemas.microsoft.com/office/drawing/2014/main" id="{AD993E65-3047-4772-8FF1-1F3FD1F9855E}"/>
              </a:ext>
            </a:extLst>
          </p:cNvPr>
          <p:cNvSpPr/>
          <p:nvPr/>
        </p:nvSpPr>
        <p:spPr>
          <a:xfrm>
            <a:off x="5468648" y="3932808"/>
            <a:ext cx="1615733" cy="7116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order</a:t>
            </a:r>
            <a:endParaRPr lang="en-IN" dirty="0"/>
          </a:p>
        </p:txBody>
      </p:sp>
      <p:sp>
        <p:nvSpPr>
          <p:cNvPr id="6" name="Oval 5">
            <a:extLst>
              <a:ext uri="{FF2B5EF4-FFF2-40B4-BE49-F238E27FC236}">
                <a16:creationId xmlns:a16="http://schemas.microsoft.com/office/drawing/2014/main" id="{3EF228A1-05D8-4BC2-895E-5EA39670C776}"/>
              </a:ext>
            </a:extLst>
          </p:cNvPr>
          <p:cNvSpPr/>
          <p:nvPr/>
        </p:nvSpPr>
        <p:spPr>
          <a:xfrm>
            <a:off x="7236783" y="3943163"/>
            <a:ext cx="1384915" cy="6480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order</a:t>
            </a:r>
            <a:endParaRPr lang="en-IN" dirty="0"/>
          </a:p>
        </p:txBody>
      </p:sp>
      <p:sp>
        <p:nvSpPr>
          <p:cNvPr id="7" name="Oval 6">
            <a:extLst>
              <a:ext uri="{FF2B5EF4-FFF2-40B4-BE49-F238E27FC236}">
                <a16:creationId xmlns:a16="http://schemas.microsoft.com/office/drawing/2014/main" id="{3C65B2A8-0C5B-4392-93B3-D7FF075563C8}"/>
              </a:ext>
            </a:extLst>
          </p:cNvPr>
          <p:cNvSpPr/>
          <p:nvPr/>
        </p:nvSpPr>
        <p:spPr>
          <a:xfrm>
            <a:off x="8774100" y="3996430"/>
            <a:ext cx="1303543" cy="5948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order</a:t>
            </a:r>
            <a:endParaRPr lang="en-IN" dirty="0"/>
          </a:p>
        </p:txBody>
      </p:sp>
      <p:cxnSp>
        <p:nvCxnSpPr>
          <p:cNvPr id="11" name="Straight Arrow Connector 10">
            <a:extLst>
              <a:ext uri="{FF2B5EF4-FFF2-40B4-BE49-F238E27FC236}">
                <a16:creationId xmlns:a16="http://schemas.microsoft.com/office/drawing/2014/main" id="{03122237-3F21-48A9-BD5E-0DB408709D6E}"/>
              </a:ext>
            </a:extLst>
          </p:cNvPr>
          <p:cNvCxnSpPr>
            <a:cxnSpLocks/>
            <a:endCxn id="5" idx="0"/>
          </p:cNvCxnSpPr>
          <p:nvPr/>
        </p:nvCxnSpPr>
        <p:spPr>
          <a:xfrm flipH="1">
            <a:off x="6276515" y="2707689"/>
            <a:ext cx="1908698" cy="1225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2F6F7F2-7D34-4D65-B511-9F1C802A8A34}"/>
              </a:ext>
            </a:extLst>
          </p:cNvPr>
          <p:cNvCxnSpPr>
            <a:cxnSpLocks/>
            <a:endCxn id="6" idx="0"/>
          </p:cNvCxnSpPr>
          <p:nvPr/>
        </p:nvCxnSpPr>
        <p:spPr>
          <a:xfrm flipH="1">
            <a:off x="7929241" y="2707689"/>
            <a:ext cx="255972" cy="1235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75DEF73-9E1D-49B6-9238-A12F2FA7A47C}"/>
              </a:ext>
            </a:extLst>
          </p:cNvPr>
          <p:cNvCxnSpPr>
            <a:cxnSpLocks/>
          </p:cNvCxnSpPr>
          <p:nvPr/>
        </p:nvCxnSpPr>
        <p:spPr>
          <a:xfrm>
            <a:off x="8185212" y="2707689"/>
            <a:ext cx="1384916" cy="1387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13942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DD30E-DA4C-4BEA-95B2-D94C10FDE2CF}"/>
              </a:ext>
            </a:extLst>
          </p:cNvPr>
          <p:cNvSpPr>
            <a:spLocks noGrp="1"/>
          </p:cNvSpPr>
          <p:nvPr>
            <p:ph type="title"/>
          </p:nvPr>
        </p:nvSpPr>
        <p:spPr/>
        <p:txBody>
          <a:bodyPr/>
          <a:lstStyle/>
          <a:p>
            <a:r>
              <a:rPr lang="en-US" dirty="0"/>
              <a:t>CUSTOMER &amp; ORDER TABLE</a:t>
            </a:r>
            <a:endParaRPr lang="en-IN" dirty="0"/>
          </a:p>
        </p:txBody>
      </p:sp>
      <p:graphicFrame>
        <p:nvGraphicFramePr>
          <p:cNvPr id="5" name="Table 5">
            <a:extLst>
              <a:ext uri="{FF2B5EF4-FFF2-40B4-BE49-F238E27FC236}">
                <a16:creationId xmlns:a16="http://schemas.microsoft.com/office/drawing/2014/main" id="{E8FDB9ED-F423-4337-991F-8BB8291205F2}"/>
              </a:ext>
            </a:extLst>
          </p:cNvPr>
          <p:cNvGraphicFramePr>
            <a:graphicFrameLocks noGrp="1"/>
          </p:cNvGraphicFramePr>
          <p:nvPr>
            <p:ph idx="1"/>
            <p:extLst>
              <p:ext uri="{D42A27DB-BD31-4B8C-83A1-F6EECF244321}">
                <p14:modId xmlns:p14="http://schemas.microsoft.com/office/powerpoint/2010/main" val="2089986871"/>
              </p:ext>
            </p:extLst>
          </p:nvPr>
        </p:nvGraphicFramePr>
        <p:xfrm>
          <a:off x="5193437" y="2902995"/>
          <a:ext cx="2104007" cy="1582446"/>
        </p:xfrm>
        <a:graphic>
          <a:graphicData uri="http://schemas.openxmlformats.org/drawingml/2006/table">
            <a:tbl>
              <a:tblPr firstRow="1" bandRow="1">
                <a:tableStyleId>{5C22544A-7EE6-4342-B048-85BDC9FD1C3A}</a:tableStyleId>
              </a:tblPr>
              <a:tblGrid>
                <a:gridCol w="947039">
                  <a:extLst>
                    <a:ext uri="{9D8B030D-6E8A-4147-A177-3AD203B41FA5}">
                      <a16:colId xmlns:a16="http://schemas.microsoft.com/office/drawing/2014/main" val="1221784266"/>
                    </a:ext>
                  </a:extLst>
                </a:gridCol>
                <a:gridCol w="1156968">
                  <a:extLst>
                    <a:ext uri="{9D8B030D-6E8A-4147-A177-3AD203B41FA5}">
                      <a16:colId xmlns:a16="http://schemas.microsoft.com/office/drawing/2014/main" val="649408302"/>
                    </a:ext>
                  </a:extLst>
                </a:gridCol>
              </a:tblGrid>
              <a:tr h="527482">
                <a:tc>
                  <a:txBody>
                    <a:bodyPr/>
                    <a:lstStyle/>
                    <a:p>
                      <a:r>
                        <a:rPr lang="en-US" dirty="0"/>
                        <a:t>ID</a:t>
                      </a:r>
                      <a:endParaRPr lang="en-IN" dirty="0"/>
                    </a:p>
                  </a:txBody>
                  <a:tcPr/>
                </a:tc>
                <a:tc>
                  <a:txBody>
                    <a:bodyPr/>
                    <a:lstStyle/>
                    <a:p>
                      <a:r>
                        <a:rPr lang="en-US" dirty="0"/>
                        <a:t>Name</a:t>
                      </a:r>
                      <a:endParaRPr lang="en-IN" dirty="0"/>
                    </a:p>
                  </a:txBody>
                  <a:tcPr/>
                </a:tc>
                <a:extLst>
                  <a:ext uri="{0D108BD9-81ED-4DB2-BD59-A6C34878D82A}">
                    <a16:rowId xmlns:a16="http://schemas.microsoft.com/office/drawing/2014/main" val="3085625593"/>
                  </a:ext>
                </a:extLst>
              </a:tr>
              <a:tr h="527482">
                <a:tc>
                  <a:txBody>
                    <a:bodyPr/>
                    <a:lstStyle/>
                    <a:p>
                      <a:r>
                        <a:rPr lang="en-US" dirty="0"/>
                        <a:t>1</a:t>
                      </a:r>
                      <a:endParaRPr lang="en-IN" dirty="0"/>
                    </a:p>
                  </a:txBody>
                  <a:tcPr/>
                </a:tc>
                <a:tc>
                  <a:txBody>
                    <a:bodyPr/>
                    <a:lstStyle/>
                    <a:p>
                      <a:r>
                        <a:rPr lang="en-US" dirty="0"/>
                        <a:t>Samir</a:t>
                      </a:r>
                      <a:endParaRPr lang="en-IN" dirty="0"/>
                    </a:p>
                  </a:txBody>
                  <a:tcPr/>
                </a:tc>
                <a:extLst>
                  <a:ext uri="{0D108BD9-81ED-4DB2-BD59-A6C34878D82A}">
                    <a16:rowId xmlns:a16="http://schemas.microsoft.com/office/drawing/2014/main" val="2314449268"/>
                  </a:ext>
                </a:extLst>
              </a:tr>
              <a:tr h="527482">
                <a:tc>
                  <a:txBody>
                    <a:bodyPr/>
                    <a:lstStyle/>
                    <a:p>
                      <a:r>
                        <a:rPr lang="en-US" dirty="0"/>
                        <a:t>2</a:t>
                      </a:r>
                      <a:endParaRPr lang="en-IN" dirty="0"/>
                    </a:p>
                  </a:txBody>
                  <a:tcPr/>
                </a:tc>
                <a:tc>
                  <a:txBody>
                    <a:bodyPr/>
                    <a:lstStyle/>
                    <a:p>
                      <a:r>
                        <a:rPr lang="en-US" dirty="0"/>
                        <a:t>Raj</a:t>
                      </a:r>
                      <a:endParaRPr lang="en-IN" dirty="0"/>
                    </a:p>
                  </a:txBody>
                  <a:tcPr/>
                </a:tc>
                <a:extLst>
                  <a:ext uri="{0D108BD9-81ED-4DB2-BD59-A6C34878D82A}">
                    <a16:rowId xmlns:a16="http://schemas.microsoft.com/office/drawing/2014/main" val="3398977241"/>
                  </a:ext>
                </a:extLst>
              </a:tr>
            </a:tbl>
          </a:graphicData>
        </a:graphic>
      </p:graphicFrame>
      <p:graphicFrame>
        <p:nvGraphicFramePr>
          <p:cNvPr id="7" name="Table 7">
            <a:extLst>
              <a:ext uri="{FF2B5EF4-FFF2-40B4-BE49-F238E27FC236}">
                <a16:creationId xmlns:a16="http://schemas.microsoft.com/office/drawing/2014/main" id="{E54C378C-73C3-431E-BC5B-2D76E2C50B4B}"/>
              </a:ext>
            </a:extLst>
          </p:cNvPr>
          <p:cNvGraphicFramePr>
            <a:graphicFrameLocks noGrp="1"/>
          </p:cNvGraphicFramePr>
          <p:nvPr>
            <p:extLst>
              <p:ext uri="{D42A27DB-BD31-4B8C-83A1-F6EECF244321}">
                <p14:modId xmlns:p14="http://schemas.microsoft.com/office/powerpoint/2010/main" val="2522550068"/>
              </p:ext>
            </p:extLst>
          </p:nvPr>
        </p:nvGraphicFramePr>
        <p:xfrm>
          <a:off x="7880412" y="2767118"/>
          <a:ext cx="4063998" cy="1854200"/>
        </p:xfrm>
        <a:graphic>
          <a:graphicData uri="http://schemas.openxmlformats.org/drawingml/2006/table">
            <a:tbl>
              <a:tblPr firstRow="1" bandRow="1">
                <a:tableStyleId>{5C22544A-7EE6-4342-B048-85BDC9FD1C3A}</a:tableStyleId>
              </a:tblPr>
              <a:tblGrid>
                <a:gridCol w="1354666">
                  <a:extLst>
                    <a:ext uri="{9D8B030D-6E8A-4147-A177-3AD203B41FA5}">
                      <a16:colId xmlns:a16="http://schemas.microsoft.com/office/drawing/2014/main" val="3525562311"/>
                    </a:ext>
                  </a:extLst>
                </a:gridCol>
                <a:gridCol w="1354666">
                  <a:extLst>
                    <a:ext uri="{9D8B030D-6E8A-4147-A177-3AD203B41FA5}">
                      <a16:colId xmlns:a16="http://schemas.microsoft.com/office/drawing/2014/main" val="2216033122"/>
                    </a:ext>
                  </a:extLst>
                </a:gridCol>
                <a:gridCol w="1354666">
                  <a:extLst>
                    <a:ext uri="{9D8B030D-6E8A-4147-A177-3AD203B41FA5}">
                      <a16:colId xmlns:a16="http://schemas.microsoft.com/office/drawing/2014/main" val="3922511011"/>
                    </a:ext>
                  </a:extLst>
                </a:gridCol>
              </a:tblGrid>
              <a:tr h="370840">
                <a:tc>
                  <a:txBody>
                    <a:bodyPr/>
                    <a:lstStyle/>
                    <a:p>
                      <a:r>
                        <a:rPr lang="en-US" dirty="0"/>
                        <a:t>ID</a:t>
                      </a:r>
                      <a:endParaRPr lang="en-IN" dirty="0"/>
                    </a:p>
                  </a:txBody>
                  <a:tcPr/>
                </a:tc>
                <a:tc>
                  <a:txBody>
                    <a:bodyPr/>
                    <a:lstStyle/>
                    <a:p>
                      <a:r>
                        <a:rPr lang="en-US" dirty="0"/>
                        <a:t>CUST_ID</a:t>
                      </a:r>
                      <a:endParaRPr lang="en-IN" dirty="0"/>
                    </a:p>
                  </a:txBody>
                  <a:tcPr/>
                </a:tc>
                <a:tc>
                  <a:txBody>
                    <a:bodyPr/>
                    <a:lstStyle/>
                    <a:p>
                      <a:r>
                        <a:rPr lang="en-US" dirty="0"/>
                        <a:t>NAME</a:t>
                      </a:r>
                      <a:endParaRPr lang="en-IN" dirty="0"/>
                    </a:p>
                  </a:txBody>
                  <a:tcPr/>
                </a:tc>
                <a:extLst>
                  <a:ext uri="{0D108BD9-81ED-4DB2-BD59-A6C34878D82A}">
                    <a16:rowId xmlns:a16="http://schemas.microsoft.com/office/drawing/2014/main" val="2578014341"/>
                  </a:ext>
                </a:extLst>
              </a:tr>
              <a:tr h="370840">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err="1"/>
                        <a:t>Iphone</a:t>
                      </a:r>
                      <a:endParaRPr lang="en-IN" dirty="0"/>
                    </a:p>
                  </a:txBody>
                  <a:tcPr/>
                </a:tc>
                <a:extLst>
                  <a:ext uri="{0D108BD9-81ED-4DB2-BD59-A6C34878D82A}">
                    <a16:rowId xmlns:a16="http://schemas.microsoft.com/office/drawing/2014/main" val="832636818"/>
                  </a:ext>
                </a:extLst>
              </a:tr>
              <a:tr h="370840">
                <a:tc>
                  <a:txBody>
                    <a:bodyPr/>
                    <a:lstStyle/>
                    <a:p>
                      <a:r>
                        <a:rPr lang="en-US" dirty="0"/>
                        <a:t>2</a:t>
                      </a:r>
                      <a:endParaRPr lang="en-IN" dirty="0"/>
                    </a:p>
                  </a:txBody>
                  <a:tcPr/>
                </a:tc>
                <a:tc>
                  <a:txBody>
                    <a:bodyPr/>
                    <a:lstStyle/>
                    <a:p>
                      <a:r>
                        <a:rPr lang="en-US" dirty="0"/>
                        <a:t>1</a:t>
                      </a:r>
                      <a:endParaRPr lang="en-IN" dirty="0"/>
                    </a:p>
                  </a:txBody>
                  <a:tcPr/>
                </a:tc>
                <a:tc>
                  <a:txBody>
                    <a:bodyPr/>
                    <a:lstStyle/>
                    <a:p>
                      <a:r>
                        <a:rPr lang="en-US" dirty="0"/>
                        <a:t>Laptop</a:t>
                      </a:r>
                      <a:endParaRPr lang="en-IN" dirty="0"/>
                    </a:p>
                  </a:txBody>
                  <a:tcPr/>
                </a:tc>
                <a:extLst>
                  <a:ext uri="{0D108BD9-81ED-4DB2-BD59-A6C34878D82A}">
                    <a16:rowId xmlns:a16="http://schemas.microsoft.com/office/drawing/2014/main" val="1748300023"/>
                  </a:ext>
                </a:extLst>
              </a:tr>
              <a:tr h="370840">
                <a:tc>
                  <a:txBody>
                    <a:bodyPr/>
                    <a:lstStyle/>
                    <a:p>
                      <a:r>
                        <a:rPr lang="en-US" dirty="0"/>
                        <a:t>3</a:t>
                      </a:r>
                      <a:endParaRPr lang="en-IN" dirty="0"/>
                    </a:p>
                  </a:txBody>
                  <a:tcPr/>
                </a:tc>
                <a:tc>
                  <a:txBody>
                    <a:bodyPr/>
                    <a:lstStyle/>
                    <a:p>
                      <a:r>
                        <a:rPr lang="en-US" dirty="0"/>
                        <a:t>1</a:t>
                      </a:r>
                      <a:endParaRPr lang="en-IN" dirty="0"/>
                    </a:p>
                  </a:txBody>
                  <a:tcPr/>
                </a:tc>
                <a:tc>
                  <a:txBody>
                    <a:bodyPr/>
                    <a:lstStyle/>
                    <a:p>
                      <a:r>
                        <a:rPr lang="en-US" dirty="0"/>
                        <a:t>Shirt</a:t>
                      </a:r>
                      <a:endParaRPr lang="en-IN" dirty="0"/>
                    </a:p>
                  </a:txBody>
                  <a:tcPr/>
                </a:tc>
                <a:extLst>
                  <a:ext uri="{0D108BD9-81ED-4DB2-BD59-A6C34878D82A}">
                    <a16:rowId xmlns:a16="http://schemas.microsoft.com/office/drawing/2014/main" val="2737689921"/>
                  </a:ext>
                </a:extLst>
              </a:tr>
              <a:tr h="370840">
                <a:tc>
                  <a:txBody>
                    <a:bodyPr/>
                    <a:lstStyle/>
                    <a:p>
                      <a:r>
                        <a:rPr lang="en-US" dirty="0"/>
                        <a:t>4</a:t>
                      </a:r>
                      <a:endParaRPr lang="en-IN" dirty="0"/>
                    </a:p>
                  </a:txBody>
                  <a:tcPr/>
                </a:tc>
                <a:tc>
                  <a:txBody>
                    <a:bodyPr/>
                    <a:lstStyle/>
                    <a:p>
                      <a:r>
                        <a:rPr lang="en-US" dirty="0"/>
                        <a:t>2</a:t>
                      </a:r>
                      <a:endParaRPr lang="en-IN" dirty="0"/>
                    </a:p>
                  </a:txBody>
                  <a:tcPr/>
                </a:tc>
                <a:tc>
                  <a:txBody>
                    <a:bodyPr/>
                    <a:lstStyle/>
                    <a:p>
                      <a:r>
                        <a:rPr lang="en-US" dirty="0"/>
                        <a:t>cap</a:t>
                      </a:r>
                      <a:endParaRPr lang="en-IN" dirty="0"/>
                    </a:p>
                  </a:txBody>
                  <a:tcPr/>
                </a:tc>
                <a:extLst>
                  <a:ext uri="{0D108BD9-81ED-4DB2-BD59-A6C34878D82A}">
                    <a16:rowId xmlns:a16="http://schemas.microsoft.com/office/drawing/2014/main" val="2129825568"/>
                  </a:ext>
                </a:extLst>
              </a:tr>
            </a:tbl>
          </a:graphicData>
        </a:graphic>
      </p:graphicFrame>
    </p:spTree>
    <p:extLst>
      <p:ext uri="{BB962C8B-B14F-4D97-AF65-F5344CB8AC3E}">
        <p14:creationId xmlns:p14="http://schemas.microsoft.com/office/powerpoint/2010/main" val="35087607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EFF1B-72FB-4787-ACC3-A40EDE00C0AA}"/>
              </a:ext>
            </a:extLst>
          </p:cNvPr>
          <p:cNvSpPr>
            <a:spLocks noGrp="1"/>
          </p:cNvSpPr>
          <p:nvPr>
            <p:ph type="title"/>
          </p:nvPr>
        </p:nvSpPr>
        <p:spPr/>
        <p:txBody>
          <a:bodyPr/>
          <a:lstStyle/>
          <a:p>
            <a:r>
              <a:rPr lang="en-US" dirty="0"/>
              <a:t>LOGGING IN DJANGO</a:t>
            </a:r>
            <a:br>
              <a:rPr lang="en-US" dirty="0"/>
            </a:br>
            <a:endParaRPr lang="en-IN" dirty="0"/>
          </a:p>
        </p:txBody>
      </p:sp>
      <p:sp>
        <p:nvSpPr>
          <p:cNvPr id="3" name="Content Placeholder 2">
            <a:extLst>
              <a:ext uri="{FF2B5EF4-FFF2-40B4-BE49-F238E27FC236}">
                <a16:creationId xmlns:a16="http://schemas.microsoft.com/office/drawing/2014/main" id="{4B81AA31-F073-465A-B586-DA3767B93468}"/>
              </a:ext>
            </a:extLst>
          </p:cNvPr>
          <p:cNvSpPr>
            <a:spLocks noGrp="1"/>
          </p:cNvSpPr>
          <p:nvPr>
            <p:ph idx="1"/>
          </p:nvPr>
        </p:nvSpPr>
        <p:spPr/>
        <p:txBody>
          <a:bodyPr/>
          <a:lstStyle/>
          <a:p>
            <a:r>
              <a:rPr lang="en-US" dirty="0"/>
              <a:t>Django logging configurations consist of four parts</a:t>
            </a:r>
          </a:p>
          <a:p>
            <a:r>
              <a:rPr lang="en-US" dirty="0"/>
              <a:t>Logging</a:t>
            </a:r>
          </a:p>
          <a:p>
            <a:r>
              <a:rPr lang="en-US" dirty="0"/>
              <a:t>Handlers</a:t>
            </a:r>
          </a:p>
          <a:p>
            <a:r>
              <a:rPr lang="en-US" dirty="0"/>
              <a:t>Filters</a:t>
            </a:r>
          </a:p>
          <a:p>
            <a:r>
              <a:rPr lang="en-US" dirty="0"/>
              <a:t>Formatters</a:t>
            </a:r>
          </a:p>
          <a:p>
            <a:endParaRPr lang="en-IN" dirty="0"/>
          </a:p>
        </p:txBody>
      </p:sp>
    </p:spTree>
    <p:extLst>
      <p:ext uri="{BB962C8B-B14F-4D97-AF65-F5344CB8AC3E}">
        <p14:creationId xmlns:p14="http://schemas.microsoft.com/office/powerpoint/2010/main" val="1279741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B873E-FC0A-4059-828F-D35CED0AC424}"/>
              </a:ext>
            </a:extLst>
          </p:cNvPr>
          <p:cNvSpPr>
            <a:spLocks noGrp="1"/>
          </p:cNvSpPr>
          <p:nvPr>
            <p:ph type="title"/>
          </p:nvPr>
        </p:nvSpPr>
        <p:spPr/>
        <p:txBody>
          <a:bodyPr>
            <a:normAutofit fontScale="90000"/>
          </a:bodyPr>
          <a:lstStyle/>
          <a:p>
            <a:r>
              <a:rPr lang="en-US" dirty="0"/>
              <a:t>HOW TO CREATE DJANGO PROJECT ?</a:t>
            </a:r>
            <a:endParaRPr lang="en-IN" dirty="0"/>
          </a:p>
        </p:txBody>
      </p:sp>
      <p:sp>
        <p:nvSpPr>
          <p:cNvPr id="3" name="Content Placeholder 2">
            <a:extLst>
              <a:ext uri="{FF2B5EF4-FFF2-40B4-BE49-F238E27FC236}">
                <a16:creationId xmlns:a16="http://schemas.microsoft.com/office/drawing/2014/main" id="{F5D938D8-3453-4AEF-9338-AC66D6E76C6E}"/>
              </a:ext>
            </a:extLst>
          </p:cNvPr>
          <p:cNvSpPr>
            <a:spLocks noGrp="1"/>
          </p:cNvSpPr>
          <p:nvPr>
            <p:ph idx="1"/>
          </p:nvPr>
        </p:nvSpPr>
        <p:spPr/>
        <p:txBody>
          <a:bodyPr/>
          <a:lstStyle/>
          <a:p>
            <a:r>
              <a:rPr lang="en-US" dirty="0"/>
              <a:t>Create Folder -&gt; </a:t>
            </a:r>
            <a:r>
              <a:rPr lang="en-US" dirty="0" err="1"/>
              <a:t>Eg</a:t>
            </a:r>
            <a:r>
              <a:rPr lang="en-US" dirty="0"/>
              <a:t>: Ecommerce</a:t>
            </a:r>
          </a:p>
          <a:p>
            <a:r>
              <a:rPr lang="en-US" dirty="0"/>
              <a:t>Enable virtual </a:t>
            </a:r>
            <a:r>
              <a:rPr lang="en-US" dirty="0" err="1"/>
              <a:t>venv</a:t>
            </a:r>
            <a:r>
              <a:rPr lang="en-US" dirty="0"/>
              <a:t> inside Ecommerce</a:t>
            </a:r>
          </a:p>
          <a:p>
            <a:r>
              <a:rPr lang="en-US" dirty="0" err="1"/>
              <a:t>Virtualenv</a:t>
            </a:r>
            <a:r>
              <a:rPr lang="en-US" dirty="0"/>
              <a:t> </a:t>
            </a:r>
            <a:r>
              <a:rPr lang="en-US" dirty="0" err="1"/>
              <a:t>venv</a:t>
            </a:r>
            <a:endParaRPr lang="en-US" dirty="0"/>
          </a:p>
          <a:p>
            <a:r>
              <a:rPr lang="en-IN" dirty="0"/>
              <a:t>To enable virtual environment </a:t>
            </a:r>
            <a:r>
              <a:rPr lang="en-IN" dirty="0" err="1"/>
              <a:t>venv</a:t>
            </a:r>
            <a:r>
              <a:rPr lang="en-IN" dirty="0"/>
              <a:t>\Scripts\activate</a:t>
            </a:r>
          </a:p>
          <a:p>
            <a:r>
              <a:rPr lang="en-IN" dirty="0"/>
              <a:t>To deactivate </a:t>
            </a:r>
            <a:r>
              <a:rPr lang="en-IN" dirty="0" err="1"/>
              <a:t>venv</a:t>
            </a:r>
            <a:r>
              <a:rPr lang="en-IN" dirty="0"/>
              <a:t> </a:t>
            </a:r>
            <a:r>
              <a:rPr lang="en-IN" dirty="0" err="1"/>
              <a:t>venv</a:t>
            </a:r>
            <a:r>
              <a:rPr lang="en-IN" dirty="0"/>
              <a:t>\Scripts\deactivate.bat</a:t>
            </a:r>
          </a:p>
          <a:p>
            <a:r>
              <a:rPr lang="en-IN" dirty="0"/>
              <a:t>Pip install Django</a:t>
            </a:r>
          </a:p>
          <a:p>
            <a:r>
              <a:rPr lang="en-IN" dirty="0"/>
              <a:t>Start new project Django-admin </a:t>
            </a:r>
            <a:r>
              <a:rPr lang="en-IN" dirty="0" err="1"/>
              <a:t>startproject</a:t>
            </a:r>
            <a:r>
              <a:rPr lang="en-IN" dirty="0"/>
              <a:t> ecommerce</a:t>
            </a:r>
          </a:p>
        </p:txBody>
      </p:sp>
    </p:spTree>
    <p:extLst>
      <p:ext uri="{BB962C8B-B14F-4D97-AF65-F5344CB8AC3E}">
        <p14:creationId xmlns:p14="http://schemas.microsoft.com/office/powerpoint/2010/main" val="26780446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6F964-9DBB-43AD-8003-6D0905FD8317}"/>
              </a:ext>
            </a:extLst>
          </p:cNvPr>
          <p:cNvSpPr>
            <a:spLocks noGrp="1"/>
          </p:cNvSpPr>
          <p:nvPr>
            <p:ph type="title"/>
          </p:nvPr>
        </p:nvSpPr>
        <p:spPr/>
        <p:txBody>
          <a:bodyPr/>
          <a:lstStyle/>
          <a:p>
            <a:r>
              <a:rPr lang="en-US" dirty="0"/>
              <a:t>Logging Level</a:t>
            </a:r>
            <a:endParaRPr lang="en-IN" dirty="0"/>
          </a:p>
        </p:txBody>
      </p:sp>
      <p:sp>
        <p:nvSpPr>
          <p:cNvPr id="3" name="Content Placeholder 2">
            <a:extLst>
              <a:ext uri="{FF2B5EF4-FFF2-40B4-BE49-F238E27FC236}">
                <a16:creationId xmlns:a16="http://schemas.microsoft.com/office/drawing/2014/main" id="{38636ECE-DB5D-408D-8EFA-4CB0492E8979}"/>
              </a:ext>
            </a:extLst>
          </p:cNvPr>
          <p:cNvSpPr>
            <a:spLocks noGrp="1"/>
          </p:cNvSpPr>
          <p:nvPr>
            <p:ph idx="1"/>
          </p:nvPr>
        </p:nvSpPr>
        <p:spPr/>
        <p:txBody>
          <a:bodyPr/>
          <a:lstStyle/>
          <a:p>
            <a:r>
              <a:rPr lang="en-US" dirty="0"/>
              <a:t>DEBUG</a:t>
            </a:r>
          </a:p>
          <a:p>
            <a:r>
              <a:rPr lang="en-US" dirty="0"/>
              <a:t>INFO</a:t>
            </a:r>
          </a:p>
          <a:p>
            <a:r>
              <a:rPr lang="en-US" dirty="0"/>
              <a:t>WARNING</a:t>
            </a:r>
          </a:p>
          <a:p>
            <a:r>
              <a:rPr lang="en-US" dirty="0"/>
              <a:t>ERROR</a:t>
            </a:r>
          </a:p>
          <a:p>
            <a:r>
              <a:rPr lang="en-IN" dirty="0"/>
              <a:t>CRITICAL</a:t>
            </a:r>
          </a:p>
        </p:txBody>
      </p:sp>
    </p:spTree>
    <p:extLst>
      <p:ext uri="{BB962C8B-B14F-4D97-AF65-F5344CB8AC3E}">
        <p14:creationId xmlns:p14="http://schemas.microsoft.com/office/powerpoint/2010/main" val="29096113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3186D-0379-4F54-A1FE-E315A1AE92E2}"/>
              </a:ext>
            </a:extLst>
          </p:cNvPr>
          <p:cNvSpPr>
            <a:spLocks noGrp="1"/>
          </p:cNvSpPr>
          <p:nvPr>
            <p:ph type="title"/>
          </p:nvPr>
        </p:nvSpPr>
        <p:spPr/>
        <p:txBody>
          <a:bodyPr/>
          <a:lstStyle/>
          <a:p>
            <a:r>
              <a:rPr lang="en-US" dirty="0"/>
              <a:t>Handlers</a:t>
            </a:r>
            <a:endParaRPr lang="en-IN" dirty="0"/>
          </a:p>
        </p:txBody>
      </p:sp>
      <p:sp>
        <p:nvSpPr>
          <p:cNvPr id="3" name="Content Placeholder 2">
            <a:extLst>
              <a:ext uri="{FF2B5EF4-FFF2-40B4-BE49-F238E27FC236}">
                <a16:creationId xmlns:a16="http://schemas.microsoft.com/office/drawing/2014/main" id="{A1E92E5D-FCDE-4BDA-9345-AB4E35FF688D}"/>
              </a:ext>
            </a:extLst>
          </p:cNvPr>
          <p:cNvSpPr>
            <a:spLocks noGrp="1"/>
          </p:cNvSpPr>
          <p:nvPr>
            <p:ph idx="1"/>
          </p:nvPr>
        </p:nvSpPr>
        <p:spPr/>
        <p:txBody>
          <a:bodyPr/>
          <a:lstStyle/>
          <a:p>
            <a:r>
              <a:rPr lang="en-US" dirty="0"/>
              <a:t>Defines the behavior of </a:t>
            </a:r>
            <a:r>
              <a:rPr lang="en-US" dirty="0" err="1"/>
              <a:t>logs,Write</a:t>
            </a:r>
            <a:r>
              <a:rPr lang="en-US" dirty="0"/>
              <a:t> into file and console, and which level info</a:t>
            </a:r>
            <a:endParaRPr lang="en-IN" dirty="0"/>
          </a:p>
        </p:txBody>
      </p:sp>
    </p:spTree>
    <p:extLst>
      <p:ext uri="{BB962C8B-B14F-4D97-AF65-F5344CB8AC3E}">
        <p14:creationId xmlns:p14="http://schemas.microsoft.com/office/powerpoint/2010/main" val="17323888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84A9-6AF3-4C9C-AF6B-0D0981BB2431}"/>
              </a:ext>
            </a:extLst>
          </p:cNvPr>
          <p:cNvSpPr>
            <a:spLocks noGrp="1"/>
          </p:cNvSpPr>
          <p:nvPr>
            <p:ph type="title"/>
          </p:nvPr>
        </p:nvSpPr>
        <p:spPr/>
        <p:txBody>
          <a:bodyPr/>
          <a:lstStyle/>
          <a:p>
            <a:r>
              <a:rPr lang="en-US" dirty="0"/>
              <a:t>Filters</a:t>
            </a:r>
            <a:endParaRPr lang="en-IN" dirty="0"/>
          </a:p>
        </p:txBody>
      </p:sp>
      <p:sp>
        <p:nvSpPr>
          <p:cNvPr id="3" name="Content Placeholder 2">
            <a:extLst>
              <a:ext uri="{FF2B5EF4-FFF2-40B4-BE49-F238E27FC236}">
                <a16:creationId xmlns:a16="http://schemas.microsoft.com/office/drawing/2014/main" id="{116ABB4D-FBDE-4299-B3BE-73E6E3513B42}"/>
              </a:ext>
            </a:extLst>
          </p:cNvPr>
          <p:cNvSpPr>
            <a:spLocks noGrp="1"/>
          </p:cNvSpPr>
          <p:nvPr>
            <p:ph idx="1"/>
          </p:nvPr>
        </p:nvSpPr>
        <p:spPr/>
        <p:txBody>
          <a:bodyPr/>
          <a:lstStyle/>
          <a:p>
            <a:r>
              <a:rPr lang="en-US" dirty="0"/>
              <a:t>Filters are used to provide additional controls to log</a:t>
            </a:r>
            <a:r>
              <a:rPr lang="en-IN" dirty="0"/>
              <a:t>,which are passed from logger to handler</a:t>
            </a:r>
          </a:p>
          <a:p>
            <a:r>
              <a:rPr lang="en-IN" dirty="0"/>
              <a:t>Filters can also get an another level of log</a:t>
            </a:r>
            <a:endParaRPr lang="en-US" dirty="0"/>
          </a:p>
        </p:txBody>
      </p:sp>
    </p:spTree>
    <p:extLst>
      <p:ext uri="{BB962C8B-B14F-4D97-AF65-F5344CB8AC3E}">
        <p14:creationId xmlns:p14="http://schemas.microsoft.com/office/powerpoint/2010/main" val="5617347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2F6C3-B79A-4F44-8F87-F38209E26E15}"/>
              </a:ext>
            </a:extLst>
          </p:cNvPr>
          <p:cNvSpPr>
            <a:spLocks noGrp="1"/>
          </p:cNvSpPr>
          <p:nvPr>
            <p:ph type="title"/>
          </p:nvPr>
        </p:nvSpPr>
        <p:spPr/>
        <p:txBody>
          <a:bodyPr/>
          <a:lstStyle/>
          <a:p>
            <a:r>
              <a:rPr lang="en-US" dirty="0"/>
              <a:t>Formatters</a:t>
            </a:r>
            <a:endParaRPr lang="en-IN" dirty="0"/>
          </a:p>
        </p:txBody>
      </p:sp>
      <p:sp>
        <p:nvSpPr>
          <p:cNvPr id="3" name="Content Placeholder 2">
            <a:extLst>
              <a:ext uri="{FF2B5EF4-FFF2-40B4-BE49-F238E27FC236}">
                <a16:creationId xmlns:a16="http://schemas.microsoft.com/office/drawing/2014/main" id="{35CA4759-4282-4146-8037-B49323551FB6}"/>
              </a:ext>
            </a:extLst>
          </p:cNvPr>
          <p:cNvSpPr>
            <a:spLocks noGrp="1"/>
          </p:cNvSpPr>
          <p:nvPr>
            <p:ph idx="1"/>
          </p:nvPr>
        </p:nvSpPr>
        <p:spPr/>
        <p:txBody>
          <a:bodyPr/>
          <a:lstStyle/>
          <a:p>
            <a:r>
              <a:rPr lang="en-US" dirty="0"/>
              <a:t>This part is use for log styling based in </a:t>
            </a:r>
            <a:r>
              <a:rPr lang="en-US" dirty="0" err="1"/>
              <a:t>requirments</a:t>
            </a:r>
            <a:endParaRPr lang="en-IN" dirty="0"/>
          </a:p>
        </p:txBody>
      </p:sp>
    </p:spTree>
    <p:extLst>
      <p:ext uri="{BB962C8B-B14F-4D97-AF65-F5344CB8AC3E}">
        <p14:creationId xmlns:p14="http://schemas.microsoft.com/office/powerpoint/2010/main" val="39494807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C1B20-4884-4EE2-BDCF-F005AFA8F19A}"/>
              </a:ext>
            </a:extLst>
          </p:cNvPr>
          <p:cNvSpPr>
            <a:spLocks noGrp="1"/>
          </p:cNvSpPr>
          <p:nvPr>
            <p:ph type="title"/>
          </p:nvPr>
        </p:nvSpPr>
        <p:spPr/>
        <p:txBody>
          <a:bodyPr>
            <a:normAutofit fontScale="90000"/>
          </a:bodyPr>
          <a:lstStyle/>
          <a:p>
            <a:r>
              <a:rPr lang="en-US" dirty="0"/>
              <a:t>Log Configurations(settings.py</a:t>
            </a:r>
            <a:br>
              <a:rPr lang="en-US" dirty="0"/>
            </a:br>
            <a:r>
              <a:rPr lang="en-US" dirty="0"/>
              <a:t>)</a:t>
            </a:r>
            <a:endParaRPr lang="en-IN" dirty="0"/>
          </a:p>
        </p:txBody>
      </p:sp>
      <p:sp>
        <p:nvSpPr>
          <p:cNvPr id="3" name="Content Placeholder 2">
            <a:extLst>
              <a:ext uri="{FF2B5EF4-FFF2-40B4-BE49-F238E27FC236}">
                <a16:creationId xmlns:a16="http://schemas.microsoft.com/office/drawing/2014/main" id="{07162CAB-CB22-4B94-B33D-16B926A10933}"/>
              </a:ext>
            </a:extLst>
          </p:cNvPr>
          <p:cNvSpPr>
            <a:spLocks noGrp="1"/>
          </p:cNvSpPr>
          <p:nvPr>
            <p:ph idx="1"/>
          </p:nvPr>
        </p:nvSpPr>
        <p:spPr/>
        <p:txBody>
          <a:bodyPr>
            <a:normAutofit fontScale="32500" lnSpcReduction="20000"/>
          </a:bodyPr>
          <a:lstStyle/>
          <a:p>
            <a:r>
              <a:rPr lang="en-IN" dirty="0"/>
              <a:t>LOGGING ={</a:t>
            </a:r>
          </a:p>
          <a:p>
            <a:r>
              <a:rPr lang="en-IN" dirty="0"/>
              <a:t>    'version':1,</a:t>
            </a:r>
          </a:p>
          <a:p>
            <a:r>
              <a:rPr lang="en-IN" dirty="0"/>
              <a:t>    'loggers':{</a:t>
            </a:r>
          </a:p>
          <a:p>
            <a:r>
              <a:rPr lang="en-IN" dirty="0"/>
              <a:t>        '</a:t>
            </a:r>
            <a:r>
              <a:rPr lang="en-IN" dirty="0" err="1"/>
              <a:t>django</a:t>
            </a:r>
            <a:r>
              <a:rPr lang="en-IN" dirty="0"/>
              <a:t>':{</a:t>
            </a:r>
          </a:p>
          <a:p>
            <a:r>
              <a:rPr lang="en-IN" dirty="0"/>
              <a:t>            'handlers':['file'],</a:t>
            </a:r>
          </a:p>
          <a:p>
            <a:r>
              <a:rPr lang="en-IN" dirty="0"/>
              <a:t>            '</a:t>
            </a:r>
            <a:r>
              <a:rPr lang="en-IN" dirty="0" err="1"/>
              <a:t>level':'INFO</a:t>
            </a:r>
            <a:r>
              <a:rPr lang="en-IN" dirty="0"/>
              <a:t>'</a:t>
            </a:r>
          </a:p>
          <a:p>
            <a:r>
              <a:rPr lang="en-IN" dirty="0"/>
              <a:t>        }</a:t>
            </a:r>
          </a:p>
          <a:p>
            <a:r>
              <a:rPr lang="en-IN" dirty="0"/>
              <a:t>    },</a:t>
            </a:r>
          </a:p>
          <a:p>
            <a:r>
              <a:rPr lang="en-IN" dirty="0"/>
              <a:t>    'handlers': {</a:t>
            </a:r>
          </a:p>
          <a:p>
            <a:r>
              <a:rPr lang="en-IN" dirty="0"/>
              <a:t>        'file': {</a:t>
            </a:r>
          </a:p>
          <a:p>
            <a:r>
              <a:rPr lang="en-IN" dirty="0"/>
              <a:t>            'level': 'INFO',</a:t>
            </a:r>
          </a:p>
          <a:p>
            <a:r>
              <a:rPr lang="en-IN" dirty="0"/>
              <a:t>            'class': '</a:t>
            </a:r>
            <a:r>
              <a:rPr lang="en-IN" dirty="0" err="1"/>
              <a:t>logging.FileHandler</a:t>
            </a:r>
            <a:r>
              <a:rPr lang="en-IN" dirty="0"/>
              <a:t>',</a:t>
            </a:r>
          </a:p>
          <a:p>
            <a:r>
              <a:rPr lang="en-IN" dirty="0"/>
              <a:t>            'filename': </a:t>
            </a:r>
            <a:r>
              <a:rPr lang="en-IN" dirty="0" err="1"/>
              <a:t>os.path.join</a:t>
            </a:r>
            <a:r>
              <a:rPr lang="en-IN" dirty="0"/>
              <a:t>(</a:t>
            </a:r>
            <a:r>
              <a:rPr lang="en-IN" dirty="0" err="1"/>
              <a:t>BASE_DIR,'logs</a:t>
            </a:r>
            <a:r>
              <a:rPr lang="en-IN" dirty="0"/>
              <a:t>/info.log'),</a:t>
            </a:r>
          </a:p>
          <a:p>
            <a:r>
              <a:rPr lang="en-IN" dirty="0"/>
              <a:t>            'formatter':'</a:t>
            </a:r>
            <a:r>
              <a:rPr lang="en-IN" dirty="0" err="1"/>
              <a:t>simpleRe</a:t>
            </a:r>
            <a:r>
              <a:rPr lang="en-IN" dirty="0"/>
              <a:t>',</a:t>
            </a:r>
          </a:p>
          <a:p>
            <a:r>
              <a:rPr lang="en-IN" dirty="0"/>
              <a:t>        },</a:t>
            </a:r>
          </a:p>
          <a:p>
            <a:r>
              <a:rPr lang="en-IN" dirty="0"/>
              <a:t>    },</a:t>
            </a:r>
          </a:p>
          <a:p>
            <a:r>
              <a:rPr lang="en-IN" dirty="0"/>
              <a:t>    'formatters':{</a:t>
            </a:r>
          </a:p>
          <a:p>
            <a:r>
              <a:rPr lang="en-IN" dirty="0"/>
              <a:t>        '</a:t>
            </a:r>
            <a:r>
              <a:rPr lang="en-IN" dirty="0" err="1"/>
              <a:t>simpleRe</a:t>
            </a:r>
            <a:r>
              <a:rPr lang="en-IN" dirty="0"/>
              <a:t>': {</a:t>
            </a:r>
          </a:p>
          <a:p>
            <a:r>
              <a:rPr lang="en-IN" dirty="0"/>
              <a:t>            'format': '{</a:t>
            </a:r>
            <a:r>
              <a:rPr lang="en-IN" dirty="0" err="1"/>
              <a:t>levelname</a:t>
            </a:r>
            <a:r>
              <a:rPr lang="en-IN" dirty="0"/>
              <a:t>} {message}',</a:t>
            </a:r>
          </a:p>
          <a:p>
            <a:r>
              <a:rPr lang="en-IN" dirty="0"/>
              <a:t>            'style': '{',</a:t>
            </a:r>
          </a:p>
          <a:p>
            <a:r>
              <a:rPr lang="en-IN" dirty="0"/>
              <a:t>        }</a:t>
            </a:r>
          </a:p>
          <a:p>
            <a:endParaRPr lang="en-IN" dirty="0"/>
          </a:p>
          <a:p>
            <a:r>
              <a:rPr lang="en-IN" dirty="0"/>
              <a:t>    }</a:t>
            </a:r>
          </a:p>
          <a:p>
            <a:r>
              <a:rPr lang="en-IN" dirty="0"/>
              <a:t>}</a:t>
            </a:r>
          </a:p>
        </p:txBody>
      </p:sp>
    </p:spTree>
    <p:extLst>
      <p:ext uri="{BB962C8B-B14F-4D97-AF65-F5344CB8AC3E}">
        <p14:creationId xmlns:p14="http://schemas.microsoft.com/office/powerpoint/2010/main" val="35488543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33A68-4C7D-4B4A-BDF8-1AF7C90DCB93}"/>
              </a:ext>
            </a:extLst>
          </p:cNvPr>
          <p:cNvSpPr>
            <a:spLocks noGrp="1"/>
          </p:cNvSpPr>
          <p:nvPr>
            <p:ph type="title"/>
          </p:nvPr>
        </p:nvSpPr>
        <p:spPr/>
        <p:txBody>
          <a:bodyPr/>
          <a:lstStyle/>
          <a:p>
            <a:r>
              <a:rPr lang="en-US" dirty="0"/>
              <a:t>EG:</a:t>
            </a:r>
            <a:endParaRPr lang="en-IN" dirty="0"/>
          </a:p>
        </p:txBody>
      </p:sp>
      <p:sp>
        <p:nvSpPr>
          <p:cNvPr id="3" name="Content Placeholder 2">
            <a:extLst>
              <a:ext uri="{FF2B5EF4-FFF2-40B4-BE49-F238E27FC236}">
                <a16:creationId xmlns:a16="http://schemas.microsoft.com/office/drawing/2014/main" id="{F035577D-3FF4-49B2-BA1F-BD3464EA58B7}"/>
              </a:ext>
            </a:extLst>
          </p:cNvPr>
          <p:cNvSpPr>
            <a:spLocks noGrp="1"/>
          </p:cNvSpPr>
          <p:nvPr>
            <p:ph idx="1"/>
          </p:nvPr>
        </p:nvSpPr>
        <p:spPr/>
        <p:txBody>
          <a:bodyPr/>
          <a:lstStyle/>
          <a:p>
            <a:r>
              <a:rPr lang="en-US" dirty="0"/>
              <a:t>Create logger object</a:t>
            </a:r>
            <a:br>
              <a:rPr lang="en-US" dirty="0"/>
            </a:br>
            <a:r>
              <a:rPr lang="en-US" dirty="0"/>
              <a:t>logger = </a:t>
            </a:r>
            <a:r>
              <a:rPr lang="en-US" dirty="0" err="1"/>
              <a:t>logging.getLogger</a:t>
            </a:r>
            <a:r>
              <a:rPr lang="en-US" dirty="0"/>
              <a:t>(‘Django’)</a:t>
            </a:r>
          </a:p>
          <a:p>
            <a:r>
              <a:rPr lang="en-IN" dirty="0"/>
              <a:t>import </a:t>
            </a:r>
            <a:r>
              <a:rPr lang="en-IN" dirty="0" err="1"/>
              <a:t>logging,traceback</a:t>
            </a:r>
            <a:endParaRPr lang="en-IN" dirty="0"/>
          </a:p>
        </p:txBody>
      </p:sp>
    </p:spTree>
    <p:extLst>
      <p:ext uri="{BB962C8B-B14F-4D97-AF65-F5344CB8AC3E}">
        <p14:creationId xmlns:p14="http://schemas.microsoft.com/office/powerpoint/2010/main" val="47826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1F6CC-2DA8-4D0C-BC83-88567A865866}"/>
              </a:ext>
            </a:extLst>
          </p:cNvPr>
          <p:cNvSpPr>
            <a:spLocks noGrp="1"/>
          </p:cNvSpPr>
          <p:nvPr>
            <p:ph type="title"/>
          </p:nvPr>
        </p:nvSpPr>
        <p:spPr/>
        <p:txBody>
          <a:bodyPr/>
          <a:lstStyle/>
          <a:p>
            <a:r>
              <a:rPr lang="en-US" dirty="0"/>
              <a:t>INITIAL PROJECT STRUCTURE</a:t>
            </a:r>
            <a:endParaRPr lang="en-IN" dirty="0"/>
          </a:p>
        </p:txBody>
      </p:sp>
      <p:sp>
        <p:nvSpPr>
          <p:cNvPr id="3" name="Content Placeholder 2">
            <a:extLst>
              <a:ext uri="{FF2B5EF4-FFF2-40B4-BE49-F238E27FC236}">
                <a16:creationId xmlns:a16="http://schemas.microsoft.com/office/drawing/2014/main" id="{1CB2E203-606B-4AC8-8A22-DD4AA38E476B}"/>
              </a:ext>
            </a:extLst>
          </p:cNvPr>
          <p:cNvSpPr>
            <a:spLocks noGrp="1"/>
          </p:cNvSpPr>
          <p:nvPr>
            <p:ph idx="1"/>
          </p:nvPr>
        </p:nvSpPr>
        <p:spPr/>
        <p:txBody>
          <a:bodyPr/>
          <a:lstStyle/>
          <a:p>
            <a:r>
              <a:rPr lang="en-IN" b="1" i="0" dirty="0">
                <a:solidFill>
                  <a:srgbClr val="222222"/>
                </a:solidFill>
                <a:effectLst/>
                <a:latin typeface="HelveticaNeue"/>
              </a:rPr>
              <a:t>manage.py</a:t>
            </a:r>
            <a:endParaRPr lang="en-IN" dirty="0">
              <a:solidFill>
                <a:srgbClr val="222222"/>
              </a:solidFill>
              <a:latin typeface="HelveticaNeue"/>
            </a:endParaRPr>
          </a:p>
          <a:p>
            <a:r>
              <a:rPr lang="en-IN" b="1" i="0" dirty="0">
                <a:solidFill>
                  <a:srgbClr val="222222"/>
                </a:solidFill>
                <a:effectLst/>
                <a:latin typeface="HelveticaNeue"/>
              </a:rPr>
              <a:t>__init__.py</a:t>
            </a:r>
            <a:endParaRPr lang="en-IN" dirty="0">
              <a:solidFill>
                <a:srgbClr val="222222"/>
              </a:solidFill>
              <a:latin typeface="HelveticaNeue"/>
            </a:endParaRPr>
          </a:p>
          <a:p>
            <a:r>
              <a:rPr lang="en-IN" b="1" i="0" dirty="0">
                <a:solidFill>
                  <a:srgbClr val="222222"/>
                </a:solidFill>
                <a:effectLst/>
                <a:latin typeface="HelveticaNeue"/>
              </a:rPr>
              <a:t>settings.py</a:t>
            </a:r>
          </a:p>
          <a:p>
            <a:r>
              <a:rPr lang="en-IN" b="1" i="0" dirty="0">
                <a:solidFill>
                  <a:srgbClr val="222222"/>
                </a:solidFill>
                <a:effectLst/>
                <a:latin typeface="HelveticaNeue"/>
              </a:rPr>
              <a:t>urls.py</a:t>
            </a:r>
            <a:endParaRPr lang="en-IN" b="1" dirty="0">
              <a:solidFill>
                <a:srgbClr val="222222"/>
              </a:solidFill>
              <a:latin typeface="HelveticaNeue"/>
            </a:endParaRPr>
          </a:p>
          <a:p>
            <a:r>
              <a:rPr lang="en-IN" b="1" i="0" dirty="0">
                <a:solidFill>
                  <a:srgbClr val="222222"/>
                </a:solidFill>
                <a:effectLst/>
                <a:latin typeface="HelveticaNeue"/>
              </a:rPr>
              <a:t>wsgi.py</a:t>
            </a:r>
            <a:endParaRPr lang="en-IN" b="0" i="0" dirty="0">
              <a:solidFill>
                <a:srgbClr val="222222"/>
              </a:solidFill>
              <a:effectLst/>
              <a:latin typeface="HelveticaNeue"/>
            </a:endParaRPr>
          </a:p>
          <a:p>
            <a:endParaRPr lang="en-IN" dirty="0"/>
          </a:p>
        </p:txBody>
      </p:sp>
    </p:spTree>
    <p:extLst>
      <p:ext uri="{BB962C8B-B14F-4D97-AF65-F5344CB8AC3E}">
        <p14:creationId xmlns:p14="http://schemas.microsoft.com/office/powerpoint/2010/main" val="3486198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C1A6E-CDA8-4A48-B20E-F3A9412AF35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31B26756-24CC-45E8-8FB1-7BD153D193E5}"/>
              </a:ext>
            </a:extLst>
          </p:cNvPr>
          <p:cNvSpPr>
            <a:spLocks noGrp="1"/>
          </p:cNvSpPr>
          <p:nvPr>
            <p:ph idx="1"/>
          </p:nvPr>
        </p:nvSpPr>
        <p:spPr/>
        <p:txBody>
          <a:bodyPr>
            <a:normAutofit fontScale="92500"/>
          </a:bodyPr>
          <a:lstStyle/>
          <a:p>
            <a:r>
              <a:rPr lang="en-US" b="1" i="0" dirty="0">
                <a:solidFill>
                  <a:srgbClr val="222222"/>
                </a:solidFill>
                <a:effectLst/>
                <a:latin typeface="HelveticaNeue"/>
              </a:rPr>
              <a:t>manage.py</a:t>
            </a:r>
            <a:r>
              <a:rPr lang="en-US" b="0" i="0" dirty="0">
                <a:solidFill>
                  <a:srgbClr val="222222"/>
                </a:solidFill>
                <a:effectLst/>
                <a:latin typeface="HelveticaNeue"/>
              </a:rPr>
              <a:t>: a shortcut to use the </a:t>
            </a:r>
            <a:r>
              <a:rPr lang="en-US" b="1" i="0" dirty="0" err="1">
                <a:solidFill>
                  <a:srgbClr val="222222"/>
                </a:solidFill>
                <a:effectLst/>
                <a:latin typeface="HelveticaNeue"/>
              </a:rPr>
              <a:t>django</a:t>
            </a:r>
            <a:r>
              <a:rPr lang="en-US" b="1" i="0" dirty="0">
                <a:solidFill>
                  <a:srgbClr val="222222"/>
                </a:solidFill>
                <a:effectLst/>
                <a:latin typeface="HelveticaNeue"/>
              </a:rPr>
              <a:t>-admin</a:t>
            </a:r>
            <a:r>
              <a:rPr lang="en-US" b="0" i="0" dirty="0">
                <a:solidFill>
                  <a:srgbClr val="222222"/>
                </a:solidFill>
                <a:effectLst/>
                <a:latin typeface="HelveticaNeue"/>
              </a:rPr>
              <a:t> command-line utility. It’s used to run management commands related to our project. We will use it to run the development server, run tests, create migrations and much more.</a:t>
            </a:r>
          </a:p>
          <a:p>
            <a:r>
              <a:rPr lang="en-US" b="1" i="0" dirty="0">
                <a:solidFill>
                  <a:srgbClr val="222222"/>
                </a:solidFill>
                <a:effectLst/>
                <a:latin typeface="HelveticaNeue"/>
              </a:rPr>
              <a:t>__init__.py</a:t>
            </a:r>
            <a:r>
              <a:rPr lang="en-US" b="0" i="0" dirty="0">
                <a:solidFill>
                  <a:srgbClr val="222222"/>
                </a:solidFill>
                <a:effectLst/>
                <a:latin typeface="HelveticaNeue"/>
              </a:rPr>
              <a:t>: this empty file tells Python that this folder is a Python package.</a:t>
            </a:r>
          </a:p>
          <a:p>
            <a:pPr algn="l">
              <a:buFont typeface="Arial" panose="020B0604020202020204" pitchFamily="34" charset="0"/>
              <a:buChar char="•"/>
            </a:pPr>
            <a:r>
              <a:rPr lang="en-US" b="1" i="0" dirty="0">
                <a:solidFill>
                  <a:srgbClr val="222222"/>
                </a:solidFill>
                <a:effectLst/>
                <a:latin typeface="HelveticaNeue"/>
              </a:rPr>
              <a:t>settings.py</a:t>
            </a:r>
            <a:r>
              <a:rPr lang="en-US" b="0" i="0" dirty="0">
                <a:solidFill>
                  <a:srgbClr val="222222"/>
                </a:solidFill>
                <a:effectLst/>
                <a:latin typeface="HelveticaNeue"/>
              </a:rPr>
              <a:t>: this file contains all the project’s configuration. We will refer to this file all the time!</a:t>
            </a:r>
          </a:p>
          <a:p>
            <a:r>
              <a:rPr lang="en-US" b="1" i="0" dirty="0">
                <a:solidFill>
                  <a:srgbClr val="222222"/>
                </a:solidFill>
                <a:effectLst/>
                <a:latin typeface="HelveticaNeue"/>
              </a:rPr>
              <a:t>urls.py</a:t>
            </a:r>
            <a:r>
              <a:rPr lang="en-US" b="0" i="0" dirty="0">
                <a:solidFill>
                  <a:srgbClr val="222222"/>
                </a:solidFill>
                <a:effectLst/>
                <a:latin typeface="HelveticaNeue"/>
              </a:rPr>
              <a:t>: this file is responsible for mapping the routes and paths in our project. For example, if you ant to show something in the URL /about/ , you have to map it first.</a:t>
            </a:r>
            <a:r>
              <a:rPr lang="en-US" b="1" i="0" dirty="0">
                <a:solidFill>
                  <a:srgbClr val="222222"/>
                </a:solidFill>
                <a:effectLst/>
                <a:latin typeface="HelveticaNeue"/>
              </a:rPr>
              <a:t> </a:t>
            </a:r>
          </a:p>
          <a:p>
            <a:r>
              <a:rPr lang="en-US" b="1" i="0" dirty="0">
                <a:solidFill>
                  <a:srgbClr val="222222"/>
                </a:solidFill>
                <a:effectLst/>
                <a:latin typeface="HelveticaNeue"/>
              </a:rPr>
              <a:t>wsgi.py</a:t>
            </a:r>
            <a:r>
              <a:rPr lang="en-US" b="0" i="0" dirty="0">
                <a:solidFill>
                  <a:srgbClr val="222222"/>
                </a:solidFill>
                <a:effectLst/>
                <a:latin typeface="HelveticaNeue"/>
              </a:rPr>
              <a:t>: this file is a simple gateway interface used for deployment. You don’t have to bother about it. Just let it be for now.</a:t>
            </a:r>
            <a:br>
              <a:rPr lang="en-US" dirty="0"/>
            </a:br>
            <a:endParaRPr lang="en-IN" dirty="0"/>
          </a:p>
        </p:txBody>
      </p:sp>
    </p:spTree>
    <p:extLst>
      <p:ext uri="{BB962C8B-B14F-4D97-AF65-F5344CB8AC3E}">
        <p14:creationId xmlns:p14="http://schemas.microsoft.com/office/powerpoint/2010/main" val="850572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1B2B-4F7E-48A5-B8E9-7C9018B41BF0}"/>
              </a:ext>
            </a:extLst>
          </p:cNvPr>
          <p:cNvSpPr>
            <a:spLocks noGrp="1"/>
          </p:cNvSpPr>
          <p:nvPr>
            <p:ph type="title"/>
          </p:nvPr>
        </p:nvSpPr>
        <p:spPr/>
        <p:txBody>
          <a:bodyPr/>
          <a:lstStyle/>
          <a:p>
            <a:r>
              <a:rPr lang="en-US" dirty="0"/>
              <a:t>HOW TO START DJANGO SERVER ?</a:t>
            </a:r>
            <a:endParaRPr lang="en-IN" dirty="0"/>
          </a:p>
        </p:txBody>
      </p:sp>
      <p:sp>
        <p:nvSpPr>
          <p:cNvPr id="3" name="Content Placeholder 2">
            <a:extLst>
              <a:ext uri="{FF2B5EF4-FFF2-40B4-BE49-F238E27FC236}">
                <a16:creationId xmlns:a16="http://schemas.microsoft.com/office/drawing/2014/main" id="{E4C3DEDA-A110-40C3-957E-59A87176D7ED}"/>
              </a:ext>
            </a:extLst>
          </p:cNvPr>
          <p:cNvSpPr>
            <a:spLocks noGrp="1"/>
          </p:cNvSpPr>
          <p:nvPr>
            <p:ph idx="1"/>
          </p:nvPr>
        </p:nvSpPr>
        <p:spPr/>
        <p:txBody>
          <a:bodyPr/>
          <a:lstStyle/>
          <a:p>
            <a:r>
              <a:rPr lang="en-US" b="0" i="0" dirty="0">
                <a:solidFill>
                  <a:srgbClr val="222222"/>
                </a:solidFill>
                <a:effectLst/>
                <a:latin typeface="HelveticaNeue"/>
              </a:rPr>
              <a:t>Django comes with a simple web server installed. It’s very convenient during the development, so we don’t have to install anything else to run the project locally. We can test it by executing the command:</a:t>
            </a:r>
          </a:p>
          <a:p>
            <a:r>
              <a:rPr lang="en-IN" dirty="0"/>
              <a:t>Python manage.py </a:t>
            </a:r>
            <a:r>
              <a:rPr lang="en-IN" dirty="0" err="1"/>
              <a:t>runserver</a:t>
            </a:r>
            <a:endParaRPr lang="en-IN" dirty="0"/>
          </a:p>
          <a:p>
            <a:r>
              <a:rPr lang="en-US" b="0" i="0" dirty="0">
                <a:solidFill>
                  <a:srgbClr val="222222"/>
                </a:solidFill>
                <a:effectLst/>
                <a:latin typeface="HelveticaNeue"/>
              </a:rPr>
              <a:t>Now open the following URL in a Web browser: </a:t>
            </a:r>
            <a:r>
              <a:rPr lang="en-US" b="1" i="0" dirty="0">
                <a:solidFill>
                  <a:srgbClr val="222222"/>
                </a:solidFill>
                <a:effectLst/>
                <a:latin typeface="HelveticaNeue"/>
              </a:rPr>
              <a:t>http://127.0.0.1:8000</a:t>
            </a:r>
            <a:r>
              <a:rPr lang="en-US" b="0" i="0" dirty="0">
                <a:solidFill>
                  <a:srgbClr val="222222"/>
                </a:solidFill>
                <a:effectLst/>
                <a:latin typeface="HelveticaNeue"/>
              </a:rPr>
              <a:t> and you should see the following page:</a:t>
            </a:r>
            <a:endParaRPr lang="en-IN" dirty="0"/>
          </a:p>
        </p:txBody>
      </p:sp>
    </p:spTree>
    <p:extLst>
      <p:ext uri="{BB962C8B-B14F-4D97-AF65-F5344CB8AC3E}">
        <p14:creationId xmlns:p14="http://schemas.microsoft.com/office/powerpoint/2010/main" val="3502040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98BFF-2549-44FE-A74A-348C011DEF61}"/>
              </a:ext>
            </a:extLst>
          </p:cNvPr>
          <p:cNvSpPr>
            <a:spLocks noGrp="1"/>
          </p:cNvSpPr>
          <p:nvPr>
            <p:ph type="title"/>
          </p:nvPr>
        </p:nvSpPr>
        <p:spPr/>
        <p:txBody>
          <a:bodyPr/>
          <a:lstStyle/>
          <a:p>
            <a:r>
              <a:rPr lang="en-US" dirty="0"/>
              <a:t>DJANGO APPS</a:t>
            </a:r>
            <a:endParaRPr lang="en-IN" dirty="0"/>
          </a:p>
        </p:txBody>
      </p:sp>
      <p:sp>
        <p:nvSpPr>
          <p:cNvPr id="3" name="Content Placeholder 2">
            <a:extLst>
              <a:ext uri="{FF2B5EF4-FFF2-40B4-BE49-F238E27FC236}">
                <a16:creationId xmlns:a16="http://schemas.microsoft.com/office/drawing/2014/main" id="{015388DB-B39C-485F-8EF3-AE271D89B1CD}"/>
              </a:ext>
            </a:extLst>
          </p:cNvPr>
          <p:cNvSpPr>
            <a:spLocks noGrp="1"/>
          </p:cNvSpPr>
          <p:nvPr>
            <p:ph idx="1"/>
          </p:nvPr>
        </p:nvSpPr>
        <p:spPr/>
        <p:txBody>
          <a:bodyPr/>
          <a:lstStyle/>
          <a:p>
            <a:pPr algn="l"/>
            <a:r>
              <a:rPr lang="en-US" b="0" i="0" dirty="0">
                <a:solidFill>
                  <a:srgbClr val="222222"/>
                </a:solidFill>
                <a:effectLst/>
                <a:latin typeface="HelveticaNeue"/>
              </a:rPr>
              <a:t>In the Django philosophy we have two important concepts:</a:t>
            </a:r>
          </a:p>
          <a:p>
            <a:r>
              <a:rPr lang="en-US" b="1" i="0" dirty="0">
                <a:solidFill>
                  <a:srgbClr val="222222"/>
                </a:solidFill>
                <a:effectLst/>
                <a:latin typeface="HelveticaNeue"/>
              </a:rPr>
              <a:t>app</a:t>
            </a:r>
            <a:r>
              <a:rPr lang="en-US" b="0" i="0" dirty="0">
                <a:solidFill>
                  <a:srgbClr val="222222"/>
                </a:solidFill>
                <a:effectLst/>
                <a:latin typeface="HelveticaNeue"/>
              </a:rPr>
              <a:t>: is a Web application that does something. An app usually is composed of a set of models (database tables), views, templates, </a:t>
            </a:r>
            <a:r>
              <a:rPr lang="en-US" b="0" i="0" dirty="0" err="1">
                <a:solidFill>
                  <a:srgbClr val="222222"/>
                </a:solidFill>
                <a:effectLst/>
                <a:latin typeface="HelveticaNeue"/>
              </a:rPr>
              <a:t>te</a:t>
            </a:r>
            <a:r>
              <a:rPr lang="en-US" dirty="0" err="1">
                <a:solidFill>
                  <a:srgbClr val="222222"/>
                </a:solidFill>
                <a:latin typeface="HelveticaNeue"/>
              </a:rPr>
              <a:t>mplates,tests</a:t>
            </a:r>
            <a:r>
              <a:rPr lang="en-US" dirty="0">
                <a:solidFill>
                  <a:srgbClr val="222222"/>
                </a:solidFill>
                <a:latin typeface="HelveticaNeue"/>
              </a:rPr>
              <a:t>.</a:t>
            </a:r>
          </a:p>
          <a:p>
            <a:r>
              <a:rPr lang="en-US" b="1" i="0" dirty="0">
                <a:solidFill>
                  <a:srgbClr val="222222"/>
                </a:solidFill>
                <a:effectLst/>
                <a:latin typeface="HelveticaNeue"/>
              </a:rPr>
              <a:t>project</a:t>
            </a:r>
            <a:r>
              <a:rPr lang="en-US" b="0" i="0" dirty="0">
                <a:solidFill>
                  <a:srgbClr val="222222"/>
                </a:solidFill>
                <a:effectLst/>
                <a:latin typeface="HelveticaNeue"/>
              </a:rPr>
              <a:t>: is a collection of configurations and apps. One project can be composed of multiple apps, or a single app.</a:t>
            </a:r>
          </a:p>
          <a:p>
            <a:endParaRPr lang="en-IN" dirty="0"/>
          </a:p>
        </p:txBody>
      </p:sp>
    </p:spTree>
    <p:extLst>
      <p:ext uri="{BB962C8B-B14F-4D97-AF65-F5344CB8AC3E}">
        <p14:creationId xmlns:p14="http://schemas.microsoft.com/office/powerpoint/2010/main" val="705073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51981-B852-41A5-8B04-3D7EF3722E7A}"/>
              </a:ext>
            </a:extLst>
          </p:cNvPr>
          <p:cNvSpPr>
            <a:spLocks noGrp="1"/>
          </p:cNvSpPr>
          <p:nvPr>
            <p:ph type="title"/>
          </p:nvPr>
        </p:nvSpPr>
        <p:spPr/>
        <p:txBody>
          <a:bodyPr/>
          <a:lstStyle/>
          <a:p>
            <a:r>
              <a:rPr lang="en-US" dirty="0"/>
              <a:t>APP FILES</a:t>
            </a:r>
            <a:endParaRPr lang="en-IN" dirty="0"/>
          </a:p>
        </p:txBody>
      </p:sp>
      <p:sp>
        <p:nvSpPr>
          <p:cNvPr id="3" name="Content Placeholder 2">
            <a:extLst>
              <a:ext uri="{FF2B5EF4-FFF2-40B4-BE49-F238E27FC236}">
                <a16:creationId xmlns:a16="http://schemas.microsoft.com/office/drawing/2014/main" id="{621016B5-1F08-4BD7-869B-5CEC494B203D}"/>
              </a:ext>
            </a:extLst>
          </p:cNvPr>
          <p:cNvSpPr>
            <a:spLocks noGrp="1"/>
          </p:cNvSpPr>
          <p:nvPr>
            <p:ph idx="1"/>
          </p:nvPr>
        </p:nvSpPr>
        <p:spPr/>
        <p:txBody>
          <a:bodyPr/>
          <a:lstStyle/>
          <a:p>
            <a:pPr algn="l">
              <a:buFont typeface="Arial" panose="020B0604020202020204" pitchFamily="34" charset="0"/>
              <a:buChar char="•"/>
            </a:pPr>
            <a:r>
              <a:rPr lang="en-US" b="1" i="0" dirty="0">
                <a:solidFill>
                  <a:srgbClr val="222222"/>
                </a:solidFill>
                <a:effectLst/>
                <a:latin typeface="HelveticaNeue"/>
              </a:rPr>
              <a:t>migrations/</a:t>
            </a:r>
            <a:r>
              <a:rPr lang="en-US" b="0" i="0" dirty="0">
                <a:solidFill>
                  <a:srgbClr val="222222"/>
                </a:solidFill>
                <a:effectLst/>
                <a:latin typeface="HelveticaNeue"/>
              </a:rPr>
              <a:t>: here Django store some files to keep track of the changes you create in the </a:t>
            </a:r>
            <a:r>
              <a:rPr lang="en-US" b="1" i="0" dirty="0">
                <a:solidFill>
                  <a:srgbClr val="222222"/>
                </a:solidFill>
                <a:effectLst/>
                <a:latin typeface="HelveticaNeue"/>
              </a:rPr>
              <a:t>models.py</a:t>
            </a:r>
            <a:r>
              <a:rPr lang="en-US" b="0" i="0" dirty="0">
                <a:solidFill>
                  <a:srgbClr val="222222"/>
                </a:solidFill>
                <a:effectLst/>
                <a:latin typeface="HelveticaNeue"/>
              </a:rPr>
              <a:t> file, so to keep the database and the </a:t>
            </a:r>
            <a:r>
              <a:rPr lang="en-US" b="1" i="0" dirty="0">
                <a:solidFill>
                  <a:srgbClr val="222222"/>
                </a:solidFill>
                <a:effectLst/>
                <a:latin typeface="HelveticaNeue"/>
              </a:rPr>
              <a:t>models.py</a:t>
            </a:r>
            <a:r>
              <a:rPr lang="en-US" b="0" i="0" dirty="0">
                <a:solidFill>
                  <a:srgbClr val="222222"/>
                </a:solidFill>
                <a:effectLst/>
                <a:latin typeface="HelveticaNeue"/>
              </a:rPr>
              <a:t> synchronized.</a:t>
            </a:r>
          </a:p>
          <a:p>
            <a:pPr algn="l">
              <a:buFont typeface="Arial" panose="020B0604020202020204" pitchFamily="34" charset="0"/>
              <a:buChar char="•"/>
            </a:pPr>
            <a:r>
              <a:rPr lang="en-US" b="1" i="0" dirty="0">
                <a:solidFill>
                  <a:srgbClr val="222222"/>
                </a:solidFill>
                <a:effectLst/>
                <a:latin typeface="HelveticaNeue"/>
              </a:rPr>
              <a:t>admin.py</a:t>
            </a:r>
            <a:r>
              <a:rPr lang="en-US" b="0" i="0" dirty="0">
                <a:solidFill>
                  <a:srgbClr val="222222"/>
                </a:solidFill>
                <a:effectLst/>
                <a:latin typeface="HelveticaNeue"/>
              </a:rPr>
              <a:t>: this is a configuration file for a built-in Django app called </a:t>
            </a:r>
            <a:r>
              <a:rPr lang="en-US" b="1" i="0" dirty="0">
                <a:solidFill>
                  <a:srgbClr val="222222"/>
                </a:solidFill>
                <a:effectLst/>
                <a:latin typeface="HelveticaNeue"/>
              </a:rPr>
              <a:t>Django Admin</a:t>
            </a:r>
            <a:r>
              <a:rPr lang="en-US" b="0" i="0" dirty="0">
                <a:solidFill>
                  <a:srgbClr val="222222"/>
                </a:solidFill>
                <a:effectLst/>
                <a:latin typeface="HelveticaNeue"/>
              </a:rPr>
              <a:t>.</a:t>
            </a:r>
          </a:p>
          <a:p>
            <a:pPr algn="l">
              <a:buFont typeface="Arial" panose="020B0604020202020204" pitchFamily="34" charset="0"/>
              <a:buChar char="•"/>
            </a:pPr>
            <a:r>
              <a:rPr lang="en-US" b="1" i="0" dirty="0">
                <a:solidFill>
                  <a:srgbClr val="222222"/>
                </a:solidFill>
                <a:effectLst/>
                <a:latin typeface="HelveticaNeue"/>
              </a:rPr>
              <a:t>apps.py</a:t>
            </a:r>
            <a:r>
              <a:rPr lang="en-US" b="0" i="0" dirty="0">
                <a:solidFill>
                  <a:srgbClr val="222222"/>
                </a:solidFill>
                <a:effectLst/>
                <a:latin typeface="HelveticaNeue"/>
              </a:rPr>
              <a:t>: this is a configuration file of the app itself.</a:t>
            </a:r>
          </a:p>
          <a:p>
            <a:pPr algn="l">
              <a:buFont typeface="Arial" panose="020B0604020202020204" pitchFamily="34" charset="0"/>
              <a:buChar char="•"/>
            </a:pPr>
            <a:r>
              <a:rPr lang="en-US" b="1" i="0" dirty="0">
                <a:solidFill>
                  <a:srgbClr val="222222"/>
                </a:solidFill>
                <a:effectLst/>
                <a:latin typeface="HelveticaNeue"/>
              </a:rPr>
              <a:t>models.py</a:t>
            </a:r>
            <a:r>
              <a:rPr lang="en-US" b="0" i="0" dirty="0">
                <a:solidFill>
                  <a:srgbClr val="222222"/>
                </a:solidFill>
                <a:effectLst/>
                <a:latin typeface="HelveticaNeue"/>
              </a:rPr>
              <a:t>: here is where we define the entities of our Web application. The models are translated automatically by Django into database tables.</a:t>
            </a:r>
          </a:p>
          <a:p>
            <a:pPr algn="l">
              <a:buFont typeface="Arial" panose="020B0604020202020204" pitchFamily="34" charset="0"/>
              <a:buChar char="•"/>
            </a:pPr>
            <a:r>
              <a:rPr lang="en-US" b="1" i="0" dirty="0">
                <a:solidFill>
                  <a:srgbClr val="222222"/>
                </a:solidFill>
                <a:effectLst/>
                <a:latin typeface="HelveticaNeue"/>
              </a:rPr>
              <a:t>tests.py</a:t>
            </a:r>
            <a:r>
              <a:rPr lang="en-US" b="0" i="0" dirty="0">
                <a:solidFill>
                  <a:srgbClr val="222222"/>
                </a:solidFill>
                <a:effectLst/>
                <a:latin typeface="HelveticaNeue"/>
              </a:rPr>
              <a:t>: this file is used to write unit tests for the app.</a:t>
            </a:r>
          </a:p>
          <a:p>
            <a:pPr algn="l">
              <a:buFont typeface="Arial" panose="020B0604020202020204" pitchFamily="34" charset="0"/>
              <a:buChar char="•"/>
            </a:pPr>
            <a:r>
              <a:rPr lang="en-US" b="1" i="0" dirty="0">
                <a:solidFill>
                  <a:srgbClr val="222222"/>
                </a:solidFill>
                <a:effectLst/>
                <a:latin typeface="HelveticaNeue"/>
              </a:rPr>
              <a:t>views.py</a:t>
            </a:r>
            <a:r>
              <a:rPr lang="en-US" b="0" i="0" dirty="0">
                <a:solidFill>
                  <a:srgbClr val="222222"/>
                </a:solidFill>
                <a:effectLst/>
                <a:latin typeface="HelveticaNeue"/>
              </a:rPr>
              <a:t>: this is the file where we handle the request/response cycle of our Web application.</a:t>
            </a:r>
          </a:p>
          <a:p>
            <a:pPr marL="0" indent="0">
              <a:buNone/>
            </a:pPr>
            <a:endParaRPr lang="en-IN" dirty="0"/>
          </a:p>
        </p:txBody>
      </p:sp>
    </p:spTree>
    <p:extLst>
      <p:ext uri="{BB962C8B-B14F-4D97-AF65-F5344CB8AC3E}">
        <p14:creationId xmlns:p14="http://schemas.microsoft.com/office/powerpoint/2010/main" val="34551590"/>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1451</TotalTime>
  <Words>2229</Words>
  <Application>Microsoft Office PowerPoint</Application>
  <PresentationFormat>Widescreen</PresentationFormat>
  <Paragraphs>282</Paragraphs>
  <Slides>45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 Light</vt:lpstr>
      <vt:lpstr>HelveticaNeue</vt:lpstr>
      <vt:lpstr>Rockwell</vt:lpstr>
      <vt:lpstr>urw-din</vt:lpstr>
      <vt:lpstr>Wingdings</vt:lpstr>
      <vt:lpstr>Atlas</vt:lpstr>
      <vt:lpstr>DJANGO</vt:lpstr>
      <vt:lpstr>INTRODUCTION</vt:lpstr>
      <vt:lpstr>INSTALLATION</vt:lpstr>
      <vt:lpstr>HOW TO CREATE DJANGO PROJECT ?</vt:lpstr>
      <vt:lpstr>INITIAL PROJECT STRUCTURE</vt:lpstr>
      <vt:lpstr>PowerPoint Presentation</vt:lpstr>
      <vt:lpstr>HOW TO START DJANGO SERVER ?</vt:lpstr>
      <vt:lpstr>DJANGO APPS</vt:lpstr>
      <vt:lpstr>APP FILES</vt:lpstr>
      <vt:lpstr>CREATE FIRST APP!!!</vt:lpstr>
      <vt:lpstr>Hello World!</vt:lpstr>
      <vt:lpstr>DATABASE CONNECTION</vt:lpstr>
      <vt:lpstr>MODEL IN DJANGO</vt:lpstr>
      <vt:lpstr>EXAMPLE OF MODELS.py</vt:lpstr>
      <vt:lpstr>PowerPoint Presentation</vt:lpstr>
      <vt:lpstr>VALIDATIONS</vt:lpstr>
      <vt:lpstr>RELATIONSHIP</vt:lpstr>
      <vt:lpstr>Migrating The Models</vt:lpstr>
      <vt:lpstr>Migrate</vt:lpstr>
      <vt:lpstr>VIEWS</vt:lpstr>
      <vt:lpstr>PowerPoint Presentation</vt:lpstr>
      <vt:lpstr>Generic Class-Based Views  </vt:lpstr>
      <vt:lpstr>Simple Generic Views  </vt:lpstr>
      <vt:lpstr>Detail View</vt:lpstr>
      <vt:lpstr>List View </vt:lpstr>
      <vt:lpstr>Editing Views</vt:lpstr>
      <vt:lpstr>Date-Based-Views</vt:lpstr>
      <vt:lpstr>CREATE FIRST TEMPLATE BASED VIEWS</vt:lpstr>
      <vt:lpstr>LIST VIEW</vt:lpstr>
      <vt:lpstr>LIST VIEW</vt:lpstr>
      <vt:lpstr>Eg:</vt:lpstr>
      <vt:lpstr>DJANGO ORM</vt:lpstr>
      <vt:lpstr>GETALL</vt:lpstr>
      <vt:lpstr>Q object(Like Query)</vt:lpstr>
      <vt:lpstr>Union Query</vt:lpstr>
      <vt:lpstr>Condition Query</vt:lpstr>
      <vt:lpstr>OneToMany Relationship</vt:lpstr>
      <vt:lpstr>CUSTOMER &amp; ORDER TABLE</vt:lpstr>
      <vt:lpstr>LOGGING IN DJANGO </vt:lpstr>
      <vt:lpstr>Logging Level</vt:lpstr>
      <vt:lpstr>Handlers</vt:lpstr>
      <vt:lpstr>Filters</vt:lpstr>
      <vt:lpstr>Formatters</vt:lpstr>
      <vt:lpstr>Log Configurations(settings.py )</vt:lpstr>
      <vt:lpstr>EG: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DJANGO</dc:title>
  <dc:creator>samir vithlani</dc:creator>
  <cp:lastModifiedBy>samir vithlani</cp:lastModifiedBy>
  <cp:revision>31</cp:revision>
  <dcterms:created xsi:type="dcterms:W3CDTF">2021-12-08T07:01:16Z</dcterms:created>
  <dcterms:modified xsi:type="dcterms:W3CDTF">2022-09-05T10:46:33Z</dcterms:modified>
</cp:coreProperties>
</file>