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4" r:id="rId5"/>
    <p:sldId id="267" r:id="rId6"/>
    <p:sldId id="268" r:id="rId7"/>
    <p:sldId id="26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eelance%20yard\first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eelance%20yard\first\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eelance%20yard\first\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eelance%20yard\first\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[Final.xlsx]pivot tables!Sales by time of day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</a:rPr>
              <a:t>Sales by Time of Day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4245019571011796E-2"/>
              <c:y val="3.205129014013999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386522715945711"/>
                  <c:h val="8.0032071479929204E-2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7483398570039321E-3"/>
              <c:y val="3.2051290140139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911688730245317"/>
                  <c:h val="8.0032071479929204E-2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4245019571011796E-2"/>
              <c:y val="3.205129014013999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386522715945711"/>
                  <c:h val="8.0032071479929204E-2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7483398570039321E-3"/>
              <c:y val="3.2051290140139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911688730245317"/>
                  <c:h val="8.0032071479929204E-2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4245019571011796E-2"/>
              <c:y val="3.205129014013999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386522715945711"/>
                  <c:h val="8.0032071479929204E-2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7483398570039321E-3"/>
              <c:y val="3.2051290140139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911688730245317"/>
                  <c:h val="8.0032071479929204E-2"/>
                </c:manualLayout>
              </c15:layout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245019571011796E-2"/>
                  <c:y val="3.205129014013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386522715945711"/>
                      <c:h val="8.00320714799292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863-4CA2-8E54-D4EA16FE49E9}"/>
                </c:ext>
              </c:extLst>
            </c:dLbl>
            <c:dLbl>
              <c:idx val="1"/>
              <c:layout>
                <c:manualLayout>
                  <c:x val="4.7483398570039321E-3"/>
                  <c:y val="3.2051290140139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911688730245317"/>
                      <c:h val="8.00320714799292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863-4CA2-8E54-D4EA16FE49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tables'!$AC$5:$AC$9</c:f>
              <c:strCache>
                <c:ptCount val="4"/>
                <c:pt idx="0">
                  <c:v>Night</c:v>
                </c:pt>
                <c:pt idx="1">
                  <c:v>Morning</c:v>
                </c:pt>
                <c:pt idx="2">
                  <c:v>Afternoon</c:v>
                </c:pt>
                <c:pt idx="3">
                  <c:v>Evening</c:v>
                </c:pt>
              </c:strCache>
            </c:strRef>
          </c:cat>
          <c:val>
            <c:numRef>
              <c:f>'pivot tables'!$AD$5:$AD$9</c:f>
              <c:numCache>
                <c:formatCode>#,##0</c:formatCode>
                <c:ptCount val="4"/>
                <c:pt idx="0">
                  <c:v>1264048.8080000007</c:v>
                </c:pt>
                <c:pt idx="1">
                  <c:v>1126885.6059999997</c:v>
                </c:pt>
                <c:pt idx="2">
                  <c:v>812878.81400000001</c:v>
                </c:pt>
                <c:pt idx="3">
                  <c:v>601541.27000000014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63-4CA2-8E54-D4EA16FE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4159936"/>
        <c:axId val="824159456"/>
      </c:barChart>
      <c:catAx>
        <c:axId val="82415993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159456"/>
        <c:crosses val="autoZero"/>
        <c:auto val="1"/>
        <c:lblAlgn val="ctr"/>
        <c:lblOffset val="100"/>
        <c:noMultiLvlLbl val="0"/>
      </c:catAx>
      <c:valAx>
        <c:axId val="8241594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1"/>
        <c:majorTickMark val="out"/>
        <c:minorTickMark val="none"/>
        <c:tickLblPos val="nextTo"/>
        <c:crossAx val="82415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[Final.xlsx]pivot tables!selling products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</a:rPr>
              <a:t>Top Two Products by Total Sales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tables'!$A$5:$A$7</c:f>
              <c:strCache>
                <c:ptCount val="2"/>
                <c:pt idx="0">
                  <c:v>Televisions</c:v>
                </c:pt>
                <c:pt idx="1">
                  <c:v>Air Fryer</c:v>
                </c:pt>
              </c:strCache>
            </c:strRef>
          </c:cat>
          <c:val>
            <c:numRef>
              <c:f>'pivot tables'!$B$5:$B$7</c:f>
              <c:numCache>
                <c:formatCode>#,##0</c:formatCode>
                <c:ptCount val="2"/>
                <c:pt idx="0">
                  <c:v>811733.9560000007</c:v>
                </c:pt>
                <c:pt idx="1">
                  <c:v>765034.13800000027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D-4057-A0C8-66255C89E0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359488"/>
        <c:axId val="177360448"/>
      </c:barChart>
      <c:catAx>
        <c:axId val="1773594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0448"/>
        <c:crosses val="autoZero"/>
        <c:auto val="1"/>
        <c:lblAlgn val="ctr"/>
        <c:lblOffset val="100"/>
        <c:noMultiLvlLbl val="0"/>
      </c:catAx>
      <c:valAx>
        <c:axId val="177360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1"/>
        <c:majorTickMark val="none"/>
        <c:minorTickMark val="none"/>
        <c:tickLblPos val="nextTo"/>
        <c:crossAx val="17735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[Final.xlsx]pivot tables!top two regions 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</a:rPr>
              <a:t>Top Two Regions by Total Sales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tables'!$K$5:$K$7</c:f>
              <c:strCache>
                <c:ptCount val="2"/>
                <c:pt idx="0">
                  <c:v>Brăila</c:v>
                </c:pt>
                <c:pt idx="1">
                  <c:v>Târgu Mureș</c:v>
                </c:pt>
              </c:strCache>
            </c:strRef>
          </c:cat>
          <c:val>
            <c:numRef>
              <c:f>'pivot tables'!$L$5:$L$7</c:f>
              <c:numCache>
                <c:formatCode>#,##0</c:formatCode>
                <c:ptCount val="2"/>
                <c:pt idx="0">
                  <c:v>790392.81199999992</c:v>
                </c:pt>
                <c:pt idx="1">
                  <c:v>776336.55000000016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8-416E-8164-16B8173B4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4942832"/>
        <c:axId val="874944272"/>
      </c:barChart>
      <c:catAx>
        <c:axId val="87494283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944272"/>
        <c:crosses val="autoZero"/>
        <c:auto val="1"/>
        <c:lblAlgn val="ctr"/>
        <c:lblOffset val="100"/>
        <c:noMultiLvlLbl val="0"/>
      </c:catAx>
      <c:valAx>
        <c:axId val="874944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1"/>
        <c:majorTickMark val="out"/>
        <c:minorTickMark val="none"/>
        <c:tickLblPos val="nextTo"/>
        <c:crossAx val="87494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[Final.xlsx]pivot tables!Sales by day of the week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</a:rPr>
              <a:t>Sales by Day of the Week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5971223021582739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984012789768184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99840127897680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895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9021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5987210231814476E-2"/>
              <c:y val="-3.205128205128234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5971223021582739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984012789768184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5987210231814476E-2"/>
              <c:y val="-3.205128205128234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9021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895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99840127897680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5971223021582739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984012789768184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5987210231814476E-2"/>
              <c:y val="-3.205128205128234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9021E-2"/>
              <c:y val="-2.938000248004613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197442046362895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99840127897680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tables'!$U$4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971223021582739E-2"/>
                  <c:y val="-2.938000248004613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AE-488B-A8A4-9191B1E2FE9E}"/>
                </c:ext>
              </c:extLst>
            </c:dLbl>
            <c:dLbl>
              <c:idx val="1"/>
              <c:layout>
                <c:manualLayout>
                  <c:x val="-1.9984012789768184E-2"/>
                  <c:y val="-2.938000248004613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AE-488B-A8A4-9191B1E2FE9E}"/>
                </c:ext>
              </c:extLst>
            </c:dLbl>
            <c:dLbl>
              <c:idx val="3"/>
              <c:layout>
                <c:manualLayout>
                  <c:x val="1.5987210231814476E-2"/>
                  <c:y val="-3.20512820512823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AE-488B-A8A4-9191B1E2FE9E}"/>
                </c:ext>
              </c:extLst>
            </c:dLbl>
            <c:dLbl>
              <c:idx val="4"/>
              <c:layout>
                <c:manualLayout>
                  <c:x val="3.1974420463629021E-2"/>
                  <c:y val="-2.938000248004613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AE-488B-A8A4-9191B1E2FE9E}"/>
                </c:ext>
              </c:extLst>
            </c:dLbl>
            <c:dLbl>
              <c:idx val="5"/>
              <c:layout>
                <c:manualLayout>
                  <c:x val="3.197442046362895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AE-488B-A8A4-9191B1E2FE9E}"/>
                </c:ext>
              </c:extLst>
            </c:dLbl>
            <c:dLbl>
              <c:idx val="6"/>
              <c:layout>
                <c:manualLayout>
                  <c:x val="1.998401278976803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AE-488B-A8A4-9191B1E2FE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tables'!$T$5:$T$12</c:f>
              <c:strCache>
                <c:ptCount val="7"/>
                <c:pt idx="0">
                  <c:v>Thursday</c:v>
                </c:pt>
                <c:pt idx="1">
                  <c:v>Wednesday</c:v>
                </c:pt>
                <c:pt idx="2">
                  <c:v>Saturday</c:v>
                </c:pt>
                <c:pt idx="3">
                  <c:v>Friday</c:v>
                </c:pt>
                <c:pt idx="4">
                  <c:v>Tuesday</c:v>
                </c:pt>
                <c:pt idx="5">
                  <c:v>Sunday</c:v>
                </c:pt>
                <c:pt idx="6">
                  <c:v>Monday</c:v>
                </c:pt>
              </c:strCache>
            </c:strRef>
          </c:cat>
          <c:val>
            <c:numRef>
              <c:f>'pivot tables'!$U$5:$U$12</c:f>
              <c:numCache>
                <c:formatCode>#,##0</c:formatCode>
                <c:ptCount val="7"/>
                <c:pt idx="0">
                  <c:v>593086.91200000001</c:v>
                </c:pt>
                <c:pt idx="1">
                  <c:v>582656.3820000001</c:v>
                </c:pt>
                <c:pt idx="2">
                  <c:v>572166.49599999969</c:v>
                </c:pt>
                <c:pt idx="3">
                  <c:v>560584.75000000012</c:v>
                </c:pt>
                <c:pt idx="4">
                  <c:v>545283.48599999992</c:v>
                </c:pt>
                <c:pt idx="5">
                  <c:v>498416.60000000027</c:v>
                </c:pt>
                <c:pt idx="6">
                  <c:v>453159.8719999998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AE-488B-A8A4-9191B1E2F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0060032"/>
        <c:axId val="903378720"/>
      </c:barChart>
      <c:catAx>
        <c:axId val="19006003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378720"/>
        <c:crosses val="autoZero"/>
        <c:auto val="1"/>
        <c:lblAlgn val="ctr"/>
        <c:lblOffset val="100"/>
        <c:noMultiLvlLbl val="0"/>
      </c:catAx>
      <c:valAx>
        <c:axId val="9033787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1"/>
        <c:majorTickMark val="none"/>
        <c:minorTickMark val="none"/>
        <c:tickLblPos val="nextTo"/>
        <c:crossAx val="19006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1722-47B7-ABA8-87A3-BFB0F31F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FA3C-8698-28C7-A3BA-152A884A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73B8-55A3-A1CC-D581-49C86C42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91F1-80CE-45CD-4189-659E29B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7F42-EDF9-CB54-D1A9-EDAE8E81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14A2-8666-ED65-0548-98462341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3D92-4EB6-18E6-B1E6-9E4F7B53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5F45-54D4-EFD2-54B3-61184870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7A1E-B63E-9C78-4150-FBA46D7A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7A4C-6FAD-945E-7425-2A5F90D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FF149-3C41-194C-C437-356FC5B9C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75A83-2F54-6D17-52CD-ACAE4D8B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D5B7-1D02-0E5A-6458-6DB68590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FF3D-9C6D-6DB6-C51F-3E74E5AD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71A4-4A47-6D72-E860-FC7E21BA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51DE-5246-AC63-C7C4-BF8FFACF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7003-38F7-F6B5-E4C1-DF73640A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ED2C-FF5F-E426-C849-B4767F99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83FF-3E1E-7E5B-82A1-057B0CE5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EB9E-6164-5C51-B284-C32B4237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F651-39ED-D1CA-9672-5CCB165A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D33A-A9D1-4895-3255-D8B428AC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5E69-807F-DA11-3FBC-B099C723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48BA-68B2-238A-E2A0-6FAF699D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DF84-23E1-F2F2-2D09-4393E158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6EB0-3063-275B-3D4F-691A891F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7129-1EBC-4016-DE30-01329D96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73E2-E45A-A54A-0BB9-ADB7FEC9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3509-1B87-ED2A-5197-D99FF56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3F48-7F25-1948-0AA8-45ABACF1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B2BE3-46E2-DCCF-2B78-7D0D05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587D-AC10-3F0D-FE71-9BA52FD9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A84C-E63B-719E-426F-6A5E10B5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13C4C-54D4-13DA-AEA9-6F81452E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D0617-6987-3809-F7C4-42D1E2CA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5B2DA-197B-D116-0965-513E59A9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CA45D-5D64-B713-0CAF-30F2F570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77785-B15B-0E50-0624-93F800A2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734CB-85E7-002E-26E7-43A7832C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2A0-2F9E-6ACA-2A51-AB7AFCBE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9DB46-1DF9-F72C-8EA6-7F91B670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836AC-3FA3-F4C1-621E-7F539921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F8CD4-1ADE-7C4B-9059-1E27533B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C9ADE-361B-5DB1-05C3-4D7815E8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4781-C8AE-8D65-F6CC-D43B5A38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48FBC-9F71-A22C-E8AF-041EF8D0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A00E-2C1B-768F-E9C6-467B868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0973-011F-56F1-18EB-9CF56CEE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B409-2981-3297-AB3A-9450A6BA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6BB7-4134-F501-FC92-0E3550B3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12A8-8985-3D62-4987-A106737B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1587-1E26-4072-F33F-94B0A2CF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589-B47D-708F-6DC7-5C7F6FEC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1332F-6360-AA0E-560F-4A9FAB413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59F08-A706-414C-750A-23AD2AFB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60C4-FFDA-79FC-0029-6DE13290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DBD6-F734-F74B-12C3-C6FE9880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B458-5037-BCC3-6791-FED1EABD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7B4C4-2BAA-683A-8B86-C154978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FCAF-FD51-0D70-6453-B88F350C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8CEA-0B10-3C47-7A4B-73E66B18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BEEB2-7C4E-47AD-A1DF-797E2F5F75E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7C63-8D1A-F22B-3130-870D5D1B6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39B0-EA61-8C75-3F12-D43093316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A6698-3FAD-484F-BCDB-8D395DBD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BB7CA-CFD1-F571-F504-E96E1668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Dashboard Insights &amp; Analysis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&amp;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00622-22F7-C4EC-AF8B-57929E69A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Date: 26/4/2025</a:t>
            </a:r>
          </a:p>
          <a:p>
            <a:pPr algn="l"/>
            <a:r>
              <a:rPr lang="en-US" dirty="0"/>
              <a:t>Presented by: Samir Waleed Samir Mostafa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DFFA1-FC62-7D96-9EEA-B1AE1E21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191" y="2358798"/>
            <a:ext cx="7787615" cy="1059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Insights &amp;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9289-898D-4B7F-E6E8-8A87319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en-US" sz="5600" b="1" dirty="0"/>
              <a:t>Peak Sales Time of Day:</a:t>
            </a:r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EC39-3BA2-1F25-7439-7EEADF20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"Sales by Time of Day" analysis shows that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period, accounting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1,264,049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total sales, followed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1,126,886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during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Afternoon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significantly lower,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Evening sales being the lowest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601,541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Increasing promotions, targeted ads, and special offers during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night hours could further maximize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during this peak time.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1176EE-56EE-8FC2-5320-C18685A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19790"/>
              </p:ext>
            </p:extLst>
          </p:nvPr>
        </p:nvGraphicFramePr>
        <p:xfrm>
          <a:off x="8032955" y="1336391"/>
          <a:ext cx="3697053" cy="4837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44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C1A7-77A5-617C-F5E2-6800F650C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DCA9-48F2-D4E5-C0AD-F9E6DE53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en-US" sz="5600" b="1" dirty="0"/>
              <a:t>Best-Performing Product and Region:</a:t>
            </a:r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A56-12BF-C75C-E060-15407BD6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"Top Two Products by Total Sales" chart highlights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Televisions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highest-selling product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811,734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sales, followed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Fryer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765,034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terms of regional performance,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Brăila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790,393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total sales,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 by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Târgu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Mureș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776,337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promoting and upselling these high-performing products and targeting these strong regions can amplify overall sales.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9D5424-3F8A-4446-958E-8FEB7A722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400484"/>
              </p:ext>
            </p:extLst>
          </p:nvPr>
        </p:nvGraphicFramePr>
        <p:xfrm>
          <a:off x="8275811" y="1710813"/>
          <a:ext cx="2903466" cy="200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F7DE3C-0002-47F2-866A-EA3AF84E9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215692"/>
              </p:ext>
            </p:extLst>
          </p:nvPr>
        </p:nvGraphicFramePr>
        <p:xfrm>
          <a:off x="8275812" y="3817251"/>
          <a:ext cx="2824808" cy="200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276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D166F-17F7-B4A9-8029-5A5B19035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33F7-96F6-A384-ADAB-97BADB9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en-US" sz="5600" b="1" dirty="0"/>
              <a:t>Sales Trend and Growth Analysis:</a:t>
            </a:r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D16B-A84F-781B-CA12-09024778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4" y="2829330"/>
            <a:ext cx="6747399" cy="3344459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indicates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Month-over-Month (MoM) Sales Growth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3.73%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Year-over-Year (YoY) Growth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95.69%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are strong positive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there’s a noticeable drop in sales trends during some months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certain days of the week (notably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Sunday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lowest daily sales).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an opportunity to boost sales early in the week through targeted campaigns, special Monday deals, or loyalty incentives.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FDD45C-4E27-4BCB-84ED-9A48C77A3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66605"/>
              </p:ext>
            </p:extLst>
          </p:nvPr>
        </p:nvGraphicFramePr>
        <p:xfrm>
          <a:off x="7905135" y="1406014"/>
          <a:ext cx="3677265" cy="4650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00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63C24-BDBB-0909-1A0E-EC1B26FEF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95DCD54-C9F9-D6C5-1D02-3C8CCAECF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83D08-A298-C266-B4B9-D5E26FA9B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3D408-3E92-73DA-960B-61B9320E2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DB3B0-078B-F682-3280-5D56D8882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DC7CF0-6B4D-3825-D196-FA2DA732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680BC-FBA2-1C0D-5B93-0865210E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590" y="2782502"/>
            <a:ext cx="5094817" cy="1059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61605-A9C2-D1A6-35DB-BF6A0976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92E95D-B21A-CA9B-D0CB-6D83563A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A246-210C-2F53-4662-D759B7C4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7" y="762001"/>
            <a:ext cx="5752387" cy="1708244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1. Focus Marketing Campaigns on Peak Times and Best Products:</a:t>
            </a:r>
            <a:br>
              <a:rPr lang="en-US" sz="4000" dirty="0"/>
            </a:br>
            <a:endParaRPr lang="en-US" sz="3700" b="1" dirty="0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C4401B21-DDB7-E102-CFD8-70EC7F27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86" r="2947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2E60-37C0-EB7F-8D76-2F4C7F15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7" y="2326164"/>
            <a:ext cx="463150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Target Night-Time Promotions:</a:t>
            </a:r>
            <a:r>
              <a:rPr lang="en-US" sz="2000" dirty="0"/>
              <a:t> </a:t>
            </a:r>
            <a:r>
              <a:rPr lang="en-US" sz="1500" dirty="0"/>
              <a:t>Since Night shows the highest sales volume, tailor campaigns (such as flash sales, limited-time offers, or email marketing)to reach customers during these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Promote High-Performing Products:</a:t>
            </a:r>
            <a:r>
              <a:rPr lang="en-US" sz="1800" dirty="0"/>
              <a:t> </a:t>
            </a:r>
            <a:r>
              <a:rPr lang="en-US" sz="1500" dirty="0"/>
              <a:t>Increase marketing and bundle offers around </a:t>
            </a:r>
            <a:r>
              <a:rPr lang="en-US" sz="1500" b="1" dirty="0"/>
              <a:t>Televisions</a:t>
            </a:r>
            <a:r>
              <a:rPr lang="en-US" sz="1500" dirty="0"/>
              <a:t> and </a:t>
            </a:r>
            <a:r>
              <a:rPr lang="en-US" sz="1500" b="1" dirty="0"/>
              <a:t>Air Fryers</a:t>
            </a:r>
            <a:r>
              <a:rPr lang="en-US" sz="1500" dirty="0"/>
              <a:t> to leverage their strong sales performance. Introduce upsell and cross-sell strategies related to these products(e.g., offering soundbars with televisions).</a:t>
            </a:r>
          </a:p>
        </p:txBody>
      </p:sp>
    </p:spTree>
    <p:extLst>
      <p:ext uri="{BB962C8B-B14F-4D97-AF65-F5344CB8AC3E}">
        <p14:creationId xmlns:p14="http://schemas.microsoft.com/office/powerpoint/2010/main" val="167596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841B-CE78-0E76-9BBE-5CF91C17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F11D-DB51-ADEA-62B7-F9D0FE26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7" y="762001"/>
            <a:ext cx="5752387" cy="1708244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2. Regional Strategy and Early-Week Sales Boost:</a:t>
            </a:r>
            <a:br>
              <a:rPr lang="en-US" sz="4000" b="1" dirty="0"/>
            </a:br>
            <a:br>
              <a:rPr lang="en-US" sz="4000" dirty="0"/>
            </a:b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3D83-73C0-932A-4051-C61B8ED4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7" y="1982035"/>
            <a:ext cx="463150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Regional Customization:</a:t>
            </a:r>
            <a:r>
              <a:rPr lang="en-US" sz="2000" dirty="0"/>
              <a:t> </a:t>
            </a:r>
            <a:r>
              <a:rPr lang="en-US" sz="1500" dirty="0"/>
              <a:t>Develop localized marketing initiatives for top-performing regions like </a:t>
            </a:r>
            <a:r>
              <a:rPr lang="en-US" sz="1500" b="1" dirty="0" err="1"/>
              <a:t>Brăila</a:t>
            </a:r>
            <a:r>
              <a:rPr lang="en-US" sz="1500" dirty="0"/>
              <a:t> and </a:t>
            </a:r>
            <a:r>
              <a:rPr lang="en-US" sz="1500" b="1" dirty="0" err="1"/>
              <a:t>Târgu</a:t>
            </a:r>
            <a:r>
              <a:rPr lang="en-US" sz="1500" b="1" dirty="0"/>
              <a:t> Mureș</a:t>
            </a:r>
            <a:r>
              <a:rPr lang="en-US" sz="1500" dirty="0"/>
              <a:t>, including region-specific promotions or partnerships.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Stimulate Sales on Low-Performing Days:</a:t>
            </a:r>
            <a:r>
              <a:rPr lang="en-US" sz="2000" dirty="0"/>
              <a:t> </a:t>
            </a:r>
            <a:r>
              <a:rPr lang="en-US" sz="1500" dirty="0"/>
              <a:t>Launch "Monday Boost" promotions or early-week discounts to counter the sales dip observed on Mondays and Sundays. This could include loyalty rewards, free shipping offers, or early-week exclusive deals.</a:t>
            </a:r>
          </a:p>
        </p:txBody>
      </p:sp>
      <p:pic>
        <p:nvPicPr>
          <p:cNvPr id="4" name="Picture 3" descr="White percentage symbol on red background">
            <a:extLst>
              <a:ext uri="{FF2B5EF4-FFF2-40B4-BE49-F238E27FC236}">
                <a16:creationId xmlns:a16="http://schemas.microsoft.com/office/drawing/2014/main" id="{989B8E13-CBF5-6F58-EB34-62B84DE8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93" r="5748" b="-2"/>
          <a:stretch/>
        </p:blipFill>
        <p:spPr>
          <a:xfrm>
            <a:off x="-2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33C-93D7-E1A2-26A2-26BA648D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359"/>
            <a:ext cx="10515600" cy="5943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115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598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Dashboard Insights &amp; Analysis &amp; Recommendations</vt:lpstr>
      <vt:lpstr>Dashboard Insights &amp; Analysis</vt:lpstr>
      <vt:lpstr>Peak Sales Time of Day:</vt:lpstr>
      <vt:lpstr>Best-Performing Product and Region:</vt:lpstr>
      <vt:lpstr>Sales Trend and Growth Analysis:</vt:lpstr>
      <vt:lpstr>Recommendations</vt:lpstr>
      <vt:lpstr>1. Focus Marketing Campaigns on Peak Times and Best Products: </vt:lpstr>
      <vt:lpstr>2. Regional Strategy and Early-Week Sales Boost: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s165</dc:creator>
  <cp:lastModifiedBy>s165</cp:lastModifiedBy>
  <cp:revision>1</cp:revision>
  <dcterms:created xsi:type="dcterms:W3CDTF">2025-04-26T16:41:53Z</dcterms:created>
  <dcterms:modified xsi:type="dcterms:W3CDTF">2025-04-26T17:23:33Z</dcterms:modified>
</cp:coreProperties>
</file>