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5" r:id="rId11"/>
    <p:sldId id="296" r:id="rId12"/>
    <p:sldId id="291" r:id="rId13"/>
    <p:sldId id="292" r:id="rId14"/>
    <p:sldId id="293" r:id="rId15"/>
    <p:sldId id="294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261" autoAdjust="0"/>
  </p:normalViewPr>
  <p:slideViewPr>
    <p:cSldViewPr>
      <p:cViewPr varScale="1">
        <p:scale>
          <a:sx n="86" d="100"/>
          <a:sy n="86" d="100"/>
        </p:scale>
        <p:origin x="1392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17B9F1A-4BA7-4F42-8B30-B390DAD022BE}" type="datetimeFigureOut">
              <a:rPr lang="en-US"/>
              <a:pPr>
                <a:defRPr/>
              </a:pPr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DAA574-78F9-4CF3-B5AA-FBB7FA629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785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32125-C21D-4793-A6E9-AEA3A2E01112}" type="slidenum">
              <a:rPr lang="en-US" altLang="en-US">
                <a:latin typeface="Gill Sans MT" panose="020B0502020104020203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2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44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0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77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44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45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5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80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74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340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80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E35B27-722D-479F-AE8A-9D1E19209290}" type="datetimeFigureOut">
              <a:rPr lang="en-US"/>
              <a:pPr>
                <a:defRPr/>
              </a:pPr>
              <a:t>11/17/2021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7CAC18-B632-4DC6-9D20-180F256059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24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CBB1-4F72-42EE-962D-8D619EADA197}" type="datetimeFigureOut">
              <a:rPr lang="en-US"/>
              <a:pPr>
                <a:defRPr/>
              </a:pPr>
              <a:t>11/17/2021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4E5EE-EF7A-4CE2-B37B-14BAE1F61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98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0A553-A8E7-4033-AF4F-9980AF19E86A}" type="datetimeFigureOut">
              <a:rPr lang="en-US"/>
              <a:pPr>
                <a:defRPr/>
              </a:pPr>
              <a:t>11/17/2021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7EBF-D0FB-40F0-A4D8-34F2BB57DD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2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693E0-2FBC-411A-9E2D-7BB679E8A33B}" type="datetimeFigureOut">
              <a:rPr lang="en-US"/>
              <a:pPr>
                <a:defRPr/>
              </a:pPr>
              <a:t>11/17/2021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CCE37-9B19-4A1F-B317-C426BEA3A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4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43A202-D693-4DA3-A9D5-41F5562821BE}" type="datetimeFigureOut">
              <a:rPr lang="en-US"/>
              <a:pPr>
                <a:defRPr/>
              </a:pPr>
              <a:t>11/17/2021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6B3CBA-5C7D-47E3-A184-0130CB1E7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5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80137-D48C-480B-AE9D-C2DBF8E0F16F}" type="datetimeFigureOut">
              <a:rPr lang="en-US"/>
              <a:pPr>
                <a:defRPr/>
              </a:pPr>
              <a:t>11/17/2021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5685-DB8E-4829-B9B3-CE34A8BF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B63DA3-CF07-422A-A7E7-C8441FF20691}" type="datetimeFigureOut">
              <a:rPr lang="en-US"/>
              <a:pPr>
                <a:defRPr/>
              </a:pPr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1BAAF-10C9-4D5C-B00C-BD2C99104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92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1C78-DF78-4C5A-BED5-B7B03F45249D}" type="datetimeFigureOut">
              <a:rPr lang="en-US"/>
              <a:pPr>
                <a:defRPr/>
              </a:pPr>
              <a:t>11/17/2021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7665-8DC7-4493-BA40-B8EA76442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19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791A91-6368-4A9F-88C2-2E770D74C8B6}" type="datetimeFigureOut">
              <a:rPr lang="en-US"/>
              <a:pPr>
                <a:defRPr/>
              </a:pPr>
              <a:t>11/17/2021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3FCD1-4044-4BBE-9287-C051EDB04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0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BF6B36-06ED-4FC9-B0B9-9D9BCCE0151F}" type="datetimeFigureOut">
              <a:rPr lang="en-US"/>
              <a:pPr>
                <a:defRPr/>
              </a:pPr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77BD9-FC36-4170-B92B-0E524E53B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BAFADE-C3E5-4677-BEB9-6FE45F39E270}" type="datetimeFigureOut">
              <a:rPr lang="en-US"/>
              <a:pPr>
                <a:defRPr/>
              </a:pPr>
              <a:t>11/17/2021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8454FA-D2CA-45BD-8EC6-F18E282C5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3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7E20E7B-79D4-4A4B-BC1A-D3DB2493F6F8}" type="datetimeFigureOut">
              <a:rPr lang="en-US"/>
              <a:pPr>
                <a:defRPr/>
              </a:pPr>
              <a:t>11/17/2021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9F0EAAAB-7DAD-46A1-BDC6-93D81DFB6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2" r:id="rId2"/>
    <p:sldLayoutId id="2147483888" r:id="rId3"/>
    <p:sldLayoutId id="2147483883" r:id="rId4"/>
    <p:sldLayoutId id="2147483889" r:id="rId5"/>
    <p:sldLayoutId id="2147483884" r:id="rId6"/>
    <p:sldLayoutId id="2147483890" r:id="rId7"/>
    <p:sldLayoutId id="2147483891" r:id="rId8"/>
    <p:sldLayoutId id="2147483892" r:id="rId9"/>
    <p:sldLayoutId id="2147483885" r:id="rId10"/>
    <p:sldLayoutId id="21474838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wall.com/joh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360362"/>
            <a:ext cx="7772400" cy="16970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AlBattar" charset="0"/>
              </a:rPr>
              <a:t>Penetration Testing</a:t>
            </a:r>
            <a:r>
              <a:rPr lang="en-US" sz="4000" dirty="0">
                <a:latin typeface="AlBattar" charset="0"/>
                <a:sym typeface="Symbol"/>
              </a:rPr>
              <a:t></a:t>
            </a:r>
            <a:r>
              <a:rPr lang="en-US" sz="4000" dirty="0">
                <a:latin typeface="AlBattar" charset="0"/>
              </a:rPr>
              <a:t> </a:t>
            </a:r>
            <a:br>
              <a:rPr lang="en-US" sz="4000" dirty="0">
                <a:latin typeface="AlBattar" charset="0"/>
              </a:rPr>
            </a:br>
            <a:r>
              <a:rPr lang="en-US" sz="4000" dirty="0">
                <a:latin typeface="AlBattar" charset="0"/>
              </a:rPr>
              <a:t>     </a:t>
            </a:r>
            <a:r>
              <a:rPr lang="en-GB" altLang="en-US" sz="4000" dirty="0">
                <a:latin typeface="AlBattar" charset="0"/>
              </a:rPr>
              <a:t>Offline Password Cracking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CIS 6395, Incident Response Technologies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Fall 2021, Dr. Cliff Zou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czou@cs.ucf.edu</a:t>
            </a:r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76800"/>
            <a:ext cx="2438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JtR: King of Password Crackers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1534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Run John to crack the selected accounts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John can detect correctly which hash algorithm has been used by the password file</a:t>
            </a:r>
            <a:endParaRPr lang="en-GB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You can see that all three accounts have found correct passwords!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200400"/>
            <a:ext cx="830862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02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JtR: King of Password Crackers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1534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An account password may have been split into two parts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sz="2000" dirty="0"/>
              <a:t>Some poorly designed hash types have a property that allows John to split their encodings into two separate hashes on load.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Once a password is cracked, it will be saved into ‘john.pot’ file under the hidden </a:t>
            </a:r>
            <a:r>
              <a:rPr lang="en-US" altLang="en-US" sz="2400" dirty="0" err="1"/>
              <a:t>dir</a:t>
            </a:r>
            <a:r>
              <a:rPr lang="en-US" altLang="en-US" sz="2400" dirty="0"/>
              <a:t> ‘.john’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You can type ‘john --show’ to show cracked password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You can remove this ‘john.pot’ to redo password cracking on the same password file</a:t>
            </a:r>
            <a:endParaRPr lang="en-GB" altLang="en-US" sz="20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3505200"/>
            <a:ext cx="821547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6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Linux Password Cracking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1534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First, we add a user ‘cis6395’ account with simple password ‘</a:t>
            </a:r>
            <a:r>
              <a:rPr lang="en-US" altLang="en-US" sz="2400" dirty="0" err="1"/>
              <a:t>lucy</a:t>
            </a:r>
            <a:r>
              <a:rPr lang="en-US" altLang="en-US" sz="2400" dirty="0"/>
              <a:t>’ besides the ‘root’ account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Our task is to crack the root password ‘</a:t>
            </a:r>
            <a:r>
              <a:rPr lang="en-GB" altLang="en-US" sz="2000" dirty="0" err="1"/>
              <a:t>toor</a:t>
            </a:r>
            <a:r>
              <a:rPr lang="en-GB" altLang="en-US" sz="2000" dirty="0"/>
              <a:t>’ and the cis6395 password of ‘</a:t>
            </a:r>
            <a:r>
              <a:rPr lang="en-GB" altLang="en-US" sz="2000" dirty="0" err="1"/>
              <a:t>lucy</a:t>
            </a:r>
            <a:r>
              <a:rPr lang="en-GB" altLang="en-US" sz="2000" dirty="0"/>
              <a:t>’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1"/>
            <a:ext cx="537380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51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rgbClr val="0000CC"/>
                </a:solidFill>
                <a:latin typeface="AlBattar" charset="0"/>
              </a:rPr>
              <a:t>Linux Offline Password Cracking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5800" y="1371600"/>
            <a:ext cx="81534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indent="-3429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 marL="1171575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Linux password are in two files: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/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/</a:t>
            </a:r>
            <a:r>
              <a:rPr lang="en-US" altLang="en-US" sz="2000" dirty="0" err="1"/>
              <a:t>passwd</a:t>
            </a:r>
            <a:endParaRPr lang="en-US" altLang="en-US" sz="20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This file actually does not contain password hash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/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/shadow    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Actually contains the password hash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Can only be read by root privilege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</a:rPr>
              <a:t>Pre-requisite: obtain these two files from a compromised Linux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62200"/>
            <a:ext cx="41910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683" y="2918436"/>
            <a:ext cx="5962650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683" y="4468520"/>
            <a:ext cx="6191250" cy="47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683" y="5082784"/>
            <a:ext cx="62293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2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rgbClr val="0000CC"/>
                </a:solidFill>
                <a:latin typeface="AlBattar" charset="0"/>
              </a:rPr>
              <a:t>Linux Offline Password Cracking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1534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err="1"/>
              <a:t>JtR</a:t>
            </a:r>
            <a:r>
              <a:rPr lang="en-US" altLang="en-US" sz="2800" dirty="0"/>
              <a:t> provide the ‘unshadow’ command to combine /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/</a:t>
            </a:r>
            <a:r>
              <a:rPr lang="en-US" altLang="en-US" sz="2800" dirty="0" err="1"/>
              <a:t>passwd</a:t>
            </a:r>
            <a:r>
              <a:rPr lang="en-US" altLang="en-US" sz="2800" dirty="0"/>
              <a:t> and /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/shadow together to obtain the normal password hash list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You’ll need to run unshadow as root to be able to read the shadow file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Edit the hash file to only contain accounts we are interested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5687"/>
            <a:ext cx="657225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07389"/>
            <a:ext cx="66579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9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Linux Password Cracking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1534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indent="-3429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 marL="1171575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 marL="1628775" indent="-3429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 marL="2085975" indent="-3429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43175" indent="-3429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3000375" indent="-3429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57575" indent="-3429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914775" indent="-3429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Use </a:t>
            </a:r>
            <a:r>
              <a:rPr lang="en-US" altLang="en-US" sz="2800" dirty="0" err="1"/>
              <a:t>JtR</a:t>
            </a:r>
            <a:r>
              <a:rPr lang="en-US" altLang="en-US" sz="2800" dirty="0"/>
              <a:t> to crack the password hash list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Take about 30 (less than 1 ?) seconds to crack the two accounts of ‘root’ and ‘cis6395’</a:t>
            </a:r>
          </a:p>
          <a:p>
            <a:pPr lvl="3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4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Cracked hash will be stored under  .john hidden </a:t>
            </a:r>
            <a:r>
              <a:rPr lang="en-US" altLang="en-US" sz="2400" dirty="0" err="1"/>
              <a:t>dir</a:t>
            </a:r>
            <a:endParaRPr lang="en-US" altLang="en-US" sz="24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Use ‘--show’ option to show previously cracked hash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2438400"/>
            <a:ext cx="5010150" cy="23841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0" y="5516587"/>
            <a:ext cx="6324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40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172450" cy="4800600"/>
          </a:xfrm>
        </p:spPr>
        <p:txBody>
          <a:bodyPr/>
          <a:lstStyle/>
          <a:p>
            <a:pPr marL="457200" indent="-457200" eaLnBrk="1" hangingPunct="1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2800" dirty="0">
                <a:solidFill>
                  <a:srgbClr val="0000CC"/>
                </a:solidFill>
              </a:rPr>
              <a:t>Content from the book:</a:t>
            </a:r>
          </a:p>
          <a:p>
            <a:pPr eaLnBrk="1" hangingPunct="1">
              <a:spcBef>
                <a:spcPts val="700"/>
              </a:spcBef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dirty="0">
                <a:solidFill>
                  <a:srgbClr val="0000CC"/>
                </a:solidFill>
              </a:rPr>
              <a:t>	“</a:t>
            </a:r>
            <a:r>
              <a:rPr lang="en-US" altLang="en-US" sz="2800" dirty="0">
                <a:solidFill>
                  <a:srgbClr val="0000CC"/>
                </a:solidFill>
              </a:rPr>
              <a:t>The Basics of Hacking and Penetration Testing: Ethical Hacking and Penetration Testing Made Easy”, Second Edition</a:t>
            </a:r>
            <a:endParaRPr lang="en-GB" altLang="en-US" sz="2800" dirty="0">
              <a:solidFill>
                <a:srgbClr val="0000CC"/>
              </a:solidFill>
            </a:endParaRPr>
          </a:p>
          <a:p>
            <a:endParaRPr lang="en-US" altLang="en-US" dirty="0"/>
          </a:p>
        </p:txBody>
      </p:sp>
      <p:pic>
        <p:nvPicPr>
          <p:cNvPr id="1026" name="Picture 2" descr="https://images-na.ssl-images-amazon.com/images/I/51XLVHgA2fL._SX404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28" y="3047999"/>
            <a:ext cx="2741371" cy="337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6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Password Cracking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Online password cracking</a:t>
            </a:r>
          </a:p>
          <a:p>
            <a:pPr lvl="1"/>
            <a:r>
              <a:rPr lang="en-US" dirty="0"/>
              <a:t>We introduced in ‘Exploiting1.pptx’</a:t>
            </a:r>
          </a:p>
          <a:p>
            <a:pPr lvl="1"/>
            <a:r>
              <a:rPr lang="en-US" dirty="0"/>
              <a:t>Pro: can be conducted without any special access or authorization</a:t>
            </a:r>
          </a:p>
          <a:p>
            <a:pPr lvl="1"/>
            <a:r>
              <a:rPr lang="en-US" dirty="0"/>
              <a:t>Con: </a:t>
            </a:r>
          </a:p>
          <a:p>
            <a:pPr lvl="2"/>
            <a:r>
              <a:rPr lang="en-US" dirty="0"/>
              <a:t>Generate clear abnormal traffic</a:t>
            </a:r>
          </a:p>
          <a:p>
            <a:pPr lvl="2"/>
            <a:r>
              <a:rPr lang="en-US" dirty="0"/>
              <a:t>Password guessing speed is too slow</a:t>
            </a:r>
          </a:p>
          <a:p>
            <a:r>
              <a:rPr lang="en-US" dirty="0">
                <a:solidFill>
                  <a:srgbClr val="FF0000"/>
                </a:solidFill>
              </a:rPr>
              <a:t>Offline password cracking</a:t>
            </a:r>
          </a:p>
          <a:p>
            <a:pPr lvl="1"/>
            <a:r>
              <a:rPr lang="en-US" dirty="0"/>
              <a:t>Pre-requisite: have obtained a password file</a:t>
            </a:r>
          </a:p>
          <a:p>
            <a:pPr lvl="1"/>
            <a:r>
              <a:rPr lang="en-US" dirty="0"/>
              <a:t>Pro: very fast speed in password guessing, no attack internet traffic generated</a:t>
            </a:r>
          </a:p>
        </p:txBody>
      </p:sp>
    </p:spTree>
    <p:extLst>
      <p:ext uri="{BB962C8B-B14F-4D97-AF65-F5344CB8AC3E}">
        <p14:creationId xmlns:p14="http://schemas.microsoft.com/office/powerpoint/2010/main" val="62696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Motivation for </a:t>
            </a:r>
            <a:br>
              <a:rPr lang="en-US" altLang="en-US" dirty="0"/>
            </a:br>
            <a:r>
              <a:rPr lang="en-US" altLang="en-US" dirty="0"/>
              <a:t>Offline Password Cracking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</a:rPr>
              <a:t>You should already have root privilege, why need to crack user accounts password?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Attackers conduct hacking in multiple steps: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compromising an easy target first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Gain internal access, conduct scanning, and obtain user accounts password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Crack password file to obtain users’ passwords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70C0"/>
                </a:solidFill>
              </a:rPr>
              <a:t>Because many users reuse the same password for most of their accounts, attackers can try the same password to access more important targets</a:t>
            </a:r>
          </a:p>
          <a:p>
            <a:pPr marL="914400" lvl="2" indent="0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67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Set Up Test Account on Vulnerable WinXP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Password for the default account ‘</a:t>
            </a:r>
            <a:r>
              <a:rPr lang="en-US" altLang="en-US" dirty="0" err="1"/>
              <a:t>IEUser</a:t>
            </a:r>
            <a:r>
              <a:rPr lang="en-US" altLang="en-US" dirty="0"/>
              <a:t>’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Password is: ‘Passw0rd!’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Create two new accounts:</a:t>
            </a:r>
          </a:p>
          <a:p>
            <a:pPr marL="731838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‘user1’    Password is:  ‘secret’</a:t>
            </a:r>
          </a:p>
          <a:p>
            <a:pPr marL="731838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‘user2’    Password is: ‘</a:t>
            </a:r>
            <a:r>
              <a:rPr lang="en-US" altLang="en-US" dirty="0" err="1"/>
              <a:t>nite</a:t>
            </a:r>
            <a:r>
              <a:rPr lang="en-US" altLang="en-US" dirty="0"/>
              <a:t>’</a:t>
            </a:r>
          </a:p>
          <a:p>
            <a:pPr marL="731838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All three passwords can be found in the Kali dictionary: /</a:t>
            </a:r>
            <a:r>
              <a:rPr lang="en-US" altLang="en-US" dirty="0" err="1"/>
              <a:t>usr</a:t>
            </a:r>
            <a:r>
              <a:rPr lang="en-US" altLang="en-US" dirty="0"/>
              <a:t>/share/john/</a:t>
            </a:r>
            <a:r>
              <a:rPr lang="en-US" altLang="en-US" dirty="0" err="1"/>
              <a:t>password.lst</a:t>
            </a:r>
            <a:endParaRPr lang="en-US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13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>
                <a:solidFill>
                  <a:srgbClr val="0000CC"/>
                </a:solidFill>
                <a:latin typeface="AlBattar" charset="0"/>
              </a:rPr>
              <a:t>Obtain Password Hash from Compromised WinXP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4582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Once compromise a </a:t>
            </a:r>
            <a:r>
              <a:rPr lang="en-GB" altLang="en-US" sz="2400" dirty="0" err="1"/>
              <a:t>WinXP</a:t>
            </a:r>
            <a:r>
              <a:rPr lang="en-GB" altLang="en-US" sz="2400" dirty="0"/>
              <a:t>, run </a:t>
            </a:r>
            <a:r>
              <a:rPr lang="en-GB" altLang="en-US" sz="2400" b="1" dirty="0" err="1">
                <a:solidFill>
                  <a:srgbClr val="0070C0"/>
                </a:solidFill>
              </a:rPr>
              <a:t>meterpreter</a:t>
            </a:r>
            <a:r>
              <a:rPr lang="en-GB" altLang="en-US" sz="2400" dirty="0"/>
              <a:t> on the target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Use command “</a:t>
            </a:r>
            <a:r>
              <a:rPr lang="en-GB" altLang="en-US" sz="2400" b="1" dirty="0" err="1">
                <a:solidFill>
                  <a:srgbClr val="0070C0"/>
                </a:solidFill>
              </a:rPr>
              <a:t>hashdump</a:t>
            </a:r>
            <a:r>
              <a:rPr lang="en-GB" altLang="en-US" sz="2400" dirty="0"/>
              <a:t>” to get password file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Use MS10-018 vulnerability attack as an example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5" y="3380027"/>
            <a:ext cx="8436219" cy="33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2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>
                <a:solidFill>
                  <a:srgbClr val="0000CC"/>
                </a:solidFill>
                <a:latin typeface="AlBattar" charset="0"/>
              </a:rPr>
              <a:t>Obtain Password Hash from Compromised WinXP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4582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Target </a:t>
            </a:r>
            <a:r>
              <a:rPr lang="en-GB" altLang="en-US" sz="2400" dirty="0" err="1"/>
              <a:t>WinXP</a:t>
            </a:r>
            <a:r>
              <a:rPr lang="en-GB" altLang="en-US" sz="2400" dirty="0"/>
              <a:t> has IP of 10.0.2.6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Use command “</a:t>
            </a:r>
            <a:r>
              <a:rPr lang="en-GB" altLang="en-US" sz="2400" dirty="0" err="1"/>
              <a:t>hashdump</a:t>
            </a:r>
            <a:r>
              <a:rPr lang="en-GB" altLang="en-US" sz="2400" dirty="0"/>
              <a:t>” to get password file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Copy and Paste the hash text into a text file ‘password-hash.txt’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25" y="3276600"/>
            <a:ext cx="874538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42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JtR (John the Ripper):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 King of Password Crackers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 marL="8286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 marL="1285875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Homepage:  </a:t>
            </a:r>
            <a:r>
              <a:rPr lang="en-US" altLang="en-US" sz="2400" dirty="0">
                <a:hlinkClick r:id="rId3"/>
              </a:rPr>
              <a:t>http://www.openwall.com/john/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Basic Procedure of an Offline Password Cracker:</a:t>
            </a:r>
            <a:endParaRPr lang="en-US" altLang="en-US" sz="2000" dirty="0"/>
          </a:p>
          <a:p>
            <a:pPr lvl="2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While (not found)</a:t>
            </a:r>
          </a:p>
          <a:p>
            <a:pPr lvl="3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Guess a plaintext password</a:t>
            </a:r>
          </a:p>
          <a:p>
            <a:pPr lvl="3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Generate its hash (according to the hash algorithm for the password file)</a:t>
            </a:r>
          </a:p>
          <a:p>
            <a:pPr lvl="3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Check if the hashed value exists in the password Hash file</a:t>
            </a:r>
          </a:p>
          <a:p>
            <a:pPr lvl="2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End while</a:t>
            </a:r>
          </a:p>
          <a:p>
            <a:pPr marL="1057275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Can test millions of passwords in short time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800" dirty="0" err="1"/>
              <a:t>JtR</a:t>
            </a:r>
            <a:r>
              <a:rPr lang="en-US" altLang="en-US" sz="2800" dirty="0"/>
              <a:t>:  John the Ripper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Program ‘john’ is already built in Kali Linux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38800"/>
            <a:ext cx="73914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905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JtR: King of Password Crackers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1534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Edit the password-hash.txt file first, remove any account that we do not care  (reduce cracking workload)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In Kali Linux, you can use ‘</a:t>
            </a:r>
            <a:r>
              <a:rPr lang="en-US" altLang="en-US" sz="2800" dirty="0" err="1"/>
              <a:t>pico</a:t>
            </a:r>
            <a:r>
              <a:rPr lang="en-US" altLang="en-US" sz="2800" dirty="0"/>
              <a:t>’ editor to edit, or any other text editor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24286"/>
            <a:ext cx="7790262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39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11073</TotalTime>
  <Words>799</Words>
  <Application>Microsoft Office PowerPoint</Application>
  <PresentationFormat>On-screen Show (4:3)</PresentationFormat>
  <Paragraphs>125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AlBattar</vt:lpstr>
      <vt:lpstr>FreeSans</vt:lpstr>
      <vt:lpstr>Arial</vt:lpstr>
      <vt:lpstr>Calibri</vt:lpstr>
      <vt:lpstr>Gill Sans MT</vt:lpstr>
      <vt:lpstr>Times New Roman</vt:lpstr>
      <vt:lpstr>Verdana</vt:lpstr>
      <vt:lpstr>Wingdings 2</vt:lpstr>
      <vt:lpstr>Solstice</vt:lpstr>
      <vt:lpstr>Penetration Testing       Offline Password Cracking</vt:lpstr>
      <vt:lpstr>Acknowledgement</vt:lpstr>
      <vt:lpstr>Two Types of Password Cracking </vt:lpstr>
      <vt:lpstr>Motivation for  Offline Password Cracking</vt:lpstr>
      <vt:lpstr>Set Up Test Account on Vulnerable WinXP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Incident Response  Dynamic Analysis (slides courtesy of Stephen Grimes)</dc:title>
  <dc:creator>User</dc:creator>
  <cp:lastModifiedBy>Cliff Zou</cp:lastModifiedBy>
  <cp:revision>235</cp:revision>
  <dcterms:created xsi:type="dcterms:W3CDTF">2012-08-21T01:52:40Z</dcterms:created>
  <dcterms:modified xsi:type="dcterms:W3CDTF">2021-11-17T15:52:09Z</dcterms:modified>
</cp:coreProperties>
</file>