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1095D9-657F-4B05-9FC2-BEA90F98047C}">
  <a:tblStyle styleId="{9B1095D9-657F-4B05-9FC2-BEA90F9804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Ebony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Jerri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Jerri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SAMI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SAMI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SAMI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Kaushal</a:t>
            </a:r>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Ebony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Ebony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rgbClr val="FFFFFF"/>
            </a:solidFill>
            <a:prstDash val="solid"/>
            <a:round/>
            <a:headEnd len="sm" w="sm" type="none"/>
            <a:tailEnd len="sm" w="sm"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
        <p:nvSpPr>
          <p:cNvPr id="15" name="Shape 15"/>
          <p:cNvSpPr txBox="1"/>
          <p:nvPr/>
        </p:nvSpPr>
        <p:spPr>
          <a:xfrm>
            <a:off x="0" y="1628125"/>
            <a:ext cx="9144000" cy="180000"/>
          </a:xfrm>
          <a:prstGeom prst="rect">
            <a:avLst/>
          </a:prstGeom>
          <a:solidFill>
            <a:srgbClr val="FFE599"/>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FFF2CC"/>
        </a:solidFill>
      </p:bgPr>
    </p:bg>
    <p:spTree>
      <p:nvGrpSpPr>
        <p:cNvPr id="50" name="Shape 50"/>
        <p:cNvGrpSpPr/>
        <p:nvPr/>
      </p:nvGrpSpPr>
      <p:grpSpPr>
        <a:xfrm>
          <a:off x="0" y="0"/>
          <a:ext cx="0" cy="0"/>
          <a:chOff x="0" y="0"/>
          <a:chExt cx="0" cy="0"/>
        </a:xfrm>
      </p:grpSpPr>
      <p:sp>
        <p:nvSpPr>
          <p:cNvPr id="51" name="Shape 5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2" name="Shape 52"/>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8" name="Shape 18"/>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2CC"/>
        </a:solidFill>
      </p:bgPr>
    </p:bg>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rgbClr val="FFF2CC"/>
        </a:solidFill>
      </p:bgPr>
    </p:bg>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Shape 27"/>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FFF2CC"/>
        </a:solidFill>
      </p:bgPr>
    </p:bg>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rgbClr val="FFF2CC"/>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Shape 3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CC0000"/>
        </a:solidFill>
      </p:bgPr>
    </p:bg>
    <p:spTree>
      <p:nvGrpSpPr>
        <p:cNvPr id="37" name="Shape 37"/>
        <p:cNvGrpSpPr/>
        <p:nvPr/>
      </p:nvGrpSpPr>
      <p:grpSpPr>
        <a:xfrm>
          <a:off x="0" y="0"/>
          <a:ext cx="0" cy="0"/>
          <a:chOff x="0" y="0"/>
          <a:chExt cx="0" cy="0"/>
        </a:xfrm>
      </p:grpSpPr>
      <p:sp>
        <p:nvSpPr>
          <p:cNvPr id="38" name="Shape 3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9" name="Shape 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rgbClr val="FFF2CC"/>
        </a:solidFill>
      </p:bgPr>
    </p:bg>
    <p:spTree>
      <p:nvGrpSpPr>
        <p:cNvPr id="40"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2" name="Shape 4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3" name="Shape 43"/>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rgbClr val="CC0000"/>
              </a:buClr>
              <a:buSzPts val="4200"/>
              <a:buNone/>
              <a:defRPr sz="4200">
                <a:solidFill>
                  <a:srgbClr val="CC0000"/>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4" name="Shape 44"/>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Shape 45"/>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6" name="Shape 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rgbClr val="FFF2CC"/>
        </a:solidFill>
      </p:bgPr>
    </p:bg>
    <p:spTree>
      <p:nvGrpSpPr>
        <p:cNvPr id="47" name="Shape 47"/>
        <p:cNvGrpSpPr/>
        <p:nvPr/>
      </p:nvGrpSpPr>
      <p:grpSpPr>
        <a:xfrm>
          <a:off x="0" y="0"/>
          <a:ext cx="0" cy="0"/>
          <a:chOff x="0" y="0"/>
          <a:chExt cx="0" cy="0"/>
        </a:xfrm>
      </p:grpSpPr>
      <p:sp>
        <p:nvSpPr>
          <p:cNvPr id="48" name="Shape 48"/>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rgbClr val="FFF2CC"/>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samiso443.github.io/hom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samiso443.github.io/abou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samiso443.github.io/getstarted.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samiso443.github.io/contact.html" TargetMode="External"/><Relationship Id="rId4" Type="http://schemas.openxmlformats.org/officeDocument/2006/relationships/image" Target="../media/image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512700" y="1893300"/>
            <a:ext cx="73812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UMD On-Campus Housing</a:t>
            </a:r>
            <a:endParaRPr/>
          </a:p>
        </p:txBody>
      </p:sp>
      <p:sp>
        <p:nvSpPr>
          <p:cNvPr id="61" name="Shape 61"/>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Jose E. | Asia M. | Ebony F. | Jerri M. | Sami S. | Kaushal K.</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System Design - Home</a:t>
            </a:r>
            <a:endParaRPr b="1" sz="3600"/>
          </a:p>
        </p:txBody>
      </p:sp>
      <p:sp>
        <p:nvSpPr>
          <p:cNvPr id="253" name="Shape 253"/>
          <p:cNvSpPr txBox="1"/>
          <p:nvPr>
            <p:ph idx="4294967295" type="body"/>
          </p:nvPr>
        </p:nvSpPr>
        <p:spPr>
          <a:xfrm>
            <a:off x="311700" y="1025275"/>
            <a:ext cx="3999900" cy="3862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oboto"/>
              <a:buChar char="➔"/>
            </a:pPr>
            <a:r>
              <a:rPr lang="en" sz="1400">
                <a:latin typeface="Roboto"/>
                <a:ea typeface="Roboto"/>
                <a:cs typeface="Roboto"/>
                <a:sym typeface="Roboto"/>
              </a:rPr>
              <a:t>This is the page visitors’ first see when they enter our site. It contains a large web banner image prominently placed in the front and center. This will be the first visual a visitor encounters on our site.</a:t>
            </a:r>
            <a:br>
              <a:rPr lang="en" sz="1400">
                <a:latin typeface="Roboto"/>
                <a:ea typeface="Roboto"/>
                <a:cs typeface="Roboto"/>
                <a:sym typeface="Roboto"/>
              </a:rPr>
            </a:br>
            <a:endParaRPr sz="1400">
              <a:latin typeface="Roboto"/>
              <a:ea typeface="Roboto"/>
              <a:cs typeface="Roboto"/>
              <a:sym typeface="Roboto"/>
            </a:endParaRPr>
          </a:p>
          <a:p>
            <a:pPr indent="-317500" lvl="0" marL="457200" rtl="0">
              <a:spcBef>
                <a:spcPts val="0"/>
              </a:spcBef>
              <a:spcAft>
                <a:spcPts val="0"/>
              </a:spcAft>
              <a:buSzPts val="1400"/>
              <a:buFont typeface="Roboto"/>
              <a:buChar char="➔"/>
            </a:pPr>
            <a:r>
              <a:rPr lang="en" sz="1400">
                <a:latin typeface="Roboto"/>
                <a:ea typeface="Roboto"/>
                <a:cs typeface="Roboto"/>
                <a:sym typeface="Roboto"/>
              </a:rPr>
              <a:t>In addition, this page lists the top 3 “featured housing” options on campus. It provides users with a quick and accurate visualization, using a five star system of the experiences that people have had with a particular dorm/apartment. </a:t>
            </a:r>
            <a:endParaRPr sz="1400">
              <a:latin typeface="Roboto"/>
              <a:ea typeface="Roboto"/>
              <a:cs typeface="Roboto"/>
              <a:sym typeface="Roboto"/>
            </a:endParaRPr>
          </a:p>
        </p:txBody>
      </p:sp>
      <p:sp>
        <p:nvSpPr>
          <p:cNvPr id="254" name="Shape 254"/>
          <p:cNvSpPr txBox="1"/>
          <p:nvPr>
            <p:ph idx="4294967295" type="body"/>
          </p:nvPr>
        </p:nvSpPr>
        <p:spPr>
          <a:xfrm>
            <a:off x="4832400" y="1025400"/>
            <a:ext cx="3999900" cy="38622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SzPts val="1400"/>
              <a:buFont typeface="Roboto"/>
              <a:buChar char="➔"/>
            </a:pPr>
            <a:r>
              <a:rPr lang="en" sz="1400">
                <a:latin typeface="Roboto"/>
                <a:ea typeface="Roboto"/>
                <a:cs typeface="Roboto"/>
                <a:sym typeface="Roboto"/>
              </a:rPr>
              <a:t>Ideally, these ratings would be based on the reviews that are collected from a wide range of sources and are syndicated into each listing by verified students and/or users.    </a:t>
            </a:r>
            <a:endParaRPr sz="1400">
              <a:latin typeface="Roboto"/>
              <a:ea typeface="Roboto"/>
              <a:cs typeface="Roboto"/>
              <a:sym typeface="Roboto"/>
            </a:endParaRPr>
          </a:p>
          <a:p>
            <a:pPr indent="0" lvl="0" marL="0" rtl="0">
              <a:lnSpc>
                <a:spcPct val="115000"/>
              </a:lnSpc>
              <a:spcBef>
                <a:spcPts val="0"/>
              </a:spcBef>
              <a:spcAft>
                <a:spcPts val="0"/>
              </a:spcAft>
              <a:buNone/>
            </a:pPr>
            <a:r>
              <a:t/>
            </a:r>
            <a:endParaRPr sz="1400">
              <a:latin typeface="Roboto"/>
              <a:ea typeface="Roboto"/>
              <a:cs typeface="Roboto"/>
              <a:sym typeface="Roboto"/>
            </a:endParaRPr>
          </a:p>
          <a:p>
            <a:pPr indent="0" lvl="0" marL="0" rtl="0">
              <a:lnSpc>
                <a:spcPct val="115000"/>
              </a:lnSpc>
              <a:spcBef>
                <a:spcPts val="0"/>
              </a:spcBef>
              <a:spcAft>
                <a:spcPts val="0"/>
              </a:spcAft>
              <a:buNone/>
            </a:pPr>
            <a:r>
              <a:t/>
            </a:r>
            <a:endParaRPr sz="1400">
              <a:latin typeface="Roboto"/>
              <a:ea typeface="Roboto"/>
              <a:cs typeface="Roboto"/>
              <a:sym typeface="Roboto"/>
            </a:endParaRPr>
          </a:p>
          <a:p>
            <a:pPr indent="0" lvl="0" marL="0" rtl="0">
              <a:lnSpc>
                <a:spcPct val="115000"/>
              </a:lnSpc>
              <a:spcBef>
                <a:spcPts val="0"/>
              </a:spcBef>
              <a:spcAft>
                <a:spcPts val="0"/>
              </a:spcAft>
              <a:buNone/>
            </a:pPr>
            <a:r>
              <a:t/>
            </a:r>
            <a:endParaRPr sz="1400">
              <a:latin typeface="Roboto"/>
              <a:ea typeface="Roboto"/>
              <a:cs typeface="Roboto"/>
              <a:sym typeface="Roboto"/>
            </a:endParaRPr>
          </a:p>
          <a:p>
            <a:pPr indent="0" lvl="0" marL="0" rtl="0">
              <a:lnSpc>
                <a:spcPct val="115000"/>
              </a:lnSpc>
              <a:spcBef>
                <a:spcPts val="0"/>
              </a:spcBef>
              <a:spcAft>
                <a:spcPts val="0"/>
              </a:spcAft>
              <a:buNone/>
            </a:pPr>
            <a:r>
              <a:t/>
            </a:r>
            <a:endParaRPr sz="1400">
              <a:latin typeface="Roboto"/>
              <a:ea typeface="Roboto"/>
              <a:cs typeface="Roboto"/>
              <a:sym typeface="Roboto"/>
            </a:endParaRPr>
          </a:p>
          <a:p>
            <a:pPr indent="0" lvl="0" marL="0" rtl="0" algn="ctr">
              <a:lnSpc>
                <a:spcPct val="115000"/>
              </a:lnSpc>
              <a:spcBef>
                <a:spcPts val="0"/>
              </a:spcBef>
              <a:spcAft>
                <a:spcPts val="0"/>
              </a:spcAft>
              <a:buNone/>
            </a:pPr>
            <a:r>
              <a:rPr lang="en" u="sng">
                <a:solidFill>
                  <a:schemeClr val="hlink"/>
                </a:solidFill>
                <a:latin typeface="Roboto"/>
                <a:ea typeface="Roboto"/>
                <a:cs typeface="Roboto"/>
                <a:sym typeface="Roboto"/>
                <a:hlinkClick r:id="rId3"/>
              </a:rPr>
              <a:t>Home Page</a:t>
            </a:r>
            <a:endParaRPr>
              <a:latin typeface="Roboto"/>
              <a:ea typeface="Roboto"/>
              <a:cs typeface="Roboto"/>
              <a:sym typeface="Roboto"/>
            </a:endParaRPr>
          </a:p>
          <a:p>
            <a:pPr indent="0" lvl="0" marL="0" rtl="0">
              <a:lnSpc>
                <a:spcPct val="115000"/>
              </a:lnSpc>
              <a:spcBef>
                <a:spcPts val="0"/>
              </a:spcBef>
              <a:spcAft>
                <a:spcPts val="0"/>
              </a:spcAft>
              <a:buNone/>
            </a:pPr>
            <a:r>
              <a:t/>
            </a:r>
            <a:endParaRPr sz="1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System Design - About Us</a:t>
            </a:r>
            <a:endParaRPr b="1" sz="3600"/>
          </a:p>
        </p:txBody>
      </p:sp>
      <p:sp>
        <p:nvSpPr>
          <p:cNvPr id="260" name="Shape 260"/>
          <p:cNvSpPr txBox="1"/>
          <p:nvPr>
            <p:ph idx="4294967295" type="body"/>
          </p:nvPr>
        </p:nvSpPr>
        <p:spPr>
          <a:xfrm>
            <a:off x="311700" y="1025275"/>
            <a:ext cx="3999900" cy="3862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Roboto"/>
              <a:buChar char="➔"/>
            </a:pPr>
            <a:r>
              <a:rPr lang="en" sz="1400">
                <a:latin typeface="Roboto"/>
                <a:ea typeface="Roboto"/>
                <a:cs typeface="Roboto"/>
                <a:sym typeface="Roboto"/>
              </a:rPr>
              <a:t>The primary function of our site’s About Us page is to provide information about our business and what it can deliver, so it includes the basics such as who we serve and our long-term goals and missions. </a:t>
            </a:r>
            <a:br>
              <a:rPr lang="en" sz="1400">
                <a:latin typeface="Roboto"/>
                <a:ea typeface="Roboto"/>
                <a:cs typeface="Roboto"/>
                <a:sym typeface="Roboto"/>
              </a:rPr>
            </a:br>
            <a:endParaRPr sz="1400">
              <a:latin typeface="Roboto"/>
              <a:ea typeface="Roboto"/>
              <a:cs typeface="Roboto"/>
              <a:sym typeface="Roboto"/>
            </a:endParaRPr>
          </a:p>
          <a:p>
            <a:pPr indent="-342900" lvl="0" marL="457200" rtl="0">
              <a:spcBef>
                <a:spcPts val="0"/>
              </a:spcBef>
              <a:spcAft>
                <a:spcPts val="0"/>
              </a:spcAft>
              <a:buSzPts val="1800"/>
              <a:buFont typeface="Roboto"/>
              <a:buChar char="➔"/>
            </a:pPr>
            <a:r>
              <a:rPr lang="en" sz="1400">
                <a:latin typeface="Roboto"/>
                <a:ea typeface="Roboto"/>
                <a:cs typeface="Roboto"/>
                <a:sym typeface="Roboto"/>
              </a:rPr>
              <a:t>It explains to visitors what makes us different along with what value we provide to our users.   </a:t>
            </a:r>
            <a:endParaRPr sz="1400">
              <a:latin typeface="Roboto"/>
              <a:ea typeface="Roboto"/>
              <a:cs typeface="Roboto"/>
              <a:sym typeface="Roboto"/>
            </a:endParaRPr>
          </a:p>
        </p:txBody>
      </p:sp>
      <p:sp>
        <p:nvSpPr>
          <p:cNvPr id="261" name="Shape 261"/>
          <p:cNvSpPr txBox="1"/>
          <p:nvPr>
            <p:ph idx="4294967295" type="body"/>
          </p:nvPr>
        </p:nvSpPr>
        <p:spPr>
          <a:xfrm>
            <a:off x="4832400" y="1025400"/>
            <a:ext cx="3999900" cy="38622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400">
              <a:latin typeface="Roboto"/>
              <a:ea typeface="Roboto"/>
              <a:cs typeface="Roboto"/>
              <a:sym typeface="Roboto"/>
            </a:endParaRPr>
          </a:p>
          <a:p>
            <a:pPr indent="0" lvl="0" marL="0" rtl="0" algn="ctr">
              <a:spcBef>
                <a:spcPts val="0"/>
              </a:spcBef>
              <a:spcAft>
                <a:spcPts val="1600"/>
              </a:spcAft>
              <a:buNone/>
            </a:pPr>
            <a:r>
              <a:rPr lang="en" u="sng">
                <a:solidFill>
                  <a:schemeClr val="accent5"/>
                </a:solidFill>
                <a:latin typeface="Roboto"/>
                <a:ea typeface="Roboto"/>
                <a:cs typeface="Roboto"/>
                <a:sym typeface="Roboto"/>
                <a:hlinkClick r:id="rId3"/>
              </a:rPr>
              <a:t>About Us Page</a:t>
            </a:r>
            <a:endParaRPr sz="1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System Design - Get Started</a:t>
            </a:r>
            <a:endParaRPr b="1" sz="3600"/>
          </a:p>
        </p:txBody>
      </p:sp>
      <p:sp>
        <p:nvSpPr>
          <p:cNvPr id="267" name="Shape 267"/>
          <p:cNvSpPr txBox="1"/>
          <p:nvPr>
            <p:ph idx="4294967295" type="body"/>
          </p:nvPr>
        </p:nvSpPr>
        <p:spPr>
          <a:xfrm>
            <a:off x="311700" y="1025275"/>
            <a:ext cx="3999900" cy="38622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Roboto"/>
              <a:buChar char="➔"/>
            </a:pPr>
            <a:r>
              <a:rPr lang="en" sz="1400">
                <a:latin typeface="Roboto"/>
                <a:ea typeface="Roboto"/>
                <a:cs typeface="Roboto"/>
                <a:sym typeface="Roboto"/>
              </a:rPr>
              <a:t>The Get Started page is where visitors come to essentially “get started” with their search process. </a:t>
            </a:r>
            <a:br>
              <a:rPr lang="en" sz="1400">
                <a:latin typeface="Roboto"/>
                <a:ea typeface="Roboto"/>
                <a:cs typeface="Roboto"/>
                <a:sym typeface="Roboto"/>
              </a:rPr>
            </a:br>
            <a:endParaRPr sz="1400">
              <a:latin typeface="Roboto"/>
              <a:ea typeface="Roboto"/>
              <a:cs typeface="Roboto"/>
              <a:sym typeface="Roboto"/>
            </a:endParaRPr>
          </a:p>
          <a:p>
            <a:pPr indent="-342900" lvl="0" marL="457200" rtl="0">
              <a:lnSpc>
                <a:spcPct val="115000"/>
              </a:lnSpc>
              <a:spcBef>
                <a:spcPts val="0"/>
              </a:spcBef>
              <a:spcAft>
                <a:spcPts val="0"/>
              </a:spcAft>
              <a:buSzPts val="1800"/>
              <a:buFont typeface="Roboto"/>
              <a:buChar char="➔"/>
            </a:pPr>
            <a:r>
              <a:rPr lang="en" sz="1400">
                <a:latin typeface="Roboto"/>
                <a:ea typeface="Roboto"/>
                <a:cs typeface="Roboto"/>
                <a:sym typeface="Roboto"/>
              </a:rPr>
              <a:t>This page was created to fill an apparent hole in our system, which is a clear starting point for newbies and unique visitors who may be overwhelmed or confused upon their first arrival.    </a:t>
            </a:r>
            <a:endParaRPr sz="1400">
              <a:latin typeface="Roboto"/>
              <a:ea typeface="Roboto"/>
              <a:cs typeface="Roboto"/>
              <a:sym typeface="Roboto"/>
            </a:endParaRPr>
          </a:p>
        </p:txBody>
      </p:sp>
      <p:sp>
        <p:nvSpPr>
          <p:cNvPr id="268" name="Shape 268"/>
          <p:cNvSpPr txBox="1"/>
          <p:nvPr>
            <p:ph idx="4294967295" type="body"/>
          </p:nvPr>
        </p:nvSpPr>
        <p:spPr>
          <a:xfrm>
            <a:off x="4832400" y="1025400"/>
            <a:ext cx="3999900" cy="3862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Roboto"/>
              <a:buChar char="➔"/>
            </a:pPr>
            <a:r>
              <a:rPr lang="en" sz="1400">
                <a:latin typeface="Roboto"/>
                <a:ea typeface="Roboto"/>
                <a:cs typeface="Roboto"/>
                <a:sym typeface="Roboto"/>
              </a:rPr>
              <a:t>The layout is simple enough to navigate- it contains only two buttons that link to the North Campus page and South Campus page, respectively. From there, visitors will be able to make personalized selections based on their search criteria.   </a:t>
            </a:r>
            <a:endParaRPr sz="1400">
              <a:latin typeface="Roboto"/>
              <a:ea typeface="Roboto"/>
              <a:cs typeface="Roboto"/>
              <a:sym typeface="Roboto"/>
            </a:endParaRPr>
          </a:p>
          <a:p>
            <a:pPr indent="0" lvl="0" marL="0" rtl="0" algn="ctr">
              <a:spcBef>
                <a:spcPts val="0"/>
              </a:spcBef>
              <a:spcAft>
                <a:spcPts val="0"/>
              </a:spcAft>
              <a:buNone/>
            </a:pPr>
            <a:r>
              <a:t/>
            </a:r>
            <a:endParaRPr sz="1400">
              <a:latin typeface="Roboto"/>
              <a:ea typeface="Roboto"/>
              <a:cs typeface="Roboto"/>
              <a:sym typeface="Roboto"/>
            </a:endParaRPr>
          </a:p>
          <a:p>
            <a:pPr indent="0" lvl="0" marL="0" rtl="0" algn="ctr">
              <a:spcBef>
                <a:spcPts val="1600"/>
              </a:spcBef>
              <a:spcAft>
                <a:spcPts val="1600"/>
              </a:spcAft>
              <a:buNone/>
            </a:pPr>
            <a:r>
              <a:rPr lang="en" u="sng">
                <a:solidFill>
                  <a:schemeClr val="hlink"/>
                </a:solidFill>
                <a:latin typeface="Roboto"/>
                <a:ea typeface="Roboto"/>
                <a:cs typeface="Roboto"/>
                <a:sym typeface="Roboto"/>
                <a:hlinkClick r:id="rId3"/>
              </a:rPr>
              <a:t>Get Started Page</a:t>
            </a:r>
            <a:endParaRPr sz="1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System Design - Contact Us</a:t>
            </a:r>
            <a:endParaRPr b="1" sz="3600"/>
          </a:p>
        </p:txBody>
      </p:sp>
      <p:sp>
        <p:nvSpPr>
          <p:cNvPr id="274" name="Shape 274"/>
          <p:cNvSpPr txBox="1"/>
          <p:nvPr>
            <p:ph idx="4294967295" type="body"/>
          </p:nvPr>
        </p:nvSpPr>
        <p:spPr>
          <a:xfrm>
            <a:off x="311700" y="1025275"/>
            <a:ext cx="3999900" cy="3862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Roboto"/>
              <a:buChar char="➔"/>
            </a:pPr>
            <a:r>
              <a:rPr lang="en" sz="1400">
                <a:latin typeface="Roboto"/>
                <a:ea typeface="Roboto"/>
                <a:cs typeface="Roboto"/>
                <a:sym typeface="Roboto"/>
              </a:rPr>
              <a:t>Our Contact Us page is a standard web page on our website used to allow visitors to contact us- the people who are responsible for the maintenance of the site. </a:t>
            </a:r>
            <a:br>
              <a:rPr lang="en" sz="1400">
                <a:latin typeface="Roboto"/>
                <a:ea typeface="Roboto"/>
                <a:cs typeface="Roboto"/>
                <a:sym typeface="Roboto"/>
              </a:rPr>
            </a:br>
            <a:endParaRPr sz="1400">
              <a:latin typeface="Roboto"/>
              <a:ea typeface="Roboto"/>
              <a:cs typeface="Roboto"/>
              <a:sym typeface="Roboto"/>
            </a:endParaRPr>
          </a:p>
          <a:p>
            <a:pPr indent="-342900" lvl="0" marL="457200" rtl="0">
              <a:spcBef>
                <a:spcPts val="0"/>
              </a:spcBef>
              <a:spcAft>
                <a:spcPts val="0"/>
              </a:spcAft>
              <a:buSzPts val="1800"/>
              <a:buFont typeface="Roboto"/>
              <a:buChar char="➔"/>
            </a:pPr>
            <a:r>
              <a:rPr lang="en" sz="1400">
                <a:latin typeface="Roboto"/>
                <a:ea typeface="Roboto"/>
                <a:cs typeface="Roboto"/>
                <a:sym typeface="Roboto"/>
              </a:rPr>
              <a:t>It includes a contact form with entries where the visitor can fill in their name, subject, and message and send or reset it.</a:t>
            </a:r>
            <a:endParaRPr sz="1100">
              <a:latin typeface="Times New Roman"/>
              <a:ea typeface="Times New Roman"/>
              <a:cs typeface="Times New Roman"/>
              <a:sym typeface="Times New Roman"/>
            </a:endParaRPr>
          </a:p>
        </p:txBody>
      </p:sp>
      <p:sp>
        <p:nvSpPr>
          <p:cNvPr id="275" name="Shape 275"/>
          <p:cNvSpPr txBox="1"/>
          <p:nvPr>
            <p:ph idx="4294967295" type="body"/>
          </p:nvPr>
        </p:nvSpPr>
        <p:spPr>
          <a:xfrm>
            <a:off x="4832400" y="1025400"/>
            <a:ext cx="3999900" cy="386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u="sng">
                <a:solidFill>
                  <a:schemeClr val="hlink"/>
                </a:solidFill>
                <a:latin typeface="Roboto"/>
                <a:ea typeface="Roboto"/>
                <a:cs typeface="Roboto"/>
                <a:sym typeface="Roboto"/>
                <a:hlinkClick r:id="rId3"/>
              </a:rPr>
              <a:t>Contact Us</a:t>
            </a:r>
            <a:endParaRPr>
              <a:latin typeface="Roboto"/>
              <a:ea typeface="Roboto"/>
              <a:cs typeface="Roboto"/>
              <a:sym typeface="Roboto"/>
            </a:endParaRPr>
          </a:p>
        </p:txBody>
      </p:sp>
      <p:pic>
        <p:nvPicPr>
          <p:cNvPr id="276" name="Shape 276"/>
          <p:cNvPicPr preferRelativeResize="0"/>
          <p:nvPr/>
        </p:nvPicPr>
        <p:blipFill>
          <a:blip r:embed="rId4">
            <a:alphaModFix/>
          </a:blip>
          <a:stretch>
            <a:fillRect/>
          </a:stretch>
        </p:blipFill>
        <p:spPr>
          <a:xfrm>
            <a:off x="5666750" y="871000"/>
            <a:ext cx="2555550" cy="283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Technology Used</a:t>
            </a:r>
            <a:endParaRPr b="1" sz="3600"/>
          </a:p>
        </p:txBody>
      </p:sp>
      <p:graphicFrame>
        <p:nvGraphicFramePr>
          <p:cNvPr id="282" name="Shape 282"/>
          <p:cNvGraphicFramePr/>
          <p:nvPr/>
        </p:nvGraphicFramePr>
        <p:xfrm>
          <a:off x="1486725" y="934225"/>
          <a:ext cx="3000000" cy="3000000"/>
        </p:xfrm>
        <a:graphic>
          <a:graphicData uri="http://schemas.openxmlformats.org/drawingml/2006/table">
            <a:tbl>
              <a:tblPr>
                <a:noFill/>
                <a:tableStyleId>{9B1095D9-657F-4B05-9FC2-BEA90F98047C}</a:tableStyleId>
              </a:tblPr>
              <a:tblGrid>
                <a:gridCol w="1470500"/>
                <a:gridCol w="2350025"/>
                <a:gridCol w="2350025"/>
              </a:tblGrid>
              <a:tr h="427900">
                <a:tc>
                  <a:txBody>
                    <a:bodyPr>
                      <a:noAutofit/>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Bootstrap</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JQuery</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r>
              <a:tr h="1781700">
                <a:tc>
                  <a:txBody>
                    <a:bodyPr>
                      <a:noAutofit/>
                    </a:bodyPr>
                    <a:lstStyle/>
                    <a:p>
                      <a:pPr indent="0" lvl="0" marL="0" rtl="0" algn="ctr">
                        <a:spcBef>
                          <a:spcPts val="0"/>
                        </a:spcBef>
                        <a:spcAft>
                          <a:spcPts val="0"/>
                        </a:spcAft>
                        <a:buNone/>
                      </a:pPr>
                      <a:r>
                        <a:rPr lang="en">
                          <a:latin typeface="Roboto"/>
                          <a:ea typeface="Roboto"/>
                          <a:cs typeface="Roboto"/>
                          <a:sym typeface="Roboto"/>
                        </a:rPr>
                        <a:t>Why we chose it</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0" lvl="0" marL="0">
                        <a:spcBef>
                          <a:spcPts val="0"/>
                        </a:spcBef>
                        <a:spcAft>
                          <a:spcPts val="0"/>
                        </a:spcAft>
                        <a:buNone/>
                      </a:pPr>
                      <a:r>
                        <a:rPr lang="en">
                          <a:latin typeface="Roboto"/>
                          <a:ea typeface="Roboto"/>
                          <a:cs typeface="Roboto"/>
                          <a:sym typeface="Roboto"/>
                        </a:rPr>
                        <a:t>HTML &amp; CSS framework</a:t>
                      </a:r>
                      <a:endParaRPr>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p>
                      <a:pPr indent="0" lvl="0" marL="0">
                        <a:spcBef>
                          <a:spcPts val="0"/>
                        </a:spcBef>
                        <a:spcAft>
                          <a:spcPts val="0"/>
                        </a:spcAft>
                        <a:buNone/>
                      </a:pPr>
                      <a:r>
                        <a:rPr lang="en">
                          <a:latin typeface="Roboto"/>
                          <a:ea typeface="Roboto"/>
                          <a:cs typeface="Roboto"/>
                          <a:sym typeface="Roboto"/>
                        </a:rPr>
                        <a:t>Free &amp; open source</a:t>
                      </a:r>
                      <a:endParaRPr>
                        <a:latin typeface="Roboto"/>
                        <a:ea typeface="Roboto"/>
                        <a:cs typeface="Roboto"/>
                        <a:sym typeface="Roboto"/>
                      </a:endParaRPr>
                    </a:p>
                    <a:p>
                      <a:pPr indent="0" lvl="0" marL="0" rtl="0">
                        <a:spcBef>
                          <a:spcPts val="0"/>
                        </a:spcBef>
                        <a:spcAft>
                          <a:spcPts val="0"/>
                        </a:spcAft>
                        <a:buNone/>
                      </a:pPr>
                      <a:br>
                        <a:rPr lang="en">
                          <a:latin typeface="Roboto"/>
                          <a:ea typeface="Roboto"/>
                          <a:cs typeface="Roboto"/>
                          <a:sym typeface="Roboto"/>
                        </a:rPr>
                      </a:br>
                      <a:r>
                        <a:rPr lang="en">
                          <a:latin typeface="Roboto"/>
                          <a:ea typeface="Roboto"/>
                          <a:cs typeface="Roboto"/>
                          <a:sym typeface="Roboto"/>
                        </a:rPr>
                        <a:t>Aesthetically pleasing</a:t>
                      </a:r>
                      <a:endParaRPr>
                        <a:latin typeface="Roboto"/>
                        <a:ea typeface="Roboto"/>
                        <a:cs typeface="Roboto"/>
                        <a:sym typeface="Roboto"/>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0" lvl="0" marL="0">
                        <a:spcBef>
                          <a:spcPts val="0"/>
                        </a:spcBef>
                        <a:spcAft>
                          <a:spcPts val="0"/>
                        </a:spcAft>
                        <a:buNone/>
                      </a:pPr>
                      <a:r>
                        <a:rPr lang="en">
                          <a:latin typeface="Roboto"/>
                          <a:ea typeface="Roboto"/>
                          <a:cs typeface="Roboto"/>
                          <a:sym typeface="Roboto"/>
                        </a:rPr>
                        <a:t>Javascript Library</a:t>
                      </a:r>
                      <a:endParaRPr>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p>
                      <a:pPr indent="0" lvl="0" marL="0">
                        <a:spcBef>
                          <a:spcPts val="0"/>
                        </a:spcBef>
                        <a:spcAft>
                          <a:spcPts val="0"/>
                        </a:spcAft>
                        <a:buNone/>
                      </a:pPr>
                      <a:r>
                        <a:rPr lang="en">
                          <a:latin typeface="Roboto"/>
                          <a:ea typeface="Roboto"/>
                          <a:cs typeface="Roboto"/>
                          <a:sym typeface="Roboto"/>
                        </a:rPr>
                        <a:t>Easy to use with large libraries </a:t>
                      </a:r>
                      <a:endParaRPr>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rPr lang="en">
                          <a:latin typeface="Roboto"/>
                          <a:ea typeface="Roboto"/>
                          <a:cs typeface="Roboto"/>
                          <a:sym typeface="Roboto"/>
                        </a:rPr>
                        <a:t>Don’t have to write a lot of code </a:t>
                      </a:r>
                      <a:endParaRPr>
                        <a:latin typeface="Roboto"/>
                        <a:ea typeface="Roboto"/>
                        <a:cs typeface="Roboto"/>
                        <a:sym typeface="Roboto"/>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r>
              <a:tr h="1806900">
                <a:tc>
                  <a:txBody>
                    <a:bodyPr>
                      <a:noAutofit/>
                    </a:bodyPr>
                    <a:lstStyle/>
                    <a:p>
                      <a:pPr indent="0" lvl="0" marL="0" rtl="0" algn="ctr">
                        <a:spcBef>
                          <a:spcPts val="0"/>
                        </a:spcBef>
                        <a:spcAft>
                          <a:spcPts val="0"/>
                        </a:spcAft>
                        <a:buNone/>
                      </a:pPr>
                      <a:r>
                        <a:rPr lang="en">
                          <a:latin typeface="Roboto"/>
                          <a:ea typeface="Roboto"/>
                          <a:cs typeface="Roboto"/>
                          <a:sym typeface="Roboto"/>
                        </a:rPr>
                        <a:t>How it will be used in our system</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latin typeface="Lato"/>
                          <a:ea typeface="Lato"/>
                          <a:cs typeface="Lato"/>
                          <a:sym typeface="Lato"/>
                        </a:rPr>
                        <a:t>Construct components of each  webpage</a:t>
                      </a:r>
                      <a:endParaRPr>
                        <a:latin typeface="Lato"/>
                        <a:ea typeface="Lato"/>
                        <a:cs typeface="Lato"/>
                        <a:sym typeface="Lato"/>
                      </a:endParaRPr>
                    </a:p>
                    <a:p>
                      <a:pPr indent="0" lvl="0" marL="0" rtl="0">
                        <a:lnSpc>
                          <a:spcPct val="115000"/>
                        </a:lnSpc>
                        <a:spcBef>
                          <a:spcPts val="1600"/>
                        </a:spcBef>
                        <a:spcAft>
                          <a:spcPts val="1600"/>
                        </a:spcAft>
                        <a:buNone/>
                      </a:pPr>
                      <a:r>
                        <a:rPr lang="en">
                          <a:solidFill>
                            <a:schemeClr val="dk1"/>
                          </a:solidFill>
                          <a:latin typeface="Roboto"/>
                          <a:ea typeface="Roboto"/>
                          <a:cs typeface="Roboto"/>
                          <a:sym typeface="Roboto"/>
                        </a:rPr>
                        <a:t>Requires Jquery to function </a:t>
                      </a:r>
                      <a:endParaRPr>
                        <a:solidFill>
                          <a:schemeClr val="dk1"/>
                        </a:solidFill>
                        <a:latin typeface="Roboto"/>
                        <a:ea typeface="Roboto"/>
                        <a:cs typeface="Roboto"/>
                        <a:sym typeface="Roboto"/>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Roboto"/>
                          <a:ea typeface="Roboto"/>
                          <a:cs typeface="Roboto"/>
                          <a:sym typeface="Roboto"/>
                        </a:rPr>
                        <a:t>Keep track and notify user of the number of characters a user has left to enter in our message box (Contact Form)</a:t>
                      </a:r>
                      <a:endParaRPr>
                        <a:solidFill>
                          <a:schemeClr val="dk1"/>
                        </a:solidFill>
                        <a:latin typeface="Roboto"/>
                        <a:ea typeface="Roboto"/>
                        <a:cs typeface="Roboto"/>
                        <a:sym typeface="Roboto"/>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Technology Used</a:t>
            </a:r>
            <a:endParaRPr b="1" sz="3600"/>
          </a:p>
        </p:txBody>
      </p:sp>
      <p:graphicFrame>
        <p:nvGraphicFramePr>
          <p:cNvPr id="288" name="Shape 288"/>
          <p:cNvGraphicFramePr/>
          <p:nvPr/>
        </p:nvGraphicFramePr>
        <p:xfrm>
          <a:off x="227325" y="1437425"/>
          <a:ext cx="3000000" cy="3000000"/>
        </p:xfrm>
        <a:graphic>
          <a:graphicData uri="http://schemas.openxmlformats.org/drawingml/2006/table">
            <a:tbl>
              <a:tblPr>
                <a:noFill/>
                <a:tableStyleId>{9B1095D9-657F-4B05-9FC2-BEA90F98047C}</a:tableStyleId>
              </a:tblPr>
              <a:tblGrid>
                <a:gridCol w="1695650"/>
                <a:gridCol w="3496850"/>
                <a:gridCol w="3496850"/>
              </a:tblGrid>
              <a:tr h="409700">
                <a:tc>
                  <a:txBody>
                    <a:bodyPr>
                      <a:noAutofit/>
                    </a:bodyPr>
                    <a:lstStyle/>
                    <a:p>
                      <a:pPr indent="0" lvl="0" marL="0" algn="ctr">
                        <a:spcBef>
                          <a:spcPts val="0"/>
                        </a:spcBef>
                        <a:spcAft>
                          <a:spcPts val="0"/>
                        </a:spcAft>
                        <a:buNone/>
                      </a:pPr>
                      <a:r>
                        <a:rPr lang="en">
                          <a:latin typeface="Roboto"/>
                          <a:ea typeface="Roboto"/>
                          <a:cs typeface="Roboto"/>
                          <a:sym typeface="Roboto"/>
                        </a:rPr>
                        <a:t>Technology</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0" lvl="0" marL="0" algn="ctr">
                        <a:spcBef>
                          <a:spcPts val="0"/>
                        </a:spcBef>
                        <a:spcAft>
                          <a:spcPts val="0"/>
                        </a:spcAft>
                        <a:buNone/>
                      </a:pPr>
                      <a:r>
                        <a:rPr lang="en">
                          <a:latin typeface="Roboto"/>
                          <a:ea typeface="Roboto"/>
                          <a:cs typeface="Roboto"/>
                          <a:sym typeface="Roboto"/>
                        </a:rPr>
                        <a:t>Pros </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0" lvl="0" marL="0" algn="ctr">
                        <a:spcBef>
                          <a:spcPts val="0"/>
                        </a:spcBef>
                        <a:spcAft>
                          <a:spcPts val="0"/>
                        </a:spcAft>
                        <a:buNone/>
                      </a:pPr>
                      <a:r>
                        <a:rPr lang="en">
                          <a:latin typeface="Roboto"/>
                          <a:ea typeface="Roboto"/>
                          <a:cs typeface="Roboto"/>
                          <a:sym typeface="Roboto"/>
                        </a:rPr>
                        <a:t>Cons</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r>
              <a:tr h="1183400">
                <a:tc>
                  <a:txBody>
                    <a:bodyPr>
                      <a:noAutofit/>
                    </a:bodyPr>
                    <a:lstStyle/>
                    <a:p>
                      <a:pPr indent="0" lvl="0" marL="0" algn="ctr">
                        <a:spcBef>
                          <a:spcPts val="0"/>
                        </a:spcBef>
                        <a:spcAft>
                          <a:spcPts val="0"/>
                        </a:spcAft>
                        <a:buNone/>
                      </a:pPr>
                      <a:r>
                        <a:rPr lang="en">
                          <a:latin typeface="Roboto"/>
                          <a:ea typeface="Roboto"/>
                          <a:cs typeface="Roboto"/>
                          <a:sym typeface="Roboto"/>
                        </a:rPr>
                        <a:t>Bootstrap </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304800" lvl="0" marL="457200" rtl="0">
                        <a:spcBef>
                          <a:spcPts val="0"/>
                        </a:spcBef>
                        <a:spcAft>
                          <a:spcPts val="0"/>
                        </a:spcAft>
                        <a:buSzPts val="1200"/>
                        <a:buFont typeface="Roboto"/>
                        <a:buChar char="✓"/>
                      </a:pPr>
                      <a:r>
                        <a:rPr lang="en" sz="1200">
                          <a:latin typeface="Roboto"/>
                          <a:ea typeface="Roboto"/>
                          <a:cs typeface="Roboto"/>
                          <a:sym typeface="Roboto"/>
                        </a:rPr>
                        <a:t>Easy to use </a:t>
                      </a:r>
                      <a:br>
                        <a:rPr lang="en" sz="1200">
                          <a:latin typeface="Roboto"/>
                          <a:ea typeface="Roboto"/>
                          <a:cs typeface="Roboto"/>
                          <a:sym typeface="Roboto"/>
                        </a:rPr>
                      </a:b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 sz="1200">
                          <a:latin typeface="Roboto"/>
                          <a:ea typeface="Roboto"/>
                          <a:cs typeface="Roboto"/>
                          <a:sym typeface="Roboto"/>
                        </a:rPr>
                        <a:t>Responsiveness</a:t>
                      </a:r>
                      <a:br>
                        <a:rPr lang="en" sz="1200">
                          <a:latin typeface="Roboto"/>
                          <a:ea typeface="Roboto"/>
                          <a:cs typeface="Roboto"/>
                          <a:sym typeface="Roboto"/>
                        </a:rPr>
                      </a:br>
                      <a:endParaRPr sz="1200">
                        <a:latin typeface="Roboto"/>
                        <a:ea typeface="Roboto"/>
                        <a:cs typeface="Roboto"/>
                        <a:sym typeface="Roboto"/>
                      </a:endParaRPr>
                    </a:p>
                    <a:p>
                      <a:pPr indent="-304800" lvl="0" marL="457200">
                        <a:spcBef>
                          <a:spcPts val="0"/>
                        </a:spcBef>
                        <a:spcAft>
                          <a:spcPts val="0"/>
                        </a:spcAft>
                        <a:buSzPts val="1200"/>
                        <a:buFont typeface="Roboto"/>
                        <a:buChar char="✓"/>
                      </a:pPr>
                      <a:r>
                        <a:rPr lang="en" sz="1200">
                          <a:latin typeface="Roboto"/>
                          <a:ea typeface="Roboto"/>
                          <a:cs typeface="Roboto"/>
                          <a:sym typeface="Roboto"/>
                        </a:rPr>
                        <a:t>Pre-styled Components</a:t>
                      </a:r>
                      <a:endParaRPr sz="1200">
                        <a:latin typeface="Roboto"/>
                        <a:ea typeface="Roboto"/>
                        <a:cs typeface="Roboto"/>
                        <a:sym typeface="Roboto"/>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304800" lvl="0" marL="457200" rtl="0">
                        <a:spcBef>
                          <a:spcPts val="0"/>
                        </a:spcBef>
                        <a:spcAft>
                          <a:spcPts val="0"/>
                        </a:spcAft>
                        <a:buClr>
                          <a:schemeClr val="dk1"/>
                        </a:buClr>
                        <a:buSzPts val="1200"/>
                        <a:buFont typeface="Roboto"/>
                        <a:buChar char="X"/>
                      </a:pPr>
                      <a:r>
                        <a:rPr lang="en" sz="1200">
                          <a:solidFill>
                            <a:schemeClr val="dk1"/>
                          </a:solidFill>
                          <a:latin typeface="Roboto"/>
                          <a:ea typeface="Roboto"/>
                          <a:cs typeface="Roboto"/>
                          <a:sym typeface="Roboto"/>
                        </a:rPr>
                        <a:t>Change in Bootstrap CDN links</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spcBef>
                          <a:spcPts val="0"/>
                        </a:spcBef>
                        <a:spcAft>
                          <a:spcPts val="0"/>
                        </a:spcAft>
                        <a:buClr>
                          <a:schemeClr val="dk1"/>
                        </a:buClr>
                        <a:buSzPts val="1200"/>
                        <a:buFont typeface="Roboto"/>
                        <a:buChar char="X"/>
                      </a:pPr>
                      <a:r>
                        <a:rPr lang="en" sz="1200">
                          <a:solidFill>
                            <a:schemeClr val="dk1"/>
                          </a:solidFill>
                          <a:latin typeface="Roboto"/>
                          <a:ea typeface="Roboto"/>
                          <a:cs typeface="Roboto"/>
                          <a:sym typeface="Roboto"/>
                        </a:rPr>
                        <a:t>Delicacy </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0" lvl="0" marL="0" rtl="0">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r>
              <a:tr h="1183400">
                <a:tc>
                  <a:txBody>
                    <a:bodyPr>
                      <a:noAutofit/>
                    </a:bodyPr>
                    <a:lstStyle/>
                    <a:p>
                      <a:pPr indent="0" lvl="0" marL="0" algn="ctr">
                        <a:spcBef>
                          <a:spcPts val="0"/>
                        </a:spcBef>
                        <a:spcAft>
                          <a:spcPts val="0"/>
                        </a:spcAft>
                        <a:buNone/>
                      </a:pPr>
                      <a:r>
                        <a:rPr lang="en">
                          <a:latin typeface="Roboto"/>
                          <a:ea typeface="Roboto"/>
                          <a:cs typeface="Roboto"/>
                          <a:sym typeface="Roboto"/>
                        </a:rPr>
                        <a:t>JQuery</a:t>
                      </a:r>
                      <a:endParaRPr>
                        <a:latin typeface="Roboto"/>
                        <a:ea typeface="Roboto"/>
                        <a:cs typeface="Roboto"/>
                        <a:sym typeface="Roboto"/>
                      </a:endParaRPr>
                    </a:p>
                  </a:txBody>
                  <a:tcPr marT="91425" marB="91425" marR="91425" marL="91425" anchor="ctr">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304800" lvl="0" marL="457200"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Makes writing Javascript easier </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Built in user interface and effect libraries </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Eliminate some inconsistency between browsers</a:t>
                      </a:r>
                      <a:endParaRPr sz="1200">
                        <a:solidFill>
                          <a:schemeClr val="dk1"/>
                        </a:solidFill>
                        <a:latin typeface="Roboto"/>
                        <a:ea typeface="Roboto"/>
                        <a:cs typeface="Roboto"/>
                        <a:sym typeface="Roboto"/>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c>
                  <a:txBody>
                    <a:bodyPr>
                      <a:noAutofit/>
                    </a:bodyPr>
                    <a:lstStyle/>
                    <a:p>
                      <a:pPr indent="-304800" lvl="0" marL="457200" rtl="0">
                        <a:spcBef>
                          <a:spcPts val="0"/>
                        </a:spcBef>
                        <a:spcAft>
                          <a:spcPts val="0"/>
                        </a:spcAft>
                        <a:buClr>
                          <a:schemeClr val="dk1"/>
                        </a:buClr>
                        <a:buSzPts val="1200"/>
                        <a:buFont typeface="Roboto"/>
                        <a:buChar char="X"/>
                      </a:pPr>
                      <a:r>
                        <a:rPr lang="en" sz="1200">
                          <a:solidFill>
                            <a:schemeClr val="dk1"/>
                          </a:solidFill>
                          <a:latin typeface="Roboto"/>
                          <a:ea typeface="Roboto"/>
                          <a:cs typeface="Roboto"/>
                          <a:sym typeface="Roboto"/>
                        </a:rPr>
                        <a:t>Speed can be slow</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304800" lvl="0" marL="457200" rtl="0">
                        <a:spcBef>
                          <a:spcPts val="0"/>
                        </a:spcBef>
                        <a:spcAft>
                          <a:spcPts val="0"/>
                        </a:spcAft>
                        <a:buClr>
                          <a:schemeClr val="dk1"/>
                        </a:buClr>
                        <a:buSzPts val="1200"/>
                        <a:buFont typeface="Roboto"/>
                        <a:buChar char="X"/>
                      </a:pPr>
                      <a:r>
                        <a:rPr lang="en" sz="1200">
                          <a:solidFill>
                            <a:schemeClr val="dk1"/>
                          </a:solidFill>
                          <a:latin typeface="Roboto"/>
                          <a:ea typeface="Roboto"/>
                          <a:cs typeface="Roboto"/>
                          <a:sym typeface="Roboto"/>
                        </a:rPr>
                        <a:t>Not everything is built to a common standard</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spcBef>
                          <a:spcPts val="0"/>
                        </a:spcBef>
                        <a:spcAft>
                          <a:spcPts val="0"/>
                        </a:spcAft>
                        <a:buClr>
                          <a:schemeClr val="dk1"/>
                        </a:buClr>
                        <a:buSzPts val="1200"/>
                        <a:buFont typeface="Roboto"/>
                        <a:buChar char="X"/>
                      </a:pPr>
                      <a:r>
                        <a:rPr lang="en" sz="1200">
                          <a:solidFill>
                            <a:schemeClr val="dk1"/>
                          </a:solidFill>
                          <a:latin typeface="Roboto"/>
                          <a:ea typeface="Roboto"/>
                          <a:cs typeface="Roboto"/>
                          <a:sym typeface="Roboto"/>
                        </a:rPr>
                        <a:t>Functionality maybe limited</a:t>
                      </a:r>
                      <a:endParaRPr sz="1200">
                        <a:solidFill>
                          <a:schemeClr val="dk1"/>
                        </a:solidFill>
                        <a:latin typeface="Roboto"/>
                        <a:ea typeface="Roboto"/>
                        <a:cs typeface="Roboto"/>
                        <a:sym typeface="Roboto"/>
                      </a:endParaRPr>
                    </a:p>
                  </a:txBody>
                  <a:tcPr marT="91425" marB="91425" marR="91425" marL="91425">
                    <a:lnL cap="flat" cmpd="sng" w="28575">
                      <a:solidFill>
                        <a:srgbClr val="CC0000"/>
                      </a:solidFill>
                      <a:prstDash val="solid"/>
                      <a:round/>
                      <a:headEnd len="sm" w="sm" type="none"/>
                      <a:tailEnd len="sm" w="sm" type="none"/>
                    </a:lnL>
                    <a:lnR cap="flat" cmpd="sng" w="28575">
                      <a:solidFill>
                        <a:srgbClr val="CC0000"/>
                      </a:solidFill>
                      <a:prstDash val="solid"/>
                      <a:round/>
                      <a:headEnd len="sm" w="sm" type="none"/>
                      <a:tailEnd len="sm" w="sm" type="none"/>
                    </a:lnR>
                    <a:lnT cap="flat" cmpd="sng" w="28575">
                      <a:solidFill>
                        <a:srgbClr val="CC0000"/>
                      </a:solidFill>
                      <a:prstDash val="solid"/>
                      <a:round/>
                      <a:headEnd len="sm" w="sm" type="none"/>
                      <a:tailEnd len="sm" w="sm" type="none"/>
                    </a:lnT>
                    <a:lnB cap="flat" cmpd="sng" w="28575">
                      <a:solidFill>
                        <a:srgbClr val="CC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Future Work</a:t>
            </a:r>
            <a:endParaRPr b="1" sz="3600"/>
          </a:p>
        </p:txBody>
      </p:sp>
      <p:sp>
        <p:nvSpPr>
          <p:cNvPr id="294" name="Shape 294"/>
          <p:cNvSpPr txBox="1"/>
          <p:nvPr>
            <p:ph idx="4294967295" type="body"/>
          </p:nvPr>
        </p:nvSpPr>
        <p:spPr>
          <a:xfrm>
            <a:off x="311700" y="943075"/>
            <a:ext cx="3999900" cy="37428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Font typeface="Roboto"/>
              <a:buChar char="➔"/>
            </a:pPr>
            <a:r>
              <a:rPr lang="en">
                <a:latin typeface="Roboto"/>
                <a:ea typeface="Roboto"/>
                <a:cs typeface="Roboto"/>
                <a:sym typeface="Roboto"/>
              </a:rPr>
              <a:t>Log-in Capability</a:t>
            </a:r>
            <a:br>
              <a:rPr lang="en">
                <a:latin typeface="Roboto"/>
                <a:ea typeface="Roboto"/>
                <a:cs typeface="Roboto"/>
                <a:sym typeface="Roboto"/>
              </a:rPr>
            </a:br>
            <a:endParaRPr>
              <a:latin typeface="Roboto"/>
              <a:ea typeface="Roboto"/>
              <a:cs typeface="Roboto"/>
              <a:sym typeface="Roboto"/>
            </a:endParaRPr>
          </a:p>
          <a:p>
            <a:pPr indent="-342900" lvl="0" marL="457200" rtl="0">
              <a:spcBef>
                <a:spcPts val="0"/>
              </a:spcBef>
              <a:spcAft>
                <a:spcPts val="0"/>
              </a:spcAft>
              <a:buSzPts val="1800"/>
              <a:buFont typeface="Roboto"/>
              <a:buChar char="➔"/>
            </a:pPr>
            <a:r>
              <a:rPr lang="en">
                <a:latin typeface="Roboto"/>
                <a:ea typeface="Roboto"/>
                <a:cs typeface="Roboto"/>
                <a:sym typeface="Roboto"/>
              </a:rPr>
              <a:t>Filtering Capability</a:t>
            </a:r>
            <a:br>
              <a:rPr lang="en">
                <a:latin typeface="Roboto"/>
                <a:ea typeface="Roboto"/>
                <a:cs typeface="Roboto"/>
                <a:sym typeface="Roboto"/>
              </a:rPr>
            </a:br>
            <a:endParaRPr>
              <a:latin typeface="Roboto"/>
              <a:ea typeface="Roboto"/>
              <a:cs typeface="Roboto"/>
              <a:sym typeface="Roboto"/>
            </a:endParaRPr>
          </a:p>
          <a:p>
            <a:pPr indent="-342900" lvl="0" marL="457200" rtl="0">
              <a:spcBef>
                <a:spcPts val="0"/>
              </a:spcBef>
              <a:spcAft>
                <a:spcPts val="0"/>
              </a:spcAft>
              <a:buSzPts val="1800"/>
              <a:buFont typeface="Roboto"/>
              <a:buChar char="➔"/>
            </a:pPr>
            <a:r>
              <a:rPr lang="en">
                <a:latin typeface="Roboto"/>
                <a:ea typeface="Roboto"/>
                <a:cs typeface="Roboto"/>
                <a:sym typeface="Roboto"/>
              </a:rPr>
              <a:t>“Save Search” Feature</a:t>
            </a:r>
            <a:br>
              <a:rPr lang="en">
                <a:latin typeface="Roboto"/>
                <a:ea typeface="Roboto"/>
                <a:cs typeface="Roboto"/>
                <a:sym typeface="Roboto"/>
              </a:rPr>
            </a:br>
            <a:endParaRPr>
              <a:latin typeface="Roboto"/>
              <a:ea typeface="Roboto"/>
              <a:cs typeface="Roboto"/>
              <a:sym typeface="Roboto"/>
            </a:endParaRPr>
          </a:p>
          <a:p>
            <a:pPr indent="-342900" lvl="0" marL="457200" rtl="0">
              <a:spcBef>
                <a:spcPts val="0"/>
              </a:spcBef>
              <a:spcAft>
                <a:spcPts val="0"/>
              </a:spcAft>
              <a:buSzPts val="1800"/>
              <a:buFont typeface="Roboto"/>
              <a:buChar char="➔"/>
            </a:pPr>
            <a:r>
              <a:rPr lang="en">
                <a:latin typeface="Roboto"/>
                <a:ea typeface="Roboto"/>
                <a:cs typeface="Roboto"/>
                <a:sym typeface="Roboto"/>
              </a:rPr>
              <a:t>Interactive Map Functionality</a:t>
            </a:r>
            <a:endParaRPr>
              <a:latin typeface="Roboto"/>
              <a:ea typeface="Roboto"/>
              <a:cs typeface="Roboto"/>
              <a:sym typeface="Roboto"/>
            </a:endParaRPr>
          </a:p>
        </p:txBody>
      </p:sp>
      <p:pic>
        <p:nvPicPr>
          <p:cNvPr id="295" name="Shape 295"/>
          <p:cNvPicPr preferRelativeResize="0"/>
          <p:nvPr/>
        </p:nvPicPr>
        <p:blipFill>
          <a:blip r:embed="rId3">
            <a:alphaModFix/>
          </a:blip>
          <a:stretch>
            <a:fillRect/>
          </a:stretch>
        </p:blipFill>
        <p:spPr>
          <a:xfrm>
            <a:off x="4916875" y="1170050"/>
            <a:ext cx="3810000"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Agenda</a:t>
            </a:r>
            <a:endParaRPr sz="3600"/>
          </a:p>
        </p:txBody>
      </p:sp>
      <p:grpSp>
        <p:nvGrpSpPr>
          <p:cNvPr id="67" name="Shape 67"/>
          <p:cNvGrpSpPr/>
          <p:nvPr/>
        </p:nvGrpSpPr>
        <p:grpSpPr>
          <a:xfrm>
            <a:off x="877675" y="1459067"/>
            <a:ext cx="3329100" cy="642600"/>
            <a:chOff x="1283350" y="1406117"/>
            <a:chExt cx="3329100" cy="642600"/>
          </a:xfrm>
        </p:grpSpPr>
        <p:sp>
          <p:nvSpPr>
            <p:cNvPr id="68" name="Shape 68"/>
            <p:cNvSpPr/>
            <p:nvPr/>
          </p:nvSpPr>
          <p:spPr>
            <a:xfrm>
              <a:off x="1283350" y="1406117"/>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01</a:t>
              </a:r>
              <a:endParaRPr b="1" sz="2600">
                <a:solidFill>
                  <a:srgbClr val="FFFFFF"/>
                </a:solidFill>
                <a:latin typeface="Roboto"/>
                <a:ea typeface="Roboto"/>
                <a:cs typeface="Roboto"/>
                <a:sym typeface="Roboto"/>
              </a:endParaRPr>
            </a:p>
          </p:txBody>
        </p:sp>
        <p:sp>
          <p:nvSpPr>
            <p:cNvPr id="69" name="Shape 69"/>
            <p:cNvSpPr txBox="1"/>
            <p:nvPr/>
          </p:nvSpPr>
          <p:spPr>
            <a:xfrm>
              <a:off x="1973350" y="1526325"/>
              <a:ext cx="26391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Roboto"/>
                  <a:ea typeface="Roboto"/>
                  <a:cs typeface="Roboto"/>
                  <a:sym typeface="Roboto"/>
                </a:rPr>
                <a:t>Responsibilities</a:t>
              </a:r>
              <a:endParaRPr b="1" sz="1800">
                <a:latin typeface="Roboto"/>
                <a:ea typeface="Roboto"/>
                <a:cs typeface="Roboto"/>
                <a:sym typeface="Roboto"/>
              </a:endParaRPr>
            </a:p>
          </p:txBody>
        </p:sp>
      </p:grpSp>
      <p:grpSp>
        <p:nvGrpSpPr>
          <p:cNvPr id="70" name="Shape 70"/>
          <p:cNvGrpSpPr/>
          <p:nvPr/>
        </p:nvGrpSpPr>
        <p:grpSpPr>
          <a:xfrm>
            <a:off x="877675" y="3327876"/>
            <a:ext cx="3329100" cy="642600"/>
            <a:chOff x="1283350" y="3274926"/>
            <a:chExt cx="3329100" cy="642600"/>
          </a:xfrm>
        </p:grpSpPr>
        <p:sp>
          <p:nvSpPr>
            <p:cNvPr id="71" name="Shape 71"/>
            <p:cNvSpPr/>
            <p:nvPr/>
          </p:nvSpPr>
          <p:spPr>
            <a:xfrm>
              <a:off x="1283350" y="3274926"/>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03</a:t>
              </a:r>
              <a:endParaRPr b="1" sz="2600">
                <a:solidFill>
                  <a:srgbClr val="FFFFFF"/>
                </a:solidFill>
                <a:latin typeface="Roboto"/>
                <a:ea typeface="Roboto"/>
                <a:cs typeface="Roboto"/>
                <a:sym typeface="Roboto"/>
              </a:endParaRPr>
            </a:p>
          </p:txBody>
        </p:sp>
        <p:sp>
          <p:nvSpPr>
            <p:cNvPr id="72" name="Shape 72"/>
            <p:cNvSpPr txBox="1"/>
            <p:nvPr/>
          </p:nvSpPr>
          <p:spPr>
            <a:xfrm>
              <a:off x="1973350" y="3390525"/>
              <a:ext cx="26391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Roboto"/>
                  <a:ea typeface="Roboto"/>
                  <a:cs typeface="Roboto"/>
                  <a:sym typeface="Roboto"/>
                </a:rPr>
                <a:t>What’s Changed</a:t>
              </a:r>
              <a:endParaRPr b="1" sz="1800">
                <a:solidFill>
                  <a:schemeClr val="dk1"/>
                </a:solidFill>
                <a:latin typeface="Roboto"/>
                <a:ea typeface="Roboto"/>
                <a:cs typeface="Roboto"/>
                <a:sym typeface="Roboto"/>
              </a:endParaRPr>
            </a:p>
          </p:txBody>
        </p:sp>
      </p:grpSp>
      <p:grpSp>
        <p:nvGrpSpPr>
          <p:cNvPr id="73" name="Shape 73"/>
          <p:cNvGrpSpPr/>
          <p:nvPr/>
        </p:nvGrpSpPr>
        <p:grpSpPr>
          <a:xfrm>
            <a:off x="4937200" y="2393486"/>
            <a:ext cx="3329125" cy="642600"/>
            <a:chOff x="5342875" y="2340536"/>
            <a:chExt cx="3329125" cy="642600"/>
          </a:xfrm>
        </p:grpSpPr>
        <p:sp>
          <p:nvSpPr>
            <p:cNvPr id="74" name="Shape 74"/>
            <p:cNvSpPr/>
            <p:nvPr/>
          </p:nvSpPr>
          <p:spPr>
            <a:xfrm>
              <a:off x="5342875" y="2340536"/>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05</a:t>
              </a:r>
              <a:endParaRPr b="1" sz="2600">
                <a:solidFill>
                  <a:srgbClr val="FFFFFF"/>
                </a:solidFill>
                <a:latin typeface="Roboto"/>
                <a:ea typeface="Roboto"/>
                <a:cs typeface="Roboto"/>
                <a:sym typeface="Roboto"/>
              </a:endParaRPr>
            </a:p>
          </p:txBody>
        </p:sp>
        <p:sp>
          <p:nvSpPr>
            <p:cNvPr id="75" name="Shape 75"/>
            <p:cNvSpPr txBox="1"/>
            <p:nvPr/>
          </p:nvSpPr>
          <p:spPr>
            <a:xfrm>
              <a:off x="6032900" y="2458425"/>
              <a:ext cx="2639100" cy="40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Technology Used</a:t>
              </a:r>
              <a:endParaRPr b="1" sz="1800">
                <a:solidFill>
                  <a:schemeClr val="dk1"/>
                </a:solidFill>
                <a:latin typeface="Roboto"/>
                <a:ea typeface="Roboto"/>
                <a:cs typeface="Roboto"/>
                <a:sym typeface="Roboto"/>
              </a:endParaRPr>
            </a:p>
            <a:p>
              <a:pPr indent="0" lvl="0" marL="0" rtl="0">
                <a:spcBef>
                  <a:spcPts val="0"/>
                </a:spcBef>
                <a:spcAft>
                  <a:spcPts val="0"/>
                </a:spcAft>
                <a:buNone/>
              </a:pPr>
              <a:r>
                <a:t/>
              </a:r>
              <a:endParaRPr b="1" sz="1800">
                <a:solidFill>
                  <a:schemeClr val="dk1"/>
                </a:solidFill>
                <a:latin typeface="Roboto"/>
                <a:ea typeface="Roboto"/>
                <a:cs typeface="Roboto"/>
                <a:sym typeface="Roboto"/>
              </a:endParaRPr>
            </a:p>
          </p:txBody>
        </p:sp>
      </p:grpSp>
      <p:grpSp>
        <p:nvGrpSpPr>
          <p:cNvPr id="76" name="Shape 76"/>
          <p:cNvGrpSpPr/>
          <p:nvPr/>
        </p:nvGrpSpPr>
        <p:grpSpPr>
          <a:xfrm>
            <a:off x="877675" y="2393467"/>
            <a:ext cx="3329100" cy="642600"/>
            <a:chOff x="1283350" y="1406117"/>
            <a:chExt cx="3329100" cy="642600"/>
          </a:xfrm>
        </p:grpSpPr>
        <p:sp>
          <p:nvSpPr>
            <p:cNvPr id="77" name="Shape 77"/>
            <p:cNvSpPr/>
            <p:nvPr/>
          </p:nvSpPr>
          <p:spPr>
            <a:xfrm>
              <a:off x="1283350" y="1406117"/>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02</a:t>
              </a:r>
              <a:endParaRPr b="1" sz="2600">
                <a:solidFill>
                  <a:srgbClr val="FFFFFF"/>
                </a:solidFill>
                <a:latin typeface="Roboto"/>
                <a:ea typeface="Roboto"/>
                <a:cs typeface="Roboto"/>
                <a:sym typeface="Roboto"/>
              </a:endParaRPr>
            </a:p>
          </p:txBody>
        </p:sp>
        <p:sp>
          <p:nvSpPr>
            <p:cNvPr id="78" name="Shape 78"/>
            <p:cNvSpPr txBox="1"/>
            <p:nvPr/>
          </p:nvSpPr>
          <p:spPr>
            <a:xfrm>
              <a:off x="1973350" y="1526325"/>
              <a:ext cx="26391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Rational and Motivation</a:t>
              </a:r>
              <a:endParaRPr b="1" sz="1800">
                <a:solidFill>
                  <a:schemeClr val="dk1"/>
                </a:solidFill>
                <a:latin typeface="Roboto"/>
                <a:ea typeface="Roboto"/>
                <a:cs typeface="Roboto"/>
                <a:sym typeface="Roboto"/>
              </a:endParaRPr>
            </a:p>
          </p:txBody>
        </p:sp>
      </p:grpSp>
      <p:grpSp>
        <p:nvGrpSpPr>
          <p:cNvPr id="79" name="Shape 79"/>
          <p:cNvGrpSpPr/>
          <p:nvPr/>
        </p:nvGrpSpPr>
        <p:grpSpPr>
          <a:xfrm>
            <a:off x="4937200" y="1459067"/>
            <a:ext cx="3329100" cy="642600"/>
            <a:chOff x="1283350" y="1406117"/>
            <a:chExt cx="3329100" cy="642600"/>
          </a:xfrm>
        </p:grpSpPr>
        <p:sp>
          <p:nvSpPr>
            <p:cNvPr id="80" name="Shape 80"/>
            <p:cNvSpPr/>
            <p:nvPr/>
          </p:nvSpPr>
          <p:spPr>
            <a:xfrm>
              <a:off x="1283350" y="1406117"/>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04</a:t>
              </a:r>
              <a:endParaRPr b="1" sz="2600">
                <a:solidFill>
                  <a:srgbClr val="FFFFFF"/>
                </a:solidFill>
                <a:latin typeface="Roboto"/>
                <a:ea typeface="Roboto"/>
                <a:cs typeface="Roboto"/>
                <a:sym typeface="Roboto"/>
              </a:endParaRPr>
            </a:p>
          </p:txBody>
        </p:sp>
        <p:sp>
          <p:nvSpPr>
            <p:cNvPr id="81" name="Shape 81"/>
            <p:cNvSpPr txBox="1"/>
            <p:nvPr/>
          </p:nvSpPr>
          <p:spPr>
            <a:xfrm>
              <a:off x="1973350" y="1526325"/>
              <a:ext cx="26391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Roboto"/>
                  <a:ea typeface="Roboto"/>
                  <a:cs typeface="Roboto"/>
                  <a:sym typeface="Roboto"/>
                </a:rPr>
                <a:t>System Design</a:t>
              </a:r>
              <a:endParaRPr b="1" sz="1800">
                <a:solidFill>
                  <a:schemeClr val="dk1"/>
                </a:solidFill>
                <a:latin typeface="Roboto"/>
                <a:ea typeface="Roboto"/>
                <a:cs typeface="Roboto"/>
                <a:sym typeface="Roboto"/>
              </a:endParaRPr>
            </a:p>
          </p:txBody>
        </p:sp>
      </p:grpSp>
      <p:grpSp>
        <p:nvGrpSpPr>
          <p:cNvPr id="82" name="Shape 82"/>
          <p:cNvGrpSpPr/>
          <p:nvPr/>
        </p:nvGrpSpPr>
        <p:grpSpPr>
          <a:xfrm>
            <a:off x="4937200" y="3327886"/>
            <a:ext cx="2457616" cy="642600"/>
            <a:chOff x="5342875" y="2340536"/>
            <a:chExt cx="2457616" cy="642600"/>
          </a:xfrm>
        </p:grpSpPr>
        <p:sp>
          <p:nvSpPr>
            <p:cNvPr id="83" name="Shape 83"/>
            <p:cNvSpPr/>
            <p:nvPr/>
          </p:nvSpPr>
          <p:spPr>
            <a:xfrm>
              <a:off x="5342875" y="2340536"/>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06</a:t>
              </a:r>
              <a:endParaRPr b="1" sz="2600">
                <a:solidFill>
                  <a:srgbClr val="FFFFFF"/>
                </a:solidFill>
                <a:latin typeface="Roboto"/>
                <a:ea typeface="Roboto"/>
                <a:cs typeface="Roboto"/>
                <a:sym typeface="Roboto"/>
              </a:endParaRPr>
            </a:p>
          </p:txBody>
        </p:sp>
        <p:sp>
          <p:nvSpPr>
            <p:cNvPr id="84" name="Shape 84"/>
            <p:cNvSpPr txBox="1"/>
            <p:nvPr/>
          </p:nvSpPr>
          <p:spPr>
            <a:xfrm>
              <a:off x="6032891" y="2458425"/>
              <a:ext cx="17676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Roboto"/>
                  <a:ea typeface="Roboto"/>
                  <a:cs typeface="Roboto"/>
                  <a:sym typeface="Roboto"/>
                </a:rPr>
                <a:t>Future Work</a:t>
              </a:r>
              <a:endParaRPr b="1" sz="1800">
                <a:solidFill>
                  <a:schemeClr val="dk1"/>
                </a:solidFill>
                <a:latin typeface="Roboto"/>
                <a:ea typeface="Roboto"/>
                <a:cs typeface="Roboto"/>
                <a:sym typeface="Roboto"/>
              </a:endParaRPr>
            </a:p>
            <a:p>
              <a:pPr indent="0" lvl="0" marL="0" rtl="0">
                <a:spcBef>
                  <a:spcPts val="0"/>
                </a:spcBef>
                <a:spcAft>
                  <a:spcPts val="0"/>
                </a:spcAft>
                <a:buNone/>
              </a:pPr>
              <a:r>
                <a:t/>
              </a:r>
              <a:endParaRPr b="1" sz="1800">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Responsibilities</a:t>
            </a:r>
            <a:endParaRPr b="1" sz="3600"/>
          </a:p>
        </p:txBody>
      </p:sp>
      <p:grpSp>
        <p:nvGrpSpPr>
          <p:cNvPr id="90" name="Shape 90"/>
          <p:cNvGrpSpPr/>
          <p:nvPr/>
        </p:nvGrpSpPr>
        <p:grpSpPr>
          <a:xfrm>
            <a:off x="0" y="1074455"/>
            <a:ext cx="9128716" cy="3657778"/>
            <a:chOff x="0" y="1074455"/>
            <a:chExt cx="9128716" cy="3657778"/>
          </a:xfrm>
        </p:grpSpPr>
        <p:sp>
          <p:nvSpPr>
            <p:cNvPr id="91" name="Shape 91"/>
            <p:cNvSpPr txBox="1"/>
            <p:nvPr/>
          </p:nvSpPr>
          <p:spPr>
            <a:xfrm>
              <a:off x="453737" y="1074463"/>
              <a:ext cx="2253600" cy="40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Roboto"/>
                  <a:ea typeface="Roboto"/>
                  <a:cs typeface="Roboto"/>
                  <a:sym typeface="Roboto"/>
                </a:rPr>
                <a:t>Jose Estrada</a:t>
              </a:r>
              <a:endParaRPr b="1" sz="1200">
                <a:solidFill>
                  <a:schemeClr val="dk1"/>
                </a:solidFill>
                <a:latin typeface="Roboto"/>
                <a:ea typeface="Roboto"/>
                <a:cs typeface="Roboto"/>
                <a:sym typeface="Roboto"/>
              </a:endParaRPr>
            </a:p>
            <a:p>
              <a:pPr indent="0" lvl="0" marL="0" rtl="0" algn="r">
                <a:spcBef>
                  <a:spcPts val="0"/>
                </a:spcBef>
                <a:spcAft>
                  <a:spcPts val="0"/>
                </a:spcAft>
                <a:buNone/>
              </a:pPr>
              <a:r>
                <a:t/>
              </a:r>
              <a:endParaRPr b="1" sz="800">
                <a:solidFill>
                  <a:schemeClr val="dk1"/>
                </a:solidFill>
                <a:latin typeface="Roboto"/>
                <a:ea typeface="Roboto"/>
                <a:cs typeface="Roboto"/>
                <a:sym typeface="Roboto"/>
              </a:endParaRPr>
            </a:p>
            <a:p>
              <a:pPr indent="0" lvl="0" marL="0" rtl="0" algn="r">
                <a:spcBef>
                  <a:spcPts val="0"/>
                </a:spcBef>
                <a:spcAft>
                  <a:spcPts val="1600"/>
                </a:spcAft>
                <a:buNone/>
              </a:pPr>
              <a:r>
                <a:rPr lang="en" sz="1200">
                  <a:solidFill>
                    <a:schemeClr val="dk1"/>
                  </a:solidFill>
                  <a:latin typeface="Roboto"/>
                  <a:ea typeface="Roboto"/>
                  <a:cs typeface="Roboto"/>
                  <a:sym typeface="Roboto"/>
                </a:rPr>
                <a:t>SQL/PHP</a:t>
              </a:r>
              <a:endParaRPr sz="1200">
                <a:latin typeface="Roboto"/>
                <a:ea typeface="Roboto"/>
                <a:cs typeface="Roboto"/>
                <a:sym typeface="Roboto"/>
              </a:endParaRPr>
            </a:p>
          </p:txBody>
        </p:sp>
        <p:sp>
          <p:nvSpPr>
            <p:cNvPr id="92" name="Shape 92"/>
            <p:cNvSpPr txBox="1"/>
            <p:nvPr/>
          </p:nvSpPr>
          <p:spPr>
            <a:xfrm>
              <a:off x="3504725" y="1932699"/>
              <a:ext cx="2253600" cy="20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Major Task Assignments</a:t>
              </a:r>
              <a:br>
                <a:rPr lang="en">
                  <a:latin typeface="Roboto"/>
                  <a:ea typeface="Roboto"/>
                  <a:cs typeface="Roboto"/>
                  <a:sym typeface="Roboto"/>
                </a:rPr>
              </a:br>
              <a:r>
                <a:rPr lang="en" sz="1200">
                  <a:latin typeface="Roboto"/>
                  <a:ea typeface="Roboto"/>
                  <a:cs typeface="Roboto"/>
                  <a:sym typeface="Roboto"/>
                </a:rPr>
                <a:t>Back-End Development &amp; Front-End Development</a:t>
              </a:r>
              <a:endParaRPr sz="1200">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u="sng">
                  <a:latin typeface="Roboto"/>
                  <a:ea typeface="Roboto"/>
                  <a:cs typeface="Roboto"/>
                  <a:sym typeface="Roboto"/>
                </a:rPr>
                <a:t>Communication</a:t>
              </a:r>
              <a:endParaRPr u="sng">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In-Person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GroupMe</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Google Docs</a:t>
              </a:r>
              <a:br>
                <a:rPr lang="en" sz="1200">
                  <a:latin typeface="Roboto"/>
                  <a:ea typeface="Roboto"/>
                  <a:cs typeface="Roboto"/>
                  <a:sym typeface="Roboto"/>
                </a:rPr>
              </a:br>
              <a:r>
                <a:rPr lang="en" sz="1200">
                  <a:latin typeface="Roboto"/>
                  <a:ea typeface="Roboto"/>
                  <a:cs typeface="Roboto"/>
                  <a:sym typeface="Roboto"/>
                </a:rPr>
                <a:t>LucidChart</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GitHub</a:t>
              </a:r>
              <a:endParaRPr sz="1200">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grpSp>
          <p:nvGrpSpPr>
            <p:cNvPr id="93" name="Shape 93"/>
            <p:cNvGrpSpPr/>
            <p:nvPr/>
          </p:nvGrpSpPr>
          <p:grpSpPr>
            <a:xfrm>
              <a:off x="5619609" y="3873933"/>
              <a:ext cx="857123" cy="858300"/>
              <a:chOff x="929750" y="1525675"/>
              <a:chExt cx="868500" cy="858300"/>
            </a:xfrm>
          </p:grpSpPr>
          <p:sp>
            <p:nvSpPr>
              <p:cNvPr id="94" name="Shape 94"/>
              <p:cNvSpPr/>
              <p:nvPr/>
            </p:nvSpPr>
            <p:spPr>
              <a:xfrm>
                <a:off x="929750" y="1525675"/>
                <a:ext cx="868500" cy="858300"/>
              </a:xfrm>
              <a:prstGeom prst="ellipse">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5" name="Shape 95"/>
              <p:cNvPicPr preferRelativeResize="0"/>
              <p:nvPr/>
            </p:nvPicPr>
            <p:blipFill>
              <a:blip r:embed="rId3">
                <a:alphaModFix/>
              </a:blip>
              <a:stretch>
                <a:fillRect/>
              </a:stretch>
            </p:blipFill>
            <p:spPr>
              <a:xfrm>
                <a:off x="1019001" y="1648675"/>
                <a:ext cx="690000" cy="612333"/>
              </a:xfrm>
              <a:prstGeom prst="rect">
                <a:avLst/>
              </a:prstGeom>
              <a:noFill/>
              <a:ln>
                <a:noFill/>
              </a:ln>
            </p:spPr>
          </p:pic>
        </p:grpSp>
        <p:grpSp>
          <p:nvGrpSpPr>
            <p:cNvPr id="96" name="Shape 96"/>
            <p:cNvGrpSpPr/>
            <p:nvPr/>
          </p:nvGrpSpPr>
          <p:grpSpPr>
            <a:xfrm>
              <a:off x="2253714" y="2474200"/>
              <a:ext cx="857123" cy="858300"/>
              <a:chOff x="929750" y="1525675"/>
              <a:chExt cx="868500" cy="858300"/>
            </a:xfrm>
          </p:grpSpPr>
          <p:sp>
            <p:nvSpPr>
              <p:cNvPr id="97" name="Shape 97"/>
              <p:cNvSpPr/>
              <p:nvPr/>
            </p:nvSpPr>
            <p:spPr>
              <a:xfrm>
                <a:off x="929750" y="1525675"/>
                <a:ext cx="868500" cy="858300"/>
              </a:xfrm>
              <a:prstGeom prst="ellipse">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8" name="Shape 98"/>
              <p:cNvPicPr preferRelativeResize="0"/>
              <p:nvPr/>
            </p:nvPicPr>
            <p:blipFill>
              <a:blip r:embed="rId3">
                <a:alphaModFix/>
              </a:blip>
              <a:stretch>
                <a:fillRect/>
              </a:stretch>
            </p:blipFill>
            <p:spPr>
              <a:xfrm>
                <a:off x="1019001" y="1648675"/>
                <a:ext cx="690000" cy="612333"/>
              </a:xfrm>
              <a:prstGeom prst="rect">
                <a:avLst/>
              </a:prstGeom>
              <a:noFill/>
              <a:ln>
                <a:noFill/>
              </a:ln>
            </p:spPr>
          </p:pic>
        </p:grpSp>
        <p:grpSp>
          <p:nvGrpSpPr>
            <p:cNvPr id="99" name="Shape 99"/>
            <p:cNvGrpSpPr/>
            <p:nvPr/>
          </p:nvGrpSpPr>
          <p:grpSpPr>
            <a:xfrm>
              <a:off x="6073334" y="2474200"/>
              <a:ext cx="857123" cy="858300"/>
              <a:chOff x="929750" y="1525675"/>
              <a:chExt cx="868500" cy="858300"/>
            </a:xfrm>
          </p:grpSpPr>
          <p:sp>
            <p:nvSpPr>
              <p:cNvPr id="100" name="Shape 100"/>
              <p:cNvSpPr/>
              <p:nvPr/>
            </p:nvSpPr>
            <p:spPr>
              <a:xfrm>
                <a:off x="929750" y="1525675"/>
                <a:ext cx="868500" cy="858300"/>
              </a:xfrm>
              <a:prstGeom prst="ellipse">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1" name="Shape 101"/>
              <p:cNvPicPr preferRelativeResize="0"/>
              <p:nvPr/>
            </p:nvPicPr>
            <p:blipFill>
              <a:blip r:embed="rId3">
                <a:alphaModFix/>
              </a:blip>
              <a:stretch>
                <a:fillRect/>
              </a:stretch>
            </p:blipFill>
            <p:spPr>
              <a:xfrm>
                <a:off x="1019001" y="1648675"/>
                <a:ext cx="690000" cy="612333"/>
              </a:xfrm>
              <a:prstGeom prst="rect">
                <a:avLst/>
              </a:prstGeom>
              <a:noFill/>
              <a:ln>
                <a:noFill/>
              </a:ln>
            </p:spPr>
          </p:pic>
        </p:grpSp>
        <p:grpSp>
          <p:nvGrpSpPr>
            <p:cNvPr id="102" name="Shape 102"/>
            <p:cNvGrpSpPr/>
            <p:nvPr/>
          </p:nvGrpSpPr>
          <p:grpSpPr>
            <a:xfrm>
              <a:off x="2707451" y="3873933"/>
              <a:ext cx="857123" cy="858300"/>
              <a:chOff x="929750" y="1525675"/>
              <a:chExt cx="868500" cy="858300"/>
            </a:xfrm>
          </p:grpSpPr>
          <p:sp>
            <p:nvSpPr>
              <p:cNvPr id="103" name="Shape 103"/>
              <p:cNvSpPr/>
              <p:nvPr/>
            </p:nvSpPr>
            <p:spPr>
              <a:xfrm>
                <a:off x="929750" y="1525675"/>
                <a:ext cx="868500" cy="858300"/>
              </a:xfrm>
              <a:prstGeom prst="ellipse">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4" name="Shape 104"/>
              <p:cNvPicPr preferRelativeResize="0"/>
              <p:nvPr/>
            </p:nvPicPr>
            <p:blipFill>
              <a:blip r:embed="rId3">
                <a:alphaModFix/>
              </a:blip>
              <a:stretch>
                <a:fillRect/>
              </a:stretch>
            </p:blipFill>
            <p:spPr>
              <a:xfrm>
                <a:off x="1019001" y="1648675"/>
                <a:ext cx="690000" cy="612333"/>
              </a:xfrm>
              <a:prstGeom prst="rect">
                <a:avLst/>
              </a:prstGeom>
              <a:noFill/>
              <a:ln>
                <a:noFill/>
              </a:ln>
            </p:spPr>
          </p:pic>
        </p:grpSp>
        <p:grpSp>
          <p:nvGrpSpPr>
            <p:cNvPr id="105" name="Shape 105"/>
            <p:cNvGrpSpPr/>
            <p:nvPr/>
          </p:nvGrpSpPr>
          <p:grpSpPr>
            <a:xfrm>
              <a:off x="2707451" y="1074455"/>
              <a:ext cx="857123" cy="858300"/>
              <a:chOff x="929750" y="1525675"/>
              <a:chExt cx="868500" cy="858300"/>
            </a:xfrm>
          </p:grpSpPr>
          <p:sp>
            <p:nvSpPr>
              <p:cNvPr id="106" name="Shape 106"/>
              <p:cNvSpPr/>
              <p:nvPr/>
            </p:nvSpPr>
            <p:spPr>
              <a:xfrm>
                <a:off x="929750" y="1525675"/>
                <a:ext cx="868500" cy="858300"/>
              </a:xfrm>
              <a:prstGeom prst="ellipse">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7" name="Shape 107"/>
              <p:cNvPicPr preferRelativeResize="0"/>
              <p:nvPr/>
            </p:nvPicPr>
            <p:blipFill>
              <a:blip r:embed="rId3">
                <a:alphaModFix/>
              </a:blip>
              <a:stretch>
                <a:fillRect/>
              </a:stretch>
            </p:blipFill>
            <p:spPr>
              <a:xfrm>
                <a:off x="1019001" y="1648675"/>
                <a:ext cx="690000" cy="612333"/>
              </a:xfrm>
              <a:prstGeom prst="rect">
                <a:avLst/>
              </a:prstGeom>
              <a:noFill/>
              <a:ln>
                <a:noFill/>
              </a:ln>
            </p:spPr>
          </p:pic>
        </p:grpSp>
        <p:grpSp>
          <p:nvGrpSpPr>
            <p:cNvPr id="108" name="Shape 108"/>
            <p:cNvGrpSpPr/>
            <p:nvPr/>
          </p:nvGrpSpPr>
          <p:grpSpPr>
            <a:xfrm>
              <a:off x="5619609" y="1074468"/>
              <a:ext cx="857123" cy="858300"/>
              <a:chOff x="929750" y="1525675"/>
              <a:chExt cx="868500" cy="858300"/>
            </a:xfrm>
          </p:grpSpPr>
          <p:sp>
            <p:nvSpPr>
              <p:cNvPr id="109" name="Shape 109"/>
              <p:cNvSpPr/>
              <p:nvPr/>
            </p:nvSpPr>
            <p:spPr>
              <a:xfrm>
                <a:off x="929750" y="1525675"/>
                <a:ext cx="868500" cy="858300"/>
              </a:xfrm>
              <a:prstGeom prst="ellipse">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0" name="Shape 110"/>
              <p:cNvPicPr preferRelativeResize="0"/>
              <p:nvPr/>
            </p:nvPicPr>
            <p:blipFill>
              <a:blip r:embed="rId3">
                <a:alphaModFix/>
              </a:blip>
              <a:stretch>
                <a:fillRect/>
              </a:stretch>
            </p:blipFill>
            <p:spPr>
              <a:xfrm>
                <a:off x="1019001" y="1648675"/>
                <a:ext cx="690000" cy="612333"/>
              </a:xfrm>
              <a:prstGeom prst="rect">
                <a:avLst/>
              </a:prstGeom>
              <a:noFill/>
              <a:ln>
                <a:noFill/>
              </a:ln>
            </p:spPr>
          </p:pic>
        </p:grpSp>
        <p:sp>
          <p:nvSpPr>
            <p:cNvPr id="111" name="Shape 111"/>
            <p:cNvSpPr txBox="1"/>
            <p:nvPr/>
          </p:nvSpPr>
          <p:spPr>
            <a:xfrm>
              <a:off x="0" y="2536133"/>
              <a:ext cx="2253600" cy="40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Roboto"/>
                  <a:ea typeface="Roboto"/>
                  <a:cs typeface="Roboto"/>
                  <a:sym typeface="Roboto"/>
                </a:rPr>
                <a:t>Asia Muhammad</a:t>
              </a:r>
              <a:endParaRPr b="1" sz="1200">
                <a:solidFill>
                  <a:schemeClr val="dk1"/>
                </a:solidFill>
                <a:latin typeface="Roboto"/>
                <a:ea typeface="Roboto"/>
                <a:cs typeface="Roboto"/>
                <a:sym typeface="Roboto"/>
              </a:endParaRPr>
            </a:p>
            <a:p>
              <a:pPr indent="0" lvl="0" marL="0" rtl="0" algn="r">
                <a:spcBef>
                  <a:spcPts val="0"/>
                </a:spcBef>
                <a:spcAft>
                  <a:spcPts val="0"/>
                </a:spcAft>
                <a:buNone/>
              </a:pPr>
              <a:r>
                <a:t/>
              </a:r>
              <a:endParaRPr b="1" sz="800">
                <a:solidFill>
                  <a:schemeClr val="dk1"/>
                </a:solidFill>
                <a:latin typeface="Roboto"/>
                <a:ea typeface="Roboto"/>
                <a:cs typeface="Roboto"/>
                <a:sym typeface="Roboto"/>
              </a:endParaRPr>
            </a:p>
            <a:p>
              <a:pPr indent="0" lvl="0" marL="0" rtl="0" algn="r">
                <a:spcBef>
                  <a:spcPts val="0"/>
                </a:spcBef>
                <a:spcAft>
                  <a:spcPts val="1600"/>
                </a:spcAft>
                <a:buNone/>
              </a:pPr>
              <a:r>
                <a:rPr lang="en" sz="1200">
                  <a:solidFill>
                    <a:schemeClr val="dk1"/>
                  </a:solidFill>
                  <a:latin typeface="Roboto"/>
                  <a:ea typeface="Roboto"/>
                  <a:cs typeface="Roboto"/>
                  <a:sym typeface="Roboto"/>
                </a:rPr>
                <a:t>Javascript/HTML/</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Data Collection</a:t>
              </a:r>
              <a:endParaRPr sz="1200">
                <a:latin typeface="Roboto"/>
                <a:ea typeface="Roboto"/>
                <a:cs typeface="Roboto"/>
                <a:sym typeface="Roboto"/>
              </a:endParaRPr>
            </a:p>
          </p:txBody>
        </p:sp>
        <p:sp>
          <p:nvSpPr>
            <p:cNvPr id="112" name="Shape 112"/>
            <p:cNvSpPr txBox="1"/>
            <p:nvPr/>
          </p:nvSpPr>
          <p:spPr>
            <a:xfrm>
              <a:off x="453737" y="4099677"/>
              <a:ext cx="2253600" cy="40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Roboto"/>
                  <a:ea typeface="Roboto"/>
                  <a:cs typeface="Roboto"/>
                  <a:sym typeface="Roboto"/>
                </a:rPr>
                <a:t>Ebony Ferguson</a:t>
              </a:r>
              <a:endParaRPr b="1" sz="1200">
                <a:solidFill>
                  <a:schemeClr val="dk1"/>
                </a:solidFill>
                <a:latin typeface="Roboto"/>
                <a:ea typeface="Roboto"/>
                <a:cs typeface="Roboto"/>
                <a:sym typeface="Roboto"/>
              </a:endParaRPr>
            </a:p>
            <a:p>
              <a:pPr indent="0" lvl="0" marL="0" rtl="0" algn="r">
                <a:spcBef>
                  <a:spcPts val="0"/>
                </a:spcBef>
                <a:spcAft>
                  <a:spcPts val="0"/>
                </a:spcAft>
                <a:buNone/>
              </a:pPr>
              <a:r>
                <a:t/>
              </a:r>
              <a:endParaRPr b="1" sz="800">
                <a:solidFill>
                  <a:schemeClr val="dk1"/>
                </a:solidFill>
                <a:latin typeface="Roboto"/>
                <a:ea typeface="Roboto"/>
                <a:cs typeface="Roboto"/>
                <a:sym typeface="Roboto"/>
              </a:endParaRPr>
            </a:p>
            <a:p>
              <a:pPr indent="0" lvl="0" marL="0" rtl="0" algn="r">
                <a:spcBef>
                  <a:spcPts val="0"/>
                </a:spcBef>
                <a:spcAft>
                  <a:spcPts val="1600"/>
                </a:spcAft>
                <a:buClr>
                  <a:srgbClr val="000000"/>
                </a:buClr>
                <a:buSzPts val="1100"/>
                <a:buFont typeface="Arial"/>
                <a:buNone/>
              </a:pPr>
              <a:r>
                <a:rPr lang="en" sz="1200">
                  <a:solidFill>
                    <a:schemeClr val="dk1"/>
                  </a:solidFill>
                  <a:latin typeface="Roboto"/>
                  <a:ea typeface="Roboto"/>
                  <a:cs typeface="Roboto"/>
                  <a:sym typeface="Roboto"/>
                </a:rPr>
                <a:t>HTML/CSS/Javascript</a:t>
              </a:r>
              <a:endParaRPr sz="1200">
                <a:latin typeface="Roboto"/>
                <a:ea typeface="Roboto"/>
                <a:cs typeface="Roboto"/>
                <a:sym typeface="Roboto"/>
              </a:endParaRPr>
            </a:p>
          </p:txBody>
        </p:sp>
        <p:sp>
          <p:nvSpPr>
            <p:cNvPr id="113" name="Shape 113"/>
            <p:cNvSpPr txBox="1"/>
            <p:nvPr/>
          </p:nvSpPr>
          <p:spPr>
            <a:xfrm>
              <a:off x="6476770" y="1074463"/>
              <a:ext cx="22536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Roboto"/>
                  <a:ea typeface="Roboto"/>
                  <a:cs typeface="Roboto"/>
                  <a:sym typeface="Roboto"/>
                </a:rPr>
                <a:t>Jerri Mengstu</a:t>
              </a:r>
              <a:endParaRPr b="1" sz="1200">
                <a:solidFill>
                  <a:schemeClr val="dk1"/>
                </a:solidFill>
                <a:latin typeface="Roboto"/>
                <a:ea typeface="Roboto"/>
                <a:cs typeface="Roboto"/>
                <a:sym typeface="Roboto"/>
              </a:endParaRPr>
            </a:p>
            <a:p>
              <a:pPr indent="0" lvl="0" marL="0" rtl="0">
                <a:spcBef>
                  <a:spcPts val="0"/>
                </a:spcBef>
                <a:spcAft>
                  <a:spcPts val="0"/>
                </a:spcAft>
                <a:buNone/>
              </a:pPr>
              <a:r>
                <a:t/>
              </a:r>
              <a:endParaRPr b="1" sz="800">
                <a:solidFill>
                  <a:schemeClr val="dk1"/>
                </a:solidFill>
                <a:latin typeface="Roboto"/>
                <a:ea typeface="Roboto"/>
                <a:cs typeface="Roboto"/>
                <a:sym typeface="Roboto"/>
              </a:endParaRPr>
            </a:p>
            <a:p>
              <a:pPr indent="0" lvl="0" marL="0" rtl="0">
                <a:spcBef>
                  <a:spcPts val="0"/>
                </a:spcBef>
                <a:spcAft>
                  <a:spcPts val="1600"/>
                </a:spcAft>
                <a:buNone/>
              </a:pPr>
              <a:r>
                <a:rPr lang="en" sz="1200">
                  <a:solidFill>
                    <a:schemeClr val="dk1"/>
                  </a:solidFill>
                  <a:latin typeface="Roboto"/>
                  <a:ea typeface="Roboto"/>
                  <a:cs typeface="Roboto"/>
                  <a:sym typeface="Roboto"/>
                </a:rPr>
                <a:t>SQL/PHP</a:t>
              </a:r>
              <a:endParaRPr sz="1200">
                <a:latin typeface="Roboto"/>
                <a:ea typeface="Roboto"/>
                <a:cs typeface="Roboto"/>
                <a:sym typeface="Roboto"/>
              </a:endParaRPr>
            </a:p>
          </p:txBody>
        </p:sp>
        <p:sp>
          <p:nvSpPr>
            <p:cNvPr id="114" name="Shape 114"/>
            <p:cNvSpPr txBox="1"/>
            <p:nvPr/>
          </p:nvSpPr>
          <p:spPr>
            <a:xfrm>
              <a:off x="6875116" y="2536133"/>
              <a:ext cx="22536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Roboto"/>
                  <a:ea typeface="Roboto"/>
                  <a:cs typeface="Roboto"/>
                  <a:sym typeface="Roboto"/>
                </a:rPr>
                <a:t>Sami Sheikh</a:t>
              </a:r>
              <a:endParaRPr b="1" sz="1200">
                <a:solidFill>
                  <a:schemeClr val="dk1"/>
                </a:solidFill>
                <a:latin typeface="Roboto"/>
                <a:ea typeface="Roboto"/>
                <a:cs typeface="Roboto"/>
                <a:sym typeface="Roboto"/>
              </a:endParaRPr>
            </a:p>
            <a:p>
              <a:pPr indent="0" lvl="0" marL="0" rtl="0">
                <a:spcBef>
                  <a:spcPts val="0"/>
                </a:spcBef>
                <a:spcAft>
                  <a:spcPts val="0"/>
                </a:spcAft>
                <a:buNone/>
              </a:pPr>
              <a:r>
                <a:t/>
              </a:r>
              <a:endParaRPr b="1" sz="800">
                <a:solidFill>
                  <a:schemeClr val="dk1"/>
                </a:solidFill>
                <a:latin typeface="Roboto"/>
                <a:ea typeface="Roboto"/>
                <a:cs typeface="Roboto"/>
                <a:sym typeface="Roboto"/>
              </a:endParaRPr>
            </a:p>
            <a:p>
              <a:pPr indent="0" lvl="0" marL="0" rtl="0">
                <a:spcBef>
                  <a:spcPts val="0"/>
                </a:spcBef>
                <a:spcAft>
                  <a:spcPts val="1600"/>
                </a:spcAft>
                <a:buNone/>
              </a:pPr>
              <a:r>
                <a:rPr lang="en" sz="1200">
                  <a:solidFill>
                    <a:schemeClr val="dk1"/>
                  </a:solidFill>
                  <a:latin typeface="Roboto"/>
                  <a:ea typeface="Roboto"/>
                  <a:cs typeface="Roboto"/>
                  <a:sym typeface="Roboto"/>
                </a:rPr>
                <a:t>HTML/CSS/Javascript</a:t>
              </a:r>
              <a:endParaRPr sz="1200">
                <a:latin typeface="Roboto"/>
                <a:ea typeface="Roboto"/>
                <a:cs typeface="Roboto"/>
                <a:sym typeface="Roboto"/>
              </a:endParaRPr>
            </a:p>
          </p:txBody>
        </p:sp>
        <p:sp>
          <p:nvSpPr>
            <p:cNvPr id="115" name="Shape 115"/>
            <p:cNvSpPr txBox="1"/>
            <p:nvPr/>
          </p:nvSpPr>
          <p:spPr>
            <a:xfrm>
              <a:off x="6476770" y="4099677"/>
              <a:ext cx="2253600" cy="40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Roboto"/>
                  <a:ea typeface="Roboto"/>
                  <a:cs typeface="Roboto"/>
                  <a:sym typeface="Roboto"/>
                </a:rPr>
                <a:t>Kaushal Khanal</a:t>
              </a:r>
              <a:endParaRPr b="1" sz="1200">
                <a:solidFill>
                  <a:schemeClr val="dk1"/>
                </a:solidFill>
                <a:latin typeface="Roboto"/>
                <a:ea typeface="Roboto"/>
                <a:cs typeface="Roboto"/>
                <a:sym typeface="Roboto"/>
              </a:endParaRPr>
            </a:p>
            <a:p>
              <a:pPr indent="0" lvl="0" marL="0" rtl="0">
                <a:spcBef>
                  <a:spcPts val="0"/>
                </a:spcBef>
                <a:spcAft>
                  <a:spcPts val="0"/>
                </a:spcAft>
                <a:buNone/>
              </a:pPr>
              <a:r>
                <a:t/>
              </a:r>
              <a:endParaRPr b="1" sz="800">
                <a:solidFill>
                  <a:schemeClr val="dk1"/>
                </a:solidFill>
                <a:latin typeface="Roboto"/>
                <a:ea typeface="Roboto"/>
                <a:cs typeface="Roboto"/>
                <a:sym typeface="Roboto"/>
              </a:endParaRPr>
            </a:p>
            <a:p>
              <a:pPr indent="0" lvl="0" marL="0" rtl="0">
                <a:spcBef>
                  <a:spcPts val="0"/>
                </a:spcBef>
                <a:spcAft>
                  <a:spcPts val="1600"/>
                </a:spcAft>
                <a:buNone/>
              </a:pPr>
              <a:r>
                <a:rPr lang="en" sz="1200">
                  <a:solidFill>
                    <a:schemeClr val="dk1"/>
                  </a:solidFill>
                  <a:latin typeface="Roboto"/>
                  <a:ea typeface="Roboto"/>
                  <a:cs typeface="Roboto"/>
                  <a:sym typeface="Roboto"/>
                </a:rPr>
                <a:t>SQL/PHP</a:t>
              </a:r>
              <a:endParaRPr sz="12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Rationale and Motivation</a:t>
            </a:r>
            <a:endParaRPr sz="3600"/>
          </a:p>
          <a:p>
            <a:pPr indent="0" lvl="0" marL="0">
              <a:spcBef>
                <a:spcPts val="0"/>
              </a:spcBef>
              <a:spcAft>
                <a:spcPts val="0"/>
              </a:spcAft>
              <a:buNone/>
            </a:pPr>
            <a:r>
              <a:t/>
            </a:r>
            <a:endParaRPr sz="3600"/>
          </a:p>
        </p:txBody>
      </p:sp>
      <p:grpSp>
        <p:nvGrpSpPr>
          <p:cNvPr id="121" name="Shape 121"/>
          <p:cNvGrpSpPr/>
          <p:nvPr/>
        </p:nvGrpSpPr>
        <p:grpSpPr>
          <a:xfrm>
            <a:off x="308838" y="1488100"/>
            <a:ext cx="3558375" cy="924600"/>
            <a:chOff x="308838" y="1389875"/>
            <a:chExt cx="3558375" cy="924600"/>
          </a:xfrm>
        </p:grpSpPr>
        <p:cxnSp>
          <p:nvCxnSpPr>
            <p:cNvPr id="122" name="Shape 122"/>
            <p:cNvCxnSpPr/>
            <p:nvPr/>
          </p:nvCxnSpPr>
          <p:spPr>
            <a:xfrm rot="10800000">
              <a:off x="2642013" y="1654113"/>
              <a:ext cx="1225200" cy="0"/>
            </a:xfrm>
            <a:prstGeom prst="straightConnector1">
              <a:avLst/>
            </a:prstGeom>
            <a:noFill/>
            <a:ln cap="flat" cmpd="sng" w="9525">
              <a:solidFill>
                <a:srgbClr val="D83829"/>
              </a:solidFill>
              <a:prstDash val="solid"/>
              <a:round/>
              <a:headEnd len="sm" w="sm" type="none"/>
              <a:tailEnd len="med" w="med" type="oval"/>
            </a:ln>
          </p:spPr>
        </p:cxnSp>
        <p:sp>
          <p:nvSpPr>
            <p:cNvPr id="123" name="Shape 123"/>
            <p:cNvSpPr txBox="1"/>
            <p:nvPr/>
          </p:nvSpPr>
          <p:spPr>
            <a:xfrm>
              <a:off x="308838" y="13898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Information Problem</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algn="r">
                <a:spcBef>
                  <a:spcPts val="0"/>
                </a:spcBef>
                <a:spcAft>
                  <a:spcPts val="1600"/>
                </a:spcAft>
                <a:buClr>
                  <a:schemeClr val="dk1"/>
                </a:buClr>
                <a:buSzPts val="1100"/>
                <a:buFont typeface="Arial"/>
                <a:buNone/>
              </a:pPr>
              <a:r>
                <a:rPr lang="en" sz="1000">
                  <a:solidFill>
                    <a:schemeClr val="dk1"/>
                  </a:solidFill>
                  <a:latin typeface="Roboto"/>
                  <a:ea typeface="Roboto"/>
                  <a:cs typeface="Roboto"/>
                  <a:sym typeface="Roboto"/>
                </a:rPr>
                <a:t>With 50+ buildings to choose from, it’s nearly impossible for students to filter through them all to find accommodating on-campus housing.</a:t>
              </a:r>
              <a:endParaRPr b="1" sz="1000">
                <a:latin typeface="Roboto"/>
                <a:ea typeface="Roboto"/>
                <a:cs typeface="Roboto"/>
                <a:sym typeface="Roboto"/>
              </a:endParaRPr>
            </a:p>
          </p:txBody>
        </p:sp>
      </p:grpSp>
      <p:grpSp>
        <p:nvGrpSpPr>
          <p:cNvPr id="124" name="Shape 124"/>
          <p:cNvGrpSpPr/>
          <p:nvPr/>
        </p:nvGrpSpPr>
        <p:grpSpPr>
          <a:xfrm>
            <a:off x="2601236" y="654951"/>
            <a:ext cx="3922200" cy="3915924"/>
            <a:chOff x="2610905" y="610653"/>
            <a:chExt cx="3922200" cy="3922200"/>
          </a:xfrm>
        </p:grpSpPr>
        <p:sp>
          <p:nvSpPr>
            <p:cNvPr id="125" name="Shape 125"/>
            <p:cNvSpPr/>
            <p:nvPr/>
          </p:nvSpPr>
          <p:spPr>
            <a:xfrm rot="-4980021">
              <a:off x="3204123" y="1186472"/>
              <a:ext cx="2771960" cy="2771960"/>
            </a:xfrm>
            <a:prstGeom prst="blockArc">
              <a:avLst>
                <a:gd fmla="val 12602522" name="adj1"/>
                <a:gd fmla="val 16867657" name="adj2"/>
                <a:gd fmla="val 20844" name="adj3"/>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rot="7920309">
              <a:off x="3183402" y="1183149"/>
              <a:ext cx="2777207" cy="2777207"/>
            </a:xfrm>
            <a:prstGeom prst="blockArc">
              <a:avLst>
                <a:gd fmla="val 12602522" name="adj1"/>
                <a:gd fmla="val 16867657" name="adj2"/>
                <a:gd fmla="val 20844" name="adj3"/>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rot="3600063">
              <a:off x="3186335" y="1195681"/>
              <a:ext cx="2777488" cy="2777488"/>
            </a:xfrm>
            <a:prstGeom prst="blockArc">
              <a:avLst>
                <a:gd fmla="val 12602522" name="adj1"/>
                <a:gd fmla="val 16867657" name="adj2"/>
                <a:gd fmla="val 20844" name="adj3"/>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rot="4024705">
              <a:off x="5326681" y="1940898"/>
              <a:ext cx="578477" cy="579147"/>
            </a:xfrm>
            <a:prstGeom prst="pie">
              <a:avLst>
                <a:gd fmla="val 6190354" name="adj1"/>
                <a:gd fmla="val 14996165" name="adj2"/>
              </a:avLst>
            </a:prstGeom>
            <a:solidFill>
              <a:srgbClr val="A72A1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rot="-6816027">
              <a:off x="5326729" y="1940918"/>
              <a:ext cx="578485" cy="579035"/>
            </a:xfrm>
            <a:prstGeom prst="pie">
              <a:avLst>
                <a:gd fmla="val 4028252" name="adj1"/>
                <a:gd fmla="val 17183677" name="adj2"/>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9359762">
              <a:off x="3193941" y="1176205"/>
              <a:ext cx="2777287" cy="2777287"/>
            </a:xfrm>
            <a:prstGeom prst="blockArc">
              <a:avLst>
                <a:gd fmla="val 12602522" name="adj1"/>
                <a:gd fmla="val 16867657" name="adj2"/>
                <a:gd fmla="val 20844" name="adj3"/>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rot="-8936366">
              <a:off x="3659126" y="3173505"/>
              <a:ext cx="578551" cy="578963"/>
            </a:xfrm>
            <a:prstGeom prst="pie">
              <a:avLst>
                <a:gd fmla="val 6190354" name="adj1"/>
                <a:gd fmla="val 14996165" name="adj2"/>
              </a:avLst>
            </a:prstGeom>
            <a:solidFill>
              <a:srgbClr val="BE2F2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rot="1824498">
              <a:off x="3659375" y="3173497"/>
              <a:ext cx="578475" cy="578885"/>
            </a:xfrm>
            <a:prstGeom prst="pie">
              <a:avLst>
                <a:gd fmla="val 4028252" name="adj1"/>
                <a:gd fmla="val 17183677" name="adj2"/>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rot="-600092">
              <a:off x="3198852" y="1195456"/>
              <a:ext cx="2777611" cy="2777611"/>
            </a:xfrm>
            <a:prstGeom prst="blockArc">
              <a:avLst>
                <a:gd fmla="val 12513247" name="adj1"/>
                <a:gd fmla="val 16867657" name="adj2"/>
                <a:gd fmla="val 20844" name="adj3"/>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rot="-176551">
              <a:off x="4312105" y="1195442"/>
              <a:ext cx="578563" cy="579162"/>
            </a:xfrm>
            <a:prstGeom prst="pie">
              <a:avLst>
                <a:gd fmla="val 6190354" name="adj1"/>
                <a:gd fmla="val 14996165" name="adj2"/>
              </a:avLst>
            </a:prstGeom>
            <a:solidFill>
              <a:srgbClr val="802017"/>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rot="10584085">
              <a:off x="4312088" y="1195622"/>
              <a:ext cx="578340" cy="578939"/>
            </a:xfrm>
            <a:prstGeom prst="pie">
              <a:avLst>
                <a:gd fmla="val 4028252" name="adj1"/>
                <a:gd fmla="val 17183677" name="adj2"/>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rot="8344778">
              <a:off x="4940929" y="3162886"/>
              <a:ext cx="578465" cy="578888"/>
            </a:xfrm>
            <a:prstGeom prst="pie">
              <a:avLst>
                <a:gd fmla="val 6190354" name="adj1"/>
                <a:gd fmla="val 14996165" name="adj2"/>
              </a:avLst>
            </a:prstGeom>
            <a:solidFill>
              <a:srgbClr val="B02C2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rot="-2495643">
              <a:off x="4941000" y="3162728"/>
              <a:ext cx="578445" cy="579093"/>
            </a:xfrm>
            <a:prstGeom prst="pie">
              <a:avLst>
                <a:gd fmla="val 4028252" name="adj1"/>
                <a:gd fmla="val 17183677" name="adj2"/>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4556960">
              <a:off x="3257335" y="1939059"/>
              <a:ext cx="578302" cy="578957"/>
            </a:xfrm>
            <a:prstGeom prst="pie">
              <a:avLst>
                <a:gd fmla="val 6190354" name="adj1"/>
                <a:gd fmla="val 14996165" name="adj2"/>
              </a:avLst>
            </a:prstGeom>
            <a:solidFill>
              <a:srgbClr val="D83829"/>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rot="6204541">
              <a:off x="3257468" y="1938977"/>
              <a:ext cx="578264" cy="578917"/>
            </a:xfrm>
            <a:prstGeom prst="pie">
              <a:avLst>
                <a:gd fmla="val 4028252" name="adj1"/>
                <a:gd fmla="val 17183677" name="adj2"/>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Rationale and Motivation</a:t>
            </a:r>
            <a:endParaRPr sz="3600"/>
          </a:p>
          <a:p>
            <a:pPr indent="0" lvl="0" marL="0" rtl="0">
              <a:spcBef>
                <a:spcPts val="0"/>
              </a:spcBef>
              <a:spcAft>
                <a:spcPts val="0"/>
              </a:spcAft>
              <a:buNone/>
            </a:pPr>
            <a:r>
              <a:t/>
            </a:r>
            <a:endParaRPr sz="3600"/>
          </a:p>
        </p:txBody>
      </p:sp>
      <p:grpSp>
        <p:nvGrpSpPr>
          <p:cNvPr id="146" name="Shape 146"/>
          <p:cNvGrpSpPr/>
          <p:nvPr/>
        </p:nvGrpSpPr>
        <p:grpSpPr>
          <a:xfrm>
            <a:off x="308838" y="2900675"/>
            <a:ext cx="3263100" cy="924600"/>
            <a:chOff x="308838" y="2768925"/>
            <a:chExt cx="3263100" cy="924600"/>
          </a:xfrm>
        </p:grpSpPr>
        <p:cxnSp>
          <p:nvCxnSpPr>
            <p:cNvPr id="147" name="Shape 147"/>
            <p:cNvCxnSpPr/>
            <p:nvPr/>
          </p:nvCxnSpPr>
          <p:spPr>
            <a:xfrm rot="10800000">
              <a:off x="2641938" y="3108425"/>
              <a:ext cx="930000" cy="0"/>
            </a:xfrm>
            <a:prstGeom prst="straightConnector1">
              <a:avLst/>
            </a:prstGeom>
            <a:noFill/>
            <a:ln cap="flat" cmpd="sng" w="9525">
              <a:solidFill>
                <a:srgbClr val="BE2F22"/>
              </a:solidFill>
              <a:prstDash val="solid"/>
              <a:round/>
              <a:headEnd len="sm" w="sm" type="none"/>
              <a:tailEnd len="med" w="med" type="oval"/>
            </a:ln>
          </p:spPr>
        </p:cxnSp>
        <p:sp>
          <p:nvSpPr>
            <p:cNvPr id="148" name="Shape 148"/>
            <p:cNvSpPr txBox="1"/>
            <p:nvPr/>
          </p:nvSpPr>
          <p:spPr>
            <a:xfrm>
              <a:off x="308838" y="27689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1"/>
                  </a:solidFill>
                  <a:latin typeface="Roboto"/>
                  <a:ea typeface="Roboto"/>
                  <a:cs typeface="Roboto"/>
                  <a:sym typeface="Roboto"/>
                </a:rPr>
                <a:t>Identifying the Problem</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1000">
                  <a:solidFill>
                    <a:schemeClr val="dk1"/>
                  </a:solidFill>
                  <a:latin typeface="Roboto"/>
                  <a:ea typeface="Roboto"/>
                  <a:cs typeface="Roboto"/>
                  <a:sym typeface="Roboto"/>
                </a:rPr>
                <a:t>Being UMD students who have either lived on campus or had a friend who did, we witnessed first hand how challenging it can be.</a:t>
              </a:r>
              <a:endParaRPr sz="1000">
                <a:latin typeface="Roboto"/>
                <a:ea typeface="Roboto"/>
                <a:cs typeface="Roboto"/>
                <a:sym typeface="Roboto"/>
              </a:endParaRPr>
            </a:p>
          </p:txBody>
        </p:sp>
      </p:grpSp>
      <p:grpSp>
        <p:nvGrpSpPr>
          <p:cNvPr id="149" name="Shape 149"/>
          <p:cNvGrpSpPr/>
          <p:nvPr/>
        </p:nvGrpSpPr>
        <p:grpSpPr>
          <a:xfrm>
            <a:off x="2601236" y="654951"/>
            <a:ext cx="3922200" cy="3915924"/>
            <a:chOff x="2610905" y="610653"/>
            <a:chExt cx="3922200" cy="3922200"/>
          </a:xfrm>
        </p:grpSpPr>
        <p:sp>
          <p:nvSpPr>
            <p:cNvPr id="150" name="Shape 150"/>
            <p:cNvSpPr/>
            <p:nvPr/>
          </p:nvSpPr>
          <p:spPr>
            <a:xfrm rot="-4980021">
              <a:off x="3204123" y="1186472"/>
              <a:ext cx="2771960" cy="2771960"/>
            </a:xfrm>
            <a:prstGeom prst="blockArc">
              <a:avLst>
                <a:gd fmla="val 12602522" name="adj1"/>
                <a:gd fmla="val 16867657" name="adj2"/>
                <a:gd fmla="val 20844" name="adj3"/>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rot="7920309">
              <a:off x="3183402" y="1183149"/>
              <a:ext cx="2777207" cy="2777207"/>
            </a:xfrm>
            <a:prstGeom prst="blockArc">
              <a:avLst>
                <a:gd fmla="val 12602522" name="adj1"/>
                <a:gd fmla="val 16867657" name="adj2"/>
                <a:gd fmla="val 20844" name="adj3"/>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rot="3600063">
              <a:off x="3186335" y="1195681"/>
              <a:ext cx="2777488" cy="2777488"/>
            </a:xfrm>
            <a:prstGeom prst="blockArc">
              <a:avLst>
                <a:gd fmla="val 12602522" name="adj1"/>
                <a:gd fmla="val 16867657" name="adj2"/>
                <a:gd fmla="val 20844" name="adj3"/>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rot="4024705">
              <a:off x="5326681" y="1940898"/>
              <a:ext cx="578477" cy="579147"/>
            </a:xfrm>
            <a:prstGeom prst="pie">
              <a:avLst>
                <a:gd fmla="val 6190354" name="adj1"/>
                <a:gd fmla="val 14996165" name="adj2"/>
              </a:avLst>
            </a:prstGeom>
            <a:solidFill>
              <a:srgbClr val="A72A1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rot="-6816027">
              <a:off x="5326729" y="1940918"/>
              <a:ext cx="578485" cy="579035"/>
            </a:xfrm>
            <a:prstGeom prst="pie">
              <a:avLst>
                <a:gd fmla="val 4028252" name="adj1"/>
                <a:gd fmla="val 17183677" name="adj2"/>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rot="-9359762">
              <a:off x="3193941" y="1176205"/>
              <a:ext cx="2777287" cy="2777287"/>
            </a:xfrm>
            <a:prstGeom prst="blockArc">
              <a:avLst>
                <a:gd fmla="val 12602522" name="adj1"/>
                <a:gd fmla="val 16867657" name="adj2"/>
                <a:gd fmla="val 20844" name="adj3"/>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rot="-8936366">
              <a:off x="3659126" y="3173505"/>
              <a:ext cx="578551" cy="578963"/>
            </a:xfrm>
            <a:prstGeom prst="pie">
              <a:avLst>
                <a:gd fmla="val 6190354" name="adj1"/>
                <a:gd fmla="val 14996165" name="adj2"/>
              </a:avLst>
            </a:prstGeom>
            <a:solidFill>
              <a:srgbClr val="BE2F2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rot="1824498">
              <a:off x="3659375" y="3173497"/>
              <a:ext cx="578475" cy="578885"/>
            </a:xfrm>
            <a:prstGeom prst="pie">
              <a:avLst>
                <a:gd fmla="val 4028252" name="adj1"/>
                <a:gd fmla="val 17183677" name="adj2"/>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rot="-600092">
              <a:off x="3198852" y="1195456"/>
              <a:ext cx="2777611" cy="2777611"/>
            </a:xfrm>
            <a:prstGeom prst="blockArc">
              <a:avLst>
                <a:gd fmla="val 12513247" name="adj1"/>
                <a:gd fmla="val 16867657" name="adj2"/>
                <a:gd fmla="val 20844" name="adj3"/>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rot="-176551">
              <a:off x="4312105" y="1195442"/>
              <a:ext cx="578563" cy="579162"/>
            </a:xfrm>
            <a:prstGeom prst="pie">
              <a:avLst>
                <a:gd fmla="val 6190354" name="adj1"/>
                <a:gd fmla="val 14996165" name="adj2"/>
              </a:avLst>
            </a:prstGeom>
            <a:solidFill>
              <a:srgbClr val="802017"/>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rot="10584085">
              <a:off x="4312088" y="1195622"/>
              <a:ext cx="578340" cy="578939"/>
            </a:xfrm>
            <a:prstGeom prst="pie">
              <a:avLst>
                <a:gd fmla="val 4028252" name="adj1"/>
                <a:gd fmla="val 17183677" name="adj2"/>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rot="8344778">
              <a:off x="4940929" y="3162886"/>
              <a:ext cx="578465" cy="578888"/>
            </a:xfrm>
            <a:prstGeom prst="pie">
              <a:avLst>
                <a:gd fmla="val 6190354" name="adj1"/>
                <a:gd fmla="val 14996165" name="adj2"/>
              </a:avLst>
            </a:prstGeom>
            <a:solidFill>
              <a:srgbClr val="B02C2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rot="-2495643">
              <a:off x="4941000" y="3162728"/>
              <a:ext cx="578445" cy="579093"/>
            </a:xfrm>
            <a:prstGeom prst="pie">
              <a:avLst>
                <a:gd fmla="val 4028252" name="adj1"/>
                <a:gd fmla="val 17183677" name="adj2"/>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rot="-4556960">
              <a:off x="3257335" y="1939059"/>
              <a:ext cx="578302" cy="578957"/>
            </a:xfrm>
            <a:prstGeom prst="pie">
              <a:avLst>
                <a:gd fmla="val 6190354" name="adj1"/>
                <a:gd fmla="val 14996165" name="adj2"/>
              </a:avLst>
            </a:prstGeom>
            <a:solidFill>
              <a:srgbClr val="D83829"/>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rot="6204541">
              <a:off x="3257468" y="1938977"/>
              <a:ext cx="578264" cy="578917"/>
            </a:xfrm>
            <a:prstGeom prst="pie">
              <a:avLst>
                <a:gd fmla="val 4028252" name="adj1"/>
                <a:gd fmla="val 17183677" name="adj2"/>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Rationale and Motivation</a:t>
            </a:r>
            <a:endParaRPr sz="3600"/>
          </a:p>
          <a:p>
            <a:pPr indent="0" lvl="0" marL="0" rtl="0">
              <a:spcBef>
                <a:spcPts val="0"/>
              </a:spcBef>
              <a:spcAft>
                <a:spcPts val="0"/>
              </a:spcAft>
              <a:buNone/>
            </a:pPr>
            <a:r>
              <a:t/>
            </a:r>
            <a:endParaRPr sz="3600"/>
          </a:p>
        </p:txBody>
      </p:sp>
      <p:grpSp>
        <p:nvGrpSpPr>
          <p:cNvPr id="171" name="Shape 171"/>
          <p:cNvGrpSpPr/>
          <p:nvPr/>
        </p:nvGrpSpPr>
        <p:grpSpPr>
          <a:xfrm>
            <a:off x="4669550" y="3825282"/>
            <a:ext cx="4162750" cy="745597"/>
            <a:chOff x="4657738" y="3707269"/>
            <a:chExt cx="4162750" cy="924600"/>
          </a:xfrm>
        </p:grpSpPr>
        <p:cxnSp>
          <p:nvCxnSpPr>
            <p:cNvPr id="172" name="Shape 172"/>
            <p:cNvCxnSpPr/>
            <p:nvPr/>
          </p:nvCxnSpPr>
          <p:spPr>
            <a:xfrm>
              <a:off x="4657738" y="3854000"/>
              <a:ext cx="1838700" cy="0"/>
            </a:xfrm>
            <a:prstGeom prst="straightConnector1">
              <a:avLst/>
            </a:prstGeom>
            <a:noFill/>
            <a:ln cap="flat" cmpd="sng" w="9525">
              <a:solidFill>
                <a:srgbClr val="B02C20"/>
              </a:solidFill>
              <a:prstDash val="solid"/>
              <a:round/>
              <a:headEnd len="sm" w="sm" type="none"/>
              <a:tailEnd len="med" w="med" type="oval"/>
            </a:ln>
          </p:spPr>
        </p:cxnSp>
        <p:sp>
          <p:nvSpPr>
            <p:cNvPr id="173" name="Shape 173"/>
            <p:cNvSpPr txBox="1"/>
            <p:nvPr/>
          </p:nvSpPr>
          <p:spPr>
            <a:xfrm>
              <a:off x="6696488" y="3707269"/>
              <a:ext cx="2124000" cy="924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Stakeholders</a:t>
              </a:r>
              <a:endParaRPr b="1" sz="1200">
                <a:latin typeface="Roboto"/>
                <a:ea typeface="Roboto"/>
                <a:cs typeface="Roboto"/>
                <a:sym typeface="Roboto"/>
              </a:endParaRPr>
            </a:p>
            <a:p>
              <a:pPr indent="0" lvl="0" marL="0" rtl="0">
                <a:spcBef>
                  <a:spcPts val="0"/>
                </a:spcBef>
                <a:spcAft>
                  <a:spcPts val="0"/>
                </a:spcAft>
                <a:buNone/>
              </a:pPr>
              <a:r>
                <a:t/>
              </a:r>
              <a:endParaRPr b="1" sz="800">
                <a:latin typeface="Roboto"/>
                <a:ea typeface="Roboto"/>
                <a:cs typeface="Roboto"/>
                <a:sym typeface="Roboto"/>
              </a:endParaRPr>
            </a:p>
            <a:p>
              <a:pPr indent="0" lvl="0" marL="0" rtl="0">
                <a:spcBef>
                  <a:spcPts val="0"/>
                </a:spcBef>
                <a:spcAft>
                  <a:spcPts val="1600"/>
                </a:spcAft>
                <a:buClr>
                  <a:schemeClr val="dk1"/>
                </a:buClr>
                <a:buSzPts val="1100"/>
                <a:buFont typeface="Arial"/>
                <a:buNone/>
              </a:pPr>
              <a:r>
                <a:rPr lang="en" sz="1000">
                  <a:solidFill>
                    <a:schemeClr val="dk1"/>
                  </a:solidFill>
                  <a:latin typeface="Roboto"/>
                  <a:ea typeface="Roboto"/>
                  <a:cs typeface="Roboto"/>
                  <a:sym typeface="Roboto"/>
                </a:rPr>
                <a:t>Our primary stakeholders are the undergraduate students seeking on-campus housing. Our secondary stakeholders are their family &amp; friends and the Dep. of Resident Life.</a:t>
              </a:r>
              <a:endParaRPr b="1" sz="1000">
                <a:latin typeface="Roboto"/>
                <a:ea typeface="Roboto"/>
                <a:cs typeface="Roboto"/>
                <a:sym typeface="Roboto"/>
              </a:endParaRPr>
            </a:p>
          </p:txBody>
        </p:sp>
      </p:grpSp>
      <p:grpSp>
        <p:nvGrpSpPr>
          <p:cNvPr id="174" name="Shape 174"/>
          <p:cNvGrpSpPr/>
          <p:nvPr/>
        </p:nvGrpSpPr>
        <p:grpSpPr>
          <a:xfrm>
            <a:off x="2601236" y="654951"/>
            <a:ext cx="3922200" cy="3915924"/>
            <a:chOff x="2610905" y="610653"/>
            <a:chExt cx="3922200" cy="3922200"/>
          </a:xfrm>
        </p:grpSpPr>
        <p:sp>
          <p:nvSpPr>
            <p:cNvPr id="175" name="Shape 175"/>
            <p:cNvSpPr/>
            <p:nvPr/>
          </p:nvSpPr>
          <p:spPr>
            <a:xfrm rot="-4980021">
              <a:off x="3204123" y="1186472"/>
              <a:ext cx="2771960" cy="2771960"/>
            </a:xfrm>
            <a:prstGeom prst="blockArc">
              <a:avLst>
                <a:gd fmla="val 12602522" name="adj1"/>
                <a:gd fmla="val 16867657" name="adj2"/>
                <a:gd fmla="val 20844" name="adj3"/>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rot="7920309">
              <a:off x="3183402" y="1183149"/>
              <a:ext cx="2777207" cy="2777207"/>
            </a:xfrm>
            <a:prstGeom prst="blockArc">
              <a:avLst>
                <a:gd fmla="val 12602522" name="adj1"/>
                <a:gd fmla="val 16867657" name="adj2"/>
                <a:gd fmla="val 20844" name="adj3"/>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rot="3600063">
              <a:off x="3186335" y="1195681"/>
              <a:ext cx="2777488" cy="2777488"/>
            </a:xfrm>
            <a:prstGeom prst="blockArc">
              <a:avLst>
                <a:gd fmla="val 12602522" name="adj1"/>
                <a:gd fmla="val 16867657" name="adj2"/>
                <a:gd fmla="val 20844" name="adj3"/>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rot="4024705">
              <a:off x="5326681" y="1940898"/>
              <a:ext cx="578477" cy="579147"/>
            </a:xfrm>
            <a:prstGeom prst="pie">
              <a:avLst>
                <a:gd fmla="val 6190354" name="adj1"/>
                <a:gd fmla="val 14996165" name="adj2"/>
              </a:avLst>
            </a:prstGeom>
            <a:solidFill>
              <a:srgbClr val="A72A1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rot="-6816027">
              <a:off x="5326729" y="1940918"/>
              <a:ext cx="578485" cy="579035"/>
            </a:xfrm>
            <a:prstGeom prst="pie">
              <a:avLst>
                <a:gd fmla="val 4028252" name="adj1"/>
                <a:gd fmla="val 17183677" name="adj2"/>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rot="-9359762">
              <a:off x="3193941" y="1176205"/>
              <a:ext cx="2777287" cy="2777287"/>
            </a:xfrm>
            <a:prstGeom prst="blockArc">
              <a:avLst>
                <a:gd fmla="val 12602522" name="adj1"/>
                <a:gd fmla="val 16867657" name="adj2"/>
                <a:gd fmla="val 20844" name="adj3"/>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rot="-8936366">
              <a:off x="3659126" y="3173505"/>
              <a:ext cx="578551" cy="578963"/>
            </a:xfrm>
            <a:prstGeom prst="pie">
              <a:avLst>
                <a:gd fmla="val 6190354" name="adj1"/>
                <a:gd fmla="val 14996165" name="adj2"/>
              </a:avLst>
            </a:prstGeom>
            <a:solidFill>
              <a:srgbClr val="BE2F2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rot="1824498">
              <a:off x="3659375" y="3173497"/>
              <a:ext cx="578475" cy="578885"/>
            </a:xfrm>
            <a:prstGeom prst="pie">
              <a:avLst>
                <a:gd fmla="val 4028252" name="adj1"/>
                <a:gd fmla="val 17183677" name="adj2"/>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rot="-600092">
              <a:off x="3198852" y="1195456"/>
              <a:ext cx="2777611" cy="2777611"/>
            </a:xfrm>
            <a:prstGeom prst="blockArc">
              <a:avLst>
                <a:gd fmla="val 12513247" name="adj1"/>
                <a:gd fmla="val 16867657" name="adj2"/>
                <a:gd fmla="val 20844" name="adj3"/>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rot="-176551">
              <a:off x="4312105" y="1195442"/>
              <a:ext cx="578563" cy="579162"/>
            </a:xfrm>
            <a:prstGeom prst="pie">
              <a:avLst>
                <a:gd fmla="val 6190354" name="adj1"/>
                <a:gd fmla="val 14996165" name="adj2"/>
              </a:avLst>
            </a:prstGeom>
            <a:solidFill>
              <a:srgbClr val="802017"/>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rot="10584085">
              <a:off x="4312088" y="1195622"/>
              <a:ext cx="578340" cy="578939"/>
            </a:xfrm>
            <a:prstGeom prst="pie">
              <a:avLst>
                <a:gd fmla="val 4028252" name="adj1"/>
                <a:gd fmla="val 17183677" name="adj2"/>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rot="8344778">
              <a:off x="4940929" y="3162886"/>
              <a:ext cx="578465" cy="578888"/>
            </a:xfrm>
            <a:prstGeom prst="pie">
              <a:avLst>
                <a:gd fmla="val 6190354" name="adj1"/>
                <a:gd fmla="val 14996165" name="adj2"/>
              </a:avLst>
            </a:prstGeom>
            <a:solidFill>
              <a:srgbClr val="B02C2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rot="-2495643">
              <a:off x="4941000" y="3162728"/>
              <a:ext cx="578445" cy="579093"/>
            </a:xfrm>
            <a:prstGeom prst="pie">
              <a:avLst>
                <a:gd fmla="val 4028252" name="adj1"/>
                <a:gd fmla="val 17183677" name="adj2"/>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rot="-4556960">
              <a:off x="3257335" y="1939059"/>
              <a:ext cx="578302" cy="578957"/>
            </a:xfrm>
            <a:prstGeom prst="pie">
              <a:avLst>
                <a:gd fmla="val 6190354" name="adj1"/>
                <a:gd fmla="val 14996165" name="adj2"/>
              </a:avLst>
            </a:prstGeom>
            <a:solidFill>
              <a:srgbClr val="D83829"/>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rot="6204541">
              <a:off x="3257468" y="1938977"/>
              <a:ext cx="578264" cy="578917"/>
            </a:xfrm>
            <a:prstGeom prst="pie">
              <a:avLst>
                <a:gd fmla="val 4028252" name="adj1"/>
                <a:gd fmla="val 17183677" name="adj2"/>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Rationale and Motivation</a:t>
            </a:r>
            <a:endParaRPr sz="3600"/>
          </a:p>
          <a:p>
            <a:pPr indent="0" lvl="0" marL="0" rtl="0">
              <a:spcBef>
                <a:spcPts val="0"/>
              </a:spcBef>
              <a:spcAft>
                <a:spcPts val="0"/>
              </a:spcAft>
              <a:buNone/>
            </a:pPr>
            <a:r>
              <a:t/>
            </a:r>
            <a:endParaRPr sz="3600"/>
          </a:p>
        </p:txBody>
      </p:sp>
      <p:grpSp>
        <p:nvGrpSpPr>
          <p:cNvPr id="196" name="Shape 196"/>
          <p:cNvGrpSpPr/>
          <p:nvPr/>
        </p:nvGrpSpPr>
        <p:grpSpPr>
          <a:xfrm>
            <a:off x="5622088" y="2412700"/>
            <a:ext cx="3210200" cy="924600"/>
            <a:chOff x="5610288" y="2313350"/>
            <a:chExt cx="3210200" cy="924600"/>
          </a:xfrm>
        </p:grpSpPr>
        <p:cxnSp>
          <p:nvCxnSpPr>
            <p:cNvPr id="197" name="Shape 197"/>
            <p:cNvCxnSpPr/>
            <p:nvPr/>
          </p:nvCxnSpPr>
          <p:spPr>
            <a:xfrm>
              <a:off x="5610288" y="2736950"/>
              <a:ext cx="886200" cy="0"/>
            </a:xfrm>
            <a:prstGeom prst="straightConnector1">
              <a:avLst/>
            </a:prstGeom>
            <a:noFill/>
            <a:ln cap="flat" cmpd="sng" w="9525">
              <a:solidFill>
                <a:srgbClr val="A72A1E"/>
              </a:solidFill>
              <a:prstDash val="solid"/>
              <a:round/>
              <a:headEnd len="sm" w="sm" type="none"/>
              <a:tailEnd len="med" w="med" type="oval"/>
            </a:ln>
          </p:spPr>
        </p:cxnSp>
        <p:sp>
          <p:nvSpPr>
            <p:cNvPr id="198" name="Shape 198"/>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chemeClr val="dk1"/>
                  </a:solidFill>
                  <a:latin typeface="Roboto"/>
                  <a:ea typeface="Roboto"/>
                  <a:cs typeface="Roboto"/>
                  <a:sym typeface="Roboto"/>
                </a:rPr>
                <a:t>Problem Resolution</a:t>
              </a:r>
              <a:endParaRPr b="1" sz="1200">
                <a:latin typeface="Roboto"/>
                <a:ea typeface="Roboto"/>
                <a:cs typeface="Roboto"/>
                <a:sym typeface="Roboto"/>
              </a:endParaRPr>
            </a:p>
            <a:p>
              <a:pPr indent="0" lvl="0" marL="0" rtl="0">
                <a:spcBef>
                  <a:spcPts val="0"/>
                </a:spcBef>
                <a:spcAft>
                  <a:spcPts val="0"/>
                </a:spcAft>
                <a:buNone/>
              </a:pPr>
              <a:r>
                <a:t/>
              </a:r>
              <a:endParaRPr b="1" sz="800">
                <a:latin typeface="Roboto"/>
                <a:ea typeface="Roboto"/>
                <a:cs typeface="Roboto"/>
                <a:sym typeface="Roboto"/>
              </a:endParaRPr>
            </a:p>
            <a:p>
              <a:pPr indent="0" lvl="0" marL="0" rtl="0">
                <a:spcBef>
                  <a:spcPts val="0"/>
                </a:spcBef>
                <a:spcAft>
                  <a:spcPts val="1600"/>
                </a:spcAft>
                <a:buClr>
                  <a:schemeClr val="dk1"/>
                </a:buClr>
                <a:buSzPts val="1100"/>
                <a:buFont typeface="Arial"/>
                <a:buNone/>
              </a:pPr>
              <a:r>
                <a:rPr lang="en" sz="1000">
                  <a:solidFill>
                    <a:schemeClr val="dk1"/>
                  </a:solidFill>
                  <a:latin typeface="Roboto"/>
                  <a:ea typeface="Roboto"/>
                  <a:cs typeface="Roboto"/>
                  <a:sym typeface="Roboto"/>
                </a:rPr>
                <a:t>Our target system is designed to optimize students’ on-campus housing searches. Search results will update based on the user’s selection. </a:t>
              </a:r>
              <a:endParaRPr b="1" sz="1000">
                <a:latin typeface="Roboto"/>
                <a:ea typeface="Roboto"/>
                <a:cs typeface="Roboto"/>
                <a:sym typeface="Roboto"/>
              </a:endParaRPr>
            </a:p>
          </p:txBody>
        </p:sp>
      </p:grpSp>
      <p:grpSp>
        <p:nvGrpSpPr>
          <p:cNvPr id="199" name="Shape 199"/>
          <p:cNvGrpSpPr/>
          <p:nvPr/>
        </p:nvGrpSpPr>
        <p:grpSpPr>
          <a:xfrm>
            <a:off x="2601236" y="654951"/>
            <a:ext cx="3922200" cy="3915924"/>
            <a:chOff x="2610905" y="610653"/>
            <a:chExt cx="3922200" cy="3922200"/>
          </a:xfrm>
        </p:grpSpPr>
        <p:sp>
          <p:nvSpPr>
            <p:cNvPr id="200" name="Shape 200"/>
            <p:cNvSpPr/>
            <p:nvPr/>
          </p:nvSpPr>
          <p:spPr>
            <a:xfrm rot="-4980021">
              <a:off x="3204123" y="1186472"/>
              <a:ext cx="2771960" cy="2771960"/>
            </a:xfrm>
            <a:prstGeom prst="blockArc">
              <a:avLst>
                <a:gd fmla="val 12602522" name="adj1"/>
                <a:gd fmla="val 16867657" name="adj2"/>
                <a:gd fmla="val 20844" name="adj3"/>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rot="7920309">
              <a:off x="3183402" y="1183149"/>
              <a:ext cx="2777207" cy="2777207"/>
            </a:xfrm>
            <a:prstGeom prst="blockArc">
              <a:avLst>
                <a:gd fmla="val 12602522" name="adj1"/>
                <a:gd fmla="val 16867657" name="adj2"/>
                <a:gd fmla="val 20844" name="adj3"/>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rot="3600063">
              <a:off x="3186335" y="1195681"/>
              <a:ext cx="2777488" cy="2777488"/>
            </a:xfrm>
            <a:prstGeom prst="blockArc">
              <a:avLst>
                <a:gd fmla="val 12602522" name="adj1"/>
                <a:gd fmla="val 16867657" name="adj2"/>
                <a:gd fmla="val 20844" name="adj3"/>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rot="4024705">
              <a:off x="5326681" y="1940898"/>
              <a:ext cx="578477" cy="579147"/>
            </a:xfrm>
            <a:prstGeom prst="pie">
              <a:avLst>
                <a:gd fmla="val 6190354" name="adj1"/>
                <a:gd fmla="val 14996165" name="adj2"/>
              </a:avLst>
            </a:prstGeom>
            <a:solidFill>
              <a:srgbClr val="A72A1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rot="-6816027">
              <a:off x="5326729" y="1940918"/>
              <a:ext cx="578485" cy="579035"/>
            </a:xfrm>
            <a:prstGeom prst="pie">
              <a:avLst>
                <a:gd fmla="val 4028252" name="adj1"/>
                <a:gd fmla="val 17183677" name="adj2"/>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rot="-9359762">
              <a:off x="3193941" y="1176205"/>
              <a:ext cx="2777287" cy="2777287"/>
            </a:xfrm>
            <a:prstGeom prst="blockArc">
              <a:avLst>
                <a:gd fmla="val 12602522" name="adj1"/>
                <a:gd fmla="val 16867657" name="adj2"/>
                <a:gd fmla="val 20844" name="adj3"/>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rot="-8936366">
              <a:off x="3659126" y="3173505"/>
              <a:ext cx="578551" cy="578963"/>
            </a:xfrm>
            <a:prstGeom prst="pie">
              <a:avLst>
                <a:gd fmla="val 6190354" name="adj1"/>
                <a:gd fmla="val 14996165" name="adj2"/>
              </a:avLst>
            </a:prstGeom>
            <a:solidFill>
              <a:srgbClr val="BE2F2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rot="1824498">
              <a:off x="3659375" y="3173497"/>
              <a:ext cx="578475" cy="578885"/>
            </a:xfrm>
            <a:prstGeom prst="pie">
              <a:avLst>
                <a:gd fmla="val 4028252" name="adj1"/>
                <a:gd fmla="val 17183677" name="adj2"/>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rot="-600092">
              <a:off x="3198852" y="1195456"/>
              <a:ext cx="2777611" cy="2777611"/>
            </a:xfrm>
            <a:prstGeom prst="blockArc">
              <a:avLst>
                <a:gd fmla="val 12513247" name="adj1"/>
                <a:gd fmla="val 16867657" name="adj2"/>
                <a:gd fmla="val 20844" name="adj3"/>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rot="-176551">
              <a:off x="4312105" y="1195442"/>
              <a:ext cx="578563" cy="579162"/>
            </a:xfrm>
            <a:prstGeom prst="pie">
              <a:avLst>
                <a:gd fmla="val 6190354" name="adj1"/>
                <a:gd fmla="val 14996165" name="adj2"/>
              </a:avLst>
            </a:prstGeom>
            <a:solidFill>
              <a:srgbClr val="802017"/>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rot="10584085">
              <a:off x="4312088" y="1195622"/>
              <a:ext cx="578340" cy="578939"/>
            </a:xfrm>
            <a:prstGeom prst="pie">
              <a:avLst>
                <a:gd fmla="val 4028252" name="adj1"/>
                <a:gd fmla="val 17183677" name="adj2"/>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rot="8344778">
              <a:off x="4940929" y="3162886"/>
              <a:ext cx="578465" cy="578888"/>
            </a:xfrm>
            <a:prstGeom prst="pie">
              <a:avLst>
                <a:gd fmla="val 6190354" name="adj1"/>
                <a:gd fmla="val 14996165" name="adj2"/>
              </a:avLst>
            </a:prstGeom>
            <a:solidFill>
              <a:srgbClr val="B02C2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rot="-2495643">
              <a:off x="4941000" y="3162728"/>
              <a:ext cx="578445" cy="579093"/>
            </a:xfrm>
            <a:prstGeom prst="pie">
              <a:avLst>
                <a:gd fmla="val 4028252" name="adj1"/>
                <a:gd fmla="val 17183677" name="adj2"/>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rot="-4556960">
              <a:off x="3257335" y="1939059"/>
              <a:ext cx="578302" cy="578957"/>
            </a:xfrm>
            <a:prstGeom prst="pie">
              <a:avLst>
                <a:gd fmla="val 6190354" name="adj1"/>
                <a:gd fmla="val 14996165" name="adj2"/>
              </a:avLst>
            </a:prstGeom>
            <a:solidFill>
              <a:srgbClr val="D83829"/>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rot="6204541">
              <a:off x="3257468" y="1938977"/>
              <a:ext cx="578264" cy="578917"/>
            </a:xfrm>
            <a:prstGeom prst="pie">
              <a:avLst>
                <a:gd fmla="val 4028252" name="adj1"/>
                <a:gd fmla="val 17183677" name="adj2"/>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Rationale and Motivation</a:t>
            </a:r>
            <a:endParaRPr sz="3600"/>
          </a:p>
          <a:p>
            <a:pPr indent="0" lvl="0" marL="0" rtl="0">
              <a:spcBef>
                <a:spcPts val="0"/>
              </a:spcBef>
              <a:spcAft>
                <a:spcPts val="0"/>
              </a:spcAft>
              <a:buNone/>
            </a:pPr>
            <a:r>
              <a:t/>
            </a:r>
            <a:endParaRPr sz="3600"/>
          </a:p>
        </p:txBody>
      </p:sp>
      <p:grpSp>
        <p:nvGrpSpPr>
          <p:cNvPr id="221" name="Shape 221"/>
          <p:cNvGrpSpPr/>
          <p:nvPr/>
        </p:nvGrpSpPr>
        <p:grpSpPr>
          <a:xfrm>
            <a:off x="5221638" y="1128875"/>
            <a:ext cx="3610650" cy="924600"/>
            <a:chOff x="5209838" y="1242975"/>
            <a:chExt cx="3610650" cy="924600"/>
          </a:xfrm>
        </p:grpSpPr>
        <p:sp>
          <p:nvSpPr>
            <p:cNvPr id="222" name="Shape 222"/>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Real World Application</a:t>
              </a:r>
              <a:endParaRPr b="1" sz="1200">
                <a:latin typeface="Roboto"/>
                <a:ea typeface="Roboto"/>
                <a:cs typeface="Roboto"/>
                <a:sym typeface="Roboto"/>
              </a:endParaRPr>
            </a:p>
            <a:p>
              <a:pPr indent="0" lvl="0" marL="0" rtl="0">
                <a:spcBef>
                  <a:spcPts val="0"/>
                </a:spcBef>
                <a:spcAft>
                  <a:spcPts val="0"/>
                </a:spcAft>
                <a:buNone/>
              </a:pPr>
              <a:r>
                <a:t/>
              </a:r>
              <a:endParaRPr b="1" sz="800">
                <a:latin typeface="Roboto"/>
                <a:ea typeface="Roboto"/>
                <a:cs typeface="Roboto"/>
                <a:sym typeface="Roboto"/>
              </a:endParaRPr>
            </a:p>
            <a:p>
              <a:pPr indent="0" lvl="0" marL="0" rtl="0">
                <a:spcBef>
                  <a:spcPts val="0"/>
                </a:spcBef>
                <a:spcAft>
                  <a:spcPts val="1600"/>
                </a:spcAft>
                <a:buClr>
                  <a:schemeClr val="dk1"/>
                </a:buClr>
                <a:buSzPts val="1100"/>
                <a:buFont typeface="Arial"/>
                <a:buNone/>
              </a:pPr>
              <a:r>
                <a:rPr lang="en" sz="1000">
                  <a:solidFill>
                    <a:schemeClr val="dk1"/>
                  </a:solidFill>
                  <a:latin typeface="Roboto"/>
                  <a:ea typeface="Roboto"/>
                  <a:cs typeface="Roboto"/>
                  <a:sym typeface="Roboto"/>
                </a:rPr>
                <a:t>Making  searches more user-centered, customizable, and interactive will render easier decision-making. Thus, improving residential experience. </a:t>
              </a:r>
              <a:endParaRPr b="1" sz="1000">
                <a:latin typeface="Roboto"/>
                <a:ea typeface="Roboto"/>
                <a:cs typeface="Roboto"/>
                <a:sym typeface="Roboto"/>
              </a:endParaRPr>
            </a:p>
          </p:txBody>
        </p:sp>
        <p:cxnSp>
          <p:nvCxnSpPr>
            <p:cNvPr id="223" name="Shape 223"/>
            <p:cNvCxnSpPr/>
            <p:nvPr/>
          </p:nvCxnSpPr>
          <p:spPr>
            <a:xfrm>
              <a:off x="5209838" y="1654113"/>
              <a:ext cx="1286700" cy="0"/>
            </a:xfrm>
            <a:prstGeom prst="straightConnector1">
              <a:avLst/>
            </a:prstGeom>
            <a:noFill/>
            <a:ln cap="flat" cmpd="sng" w="9525">
              <a:solidFill>
                <a:srgbClr val="802017"/>
              </a:solidFill>
              <a:prstDash val="solid"/>
              <a:round/>
              <a:headEnd len="sm" w="sm" type="none"/>
              <a:tailEnd len="med" w="med" type="oval"/>
            </a:ln>
          </p:spPr>
        </p:cxnSp>
      </p:grpSp>
      <p:grpSp>
        <p:nvGrpSpPr>
          <p:cNvPr id="224" name="Shape 224"/>
          <p:cNvGrpSpPr/>
          <p:nvPr/>
        </p:nvGrpSpPr>
        <p:grpSpPr>
          <a:xfrm>
            <a:off x="2601236" y="654951"/>
            <a:ext cx="3922200" cy="3915924"/>
            <a:chOff x="2610905" y="610653"/>
            <a:chExt cx="3922200" cy="3922200"/>
          </a:xfrm>
        </p:grpSpPr>
        <p:sp>
          <p:nvSpPr>
            <p:cNvPr id="225" name="Shape 225"/>
            <p:cNvSpPr/>
            <p:nvPr/>
          </p:nvSpPr>
          <p:spPr>
            <a:xfrm rot="-4980021">
              <a:off x="3204123" y="1186472"/>
              <a:ext cx="2771960" cy="2771960"/>
            </a:xfrm>
            <a:prstGeom prst="blockArc">
              <a:avLst>
                <a:gd fmla="val 12602522" name="adj1"/>
                <a:gd fmla="val 16867657" name="adj2"/>
                <a:gd fmla="val 20844" name="adj3"/>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rot="7920309">
              <a:off x="3183402" y="1183149"/>
              <a:ext cx="2777207" cy="2777207"/>
            </a:xfrm>
            <a:prstGeom prst="blockArc">
              <a:avLst>
                <a:gd fmla="val 12602522" name="adj1"/>
                <a:gd fmla="val 16867657" name="adj2"/>
                <a:gd fmla="val 20844" name="adj3"/>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rot="3600063">
              <a:off x="3186335" y="1195681"/>
              <a:ext cx="2777488" cy="2777488"/>
            </a:xfrm>
            <a:prstGeom prst="blockArc">
              <a:avLst>
                <a:gd fmla="val 12602522" name="adj1"/>
                <a:gd fmla="val 16867657" name="adj2"/>
                <a:gd fmla="val 20844" name="adj3"/>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rot="4024705">
              <a:off x="5326681" y="1940898"/>
              <a:ext cx="578477" cy="579147"/>
            </a:xfrm>
            <a:prstGeom prst="pie">
              <a:avLst>
                <a:gd fmla="val 6190354" name="adj1"/>
                <a:gd fmla="val 14996165" name="adj2"/>
              </a:avLst>
            </a:prstGeom>
            <a:solidFill>
              <a:srgbClr val="A72A1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rot="-6816027">
              <a:off x="5326729" y="1940918"/>
              <a:ext cx="578485" cy="579035"/>
            </a:xfrm>
            <a:prstGeom prst="pie">
              <a:avLst>
                <a:gd fmla="val 4028252" name="adj1"/>
                <a:gd fmla="val 17183677" name="adj2"/>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rot="-9359762">
              <a:off x="3193941" y="1176205"/>
              <a:ext cx="2777287" cy="2777287"/>
            </a:xfrm>
            <a:prstGeom prst="blockArc">
              <a:avLst>
                <a:gd fmla="val 12602522" name="adj1"/>
                <a:gd fmla="val 16867657" name="adj2"/>
                <a:gd fmla="val 20844" name="adj3"/>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rot="-8936366">
              <a:off x="3659126" y="3173505"/>
              <a:ext cx="578551" cy="578963"/>
            </a:xfrm>
            <a:prstGeom prst="pie">
              <a:avLst>
                <a:gd fmla="val 6190354" name="adj1"/>
                <a:gd fmla="val 14996165" name="adj2"/>
              </a:avLst>
            </a:prstGeom>
            <a:solidFill>
              <a:srgbClr val="BE2F2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rot="1824498">
              <a:off x="3659375" y="3173497"/>
              <a:ext cx="578475" cy="578885"/>
            </a:xfrm>
            <a:prstGeom prst="pie">
              <a:avLst>
                <a:gd fmla="val 4028252" name="adj1"/>
                <a:gd fmla="val 17183677" name="adj2"/>
              </a:avLst>
            </a:prstGeom>
            <a:solidFill>
              <a:srgbClr val="BE2F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rot="-600092">
              <a:off x="3198852" y="1195456"/>
              <a:ext cx="2777611" cy="2777611"/>
            </a:xfrm>
            <a:prstGeom prst="blockArc">
              <a:avLst>
                <a:gd fmla="val 12513247" name="adj1"/>
                <a:gd fmla="val 16867657" name="adj2"/>
                <a:gd fmla="val 20844" name="adj3"/>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rot="-176551">
              <a:off x="4312105" y="1195442"/>
              <a:ext cx="578563" cy="579162"/>
            </a:xfrm>
            <a:prstGeom prst="pie">
              <a:avLst>
                <a:gd fmla="val 6190354" name="adj1"/>
                <a:gd fmla="val 14996165" name="adj2"/>
              </a:avLst>
            </a:prstGeom>
            <a:solidFill>
              <a:srgbClr val="802017"/>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rot="10584085">
              <a:off x="4312088" y="1195622"/>
              <a:ext cx="578340" cy="578939"/>
            </a:xfrm>
            <a:prstGeom prst="pie">
              <a:avLst>
                <a:gd fmla="val 4028252" name="adj1"/>
                <a:gd fmla="val 17183677" name="adj2"/>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rot="8344778">
              <a:off x="4940929" y="3162886"/>
              <a:ext cx="578465" cy="578888"/>
            </a:xfrm>
            <a:prstGeom prst="pie">
              <a:avLst>
                <a:gd fmla="val 6190354" name="adj1"/>
                <a:gd fmla="val 14996165" name="adj2"/>
              </a:avLst>
            </a:prstGeom>
            <a:solidFill>
              <a:srgbClr val="B02C2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rot="-2495643">
              <a:off x="4941000" y="3162728"/>
              <a:ext cx="578445" cy="579093"/>
            </a:xfrm>
            <a:prstGeom prst="pie">
              <a:avLst>
                <a:gd fmla="val 4028252" name="adj1"/>
                <a:gd fmla="val 17183677" name="adj2"/>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rot="-4556960">
              <a:off x="3257335" y="1939059"/>
              <a:ext cx="578302" cy="578957"/>
            </a:xfrm>
            <a:prstGeom prst="pie">
              <a:avLst>
                <a:gd fmla="val 6190354" name="adj1"/>
                <a:gd fmla="val 14996165" name="adj2"/>
              </a:avLst>
            </a:prstGeom>
            <a:solidFill>
              <a:srgbClr val="D83829"/>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rot="6204541">
              <a:off x="3257468" y="1938977"/>
              <a:ext cx="578264" cy="578917"/>
            </a:xfrm>
            <a:prstGeom prst="pie">
              <a:avLst>
                <a:gd fmla="val 4028252" name="adj1"/>
                <a:gd fmla="val 17183677" name="adj2"/>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1564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What’s Changed</a:t>
            </a:r>
            <a:endParaRPr b="1" sz="3600"/>
          </a:p>
        </p:txBody>
      </p:sp>
      <p:sp>
        <p:nvSpPr>
          <p:cNvPr id="246" name="Shape 246"/>
          <p:cNvSpPr txBox="1"/>
          <p:nvPr>
            <p:ph idx="4294967295" type="body"/>
          </p:nvPr>
        </p:nvSpPr>
        <p:spPr>
          <a:xfrm>
            <a:off x="4832400" y="1025400"/>
            <a:ext cx="3999900" cy="38622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Font typeface="Roboto"/>
              <a:buChar char="➔"/>
            </a:pPr>
            <a:r>
              <a:rPr lang="en">
                <a:latin typeface="Roboto"/>
                <a:ea typeface="Roboto"/>
                <a:cs typeface="Roboto"/>
                <a:sym typeface="Roboto"/>
              </a:rPr>
              <a:t>Due to this major shift, we no longer needed to use Laravel or the CAS API.</a:t>
            </a:r>
            <a:br>
              <a:rPr lang="en">
                <a:latin typeface="Roboto"/>
                <a:ea typeface="Roboto"/>
                <a:cs typeface="Roboto"/>
                <a:sym typeface="Roboto"/>
              </a:rPr>
            </a:br>
            <a:endParaRPr>
              <a:latin typeface="Roboto"/>
              <a:ea typeface="Roboto"/>
              <a:cs typeface="Roboto"/>
              <a:sym typeface="Roboto"/>
            </a:endParaRPr>
          </a:p>
          <a:p>
            <a:pPr indent="-342900" lvl="0" marL="457200" rtl="0">
              <a:lnSpc>
                <a:spcPct val="100000"/>
              </a:lnSpc>
              <a:spcBef>
                <a:spcPts val="0"/>
              </a:spcBef>
              <a:spcAft>
                <a:spcPts val="0"/>
              </a:spcAft>
              <a:buSzPts val="1800"/>
              <a:buFont typeface="Roboto"/>
              <a:buChar char="➔"/>
            </a:pPr>
            <a:r>
              <a:rPr lang="en">
                <a:latin typeface="Roboto"/>
                <a:ea typeface="Roboto"/>
                <a:cs typeface="Roboto"/>
                <a:sym typeface="Roboto"/>
              </a:rPr>
              <a:t>Instead, we used different technologies which we will talk about later.</a:t>
            </a:r>
            <a:br>
              <a:rPr lang="en">
                <a:latin typeface="Roboto"/>
                <a:ea typeface="Roboto"/>
                <a:cs typeface="Roboto"/>
                <a:sym typeface="Roboto"/>
              </a:rPr>
            </a:br>
            <a:endParaRPr>
              <a:latin typeface="Roboto"/>
              <a:ea typeface="Roboto"/>
              <a:cs typeface="Roboto"/>
              <a:sym typeface="Roboto"/>
            </a:endParaRPr>
          </a:p>
        </p:txBody>
      </p:sp>
      <p:sp>
        <p:nvSpPr>
          <p:cNvPr id="247" name="Shape 247"/>
          <p:cNvSpPr txBox="1"/>
          <p:nvPr>
            <p:ph idx="4294967295" type="body"/>
          </p:nvPr>
        </p:nvSpPr>
        <p:spPr>
          <a:xfrm>
            <a:off x="311700" y="1025400"/>
            <a:ext cx="3999900" cy="38622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Font typeface="Roboto"/>
              <a:buChar char="➔"/>
            </a:pPr>
            <a:r>
              <a:rPr lang="en">
                <a:latin typeface="Roboto"/>
                <a:ea typeface="Roboto"/>
                <a:cs typeface="Roboto"/>
                <a:sym typeface="Roboto"/>
              </a:rPr>
              <a:t>Searches are no longer able to be filtered; this was going to be too much extensive php given the time constraints of this class.</a:t>
            </a:r>
            <a:br>
              <a:rPr lang="en">
                <a:latin typeface="Roboto"/>
                <a:ea typeface="Roboto"/>
                <a:cs typeface="Roboto"/>
                <a:sym typeface="Roboto"/>
              </a:rPr>
            </a:br>
            <a:endParaRPr>
              <a:latin typeface="Roboto"/>
              <a:ea typeface="Roboto"/>
              <a:cs typeface="Roboto"/>
              <a:sym typeface="Roboto"/>
            </a:endParaRPr>
          </a:p>
          <a:p>
            <a:pPr indent="-342900" lvl="0" marL="457200" rtl="0">
              <a:lnSpc>
                <a:spcPct val="100000"/>
              </a:lnSpc>
              <a:spcBef>
                <a:spcPts val="0"/>
              </a:spcBef>
              <a:spcAft>
                <a:spcPts val="0"/>
              </a:spcAft>
              <a:buSzPts val="1800"/>
              <a:buFont typeface="Roboto"/>
              <a:buChar char="➔"/>
            </a:pPr>
            <a:r>
              <a:rPr lang="en">
                <a:latin typeface="Roboto"/>
                <a:ea typeface="Roboto"/>
                <a:cs typeface="Roboto"/>
                <a:sym typeface="Roboto"/>
              </a:rPr>
              <a:t>Instead, users will be able to navigate our site in a different manner.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