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6" r:id="rId9"/>
    <p:sldId id="263" r:id="rId10"/>
    <p:sldId id="264" r:id="rId11"/>
    <p:sldId id="265" r:id="rId12"/>
    <p:sldId id="273" r:id="rId13"/>
    <p:sldId id="271" r:id="rId14"/>
    <p:sldId id="267" r:id="rId15"/>
    <p:sldId id="269" r:id="rId16"/>
    <p:sldId id="28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in KJ" initials="NK" lastIdx="1" clrIdx="0">
    <p:extLst>
      <p:ext uri="{19B8F6BF-5375-455C-9EA6-DF929625EA0E}">
        <p15:presenceInfo xmlns:p15="http://schemas.microsoft.com/office/powerpoint/2012/main" xmlns="" userId="2c1806c59b181b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8D2D-D30C-431B-BC74-65EE8C1893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A551B8-900E-4DA1-9580-F33A9B254284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Understanding The Business Objective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A38A1A97-D9BD-4608-860A-0E8A08AA3F1E}" type="parTrans" cxnId="{9E46D267-27E2-4C23-BA1E-972AB7542694}">
      <dgm:prSet/>
      <dgm:spPr/>
      <dgm:t>
        <a:bodyPr/>
        <a:lstStyle/>
        <a:p>
          <a:endParaRPr lang="en-IN"/>
        </a:p>
      </dgm:t>
    </dgm:pt>
    <dgm:pt modelId="{B9880382-8801-4693-BA52-3DAF85E49231}" type="sibTrans" cxnId="{9E46D267-27E2-4C23-BA1E-972AB7542694}">
      <dgm:prSet/>
      <dgm:spPr/>
      <dgm:t>
        <a:bodyPr/>
        <a:lstStyle/>
        <a:p>
          <a:endParaRPr lang="en-IN"/>
        </a:p>
      </dgm:t>
    </dgm:pt>
    <dgm:pt modelId="{CB6A768E-7C25-4BD9-A4CE-9F4AE47B9BC0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Data Collection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3D8D4387-F856-49AB-B585-B4D79B0D04F8}" type="parTrans" cxnId="{71C794B6-0ADF-41EE-BA6D-A7F51EF55228}">
      <dgm:prSet/>
      <dgm:spPr/>
      <dgm:t>
        <a:bodyPr/>
        <a:lstStyle/>
        <a:p>
          <a:endParaRPr lang="en-IN"/>
        </a:p>
      </dgm:t>
    </dgm:pt>
    <dgm:pt modelId="{C5EA6CFD-50E7-4644-98EF-FB56799B5ACC}" type="sibTrans" cxnId="{71C794B6-0ADF-41EE-BA6D-A7F51EF55228}">
      <dgm:prSet/>
      <dgm:spPr/>
      <dgm:t>
        <a:bodyPr/>
        <a:lstStyle/>
        <a:p>
          <a:endParaRPr lang="en-IN"/>
        </a:p>
      </dgm:t>
    </dgm:pt>
    <dgm:pt modelId="{08A5DCC7-F39E-4A82-9B8B-218FD2210D2E}">
      <dgm:prSet phldrT="[Text]"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EDA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7029CAB1-FF49-42A0-99A4-24F53FC5DC14}" type="parTrans" cxnId="{B6934B30-5998-4450-BC77-8A64DEE3B90F}">
      <dgm:prSet/>
      <dgm:spPr/>
      <dgm:t>
        <a:bodyPr/>
        <a:lstStyle/>
        <a:p>
          <a:endParaRPr lang="en-IN"/>
        </a:p>
      </dgm:t>
    </dgm:pt>
    <dgm:pt modelId="{15267BE8-E352-450A-A073-2837E60F4C60}" type="sibTrans" cxnId="{B6934B30-5998-4450-BC77-8A64DEE3B90F}">
      <dgm:prSet/>
      <dgm:spPr/>
      <dgm:t>
        <a:bodyPr/>
        <a:lstStyle/>
        <a:p>
          <a:endParaRPr lang="en-IN"/>
        </a:p>
      </dgm:t>
    </dgm:pt>
    <dgm:pt modelId="{F11A0A1C-F8F2-4D17-9BF6-3746F1572AB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Modelling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CE4E94D3-8920-4F11-8FAB-734D8F4BB172}" type="parTrans" cxnId="{121D399A-A4EE-4254-80FA-AD285BD676D7}">
      <dgm:prSet/>
      <dgm:spPr/>
      <dgm:t>
        <a:bodyPr/>
        <a:lstStyle/>
        <a:p>
          <a:endParaRPr lang="en-IN"/>
        </a:p>
      </dgm:t>
    </dgm:pt>
    <dgm:pt modelId="{35D66756-B8F2-4033-81C4-488D852E549E}" type="sibTrans" cxnId="{121D399A-A4EE-4254-80FA-AD285BD676D7}">
      <dgm:prSet/>
      <dgm:spPr/>
      <dgm:t>
        <a:bodyPr/>
        <a:lstStyle/>
        <a:p>
          <a:endParaRPr lang="en-IN"/>
        </a:p>
      </dgm:t>
    </dgm:pt>
    <dgm:pt modelId="{B2E06A22-5B74-4536-8BA8-1071103137E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 Evaluation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EFFC8F30-209C-41B6-8F4A-DCB266E3476C}" type="parTrans" cxnId="{A5396263-A38F-4C0A-AEB7-B6E160703805}">
      <dgm:prSet/>
      <dgm:spPr/>
      <dgm:t>
        <a:bodyPr/>
        <a:lstStyle/>
        <a:p>
          <a:endParaRPr lang="en-IN"/>
        </a:p>
      </dgm:t>
    </dgm:pt>
    <dgm:pt modelId="{4A06E179-A15A-480E-AB3E-91B36FB63E3E}" type="sibTrans" cxnId="{A5396263-A38F-4C0A-AEB7-B6E160703805}">
      <dgm:prSet/>
      <dgm:spPr/>
      <dgm:t>
        <a:bodyPr/>
        <a:lstStyle/>
        <a:p>
          <a:endParaRPr lang="en-IN"/>
        </a:p>
      </dgm:t>
    </dgm:pt>
    <dgm:pt modelId="{58D0FD8F-4E2A-4484-A020-642072B02C0F}">
      <dgm:prSet custT="1"/>
      <dgm:spPr/>
      <dgm:t>
        <a:bodyPr/>
        <a:lstStyle/>
        <a:p>
          <a:r>
            <a:rPr lang="en-US" sz="1600" b="1" dirty="0">
              <a:latin typeface="Bookman Old Style" panose="02050604050505020204" pitchFamily="18" charset="0"/>
            </a:rPr>
            <a:t>Model Deployment</a:t>
          </a:r>
          <a:endParaRPr lang="en-IN" sz="1600" b="1" dirty="0">
            <a:latin typeface="Bookman Old Style" panose="02050604050505020204" pitchFamily="18" charset="0"/>
          </a:endParaRPr>
        </a:p>
      </dgm:t>
    </dgm:pt>
    <dgm:pt modelId="{6007DA6C-49B9-4138-BA4A-1A41A746C2C9}" type="parTrans" cxnId="{A3E421B2-105E-47A1-B916-44F3608CF994}">
      <dgm:prSet/>
      <dgm:spPr/>
      <dgm:t>
        <a:bodyPr/>
        <a:lstStyle/>
        <a:p>
          <a:endParaRPr lang="en-IN"/>
        </a:p>
      </dgm:t>
    </dgm:pt>
    <dgm:pt modelId="{212D361A-70A1-427D-8CE7-84150125B7A3}" type="sibTrans" cxnId="{A3E421B2-105E-47A1-B916-44F3608CF994}">
      <dgm:prSet/>
      <dgm:spPr/>
      <dgm:t>
        <a:bodyPr/>
        <a:lstStyle/>
        <a:p>
          <a:endParaRPr lang="en-IN"/>
        </a:p>
      </dgm:t>
    </dgm:pt>
    <dgm:pt modelId="{9C23C918-5E16-448F-9247-510DDB838728}" type="pres">
      <dgm:prSet presAssocID="{04F88D2D-D30C-431B-BC74-65EE8C1893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9DBD32-F8C8-48CE-B01B-D722ADFF2013}" type="pres">
      <dgm:prSet presAssocID="{5AA551B8-900E-4DA1-9580-F33A9B254284}" presName="parTxOnly" presStyleLbl="node1" presStyleIdx="0" presStyleCnt="6" custScaleX="152337" custScaleY="1278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70BD5-DE9F-4E2E-8402-6D679D96C095}" type="pres">
      <dgm:prSet presAssocID="{B9880382-8801-4693-BA52-3DAF85E49231}" presName="parTxOnlySpace" presStyleCnt="0"/>
      <dgm:spPr/>
    </dgm:pt>
    <dgm:pt modelId="{70EA753B-0B2A-4299-9A44-0F7C66CAA90F}" type="pres">
      <dgm:prSet presAssocID="{CB6A768E-7C25-4BD9-A4CE-9F4AE47B9BC0}" presName="parTxOnly" presStyleLbl="node1" presStyleIdx="1" presStyleCnt="6" custScaleX="120356" custScaleY="129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34FE2-5F5B-427A-AAC8-9875406BF9AC}" type="pres">
      <dgm:prSet presAssocID="{C5EA6CFD-50E7-4644-98EF-FB56799B5ACC}" presName="parTxOnlySpace" presStyleCnt="0"/>
      <dgm:spPr/>
    </dgm:pt>
    <dgm:pt modelId="{E46652FC-5EAD-475B-992D-D67F84DFA343}" type="pres">
      <dgm:prSet presAssocID="{08A5DCC7-F39E-4A82-9B8B-218FD2210D2E}" presName="parTxOnly" presStyleLbl="node1" presStyleIdx="2" presStyleCnt="6" custScaleX="91170" custScaleY="127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ECE5-EE93-459F-9CAC-1C9B916DC0F8}" type="pres">
      <dgm:prSet presAssocID="{15267BE8-E352-450A-A073-2837E60F4C60}" presName="parTxOnlySpace" presStyleCnt="0"/>
      <dgm:spPr/>
    </dgm:pt>
    <dgm:pt modelId="{72AD798E-6DCE-4BD3-9B9A-9CE14FEC89D5}" type="pres">
      <dgm:prSet presAssocID="{F11A0A1C-F8F2-4D17-9BF6-3746F1572ABF}" presName="parTxOnly" presStyleLbl="node1" presStyleIdx="3" presStyleCnt="6" custScaleX="123317" custScaleY="130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39595-CD56-45DB-86A2-73EBE780E326}" type="pres">
      <dgm:prSet presAssocID="{35D66756-B8F2-4033-81C4-488D852E549E}" presName="parTxOnlySpace" presStyleCnt="0"/>
      <dgm:spPr/>
    </dgm:pt>
    <dgm:pt modelId="{1EDDAE49-BE83-49AC-9EF8-B4FB7BB58362}" type="pres">
      <dgm:prSet presAssocID="{B2E06A22-5B74-4536-8BA8-1071103137EF}" presName="parTxOnly" presStyleLbl="node1" presStyleIdx="4" presStyleCnt="6" custScaleX="122623" custScaleY="12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25C12-04CF-47A5-9C00-F0081973C589}" type="pres">
      <dgm:prSet presAssocID="{4A06E179-A15A-480E-AB3E-91B36FB63E3E}" presName="parTxOnlySpace" presStyleCnt="0"/>
      <dgm:spPr/>
    </dgm:pt>
    <dgm:pt modelId="{A5BCF64C-C544-4673-9658-2EC7E4A33E78}" type="pres">
      <dgm:prSet presAssocID="{58D0FD8F-4E2A-4484-A020-642072B02C0F}" presName="parTxOnly" presStyleLbl="node1" presStyleIdx="5" presStyleCnt="6" custScaleX="130178" custScaleY="125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794B6-0ADF-41EE-BA6D-A7F51EF55228}" srcId="{04F88D2D-D30C-431B-BC74-65EE8C1893DF}" destId="{CB6A768E-7C25-4BD9-A4CE-9F4AE47B9BC0}" srcOrd="1" destOrd="0" parTransId="{3D8D4387-F856-49AB-B585-B4D79B0D04F8}" sibTransId="{C5EA6CFD-50E7-4644-98EF-FB56799B5ACC}"/>
    <dgm:cxn modelId="{B6934B30-5998-4450-BC77-8A64DEE3B90F}" srcId="{04F88D2D-D30C-431B-BC74-65EE8C1893DF}" destId="{08A5DCC7-F39E-4A82-9B8B-218FD2210D2E}" srcOrd="2" destOrd="0" parTransId="{7029CAB1-FF49-42A0-99A4-24F53FC5DC14}" sibTransId="{15267BE8-E352-450A-A073-2837E60F4C60}"/>
    <dgm:cxn modelId="{A3E421B2-105E-47A1-B916-44F3608CF994}" srcId="{04F88D2D-D30C-431B-BC74-65EE8C1893DF}" destId="{58D0FD8F-4E2A-4484-A020-642072B02C0F}" srcOrd="5" destOrd="0" parTransId="{6007DA6C-49B9-4138-BA4A-1A41A746C2C9}" sibTransId="{212D361A-70A1-427D-8CE7-84150125B7A3}"/>
    <dgm:cxn modelId="{9E46D267-27E2-4C23-BA1E-972AB7542694}" srcId="{04F88D2D-D30C-431B-BC74-65EE8C1893DF}" destId="{5AA551B8-900E-4DA1-9580-F33A9B254284}" srcOrd="0" destOrd="0" parTransId="{A38A1A97-D9BD-4608-860A-0E8A08AA3F1E}" sibTransId="{B9880382-8801-4693-BA52-3DAF85E49231}"/>
    <dgm:cxn modelId="{32634589-1EE2-4A53-BF65-F8726CB4F023}" type="presOf" srcId="{B2E06A22-5B74-4536-8BA8-1071103137EF}" destId="{1EDDAE49-BE83-49AC-9EF8-B4FB7BB58362}" srcOrd="0" destOrd="0" presId="urn:microsoft.com/office/officeart/2005/8/layout/chevron1"/>
    <dgm:cxn modelId="{D89AEF50-3EB2-48B7-AAF0-3CBDABE7C656}" type="presOf" srcId="{04F88D2D-D30C-431B-BC74-65EE8C1893DF}" destId="{9C23C918-5E16-448F-9247-510DDB838728}" srcOrd="0" destOrd="0" presId="urn:microsoft.com/office/officeart/2005/8/layout/chevron1"/>
    <dgm:cxn modelId="{F78C2870-D192-488D-8C33-94AE6DA859E2}" type="presOf" srcId="{58D0FD8F-4E2A-4484-A020-642072B02C0F}" destId="{A5BCF64C-C544-4673-9658-2EC7E4A33E78}" srcOrd="0" destOrd="0" presId="urn:microsoft.com/office/officeart/2005/8/layout/chevron1"/>
    <dgm:cxn modelId="{D13961FC-5E3B-4DE7-AB61-39F07C219B79}" type="presOf" srcId="{CB6A768E-7C25-4BD9-A4CE-9F4AE47B9BC0}" destId="{70EA753B-0B2A-4299-9A44-0F7C66CAA90F}" srcOrd="0" destOrd="0" presId="urn:microsoft.com/office/officeart/2005/8/layout/chevron1"/>
    <dgm:cxn modelId="{121D399A-A4EE-4254-80FA-AD285BD676D7}" srcId="{04F88D2D-D30C-431B-BC74-65EE8C1893DF}" destId="{F11A0A1C-F8F2-4D17-9BF6-3746F1572ABF}" srcOrd="3" destOrd="0" parTransId="{CE4E94D3-8920-4F11-8FAB-734D8F4BB172}" sibTransId="{35D66756-B8F2-4033-81C4-488D852E549E}"/>
    <dgm:cxn modelId="{C6454BE6-26C2-4CE6-9B4C-AA1BF7D9EE69}" type="presOf" srcId="{08A5DCC7-F39E-4A82-9B8B-218FD2210D2E}" destId="{E46652FC-5EAD-475B-992D-D67F84DFA343}" srcOrd="0" destOrd="0" presId="urn:microsoft.com/office/officeart/2005/8/layout/chevron1"/>
    <dgm:cxn modelId="{6F676FA1-5C43-4915-8A35-4D1045D7072B}" type="presOf" srcId="{F11A0A1C-F8F2-4D17-9BF6-3746F1572ABF}" destId="{72AD798E-6DCE-4BD3-9B9A-9CE14FEC89D5}" srcOrd="0" destOrd="0" presId="urn:microsoft.com/office/officeart/2005/8/layout/chevron1"/>
    <dgm:cxn modelId="{8B6AED54-3C48-45E2-9313-1822ABF9D1A6}" type="presOf" srcId="{5AA551B8-900E-4DA1-9580-F33A9B254284}" destId="{C09DBD32-F8C8-48CE-B01B-D722ADFF2013}" srcOrd="0" destOrd="0" presId="urn:microsoft.com/office/officeart/2005/8/layout/chevron1"/>
    <dgm:cxn modelId="{A5396263-A38F-4C0A-AEB7-B6E160703805}" srcId="{04F88D2D-D30C-431B-BC74-65EE8C1893DF}" destId="{B2E06A22-5B74-4536-8BA8-1071103137EF}" srcOrd="4" destOrd="0" parTransId="{EFFC8F30-209C-41B6-8F4A-DCB266E3476C}" sibTransId="{4A06E179-A15A-480E-AB3E-91B36FB63E3E}"/>
    <dgm:cxn modelId="{C5FED69F-5DD8-4727-BE03-D61F33834633}" type="presParOf" srcId="{9C23C918-5E16-448F-9247-510DDB838728}" destId="{C09DBD32-F8C8-48CE-B01B-D722ADFF2013}" srcOrd="0" destOrd="0" presId="urn:microsoft.com/office/officeart/2005/8/layout/chevron1"/>
    <dgm:cxn modelId="{35A3FBEE-AAB7-4D98-9F91-209B99DB332A}" type="presParOf" srcId="{9C23C918-5E16-448F-9247-510DDB838728}" destId="{38370BD5-DE9F-4E2E-8402-6D679D96C095}" srcOrd="1" destOrd="0" presId="urn:microsoft.com/office/officeart/2005/8/layout/chevron1"/>
    <dgm:cxn modelId="{45A5644F-1AB4-482A-8104-E5A4AEE029FB}" type="presParOf" srcId="{9C23C918-5E16-448F-9247-510DDB838728}" destId="{70EA753B-0B2A-4299-9A44-0F7C66CAA90F}" srcOrd="2" destOrd="0" presId="urn:microsoft.com/office/officeart/2005/8/layout/chevron1"/>
    <dgm:cxn modelId="{E4FDD81F-0CFE-48F7-B5A0-FE3093DE25FA}" type="presParOf" srcId="{9C23C918-5E16-448F-9247-510DDB838728}" destId="{C4934FE2-5F5B-427A-AAC8-9875406BF9AC}" srcOrd="3" destOrd="0" presId="urn:microsoft.com/office/officeart/2005/8/layout/chevron1"/>
    <dgm:cxn modelId="{83EF09A4-AE22-4968-8A56-F43E8581AA2F}" type="presParOf" srcId="{9C23C918-5E16-448F-9247-510DDB838728}" destId="{E46652FC-5EAD-475B-992D-D67F84DFA343}" srcOrd="4" destOrd="0" presId="urn:microsoft.com/office/officeart/2005/8/layout/chevron1"/>
    <dgm:cxn modelId="{B35FD6F5-9E60-466F-9BCD-569A5447056A}" type="presParOf" srcId="{9C23C918-5E16-448F-9247-510DDB838728}" destId="{65C9ECE5-EE93-459F-9CAC-1C9B916DC0F8}" srcOrd="5" destOrd="0" presId="urn:microsoft.com/office/officeart/2005/8/layout/chevron1"/>
    <dgm:cxn modelId="{8FC248CA-B915-4A01-B33C-596C9EBA3D49}" type="presParOf" srcId="{9C23C918-5E16-448F-9247-510DDB838728}" destId="{72AD798E-6DCE-4BD3-9B9A-9CE14FEC89D5}" srcOrd="6" destOrd="0" presId="urn:microsoft.com/office/officeart/2005/8/layout/chevron1"/>
    <dgm:cxn modelId="{89CC8445-9EA3-499F-9434-04FA9B805CA7}" type="presParOf" srcId="{9C23C918-5E16-448F-9247-510DDB838728}" destId="{50E39595-CD56-45DB-86A2-73EBE780E326}" srcOrd="7" destOrd="0" presId="urn:microsoft.com/office/officeart/2005/8/layout/chevron1"/>
    <dgm:cxn modelId="{82A58FB8-FD8E-4981-AB28-9C6331F026C7}" type="presParOf" srcId="{9C23C918-5E16-448F-9247-510DDB838728}" destId="{1EDDAE49-BE83-49AC-9EF8-B4FB7BB58362}" srcOrd="8" destOrd="0" presId="urn:microsoft.com/office/officeart/2005/8/layout/chevron1"/>
    <dgm:cxn modelId="{28318E7B-8596-4C3C-9E12-17BCBEC91220}" type="presParOf" srcId="{9C23C918-5E16-448F-9247-510DDB838728}" destId="{09B25C12-04CF-47A5-9C00-F0081973C589}" srcOrd="9" destOrd="0" presId="urn:microsoft.com/office/officeart/2005/8/layout/chevron1"/>
    <dgm:cxn modelId="{71AD322B-8317-4C93-9C01-E7EEE10729A7}" type="presParOf" srcId="{9C23C918-5E16-448F-9247-510DDB838728}" destId="{A5BCF64C-C544-4673-9658-2EC7E4A33E7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DBD32-F8C8-48CE-B01B-D722ADFF2013}">
      <dsp:nvSpPr>
        <dsp:cNvPr id="0" name=""/>
        <dsp:cNvSpPr/>
      </dsp:nvSpPr>
      <dsp:spPr>
        <a:xfrm>
          <a:off x="6430" y="1839075"/>
          <a:ext cx="2633009" cy="8835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Understanding The Business Objective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448219" y="1839075"/>
        <a:ext cx="1749432" cy="883577"/>
      </dsp:txXfrm>
    </dsp:sp>
    <dsp:sp modelId="{70EA753B-0B2A-4299-9A44-0F7C66CAA90F}">
      <dsp:nvSpPr>
        <dsp:cNvPr id="0" name=""/>
        <dsp:cNvSpPr/>
      </dsp:nvSpPr>
      <dsp:spPr>
        <a:xfrm>
          <a:off x="2466599" y="1831843"/>
          <a:ext cx="2080246" cy="898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Data Collection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2915619" y="1831843"/>
        <a:ext cx="1182206" cy="898040"/>
      </dsp:txXfrm>
    </dsp:sp>
    <dsp:sp modelId="{E46652FC-5EAD-475B-992D-D67F84DFA343}">
      <dsp:nvSpPr>
        <dsp:cNvPr id="0" name=""/>
        <dsp:cNvSpPr/>
      </dsp:nvSpPr>
      <dsp:spPr>
        <a:xfrm>
          <a:off x="4374004" y="1839929"/>
          <a:ext cx="1575792" cy="881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EDA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4814939" y="1839929"/>
        <a:ext cx="693923" cy="881869"/>
      </dsp:txXfrm>
    </dsp:sp>
    <dsp:sp modelId="{72AD798E-6DCE-4BD3-9B9A-9CE14FEC89D5}">
      <dsp:nvSpPr>
        <dsp:cNvPr id="0" name=""/>
        <dsp:cNvSpPr/>
      </dsp:nvSpPr>
      <dsp:spPr>
        <a:xfrm>
          <a:off x="5776956" y="1831086"/>
          <a:ext cx="2131424" cy="8995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Modelling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6226734" y="1831086"/>
        <a:ext cx="1231869" cy="899555"/>
      </dsp:txXfrm>
    </dsp:sp>
    <dsp:sp modelId="{1EDDAE49-BE83-49AC-9EF8-B4FB7BB58362}">
      <dsp:nvSpPr>
        <dsp:cNvPr id="0" name=""/>
        <dsp:cNvSpPr/>
      </dsp:nvSpPr>
      <dsp:spPr>
        <a:xfrm>
          <a:off x="7735539" y="1853593"/>
          <a:ext cx="2119429" cy="854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 Evaluation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8162809" y="1853593"/>
        <a:ext cx="1264889" cy="854540"/>
      </dsp:txXfrm>
    </dsp:sp>
    <dsp:sp modelId="{A5BCF64C-C544-4673-9658-2EC7E4A33E78}">
      <dsp:nvSpPr>
        <dsp:cNvPr id="0" name=""/>
        <dsp:cNvSpPr/>
      </dsp:nvSpPr>
      <dsp:spPr>
        <a:xfrm>
          <a:off x="9682128" y="1846400"/>
          <a:ext cx="2250011" cy="868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man Old Style" panose="02050604050505020204" pitchFamily="18" charset="0"/>
            </a:rPr>
            <a:t>Model Deployment</a:t>
          </a:r>
          <a:endParaRPr lang="en-IN" sz="1600" b="1" kern="1200" dirty="0">
            <a:latin typeface="Bookman Old Style" panose="02050604050505020204" pitchFamily="18" charset="0"/>
          </a:endParaRPr>
        </a:p>
      </dsp:txBody>
      <dsp:txXfrm>
        <a:off x="10116592" y="1846400"/>
        <a:ext cx="1381084" cy="86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104E14-B1B7-4587-9E35-7E18C180C1B1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82A159-4793-4B91-B8C0-9E604B89AC0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5B1C4-5B31-4337-14C0-178AE492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708"/>
            <a:ext cx="9144000" cy="14383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Project-DS_P_137</a:t>
            </a:r>
            <a:br>
              <a:rPr lang="en-US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</a:br>
            <a:r>
              <a:rPr lang="en-US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Hotel Rating Classification</a:t>
            </a:r>
            <a:endParaRPr lang="en-IN" sz="4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C4DF56-388C-3D72-AAF7-1A0F798D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73" y="2332234"/>
            <a:ext cx="11558427" cy="437679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Mentors:</a:t>
            </a:r>
          </a:p>
          <a:p>
            <a:pPr algn="l"/>
            <a:r>
              <a:rPr lang="en-IN" sz="1800" b="1" dirty="0">
                <a:latin typeface="Bookman Old Style" panose="02050604050505020204" pitchFamily="18" charset="0"/>
              </a:rPr>
              <a:t>KARTHIK MUSKULA</a:t>
            </a:r>
          </a:p>
          <a:p>
            <a:pPr algn="l"/>
            <a:r>
              <a:rPr lang="en-IN" sz="1800" b="1" dirty="0">
                <a:latin typeface="Bookman Old Style" panose="02050604050505020204" pitchFamily="18" charset="0"/>
              </a:rPr>
              <a:t>DHANYAPRIYA SOMASUNDARAM</a:t>
            </a:r>
          </a:p>
          <a:p>
            <a:pPr algn="l"/>
            <a:r>
              <a:rPr lang="en-IN" sz="1800" b="1" dirty="0">
                <a:latin typeface="Bookman Old Style" panose="02050604050505020204" pitchFamily="18" charset="0"/>
              </a:rPr>
              <a:t>16-07-2022</a:t>
            </a:r>
          </a:p>
          <a:p>
            <a:pPr algn="r"/>
            <a:r>
              <a:rPr lang="en-IN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Group 5:</a:t>
            </a:r>
          </a:p>
          <a:p>
            <a:pPr algn="r"/>
            <a:r>
              <a:rPr lang="en-IN" sz="1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Group Members</a:t>
            </a:r>
            <a:r>
              <a:rPr lang="en-IN" sz="1800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: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HEMAMBA DEVI MAJETI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SARITA SINGH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VASANTHA KUMAR. S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ADIL A ASHRAF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 NITHIN K J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MR.MUHAMMED AFSAL KP</a:t>
            </a:r>
          </a:p>
          <a:p>
            <a:pPr algn="r"/>
            <a:r>
              <a:rPr lang="en-IN" sz="1400" b="1" dirty="0">
                <a:latin typeface="Bookman Old Style" panose="02050604050505020204" pitchFamily="18" charset="0"/>
              </a:rPr>
              <a:t>SAMIT NANDI</a:t>
            </a:r>
          </a:p>
          <a:p>
            <a:pPr algn="r"/>
            <a:endParaRPr lang="en-IN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1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4344-8E93-1F04-A981-107FE75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14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DENSITY PLOT AND HEAT MAP FOR CORRELATION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99B8F619-1C52-1E9D-A842-A773387D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14" y="1438382"/>
            <a:ext cx="5003514" cy="41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C2CF8340-ED67-1593-A6FC-26067092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8474" y="1530848"/>
            <a:ext cx="4791180" cy="40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CC5B-C21D-D799-A6BB-047726B4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589106"/>
            <a:ext cx="10515600" cy="6472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Pair Plot</a:t>
            </a:r>
            <a:endParaRPr lang="en-IN" sz="28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342DFABF-A499-F522-9728-AE461D85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746" y="1334852"/>
            <a:ext cx="4726112" cy="25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18D7BB-158D-C0E6-3F6E-541D344DB85A}"/>
              </a:ext>
            </a:extLst>
          </p:cNvPr>
          <p:cNvSpPr txBox="1"/>
          <p:nvPr/>
        </p:nvSpPr>
        <p:spPr>
          <a:xfrm>
            <a:off x="838200" y="3719244"/>
            <a:ext cx="1051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Value Counts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</a:p>
          <a:p>
            <a:endParaRPr lang="en-US" sz="2400" b="1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Rating_1 :- 1421 (7%)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Rating_2 :- 1793 (9%)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Rating_3 :- 2184 (11%)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Rating_4 :- 6039 (29%)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j-lt"/>
              </a:rPr>
              <a:t>Rating_5 :- 9054 (44%)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97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55881D3-158B-3883-E8A1-4069E5B23F4E}"/>
              </a:ext>
            </a:extLst>
          </p:cNvPr>
          <p:cNvSpPr txBox="1">
            <a:spLocks/>
          </p:cNvSpPr>
          <p:nvPr/>
        </p:nvSpPr>
        <p:spPr>
          <a:xfrm>
            <a:off x="866335" y="1281742"/>
            <a:ext cx="10515600" cy="6780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Pre-processing steps: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55881D3-158B-3883-E8A1-4069E5B23F4E}"/>
              </a:ext>
            </a:extLst>
          </p:cNvPr>
          <p:cNvSpPr txBox="1">
            <a:spLocks/>
          </p:cNvSpPr>
          <p:nvPr/>
        </p:nvSpPr>
        <p:spPr>
          <a:xfrm>
            <a:off x="793653" y="2756505"/>
            <a:ext cx="10515600" cy="24204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I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Cleaning</a:t>
            </a:r>
            <a:r>
              <a:rPr kumimoji="0" lang="en-IN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data by removing </a:t>
            </a:r>
            <a:r>
              <a:rPr kumimoji="0" lang="en-IN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punctuations,Hashtags,RH,urls,tags</a:t>
            </a:r>
            <a:r>
              <a:rPr kumimoji="0" lang="en-IN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from the data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baseline="0" dirty="0" smtClean="0">
                <a:latin typeface="+mj-lt"/>
                <a:ea typeface="+mj-ea"/>
                <a:cs typeface="+mj-cs"/>
              </a:rPr>
              <a:t>Removing</a:t>
            </a:r>
            <a:r>
              <a:rPr lang="en-IN" sz="2400" dirty="0" smtClean="0">
                <a:latin typeface="+mj-lt"/>
                <a:ea typeface="+mj-ea"/>
                <a:cs typeface="+mj-cs"/>
              </a:rPr>
              <a:t> Stop words.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dirty="0" smtClean="0">
                <a:latin typeface="+mj-lt"/>
                <a:ea typeface="+mj-ea"/>
                <a:cs typeface="+mj-cs"/>
              </a:rPr>
              <a:t>Reducing words to their root form through Lemmatization.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400" dirty="0" smtClean="0">
                <a:latin typeface="+mj-lt"/>
                <a:ea typeface="+mj-ea"/>
                <a:cs typeface="+mj-cs"/>
              </a:rPr>
              <a:t>Finding Polarity and subjectivity of the words to understand the sentiment behind it.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40FFF4-375C-BA60-59B8-9DE6A8604333}"/>
              </a:ext>
            </a:extLst>
          </p:cNvPr>
          <p:cNvSpPr txBox="1"/>
          <p:nvPr/>
        </p:nvSpPr>
        <p:spPr>
          <a:xfrm>
            <a:off x="491447" y="249484"/>
            <a:ext cx="1120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Word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61CC1DC-FE4A-1E81-82EA-6F6C9437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914400"/>
            <a:ext cx="10763250" cy="41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C9C780-BC1B-8CF1-AEA1-A7352EFD7115}"/>
              </a:ext>
            </a:extLst>
          </p:cNvPr>
          <p:cNvSpPr txBox="1"/>
          <p:nvPr/>
        </p:nvSpPr>
        <p:spPr>
          <a:xfrm>
            <a:off x="491447" y="5280155"/>
            <a:ext cx="11209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Most of the words are indeed related to the customer experience with the hotel stay: 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great, nice, awesome, good, expensive </a:t>
            </a:r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etc. 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Some words are related to the hotels: 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hotel, rooms, parking </a:t>
            </a:r>
            <a:r>
              <a:rPr lang="en-US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269138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881D3-158B-3883-E8A1-4069E5B2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733102"/>
            <a:ext cx="10515600" cy="67809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n-gram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E24EA-1500-7758-3581-8CC71F777B6F}"/>
              </a:ext>
            </a:extLst>
          </p:cNvPr>
          <p:cNvSpPr txBox="1"/>
          <p:nvPr/>
        </p:nvSpPr>
        <p:spPr>
          <a:xfrm>
            <a:off x="680723" y="2059108"/>
            <a:ext cx="1080242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For </a:t>
            </a:r>
            <a:r>
              <a:rPr lang="en-US" b="1" dirty="0">
                <a:latin typeface="Bookman Old Style" panose="02050604050505020204" pitchFamily="18" charset="0"/>
              </a:rPr>
              <a:t>rating 4</a:t>
            </a:r>
          </a:p>
          <a:p>
            <a:r>
              <a:rPr lang="en-US" dirty="0">
                <a:latin typeface="Bookman Old Style" panose="02050604050505020204" pitchFamily="18" charset="0"/>
              </a:rPr>
              <a:t>[('great location', 845),                    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friendly', 763),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</a:t>
            </a:r>
            <a:r>
              <a:rPr lang="en-US" dirty="0" err="1">
                <a:latin typeface="Bookman Old Style" panose="02050604050505020204" pitchFamily="18" charset="0"/>
              </a:rPr>
              <a:t>punta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cana</a:t>
            </a:r>
            <a:r>
              <a:rPr lang="en-US" dirty="0">
                <a:latin typeface="Bookman Old Style" panose="02050604050505020204" pitchFamily="18" charset="0"/>
              </a:rPr>
              <a:t>', 565),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('walking distance', 528),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('friendly helpful', 503),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helpful', 416),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('good value', 414),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('stayed nights', 409),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('minute walk', 402),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time', 401)]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544" y="2067950"/>
            <a:ext cx="4979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For rating 5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[('great location', 1014),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('staff friendly', 1013),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('friendly helpful', 777),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('highly recommend', 736),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('walking distance', 735),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</a:t>
            </a:r>
            <a:r>
              <a:rPr lang="en-US" dirty="0" err="1" smtClean="0">
                <a:latin typeface="Bookman Old Style" panose="02050604050505020204" pitchFamily="18" charset="0"/>
              </a:rPr>
              <a:t>punta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cana</a:t>
            </a:r>
            <a:r>
              <a:rPr lang="en-US" dirty="0" smtClean="0">
                <a:latin typeface="Bookman Old Style" panose="02050604050505020204" pitchFamily="18" charset="0"/>
              </a:rPr>
              <a:t>', 603),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('staff helpful', 540),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('place stay', 540),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('stayed nights', 511),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('minute walk', 511)]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1448973"/>
            <a:ext cx="455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Bigram rating counts for 4 and 5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83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109EB6-7AF2-48B8-59F9-F96DC86D57C6}"/>
              </a:ext>
            </a:extLst>
          </p:cNvPr>
          <p:cNvSpPr txBox="1"/>
          <p:nvPr/>
        </p:nvSpPr>
        <p:spPr>
          <a:xfrm>
            <a:off x="823038" y="2290821"/>
            <a:ext cx="1094197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latin typeface="Bookman Old Style" panose="02050604050505020204" pitchFamily="18" charset="0"/>
            </a:endParaRPr>
          </a:p>
          <a:p>
            <a:r>
              <a:rPr lang="en-US" b="1" dirty="0" smtClean="0">
                <a:latin typeface="Bookman Old Style" panose="02050604050505020204" pitchFamily="18" charset="0"/>
              </a:rPr>
              <a:t>For </a:t>
            </a:r>
            <a:r>
              <a:rPr lang="en-US" b="1" dirty="0">
                <a:latin typeface="Bookman Old Style" panose="02050604050505020204" pitchFamily="18" charset="0"/>
              </a:rPr>
              <a:t>rating 4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[('staff friendly helpful', 298),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('good value money', 125),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('10 minute walk', 99),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('great place stay', 98),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('flat screen tv', 89),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('easy walking distance', 85),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('la carte restaurants', 85),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('king size bed', 73),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('staff helpful friendly', 68),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('free internet access', 68)]</a:t>
            </a:r>
          </a:p>
          <a:p>
            <a:endParaRPr lang="en-US" sz="900" dirty="0">
              <a:latin typeface="Bookman Old Style" panose="02050604050505020204" pitchFamily="18" charset="0"/>
            </a:endParaRPr>
          </a:p>
          <a:p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0461" y="2405575"/>
            <a:ext cx="44031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For rating 5</a:t>
            </a:r>
          </a:p>
          <a:p>
            <a:endParaRPr lang="en-US" sz="900" b="1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[('staff friendly helpful', 403),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('great place stay', 169),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('flat screen </a:t>
            </a:r>
            <a:r>
              <a:rPr lang="en-US" dirty="0" err="1" smtClean="0">
                <a:latin typeface="Bookman Old Style" panose="02050604050505020204" pitchFamily="18" charset="0"/>
              </a:rPr>
              <a:t>tv</a:t>
            </a:r>
            <a:r>
              <a:rPr lang="en-US" dirty="0" smtClean="0">
                <a:latin typeface="Bookman Old Style" panose="02050604050505020204" pitchFamily="18" charset="0"/>
              </a:rPr>
              <a:t>', 151),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('king size bed', 114),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('10 minute walk', 114),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('staff helpful friendly', 104),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('great location great', 100),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('free internet access', 100),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('easy walking distance', 96),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 ('staff extremely helpful', 94)]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858" y="1139483"/>
            <a:ext cx="6977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Tri gram rating counts for 4 and 5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2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B00B58-F443-F79B-E9DA-9AE8D2B7188E}"/>
              </a:ext>
            </a:extLst>
          </p:cNvPr>
          <p:cNvSpPr txBox="1"/>
          <p:nvPr/>
        </p:nvSpPr>
        <p:spPr>
          <a:xfrm>
            <a:off x="532544" y="976042"/>
            <a:ext cx="113529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Check for common words in highest rated reviews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4FA7FB-0B32-FE4E-8DB2-95BFC15309AD}"/>
              </a:ext>
            </a:extLst>
          </p:cNvPr>
          <p:cNvSpPr txBox="1"/>
          <p:nvPr/>
        </p:nvSpPr>
        <p:spPr>
          <a:xfrm>
            <a:off x="532544" y="1720840"/>
            <a:ext cx="113529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{'great location',</a:t>
            </a:r>
          </a:p>
          <a:p>
            <a:r>
              <a:rPr lang="en-US" sz="2000" dirty="0"/>
              <a:t> '</a:t>
            </a:r>
            <a:r>
              <a:rPr lang="en-US" sz="2000" dirty="0" err="1"/>
              <a:t>punta</a:t>
            </a:r>
            <a:r>
              <a:rPr lang="en-US" sz="2000" dirty="0"/>
              <a:t> </a:t>
            </a:r>
            <a:r>
              <a:rPr lang="en-US" sz="2000" dirty="0" err="1"/>
              <a:t>cana</a:t>
            </a:r>
            <a:r>
              <a:rPr lang="en-US" sz="2000" dirty="0"/>
              <a:t>',</a:t>
            </a:r>
          </a:p>
          <a:p>
            <a:r>
              <a:rPr lang="en-US" sz="2000" dirty="0"/>
              <a:t> 'staff friendly',</a:t>
            </a:r>
          </a:p>
          <a:p>
            <a:r>
              <a:rPr lang="en-US" sz="2000" dirty="0"/>
              <a:t> 'stayed nights',</a:t>
            </a:r>
          </a:p>
          <a:p>
            <a:r>
              <a:rPr lang="en-US" sz="2000" dirty="0"/>
              <a:t> 'walking distance’}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latin typeface="Bookman Old Style" panose="02050604050505020204" pitchFamily="18" charset="0"/>
              </a:rPr>
              <a:t>Check for common words in least rated reviews</a:t>
            </a:r>
          </a:p>
          <a:p>
            <a:endParaRPr lang="en-US" sz="2000" b="1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{'</a:t>
            </a:r>
            <a:r>
              <a:rPr lang="en-IN" sz="2000" dirty="0" err="1">
                <a:latin typeface="Bookman Old Style" panose="02050604050505020204" pitchFamily="18" charset="0"/>
              </a:rPr>
              <a:t>punta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err="1">
                <a:latin typeface="Bookman Old Style" panose="02050604050505020204" pitchFamily="18" charset="0"/>
              </a:rPr>
              <a:t>cana</a:t>
            </a:r>
            <a:r>
              <a:rPr lang="en-IN" sz="2000" dirty="0">
                <a:latin typeface="Bookman Old Style" panose="02050604050505020204" pitchFamily="18" charset="0"/>
              </a:rPr>
              <a:t>', '</a:t>
            </a:r>
            <a:r>
              <a:rPr lang="en-IN" sz="2000" dirty="0" err="1">
                <a:latin typeface="Bookman Old Style" panose="02050604050505020204" pitchFamily="18" charset="0"/>
              </a:rPr>
              <a:t>san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err="1">
                <a:latin typeface="Bookman Old Style" panose="02050604050505020204" pitchFamily="18" charset="0"/>
              </a:rPr>
              <a:t>juan</a:t>
            </a:r>
            <a:r>
              <a:rPr lang="en-IN" sz="2000" dirty="0">
                <a:latin typeface="Bookman Old Style" panose="02050604050505020204" pitchFamily="18" charset="0"/>
              </a:rPr>
              <a:t>'}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1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161" y="872198"/>
            <a:ext cx="10441842" cy="535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092" y="562708"/>
            <a:ext cx="9453490" cy="554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363" y="815926"/>
            <a:ext cx="9566031" cy="497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7A0F7F-BA89-61E2-76C2-BB9FDBB3EABD}"/>
              </a:ext>
            </a:extLst>
          </p:cNvPr>
          <p:cNvSpPr txBox="1"/>
          <p:nvPr/>
        </p:nvSpPr>
        <p:spPr>
          <a:xfrm>
            <a:off x="472612" y="852754"/>
            <a:ext cx="11157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Objective:</a:t>
            </a:r>
          </a:p>
          <a:p>
            <a:endParaRPr lang="en-US" sz="32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ookman Old Style" panose="02050604050505020204" pitchFamily="18" charset="0"/>
              </a:rPr>
              <a:t>This is a Classification Project, </a:t>
            </a:r>
            <a:r>
              <a:rPr lang="en-IN" sz="2400" dirty="0"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our goal is to examine how travellers are communicating their positive and negative experiences in online platforms for staying in a specific hotel and major objective is what are the attributes that travellers are considering while selecting a hotel.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With this manager can understand which elements of their hotel influence more in forming a positive review or improves hotel brand image.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98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025" y="576775"/>
            <a:ext cx="9045526" cy="58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822" y="618978"/>
            <a:ext cx="9791113" cy="56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137" y="691612"/>
            <a:ext cx="10109272" cy="423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12875" y="5472333"/>
            <a:ext cx="77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TF-IDF Data is converted into structured numerical format.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MODEL BUILDING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661181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1.Logistic Regression: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0.961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0.959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" y="2642381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2.Random Forest Classifier: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664" y="3444240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1.0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0.95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63" y="4482905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3.Naivebayes: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386" y="5326967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0.939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0.947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0.968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0.964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311" y="2529839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5.SVM: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394" y="3387968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0.997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0.959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582" y="4344572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6.Decision Tree: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665" y="5202701"/>
            <a:ext cx="634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train dataset is </a:t>
            </a:r>
            <a:r>
              <a:rPr lang="en-US" sz="2400" b="1" dirty="0" smtClean="0">
                <a:latin typeface="+mj-lt"/>
              </a:rPr>
              <a:t>1.0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Accuracy of test dataset is </a:t>
            </a:r>
            <a:r>
              <a:rPr lang="en-US" sz="2400" b="1" dirty="0" smtClean="0">
                <a:latin typeface="+mj-lt"/>
              </a:rPr>
              <a:t>0.938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493" y="656492"/>
            <a:ext cx="87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4.Gradient Boosting Classifier: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3834" y="2953267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39D423-C972-A541-B8F8-BD6B473C01F9}"/>
              </a:ext>
            </a:extLst>
          </p:cNvPr>
          <p:cNvSpPr txBox="1"/>
          <p:nvPr/>
        </p:nvSpPr>
        <p:spPr>
          <a:xfrm>
            <a:off x="236306" y="863027"/>
            <a:ext cx="11661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Project Flow</a:t>
            </a:r>
          </a:p>
          <a:p>
            <a:pPr algn="ctr"/>
            <a:endParaRPr lang="en-IN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6A2B9FB1-60E4-A4E8-F0B7-B08E36996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23776190"/>
              </p:ext>
            </p:extLst>
          </p:nvPr>
        </p:nvGraphicFramePr>
        <p:xfrm>
          <a:off x="143839" y="863027"/>
          <a:ext cx="11938570" cy="456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213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EXPLORATORY DATA ANALYSIS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7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3E3FA3-5350-5208-B368-8A43F12586BE}"/>
              </a:ext>
            </a:extLst>
          </p:cNvPr>
          <p:cNvSpPr txBox="1"/>
          <p:nvPr/>
        </p:nvSpPr>
        <p:spPr>
          <a:xfrm>
            <a:off x="753439" y="256853"/>
            <a:ext cx="106851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accent4"/>
              </a:solidFill>
              <a:latin typeface="Bookman Old Style" panose="02050604050505020204" pitchFamily="18" charset="0"/>
            </a:endParaRPr>
          </a:p>
          <a:p>
            <a:endParaRPr lang="en-US" sz="2400" b="1" dirty="0" smtClean="0">
              <a:solidFill>
                <a:schemeClr val="accent4"/>
              </a:solidFill>
              <a:latin typeface="Bookman Old Style" panose="02050604050505020204" pitchFamily="18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Set Details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:</a:t>
            </a:r>
          </a:p>
          <a:p>
            <a:endParaRPr lang="en-US" sz="2400" b="1" dirty="0" smtClean="0">
              <a:solidFill>
                <a:schemeClr val="accent4"/>
              </a:solidFill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Shape of the dataset is 20491 Rows ,2 Columns.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The two features are “Reviews” and “Ratings”.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Reviews Feature contain </a:t>
            </a:r>
            <a:r>
              <a:rPr lang="en-US" sz="2400" dirty="0" smtClean="0">
                <a:latin typeface="+mj-lt"/>
              </a:rPr>
              <a:t>categorical values and it is a “object” </a:t>
            </a:r>
            <a:r>
              <a:rPr lang="en-US" sz="2400" dirty="0" err="1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atatype</a:t>
            </a:r>
            <a:r>
              <a:rPr lang="en-US" sz="2400" dirty="0" smtClean="0">
                <a:latin typeface="+mj-lt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Ratings Feature contain numerical values and it is a “float64” </a:t>
            </a:r>
            <a:r>
              <a:rPr lang="en-US" sz="2400" dirty="0" err="1" smtClean="0">
                <a:latin typeface="+mj-lt"/>
              </a:rPr>
              <a:t>Datatype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+mj-lt"/>
              </a:rPr>
              <a:t>There are No null or missing values.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+mj-lt"/>
              </a:rPr>
              <a:t>No outliers in data.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7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190895-7B42-4ADB-F0DF-CF5DC1CCBDC5}"/>
              </a:ext>
            </a:extLst>
          </p:cNvPr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DATA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VISUALIZATION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79541FC-C24D-5EEE-5C7F-EEC540E1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04817"/>
            <a:ext cx="10227066" cy="39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FE568F-8947-9272-50DB-B6CBF065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321"/>
            <a:ext cx="105156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HISTOGRAM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179A49-0E71-9CBB-D8A3-C88B6635CCFA}"/>
              </a:ext>
            </a:extLst>
          </p:cNvPr>
          <p:cNvSpPr txBox="1"/>
          <p:nvPr/>
        </p:nvSpPr>
        <p:spPr>
          <a:xfrm>
            <a:off x="1126734" y="5553183"/>
            <a:ext cx="981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Here it is found that the given Data Set have more reviews with Rating 5 as compared with the reviews with rest of the ratings.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0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62B2C-2F42-4022-2BEE-A4DC6B62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3"/>
            <a:ext cx="10515600" cy="64727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Pie Plot</a:t>
            </a:r>
            <a:endParaRPr lang="en-IN" sz="3200" b="1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355286C-D288-E503-F1A7-D025B614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510" y="801385"/>
            <a:ext cx="8897420" cy="500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BA64-0F64-CE71-B81E-A7038ED97342}"/>
              </a:ext>
            </a:extLst>
          </p:cNvPr>
          <p:cNvSpPr txBox="1"/>
          <p:nvPr/>
        </p:nvSpPr>
        <p:spPr>
          <a:xfrm>
            <a:off x="636997" y="5858730"/>
            <a:ext cx="1139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By looking in to the plots plotted it is found that the major portion reviews in the Data Set are Good Reviews (i.e., 4 &amp; 5).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83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58396-77EB-EFD6-D5BD-ACDE2836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BOX PLOT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483F45C0-0A61-15BF-BB89-C3E117B2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2912" y="1222626"/>
            <a:ext cx="8157681" cy="37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FB3D5B-925A-33EC-B874-7812FAD111FE}"/>
              </a:ext>
            </a:extLst>
          </p:cNvPr>
          <p:cNvSpPr txBox="1"/>
          <p:nvPr/>
        </p:nvSpPr>
        <p:spPr>
          <a:xfrm>
            <a:off x="1742885" y="5029467"/>
            <a:ext cx="87062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The Box Plot Shows there are no Outliers in the given Data Set and </a:t>
            </a: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It is Positively Skewed.</a:t>
            </a:r>
          </a:p>
          <a:p>
            <a:pPr algn="just"/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13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</TotalTime>
  <Words>874</Words>
  <Application>Microsoft Office PowerPoint</Application>
  <PresentationFormat>Custom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Project-DS_P_137 Hotel Rating Classification</vt:lpstr>
      <vt:lpstr>Slide 2</vt:lpstr>
      <vt:lpstr>Slide 3</vt:lpstr>
      <vt:lpstr>Slide 4</vt:lpstr>
      <vt:lpstr>Slide 5</vt:lpstr>
      <vt:lpstr>Slide 6</vt:lpstr>
      <vt:lpstr>HISTOGRAM</vt:lpstr>
      <vt:lpstr>Pie Plot</vt:lpstr>
      <vt:lpstr>BOX PLOT</vt:lpstr>
      <vt:lpstr>DENSITY PLOT AND HEAT MAP FOR CORRELATION</vt:lpstr>
      <vt:lpstr>Pair Plot</vt:lpstr>
      <vt:lpstr>Slide 12</vt:lpstr>
      <vt:lpstr>Slide 13</vt:lpstr>
      <vt:lpstr>n-gram analysis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KJ</dc:creator>
  <cp:lastModifiedBy>Windows User</cp:lastModifiedBy>
  <cp:revision>119</cp:revision>
  <dcterms:created xsi:type="dcterms:W3CDTF">2022-07-20T13:32:00Z</dcterms:created>
  <dcterms:modified xsi:type="dcterms:W3CDTF">2022-08-08T08:48:41Z</dcterms:modified>
</cp:coreProperties>
</file>