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4" r:id="rId2"/>
    <p:sldId id="271" r:id="rId3"/>
    <p:sldId id="265" r:id="rId4"/>
    <p:sldId id="256" r:id="rId5"/>
    <p:sldId id="257" r:id="rId6"/>
    <p:sldId id="258" r:id="rId7"/>
    <p:sldId id="273" r:id="rId8"/>
    <p:sldId id="272" r:id="rId9"/>
    <p:sldId id="260" r:id="rId10"/>
    <p:sldId id="267" r:id="rId11"/>
    <p:sldId id="268" r:id="rId12"/>
    <p:sldId id="269" r:id="rId13"/>
    <p:sldId id="270" r:id="rId14"/>
    <p:sldId id="261" r:id="rId15"/>
    <p:sldId id="262" r:id="rId16"/>
    <p:sldId id="266"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D4A806-AC7E-4E48-92D1-536672D44A42}" type="datetimeFigureOut">
              <a:rPr lang="en-US" smtClean="0"/>
              <a:pPr/>
              <a:t>9/26/2019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EAF9AC7-E347-4D83-91E8-E140EC27F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4A806-AC7E-4E48-92D1-536672D44A42}" type="datetimeFigureOut">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4A806-AC7E-4E48-92D1-536672D44A42}" type="datetimeFigureOut">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D4A806-AC7E-4E48-92D1-536672D44A42}" type="datetimeFigureOut">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D4A806-AC7E-4E48-92D1-536672D44A42}" type="datetimeFigureOut">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F9AC7-E347-4D83-91E8-E140EC27FC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4A806-AC7E-4E48-92D1-536672D44A42}" type="datetimeFigureOut">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D4A806-AC7E-4E48-92D1-536672D44A42}" type="datetimeFigureOut">
              <a:rPr lang="en-US" smtClean="0"/>
              <a:pPr/>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D4A806-AC7E-4E48-92D1-536672D44A42}" type="datetimeFigureOut">
              <a:rPr lang="en-US" smtClean="0"/>
              <a:pPr/>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4A806-AC7E-4E48-92D1-536672D44A42}" type="datetimeFigureOut">
              <a:rPr lang="en-US" smtClean="0"/>
              <a:pPr/>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D4A806-AC7E-4E48-92D1-536672D44A42}" type="datetimeFigureOut">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F9AC7-E347-4D83-91E8-E140EC27FC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D4A806-AC7E-4E48-92D1-536672D44A42}" type="datetimeFigureOut">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EAF9AC7-E347-4D83-91E8-E140EC27FCF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D4A806-AC7E-4E48-92D1-536672D44A42}" type="datetimeFigureOut">
              <a:rPr lang="en-US" smtClean="0"/>
              <a:pPr/>
              <a:t>9/26/2019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AF9AC7-E347-4D83-91E8-E140EC27FCF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mt.customer.netspace.net.au/wo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33400"/>
            <a:ext cx="8534400" cy="1828800"/>
          </a:xfrm>
        </p:spPr>
        <p:txBody>
          <a:bodyPr/>
          <a:lstStyle/>
          <a:p>
            <a:r>
              <a:rPr lang="en-US" dirty="0" smtClean="0">
                <a:solidFill>
                  <a:srgbClr val="002060"/>
                </a:solidFill>
                <a:latin typeface="Monotype Corsiva" pitchFamily="66" charset="0"/>
              </a:rPr>
              <a:t>WEBSITE  MAINTENANCE</a:t>
            </a:r>
            <a:endParaRPr lang="en-US" dirty="0">
              <a:latin typeface="Monotype Corsiva" pitchFamily="66" charset="0"/>
            </a:endParaRPr>
          </a:p>
        </p:txBody>
      </p:sp>
      <p:sp>
        <p:nvSpPr>
          <p:cNvPr id="3" name="Subtitle 2"/>
          <p:cNvSpPr>
            <a:spLocks noGrp="1"/>
          </p:cNvSpPr>
          <p:nvPr>
            <p:ph type="subTitle" idx="1"/>
          </p:nvPr>
        </p:nvSpPr>
        <p:spPr>
          <a:xfrm>
            <a:off x="304800" y="2209800"/>
            <a:ext cx="8305800" cy="4419600"/>
          </a:xfrm>
        </p:spPr>
        <p:txBody>
          <a:bodyPr/>
          <a:lstStyle/>
          <a:p>
            <a:pPr algn="l"/>
            <a:r>
              <a:rPr lang="en-US" dirty="0" smtClean="0"/>
              <a:t>                          </a:t>
            </a:r>
          </a:p>
          <a:p>
            <a:pPr algn="l"/>
            <a:r>
              <a:rPr lang="en-US" dirty="0" smtClean="0"/>
              <a:t>                           </a:t>
            </a:r>
            <a:r>
              <a:rPr lang="en-US" sz="3600" dirty="0" smtClean="0">
                <a:latin typeface="Monotype Corsiva" pitchFamily="66" charset="0"/>
              </a:rPr>
              <a:t>Presented By:</a:t>
            </a:r>
          </a:p>
          <a:p>
            <a:pPr algn="l"/>
            <a:r>
              <a:rPr lang="en-US" sz="3600" dirty="0" smtClean="0">
                <a:latin typeface="Monotype Corsiva" pitchFamily="66" charset="0"/>
              </a:rPr>
              <a:t>                      Submitted To:</a:t>
            </a:r>
            <a:endParaRPr lang="en-US" sz="3600" dirty="0">
              <a:latin typeface="Monotype Corsiva" pitchFamily="66"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5486400" cy="838200"/>
          </a:xfrm>
        </p:spPr>
        <p:txBody>
          <a:bodyPr>
            <a:normAutofit/>
          </a:bodyPr>
          <a:lstStyle/>
          <a:p>
            <a:r>
              <a:rPr lang="en-US" dirty="0" smtClean="0"/>
              <a:t>        </a:t>
            </a:r>
            <a:r>
              <a:rPr lang="en-US" dirty="0" smtClean="0">
                <a:latin typeface="Monotype Corsiva" pitchFamily="66" charset="0"/>
              </a:rPr>
              <a:t>Good Things</a:t>
            </a:r>
            <a:endParaRPr lang="en-US" dirty="0">
              <a:latin typeface="Monotype Corsiva" pitchFamily="66"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304800" y="1687054"/>
            <a:ext cx="8534400" cy="4942346"/>
          </a:xfrm>
          <a:prstGeom prst="rect">
            <a:avLst/>
          </a:prstGeom>
          <a:noFill/>
          <a:ln w="9525">
            <a:noFill/>
            <a:miter lim="800000"/>
            <a:headEnd/>
            <a:tailEnd/>
          </a:ln>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76400"/>
          </a:xfrm>
        </p:spPr>
        <p:txBody>
          <a:bodyPr>
            <a:normAutofit/>
          </a:bodyPr>
          <a:lstStyle/>
          <a:p>
            <a:r>
              <a:rPr lang="en-US" dirty="0" smtClean="0"/>
              <a:t>Server Static Assets , With an efficient Cache Policy</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04800" y="2133600"/>
            <a:ext cx="8534400" cy="4572000"/>
          </a:xfrm>
          <a:prstGeom prst="rect">
            <a:avLst/>
          </a:prstGeom>
          <a:noFill/>
          <a:ln w="9525">
            <a:noFill/>
            <a:miter lim="800000"/>
            <a:headEnd/>
            <a:tailEnd/>
          </a:ln>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0" fill="hold"/>
                                        <p:tgtEl>
                                          <p:spTgt spid="2050"/>
                                        </p:tgtEl>
                                        <p:attrNameLst>
                                          <p:attrName>ppt_x</p:attrName>
                                        </p:attrNameLst>
                                      </p:cBhvr>
                                      <p:tavLst>
                                        <p:tav tm="0">
                                          <p:val>
                                            <p:strVal val="1+#ppt_w/2"/>
                                          </p:val>
                                        </p:tav>
                                        <p:tav tm="100000">
                                          <p:val>
                                            <p:strVal val="#ppt_x"/>
                                          </p:val>
                                        </p:tav>
                                      </p:tavLst>
                                    </p:anim>
                                    <p:anim calcmode="lin" valueType="num">
                                      <p:cBhvr additive="base">
                                        <p:cTn id="8" dur="50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389888"/>
          </a:xfrm>
        </p:spPr>
        <p:txBody>
          <a:bodyPr>
            <a:normAutofit fontScale="90000"/>
          </a:bodyPr>
          <a:lstStyle/>
          <a:p>
            <a:r>
              <a:rPr lang="en-US" dirty="0" smtClean="0"/>
              <a:t>The speed score is based on the lab data analyzed by LIGHTHOUSE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35163"/>
            <a:ext cx="8305800" cy="47704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a:bodyPr>
          <a:lstStyle/>
          <a:p>
            <a:r>
              <a:rPr lang="en-US" dirty="0" smtClean="0">
                <a:latin typeface="Monotype Corsiva" pitchFamily="66" charset="0"/>
              </a:rPr>
              <a:t>Keep Server Response Time Low</a:t>
            </a:r>
            <a:endParaRPr lang="en-US" dirty="0">
              <a:latin typeface="Monotype Corsiva" pitchFamily="66"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52400" y="1935163"/>
            <a:ext cx="8686800" cy="492283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dirty="0" smtClean="0"/>
              <a:t>Suggestion Users Point of View </a:t>
            </a:r>
            <a:endParaRPr lang="en-US" dirty="0"/>
          </a:p>
        </p:txBody>
      </p:sp>
      <p:sp>
        <p:nvSpPr>
          <p:cNvPr id="3" name="Content Placeholder 2"/>
          <p:cNvSpPr>
            <a:spLocks noGrp="1"/>
          </p:cNvSpPr>
          <p:nvPr>
            <p:ph idx="1"/>
          </p:nvPr>
        </p:nvSpPr>
        <p:spPr>
          <a:xfrm>
            <a:off x="152400" y="1219200"/>
            <a:ext cx="8991600" cy="5638800"/>
          </a:xfrm>
        </p:spPr>
        <p:txBody>
          <a:bodyPr>
            <a:normAutofit/>
          </a:bodyPr>
          <a:lstStyle/>
          <a:p>
            <a:pPr>
              <a:lnSpc>
                <a:spcPct val="150000"/>
              </a:lnSpc>
              <a:buNone/>
            </a:pPr>
            <a:r>
              <a:rPr lang="en-US" b="1" dirty="0" smtClean="0"/>
              <a:t> 1. </a:t>
            </a:r>
            <a:r>
              <a:rPr lang="en-US" sz="2800" b="1" dirty="0" smtClean="0">
                <a:latin typeface="Monotype Corsiva" pitchFamily="66" charset="0"/>
              </a:rPr>
              <a:t>Simple is the best</a:t>
            </a:r>
            <a:r>
              <a:rPr lang="en-US" sz="2800" b="1" dirty="0" smtClean="0"/>
              <a:t>:</a:t>
            </a:r>
            <a:r>
              <a:rPr lang="en-US" sz="2800" dirty="0" smtClean="0"/>
              <a:t> </a:t>
            </a:r>
            <a:r>
              <a:rPr lang="en-US" sz="2000" dirty="0" smtClean="0">
                <a:latin typeface="Times New Roman" pitchFamily="18" charset="0"/>
                <a:cs typeface="Times New Roman" pitchFamily="18" charset="0"/>
              </a:rPr>
              <a:t>Over-designed website may not work. Putting too many elements on the page may lead to distract visitors from the main purpose of your website. </a:t>
            </a:r>
            <a:endParaRPr lang="en-US" dirty="0" smtClean="0">
              <a:latin typeface="Times New Roman" pitchFamily="18" charset="0"/>
              <a:cs typeface="Times New Roman" pitchFamily="18" charset="0"/>
            </a:endParaRPr>
          </a:p>
          <a:p>
            <a:pPr>
              <a:lnSpc>
                <a:spcPct val="150000"/>
              </a:lnSpc>
              <a:buNone/>
            </a:pPr>
            <a:r>
              <a:rPr lang="en-US" b="1" dirty="0" smtClean="0"/>
              <a:t>2. </a:t>
            </a:r>
            <a:r>
              <a:rPr lang="en-US" b="1" dirty="0" smtClean="0">
                <a:latin typeface="Monotype Corsiva" pitchFamily="66" charset="0"/>
              </a:rPr>
              <a:t>Consistency</a:t>
            </a:r>
            <a:r>
              <a:rPr lang="en-US" b="1" dirty="0" smtClean="0"/>
              <a:t>:</a:t>
            </a:r>
            <a:r>
              <a:rPr lang="en-US" dirty="0" smtClean="0"/>
              <a:t> </a:t>
            </a:r>
            <a:r>
              <a:rPr lang="en-US" sz="1800" dirty="0" smtClean="0"/>
              <a:t>Consistency in website design matter a lot. Give your  attention to match design elements throughout each of the pages. </a:t>
            </a:r>
          </a:p>
          <a:p>
            <a:pPr>
              <a:lnSpc>
                <a:spcPct val="150000"/>
              </a:lnSpc>
              <a:buNone/>
            </a:pPr>
            <a:endParaRPr lang="en-US" sz="1800" b="1" dirty="0" smtClean="0"/>
          </a:p>
          <a:p>
            <a:pPr>
              <a:buNone/>
            </a:pPr>
            <a:r>
              <a:rPr lang="en-US" b="1" dirty="0" smtClean="0"/>
              <a:t> 3. </a:t>
            </a:r>
            <a:r>
              <a:rPr lang="en-US" b="1" dirty="0" smtClean="0">
                <a:latin typeface="Monotype Corsiva" pitchFamily="66" charset="0"/>
              </a:rPr>
              <a:t>Typography &amp; Readability</a:t>
            </a:r>
            <a:r>
              <a:rPr lang="en-US" b="1" dirty="0" smtClean="0"/>
              <a:t>:</a:t>
            </a:r>
            <a:r>
              <a:rPr lang="en-US" dirty="0" smtClean="0"/>
              <a:t> </a:t>
            </a:r>
          </a:p>
          <a:p>
            <a:pPr>
              <a:lnSpc>
                <a:spcPct val="150000"/>
              </a:lnSpc>
              <a:buNone/>
            </a:pPr>
            <a:r>
              <a:rPr lang="en-US" sz="1800" dirty="0" smtClean="0"/>
              <a:t>No matter how good your design is text still rules the website as it provides users the desired information. </a:t>
            </a:r>
          </a:p>
          <a:p>
            <a:pPr>
              <a:buNone/>
            </a:pPr>
            <a:endParaRPr lang="en-US" b="1" dirty="0" smtClean="0"/>
          </a:p>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a:lnSpc>
                <a:spcPct val="150000"/>
              </a:lnSpc>
              <a:buNone/>
            </a:pPr>
            <a:r>
              <a:rPr lang="en-US" sz="3200" b="1" dirty="0" smtClean="0">
                <a:latin typeface="Monotype Corsiva" pitchFamily="66" charset="0"/>
              </a:rPr>
              <a:t>4 .Easy loading</a:t>
            </a:r>
            <a:endParaRPr lang="en-US" sz="3200" dirty="0" smtClean="0"/>
          </a:p>
          <a:p>
            <a:pPr>
              <a:lnSpc>
                <a:spcPct val="150000"/>
              </a:lnSpc>
              <a:buNone/>
            </a:pPr>
            <a:r>
              <a:rPr lang="en-US" sz="2000" dirty="0" smtClean="0"/>
              <a:t>No one likes the website that takes too much time to load. </a:t>
            </a:r>
            <a:endParaRPr lang="en-US" dirty="0" smtClean="0"/>
          </a:p>
          <a:p>
            <a:pPr>
              <a:buNone/>
            </a:pPr>
            <a:r>
              <a:rPr lang="en-US" sz="3200" b="1" dirty="0" smtClean="0">
                <a:latin typeface="Monotype Corsiva" pitchFamily="66" charset="0"/>
              </a:rPr>
              <a:t>5. Easy Navigation</a:t>
            </a:r>
          </a:p>
          <a:p>
            <a:pPr>
              <a:lnSpc>
                <a:spcPct val="150000"/>
              </a:lnSpc>
              <a:buNone/>
            </a:pPr>
            <a:r>
              <a:rPr lang="en-US" sz="1800" dirty="0" smtClean="0"/>
              <a:t>You should follow the “three-click-rule” so that visitors can get the required information within three clicks.</a:t>
            </a:r>
          </a:p>
          <a:p>
            <a:pPr>
              <a:buNone/>
            </a:pPr>
            <a:r>
              <a:rPr lang="en-US" sz="3200" b="1" dirty="0" smtClean="0">
                <a:latin typeface="Monotype Corsiva" pitchFamily="66" charset="0"/>
              </a:rPr>
              <a:t>6. Communication</a:t>
            </a:r>
          </a:p>
          <a:p>
            <a:pPr>
              <a:lnSpc>
                <a:spcPct val="150000"/>
              </a:lnSpc>
              <a:buNone/>
            </a:pPr>
            <a:r>
              <a:rPr lang="en-US" sz="1800" dirty="0" smtClean="0"/>
              <a:t>The ultimate purpose of the visitors is to get information, and if your website is able to communicate your visitors efficiently, most probably they would spend more time on your website.</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endParaRPr lang="en-US" dirty="0"/>
          </a:p>
        </p:txBody>
      </p:sp>
      <p:sp>
        <p:nvSpPr>
          <p:cNvPr id="3" name="Content Placeholder 2"/>
          <p:cNvSpPr>
            <a:spLocks noGrp="1"/>
          </p:cNvSpPr>
          <p:nvPr>
            <p:ph idx="1"/>
          </p:nvPr>
        </p:nvSpPr>
        <p:spPr>
          <a:xfrm>
            <a:off x="457200" y="1447800"/>
            <a:ext cx="8229600" cy="5105400"/>
          </a:xfrm>
        </p:spPr>
        <p:txBody>
          <a:bodyPr>
            <a:normAutofit/>
          </a:bodyPr>
          <a:lstStyle/>
          <a:p>
            <a:pPr>
              <a:buNone/>
            </a:pPr>
            <a:r>
              <a:rPr lang="en-US" sz="2800" b="1" dirty="0" smtClean="0">
                <a:latin typeface="Monotype Corsiva" pitchFamily="66" charset="0"/>
              </a:rPr>
              <a:t>7. Mobile compatibility</a:t>
            </a:r>
          </a:p>
          <a:p>
            <a:pPr>
              <a:lnSpc>
                <a:spcPct val="150000"/>
              </a:lnSpc>
              <a:buNone/>
            </a:pPr>
            <a:r>
              <a:rPr lang="en-US" sz="2000" dirty="0" smtClean="0">
                <a:latin typeface="Times New Roman" pitchFamily="18" charset="0"/>
                <a:cs typeface="Times New Roman" pitchFamily="18" charset="0"/>
              </a:rPr>
              <a:t>Keeping in mind the ever-growing usage of smart phones, tablets  web design must be effective for various screens.</a:t>
            </a:r>
          </a:p>
          <a:p>
            <a:pPr>
              <a:buNone/>
            </a:pPr>
            <a:r>
              <a:rPr lang="en-US" sz="2800" b="1" dirty="0" smtClean="0">
                <a:latin typeface="Monotype Corsiva" pitchFamily="66" charset="0"/>
              </a:rPr>
              <a:t>8. Color palette and imagery</a:t>
            </a:r>
          </a:p>
          <a:p>
            <a:pPr>
              <a:lnSpc>
                <a:spcPct val="150000"/>
              </a:lnSpc>
              <a:buNone/>
            </a:pPr>
            <a:r>
              <a:rPr lang="en-US" sz="2000" dirty="0" smtClean="0">
                <a:latin typeface="Times New Roman" pitchFamily="18" charset="0"/>
                <a:cs typeface="Times New Roman" pitchFamily="18" charset="0"/>
              </a:rPr>
              <a:t>     A perfect color combination attracts users while a poor combination can lead to distraction. This necessitates you to pick a perfect color palette for your website which can create a pleasing atmosphere, thus leaving a good impact on visitors.</a:t>
            </a:r>
            <a:endParaRPr lang="en-US" sz="20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b="1" dirty="0" smtClean="0">
                <a:latin typeface="Monotype Corsiva" pitchFamily="66" charset="0"/>
              </a:rPr>
              <a:t>Conclusion:</a:t>
            </a:r>
            <a:endParaRPr lang="en-US" sz="3200" b="1" dirty="0">
              <a:latin typeface="Monotype Corsiva" pitchFamily="66"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Websites are playing important part in improvement of business. Although we don’t want the website to be confusing for the customer to navigate . However it is essential that these are constant links.</a:t>
            </a:r>
          </a:p>
          <a:p>
            <a:pPr>
              <a:lnSpc>
                <a:spcPct val="150000"/>
              </a:lnSpc>
            </a:pPr>
            <a:r>
              <a:rPr lang="en-US" sz="2000" dirty="0" smtClean="0">
                <a:latin typeface="Times New Roman" pitchFamily="18" charset="0"/>
                <a:cs typeface="Times New Roman" pitchFamily="18" charset="0"/>
              </a:rPr>
              <a:t>70% of the population is using dynamic &amp; interactive websites because of their eye capturing visual effects.</a:t>
            </a:r>
            <a:endParaRPr lang="en-US" sz="2000"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g-thank-you-2018-768x768.jpg"/>
          <p:cNvPicPr>
            <a:picLocks noGrp="1" noChangeAspect="1"/>
          </p:cNvPicPr>
          <p:nvPr>
            <p:ph idx="1"/>
          </p:nvPr>
        </p:nvPicPr>
        <p:blipFill>
          <a:blip r:embed="rId2"/>
          <a:stretch>
            <a:fillRect/>
          </a:stretch>
        </p:blipFill>
        <p:spPr>
          <a:xfrm>
            <a:off x="457200" y="1371600"/>
            <a:ext cx="8077200" cy="4800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7467600" cy="1048512"/>
          </a:xfrm>
        </p:spPr>
        <p:txBody>
          <a:bodyPr>
            <a:normAutofit/>
          </a:bodyPr>
          <a:lstStyle/>
          <a:p>
            <a:r>
              <a:rPr lang="en-US" b="1" dirty="0" smtClean="0">
                <a:solidFill>
                  <a:schemeClr val="bg2">
                    <a:lumMod val="25000"/>
                  </a:schemeClr>
                </a:solidFill>
              </a:rPr>
              <a:t>   </a:t>
            </a:r>
            <a:endParaRPr lang="en-US" sz="4800" dirty="0">
              <a:solidFill>
                <a:schemeClr val="bg2">
                  <a:lumMod val="25000"/>
                </a:schemeClr>
              </a:solidFill>
              <a:latin typeface="Monotype Corsiva" pitchFamily="66" charset="0"/>
            </a:endParaRPr>
          </a:p>
        </p:txBody>
      </p:sp>
      <p:sp>
        <p:nvSpPr>
          <p:cNvPr id="3" name="Content Placeholder 2"/>
          <p:cNvSpPr>
            <a:spLocks noGrp="1"/>
          </p:cNvSpPr>
          <p:nvPr>
            <p:ph idx="1"/>
          </p:nvPr>
        </p:nvSpPr>
        <p:spPr>
          <a:xfrm>
            <a:off x="457200" y="1524000"/>
            <a:ext cx="8229600" cy="5029200"/>
          </a:xfrm>
        </p:spPr>
        <p:txBody>
          <a:bodyPr>
            <a:normAutofit fontScale="55000" lnSpcReduction="20000"/>
          </a:bodyPr>
          <a:lstStyle/>
          <a:p>
            <a:pPr>
              <a:buNone/>
            </a:pPr>
            <a:endParaRPr lang="en-US" sz="3600" dirty="0" smtClean="0">
              <a:solidFill>
                <a:schemeClr val="bg2">
                  <a:lumMod val="25000"/>
                </a:schemeClr>
              </a:solidFill>
              <a:latin typeface="Monotype Corsiva" pitchFamily="66" charset="0"/>
              <a:hlinkClick r:id="rId2"/>
            </a:endParaRPr>
          </a:p>
          <a:p>
            <a:pPr>
              <a:buNone/>
            </a:pPr>
            <a:r>
              <a:rPr lang="en-US" sz="9800" b="1" dirty="0" smtClean="0">
                <a:solidFill>
                  <a:schemeClr val="bg2">
                    <a:lumMod val="25000"/>
                  </a:schemeClr>
                </a:solidFill>
                <a:latin typeface="Monotype Corsiva" pitchFamily="66" charset="0"/>
              </a:rPr>
              <a:t>Contents:</a:t>
            </a:r>
            <a:endParaRPr lang="en-US" sz="9800" dirty="0" smtClean="0">
              <a:solidFill>
                <a:schemeClr val="bg2">
                  <a:lumMod val="25000"/>
                </a:schemeClr>
              </a:solidFill>
              <a:latin typeface="Monotype Corsiva" pitchFamily="66" charset="0"/>
              <a:hlinkClick r:id="rId2"/>
            </a:endParaRPr>
          </a:p>
          <a:p>
            <a:pPr>
              <a:buNone/>
            </a:pPr>
            <a:endParaRPr lang="en-US" sz="3600" dirty="0" smtClean="0">
              <a:solidFill>
                <a:schemeClr val="bg2">
                  <a:lumMod val="25000"/>
                </a:schemeClr>
              </a:solidFill>
              <a:latin typeface="Monotype Corsiva" pitchFamily="66" charset="0"/>
              <a:hlinkClick r:id="rId2"/>
            </a:endParaRPr>
          </a:p>
          <a:p>
            <a:pPr>
              <a:buNone/>
            </a:pPr>
            <a:r>
              <a:rPr lang="en-US" sz="3600" dirty="0" smtClean="0">
                <a:solidFill>
                  <a:schemeClr val="bg2">
                    <a:lumMod val="25000"/>
                  </a:schemeClr>
                </a:solidFill>
                <a:latin typeface="Monotype Corsiva" pitchFamily="66" charset="0"/>
                <a:hlinkClick r:id="rId2"/>
              </a:rPr>
              <a:t>http://dmt.customer.netspace.net.au/wot/</a:t>
            </a:r>
            <a:endParaRPr lang="en-US" sz="3600" dirty="0" smtClean="0">
              <a:solidFill>
                <a:schemeClr val="bg2">
                  <a:lumMod val="25000"/>
                </a:schemeClr>
              </a:solidFill>
              <a:latin typeface="Monotype Corsiva" pitchFamily="66" charset="0"/>
            </a:endParaRPr>
          </a:p>
          <a:p>
            <a:pPr>
              <a:buFont typeface="Wingdings" pitchFamily="2" charset="2"/>
              <a:buChar char="Ø"/>
            </a:pPr>
            <a:r>
              <a:rPr lang="en-US" sz="5200" b="1" dirty="0" smtClean="0">
                <a:latin typeface="Monotype Corsiva" pitchFamily="66" charset="0"/>
                <a:cs typeface="Times New Roman" pitchFamily="18" charset="0"/>
              </a:rPr>
              <a:t>Introduction</a:t>
            </a:r>
          </a:p>
          <a:p>
            <a:pPr marL="0" indent="0">
              <a:buFont typeface="Wingdings" pitchFamily="2" charset="2"/>
              <a:buChar char="Ø"/>
            </a:pPr>
            <a:r>
              <a:rPr lang="en-US" sz="5200" b="1" dirty="0" smtClean="0">
                <a:solidFill>
                  <a:srgbClr val="002060"/>
                </a:solidFill>
                <a:latin typeface="Monotype Corsiva" pitchFamily="66" charset="0"/>
                <a:cs typeface="Times New Roman" pitchFamily="18" charset="0"/>
              </a:rPr>
              <a:t>What makes it bad? </a:t>
            </a:r>
          </a:p>
          <a:p>
            <a:pPr marL="0" indent="0">
              <a:buFont typeface="Wingdings" pitchFamily="2" charset="2"/>
              <a:buChar char="Ø"/>
            </a:pPr>
            <a:r>
              <a:rPr lang="en-US" sz="5200" b="1" dirty="0" smtClean="0">
                <a:solidFill>
                  <a:srgbClr val="002060"/>
                </a:solidFill>
                <a:latin typeface="Monotype Corsiva" pitchFamily="66" charset="0"/>
                <a:cs typeface="Times New Roman" pitchFamily="18" charset="0"/>
              </a:rPr>
              <a:t> Best about the Website </a:t>
            </a:r>
          </a:p>
          <a:p>
            <a:pPr marL="0" indent="0">
              <a:buFont typeface="Wingdings" pitchFamily="2" charset="2"/>
              <a:buChar char="Ø"/>
            </a:pPr>
            <a:r>
              <a:rPr lang="en-US" sz="5200" b="1" dirty="0" smtClean="0">
                <a:solidFill>
                  <a:srgbClr val="002060"/>
                </a:solidFill>
                <a:latin typeface="Monotype Corsiva" pitchFamily="66" charset="0"/>
                <a:cs typeface="Times New Roman" pitchFamily="18" charset="0"/>
              </a:rPr>
              <a:t>What's the user point of view</a:t>
            </a:r>
          </a:p>
          <a:p>
            <a:pPr marL="0" indent="0">
              <a:buFont typeface="Wingdings" pitchFamily="2" charset="2"/>
              <a:buChar char="Ø"/>
            </a:pPr>
            <a:r>
              <a:rPr lang="en-US" sz="5200" b="1" dirty="0" smtClean="0">
                <a:solidFill>
                  <a:srgbClr val="002060"/>
                </a:solidFill>
                <a:latin typeface="Monotype Corsiva" pitchFamily="66" charset="0"/>
                <a:cs typeface="Times New Roman" pitchFamily="18" charset="0"/>
              </a:rPr>
              <a:t>Conclusion</a:t>
            </a:r>
          </a:p>
          <a:p>
            <a:pPr marL="0" indent="0">
              <a:buFont typeface="Wingdings" pitchFamily="2" charset="2"/>
              <a:buChar char="Ø"/>
            </a:pPr>
            <a:endParaRPr lang="en-US" sz="2400" b="1" dirty="0" smtClean="0">
              <a:solidFill>
                <a:srgbClr val="002060"/>
              </a:solidFill>
              <a:latin typeface="Times New Roman" pitchFamily="18" charset="0"/>
              <a:cs typeface="Times New Roman" pitchFamily="18" charset="0"/>
            </a:endParaRPr>
          </a:p>
          <a:p>
            <a:pPr marL="0" indent="0">
              <a:buNone/>
            </a:pPr>
            <a:r>
              <a:rPr lang="en-US" sz="2400" b="1" dirty="0" smtClean="0">
                <a:solidFill>
                  <a:srgbClr val="002060"/>
                </a:solidFill>
                <a:latin typeface="Times New Roman" pitchFamily="18" charset="0"/>
                <a:cs typeface="Times New Roman" pitchFamily="18" charset="0"/>
              </a:rPr>
              <a:t/>
            </a:r>
            <a:br>
              <a:rPr lang="en-US" sz="2400" b="1" dirty="0" smtClean="0">
                <a:solidFill>
                  <a:srgbClr val="002060"/>
                </a:solidFill>
                <a:latin typeface="Times New Roman" pitchFamily="18" charset="0"/>
                <a:cs typeface="Times New Roman" pitchFamily="18" charset="0"/>
              </a:rPr>
            </a:br>
            <a:r>
              <a:rPr lang="en-US" b="1" dirty="0" smtClean="0">
                <a:solidFill>
                  <a:srgbClr val="002060"/>
                </a:solidFill>
              </a:rPr>
              <a:t/>
            </a:r>
            <a:br>
              <a:rPr lang="en-US" b="1" dirty="0" smtClean="0">
                <a:solidFill>
                  <a:srgbClr val="002060"/>
                </a:solidFill>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ormAutofit fontScale="90000"/>
          </a:bodyPr>
          <a:lstStyle/>
          <a:p>
            <a:r>
              <a:rPr lang="en-US" dirty="0" smtClean="0"/>
              <a:t>              </a:t>
            </a:r>
            <a:br>
              <a:rPr lang="en-US" dirty="0" smtClean="0"/>
            </a:br>
            <a:r>
              <a:rPr lang="en-US" dirty="0" smtClean="0"/>
              <a:t/>
            </a:r>
            <a:br>
              <a:rPr lang="en-US"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sz="6000" b="1" dirty="0" smtClean="0">
                <a:latin typeface="Monotype Corsiva" pitchFamily="66" charset="0"/>
              </a:rPr>
              <a:t>My Website:</a:t>
            </a:r>
            <a:r>
              <a:rPr lang="en-US" dirty="0" smtClean="0">
                <a:latin typeface="Monotype Corsiva" pitchFamily="66" charset="0"/>
              </a:rPr>
              <a:t/>
            </a:r>
            <a:br>
              <a:rPr lang="en-US" dirty="0" smtClean="0">
                <a:latin typeface="Monotype Corsiva" pitchFamily="66" charset="0"/>
              </a:rPr>
            </a:br>
            <a:endParaRPr lang="en-US" dirty="0">
              <a:latin typeface="Monotype Corsiva" pitchFamily="66" charset="0"/>
            </a:endParaRPr>
          </a:p>
        </p:txBody>
      </p:sp>
      <p:sp>
        <p:nvSpPr>
          <p:cNvPr id="3" name="Content Placeholder 2"/>
          <p:cNvSpPr>
            <a:spLocks noGrp="1"/>
          </p:cNvSpPr>
          <p:nvPr>
            <p:ph idx="1"/>
          </p:nvPr>
        </p:nvSpPr>
        <p:spPr>
          <a:xfrm>
            <a:off x="457200" y="2438400"/>
            <a:ext cx="8534400" cy="1828800"/>
          </a:xfrm>
        </p:spPr>
        <p:txBody>
          <a:bodyPr>
            <a:normAutofit/>
          </a:bodyPr>
          <a:lstStyle/>
          <a:p>
            <a:r>
              <a:rPr lang="en-US" sz="4000" dirty="0" smtClean="0">
                <a:latin typeface="Monotype Corsiva" pitchFamily="66" charset="0"/>
                <a:cs typeface="Times New Roman" pitchFamily="18" charset="0"/>
              </a:rPr>
              <a:t> “</a:t>
            </a:r>
            <a:r>
              <a:rPr lang="en-US" sz="4800" dirty="0" smtClean="0">
                <a:latin typeface="Monotype Corsiva" pitchFamily="66" charset="0"/>
                <a:cs typeface="Times New Roman" pitchFamily="18" charset="0"/>
              </a:rPr>
              <a:t>Wheel of Time Character Archive”</a:t>
            </a:r>
            <a:endParaRPr lang="en-US" sz="3600" dirty="0">
              <a:latin typeface="Monotype Corsiva" pitchFamily="66" charset="0"/>
            </a:endParaRP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791200" cy="1143000"/>
          </a:xfrm>
        </p:spPr>
        <p:txBody>
          <a:bodyPr/>
          <a:lstStyle/>
          <a:p>
            <a:pPr algn="ctr"/>
            <a:r>
              <a:rPr lang="en-US" sz="3600" dirty="0" smtClean="0">
                <a:latin typeface="Monotype Corsiva" pitchFamily="66" charset="0"/>
              </a:rPr>
              <a:t>B</a:t>
            </a:r>
            <a:r>
              <a:rPr lang="en-US" sz="3600" dirty="0" smtClean="0">
                <a:solidFill>
                  <a:schemeClr val="tx1"/>
                </a:solidFill>
                <a:latin typeface="Monotype Corsiva" pitchFamily="66" charset="0"/>
              </a:rPr>
              <a:t>e</a:t>
            </a:r>
            <a:r>
              <a:rPr lang="en-US" sz="3600" dirty="0" smtClean="0">
                <a:latin typeface="Monotype Corsiva" pitchFamily="66" charset="0"/>
              </a:rPr>
              <a:t>ginning </a:t>
            </a:r>
            <a:endParaRPr lang="en-US" dirty="0">
              <a:latin typeface="Monotype Corsiva" pitchFamily="66" charset="0"/>
            </a:endParaRPr>
          </a:p>
        </p:txBody>
      </p:sp>
      <p:sp>
        <p:nvSpPr>
          <p:cNvPr id="3" name="Subtitle 2"/>
          <p:cNvSpPr>
            <a:spLocks noGrp="1"/>
          </p:cNvSpPr>
          <p:nvPr>
            <p:ph type="subTitle" idx="1"/>
          </p:nvPr>
        </p:nvSpPr>
        <p:spPr>
          <a:xfrm>
            <a:off x="609600" y="1219200"/>
            <a:ext cx="8305800" cy="5638800"/>
          </a:xfrm>
        </p:spPr>
        <p:txBody>
          <a:bodyPr>
            <a:normAutofit fontScale="92500"/>
          </a:bodyPr>
          <a:lstStyle/>
          <a:p>
            <a:pPr algn="just">
              <a:lnSpc>
                <a:spcPct val="150000"/>
              </a:lnSpc>
            </a:pPr>
            <a:r>
              <a:rPr lang="en-US" dirty="0" smtClean="0">
                <a:latin typeface="Times New Roman" pitchFamily="18" charset="0"/>
                <a:cs typeface="Times New Roman" pitchFamily="18" charset="0"/>
              </a:rPr>
              <a:t>Definition</a:t>
            </a:r>
            <a:r>
              <a:rPr lang="en-US" b="0" dirty="0" smtClean="0">
                <a:latin typeface="Times New Roman" pitchFamily="18" charset="0"/>
                <a:cs typeface="Times New Roman" pitchFamily="18" charset="0"/>
              </a:rPr>
              <a:t>: </a:t>
            </a:r>
            <a:r>
              <a:rPr lang="en-US" sz="2200" b="0" dirty="0" smtClean="0">
                <a:latin typeface="Times New Roman" pitchFamily="18" charset="0"/>
                <a:cs typeface="Times New Roman" pitchFamily="18" charset="0"/>
              </a:rPr>
              <a:t>A website can be defined as a collection of several WebPages that are all related to each other and can be accessed by visiting a homepage, by using a browser like Internet Explorer, Mozilla, Google Chrome, or Opera. </a:t>
            </a:r>
          </a:p>
          <a:p>
            <a:pPr algn="just">
              <a:lnSpc>
                <a:spcPct val="150000"/>
              </a:lnSpc>
            </a:pPr>
            <a:r>
              <a:rPr lang="en-US" sz="2200" b="0" dirty="0" smtClean="0">
                <a:latin typeface="Times New Roman" pitchFamily="18" charset="0"/>
                <a:cs typeface="Times New Roman" pitchFamily="18" charset="0"/>
              </a:rPr>
              <a:t>When you visit a website, the first page has the biggest impact because there you should find all the information that you need to know in order to make an idea.</a:t>
            </a:r>
          </a:p>
          <a:p>
            <a:pPr algn="just">
              <a:lnSpc>
                <a:spcPct val="150000"/>
              </a:lnSpc>
            </a:pPr>
            <a:r>
              <a:rPr lang="en-US" sz="2200" b="0" dirty="0" smtClean="0">
                <a:latin typeface="Times New Roman" pitchFamily="18" charset="0"/>
                <a:cs typeface="Times New Roman" pitchFamily="18" charset="0"/>
              </a:rPr>
              <a:t>Today here I am talking about the Website </a:t>
            </a:r>
            <a:r>
              <a:rPr lang="en-US" sz="2200" dirty="0" smtClean="0">
                <a:latin typeface="Times New Roman" pitchFamily="18" charset="0"/>
                <a:cs typeface="Times New Roman" pitchFamily="18" charset="0"/>
              </a:rPr>
              <a:t>“Wheel of Time Character Archive  “</a:t>
            </a:r>
            <a:r>
              <a:rPr lang="en-US" sz="2200" b="0" dirty="0" smtClean="0">
                <a:latin typeface="Times New Roman" pitchFamily="18" charset="0"/>
                <a:cs typeface="Times New Roman" pitchFamily="18" charset="0"/>
              </a:rPr>
              <a:t>designed by </a:t>
            </a:r>
            <a:r>
              <a:rPr lang="en-US" sz="2200" dirty="0" smtClean="0">
                <a:latin typeface="Times New Roman" pitchFamily="18" charset="0"/>
                <a:cs typeface="Times New Roman" pitchFamily="18" charset="0"/>
              </a:rPr>
              <a:t>Robert Jordan. </a:t>
            </a:r>
            <a:r>
              <a:rPr lang="en-US" sz="2200" b="0" dirty="0" smtClean="0">
                <a:latin typeface="Times New Roman" pitchFamily="18" charset="0"/>
                <a:cs typeface="Times New Roman" pitchFamily="18" charset="0"/>
              </a:rPr>
              <a:t>It contains numerous characters and their number is near about 1761. It was last updated on 24</a:t>
            </a:r>
            <a:r>
              <a:rPr lang="en-US" sz="2200" b="0" baseline="30000" dirty="0" smtClean="0">
                <a:latin typeface="Times New Roman" pitchFamily="18" charset="0"/>
                <a:cs typeface="Times New Roman" pitchFamily="18" charset="0"/>
              </a:rPr>
              <a:t>th</a:t>
            </a:r>
            <a:r>
              <a:rPr lang="en-US" sz="2200" b="0" dirty="0" smtClean="0">
                <a:latin typeface="Times New Roman" pitchFamily="18" charset="0"/>
                <a:cs typeface="Times New Roman" pitchFamily="18" charset="0"/>
              </a:rPr>
              <a:t> January 2003. It got copyright registration by expert @ copyright Robert </a:t>
            </a:r>
            <a:r>
              <a:rPr lang="en-US" sz="2200" b="0" dirty="0" err="1" smtClean="0">
                <a:latin typeface="Times New Roman" pitchFamily="18" charset="0"/>
                <a:cs typeface="Times New Roman" pitchFamily="18" charset="0"/>
              </a:rPr>
              <a:t>Jorden</a:t>
            </a:r>
            <a:r>
              <a:rPr lang="en-US" sz="2200" b="0" dirty="0" smtClean="0">
                <a:latin typeface="Times New Roman" pitchFamily="18" charset="0"/>
                <a:cs typeface="Times New Roman" pitchFamily="18" charset="0"/>
              </a:rPr>
              <a:t>. It has powered by counter block.com. Counter Block is a quality tool for reputable publishers.</a:t>
            </a:r>
          </a:p>
          <a:p>
            <a:pPr algn="just">
              <a:lnSpc>
                <a:spcPct val="150000"/>
              </a:lnSpc>
            </a:pPr>
            <a:endParaRPr lang="en-US" sz="2400" dirty="0" smtClean="0">
              <a:latin typeface="Monotype Corsiva" pitchFamily="66" charset="0"/>
              <a:cs typeface="Times New Roman" pitchFamily="18" charset="0"/>
            </a:endParaRPr>
          </a:p>
          <a:p>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endParaRPr lang="en-US" dirty="0"/>
          </a:p>
        </p:txBody>
      </p:sp>
      <p:sp>
        <p:nvSpPr>
          <p:cNvPr id="3" name="Content Placeholder 2"/>
          <p:cNvSpPr>
            <a:spLocks noGrp="1"/>
          </p:cNvSpPr>
          <p:nvPr>
            <p:ph idx="1"/>
          </p:nvPr>
        </p:nvSpPr>
        <p:spPr>
          <a:xfrm>
            <a:off x="304800" y="533400"/>
            <a:ext cx="8305800" cy="6324600"/>
          </a:xfrm>
        </p:spPr>
        <p:txBody>
          <a:bodyPr/>
          <a:lstStyle/>
          <a:p>
            <a:pPr algn="just">
              <a:lnSpc>
                <a:spcPct val="150000"/>
              </a:lnSpc>
              <a:buNone/>
            </a:pPr>
            <a:r>
              <a:rPr lang="en-US" sz="2000" dirty="0" smtClean="0">
                <a:latin typeface="Times New Roman" pitchFamily="18" charset="0"/>
                <a:cs typeface="Times New Roman" pitchFamily="18" charset="0"/>
              </a:rPr>
              <a:t>A copyright is a form of protection provided by the laws of the United states to authors of  “Original works of authorship” </a:t>
            </a:r>
          </a:p>
          <a:p>
            <a:pPr algn="just">
              <a:lnSpc>
                <a:spcPct val="150000"/>
              </a:lnSpc>
              <a:buNone/>
            </a:pPr>
            <a:r>
              <a:rPr lang="en-US" sz="2000" dirty="0" smtClean="0">
                <a:latin typeface="Times New Roman" pitchFamily="18" charset="0"/>
                <a:cs typeface="Times New Roman" pitchFamily="18" charset="0"/>
              </a:rPr>
              <a:t>“Wheel of Time Character Archive” got Copyright from 20</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Century Fox studios.</a:t>
            </a:r>
            <a:r>
              <a:rPr lang="en-US" sz="2000" dirty="0" smtClean="0"/>
              <a:t> The company </a:t>
            </a:r>
            <a:r>
              <a:rPr lang="en-US" sz="2000" dirty="0" smtClean="0">
                <a:latin typeface="Times New Roman" pitchFamily="18" charset="0"/>
                <a:cs typeface="Times New Roman" pitchFamily="18" charset="0"/>
              </a:rPr>
              <a:t>partnered</a:t>
            </a:r>
            <a:r>
              <a:rPr lang="en-US" sz="2000" dirty="0" smtClean="0"/>
              <a:t> with 20th Century Fox to launch a new collection of fine art photography from the 20th Century Fox Photo Archive</a:t>
            </a:r>
            <a:r>
              <a:rPr lang="en-US" sz="1800" dirty="0" smtClean="0"/>
              <a:t>.</a:t>
            </a:r>
            <a:endParaRPr lang="en-US" sz="1800" dirty="0" smtClean="0">
              <a:latin typeface="Times New Roman" pitchFamily="18" charset="0"/>
              <a:cs typeface="Times New Roman" pitchFamily="18" charset="0"/>
            </a:endParaRPr>
          </a:p>
          <a:p>
            <a:pPr algn="just">
              <a:buNone/>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pic>
        <p:nvPicPr>
          <p:cNvPr id="5" name="Picture 4" descr="20th_Century_Fox.png"/>
          <p:cNvPicPr>
            <a:picLocks noChangeAspect="1"/>
          </p:cNvPicPr>
          <p:nvPr/>
        </p:nvPicPr>
        <p:blipFill>
          <a:blip r:embed="rId2" cstate="print"/>
          <a:stretch>
            <a:fillRect/>
          </a:stretch>
        </p:blipFill>
        <p:spPr>
          <a:xfrm>
            <a:off x="2209800" y="3429000"/>
            <a:ext cx="4343400" cy="2362200"/>
          </a:xfrm>
          <a:prstGeom prst="ellipse">
            <a:avLst/>
          </a:prstGeom>
          <a:ln w="63500" cap="rnd">
            <a:solidFill>
              <a:schemeClr val="accent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92162"/>
          </a:xfrm>
        </p:spPr>
        <p:txBody>
          <a:bodyPr>
            <a:noAutofit/>
          </a:bodyPr>
          <a:lstStyle/>
          <a:p>
            <a:r>
              <a:rPr lang="en-US" sz="4800" b="1" dirty="0" smtClean="0">
                <a:latin typeface="Monotype Corsiva" pitchFamily="66" charset="0"/>
              </a:rPr>
              <a:t>Different  issues  in  web site</a:t>
            </a:r>
            <a:endParaRPr lang="en-US" sz="4800" b="1" dirty="0">
              <a:latin typeface="Monotype Corsiva" pitchFamily="66" charset="0"/>
            </a:endParaRPr>
          </a:p>
        </p:txBody>
      </p:sp>
      <p:sp>
        <p:nvSpPr>
          <p:cNvPr id="3" name="Content Placeholder 2"/>
          <p:cNvSpPr>
            <a:spLocks noGrp="1"/>
          </p:cNvSpPr>
          <p:nvPr>
            <p:ph idx="1"/>
          </p:nvPr>
        </p:nvSpPr>
        <p:spPr>
          <a:xfrm>
            <a:off x="0" y="1066800"/>
            <a:ext cx="9144000" cy="5562600"/>
          </a:xfrm>
        </p:spPr>
        <p:txBody>
          <a:bodyPr>
            <a:normAutofit fontScale="47500" lnSpcReduction="20000"/>
          </a:bodyPr>
          <a:lstStyle/>
          <a:p>
            <a:pPr>
              <a:buNone/>
            </a:pPr>
            <a:r>
              <a:rPr lang="en-US" sz="3900" dirty="0" smtClean="0"/>
              <a:t>1</a:t>
            </a:r>
            <a:r>
              <a:rPr lang="en-US" sz="5800" b="1" dirty="0" smtClean="0">
                <a:latin typeface="Monotype Corsiva" pitchFamily="66" charset="0"/>
              </a:rPr>
              <a:t>. </a:t>
            </a:r>
            <a:r>
              <a:rPr lang="en-US" sz="4600" b="1" dirty="0" smtClean="0">
                <a:latin typeface="Monotype Corsiva" pitchFamily="66" charset="0"/>
                <a:cs typeface="Times New Roman" pitchFamily="18" charset="0"/>
              </a:rPr>
              <a:t>Designing Issues:</a:t>
            </a:r>
            <a:endParaRPr lang="en-US" sz="3000" b="1" dirty="0" smtClean="0">
              <a:latin typeface="Monotype Corsiva" pitchFamily="66" charset="0"/>
              <a:cs typeface="Times New Roman" pitchFamily="18" charset="0"/>
            </a:endParaRPr>
          </a:p>
          <a:p>
            <a:pPr>
              <a:lnSpc>
                <a:spcPct val="160000"/>
              </a:lnSpc>
              <a:buFont typeface="Wingdings" pitchFamily="2" charset="2"/>
              <a:buChar char="§"/>
            </a:pPr>
            <a:r>
              <a:rPr lang="en-US" sz="3800" dirty="0" smtClean="0">
                <a:latin typeface="Times New Roman" pitchFamily="18" charset="0"/>
                <a:cs typeface="Times New Roman" pitchFamily="18" charset="0"/>
              </a:rPr>
              <a:t> The site literally places the contents and links anywhere. All the elements together make the site an incomprehensible mess. </a:t>
            </a:r>
          </a:p>
          <a:p>
            <a:pPr>
              <a:lnSpc>
                <a:spcPct val="160000"/>
              </a:lnSpc>
              <a:buFont typeface="Wingdings" pitchFamily="2" charset="2"/>
              <a:buChar char="§"/>
            </a:pPr>
            <a:r>
              <a:rPr lang="en-US" sz="3800" dirty="0" smtClean="0">
                <a:latin typeface="Times New Roman" pitchFamily="18" charset="0"/>
                <a:cs typeface="Times New Roman" pitchFamily="18" charset="0"/>
              </a:rPr>
              <a:t>The biggest problem is that the site does not use a grid. A grid can make everything clean and organized on your website.</a:t>
            </a:r>
          </a:p>
          <a:p>
            <a:pPr>
              <a:buFont typeface="Wingdings" pitchFamily="2" charset="2"/>
              <a:buChar char="§"/>
            </a:pPr>
            <a:endParaRPr lang="en-US" sz="1800" dirty="0" smtClean="0">
              <a:latin typeface="Times New Roman" pitchFamily="18" charset="0"/>
              <a:cs typeface="Times New Roman" pitchFamily="18" charset="0"/>
            </a:endParaRPr>
          </a:p>
          <a:p>
            <a:pPr marL="342900" indent="-342900">
              <a:buAutoNum type="arabicPeriod" startAt="2"/>
            </a:pPr>
            <a:r>
              <a:rPr lang="en-US" sz="4600" b="1" dirty="0" smtClean="0">
                <a:latin typeface="Monotype Corsiva" pitchFamily="66" charset="0"/>
                <a:cs typeface="Times New Roman" pitchFamily="18" charset="0"/>
              </a:rPr>
              <a:t>Typeset design: </a:t>
            </a:r>
          </a:p>
          <a:p>
            <a:pPr marL="342900" indent="-342900" algn="just">
              <a:lnSpc>
                <a:spcPct val="160000"/>
              </a:lnSpc>
              <a:buFont typeface="Wingdings" pitchFamily="2" charset="2"/>
              <a:buChar char="§"/>
            </a:pPr>
            <a:r>
              <a:rPr lang="en-US" sz="3600" dirty="0" smtClean="0">
                <a:latin typeface="Times New Roman" pitchFamily="18" charset="0"/>
                <a:cs typeface="Times New Roman" pitchFamily="18" charset="0"/>
              </a:rPr>
              <a:t>The  lack of design contrast a clear and powerful contrast between the elements can help users to know what is the core info of the page. It helps the user to better read &amp; understand the information.</a:t>
            </a:r>
          </a:p>
          <a:p>
            <a:pPr marL="342900" indent="-342900" algn="just">
              <a:lnSpc>
                <a:spcPct val="160000"/>
              </a:lnSpc>
              <a:buFont typeface="Wingdings" pitchFamily="2" charset="2"/>
              <a:buChar char="§"/>
            </a:pPr>
            <a:r>
              <a:rPr lang="en-US" sz="3600" dirty="0" smtClean="0">
                <a:latin typeface="Times New Roman" pitchFamily="18" charset="0"/>
                <a:cs typeface="Times New Roman" pitchFamily="18" charset="0"/>
              </a:rPr>
              <a:t>On this site , the background color and text color are pretty similar , leaving a very weak contrast </a:t>
            </a:r>
          </a:p>
          <a:p>
            <a:pPr marL="342900" indent="-342900" algn="just">
              <a:lnSpc>
                <a:spcPct val="160000"/>
              </a:lnSpc>
              <a:buFont typeface="Wingdings" pitchFamily="2" charset="2"/>
              <a:buChar char="§"/>
            </a:pPr>
            <a:r>
              <a:rPr lang="en-US" sz="3600" dirty="0" smtClean="0">
                <a:latin typeface="Times New Roman" pitchFamily="18" charset="0"/>
                <a:cs typeface="Times New Roman" pitchFamily="18" charset="0"/>
              </a:rPr>
              <a:t>The poor contrast makes the text become blurry to the eyes.</a:t>
            </a:r>
          </a:p>
          <a:p>
            <a:pPr marL="342900" indent="-342900" algn="just">
              <a:lnSpc>
                <a:spcPct val="160000"/>
              </a:lnSpc>
              <a:buFont typeface="Wingdings" pitchFamily="2" charset="2"/>
              <a:buChar char="§"/>
            </a:pPr>
            <a:r>
              <a:rPr lang="en-US" sz="3600" dirty="0" smtClean="0">
                <a:latin typeface="Times New Roman" pitchFamily="18" charset="0"/>
                <a:cs typeface="Times New Roman" pitchFamily="18" charset="0"/>
              </a:rPr>
              <a:t>At the bottom of the site small and Italic font size makes the readability of the test extremely poor</a:t>
            </a:r>
          </a:p>
          <a:p>
            <a:pPr>
              <a:lnSpc>
                <a:spcPct val="160000"/>
              </a:lnSpc>
              <a:buNone/>
            </a:pPr>
            <a:r>
              <a:rPr lang="en-US" sz="2100" dirty="0" smtClean="0">
                <a:latin typeface="Times New Roman" pitchFamily="18" charset="0"/>
                <a:cs typeface="Times New Roman" pitchFamily="18" charset="0"/>
              </a:rPr>
              <a:t> </a:t>
            </a:r>
            <a:endParaRPr lang="en-US" sz="2100" dirty="0">
              <a:latin typeface="Times New Roman" pitchFamily="18" charset="0"/>
              <a:cs typeface="Times New Roman"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762000"/>
          </a:xfrm>
        </p:spPr>
        <p:txBody>
          <a:bodyPr>
            <a:normAutofit fontScale="90000"/>
          </a:bodyPr>
          <a:lstStyle/>
          <a:p>
            <a:r>
              <a:rPr lang="en-US" dirty="0" smtClean="0"/>
              <a:t/>
            </a:r>
            <a:br>
              <a:rPr lang="en-US" dirty="0" smtClean="0"/>
            </a:br>
            <a:r>
              <a:rPr lang="en-US" smtClean="0"/>
              <a:t> </a:t>
            </a:r>
            <a:r>
              <a:rPr lang="en-US" b="1" smtClean="0">
                <a:latin typeface="Monotype Corsiva" pitchFamily="66" charset="0"/>
              </a:rPr>
              <a:t>3. Bad Links:</a:t>
            </a:r>
            <a:endParaRPr lang="en-US" b="1" dirty="0">
              <a:latin typeface="Monotype Corsiva" pitchFamily="66" charset="0"/>
            </a:endParaRPr>
          </a:p>
        </p:txBody>
      </p:sp>
      <p:sp>
        <p:nvSpPr>
          <p:cNvPr id="3" name="Content Placeholder 2"/>
          <p:cNvSpPr>
            <a:spLocks noGrp="1"/>
          </p:cNvSpPr>
          <p:nvPr>
            <p:ph idx="1"/>
          </p:nvPr>
        </p:nvSpPr>
        <p:spPr>
          <a:xfrm>
            <a:off x="457200" y="1447800"/>
            <a:ext cx="8229600" cy="5105400"/>
          </a:xfrm>
        </p:spPr>
        <p:txBody>
          <a:bodyPr/>
          <a:lstStyle/>
          <a:p>
            <a:r>
              <a:rPr lang="en-US" sz="2000" dirty="0" smtClean="0">
                <a:latin typeface="Times New Roman" pitchFamily="18" charset="0"/>
                <a:cs typeface="Times New Roman" pitchFamily="18" charset="0"/>
              </a:rPr>
              <a:t>The biggest drawback of the site is issue regarding hyperlinks. These are not working well.</a:t>
            </a:r>
          </a:p>
          <a:p>
            <a:r>
              <a:rPr lang="en-US" sz="2000" dirty="0" smtClean="0">
                <a:latin typeface="Times New Roman" pitchFamily="18" charset="0"/>
                <a:cs typeface="Times New Roman" pitchFamily="18" charset="0"/>
              </a:rPr>
              <a:t>A mess of links and dead links are both major errors in the site</a:t>
            </a:r>
            <a:r>
              <a:rPr lang="en-US" dirty="0" smtClean="0"/>
              <a:t>.</a:t>
            </a:r>
          </a:p>
          <a:p>
            <a:pPr>
              <a:buNone/>
            </a:pPr>
            <a:endParaRPr lang="en-US" dirty="0" smtClean="0"/>
          </a:p>
          <a:p>
            <a:pPr>
              <a:buNone/>
            </a:pPr>
            <a:r>
              <a:rPr lang="en-US" sz="3200" b="1" dirty="0" smtClean="0">
                <a:latin typeface="Monotype Corsiva" pitchFamily="66" charset="0"/>
                <a:cs typeface="Times New Roman" pitchFamily="18" charset="0"/>
              </a:rPr>
              <a:t>4. Issue Regarding HTTPS:</a:t>
            </a:r>
          </a:p>
          <a:p>
            <a:pPr algn="just">
              <a:lnSpc>
                <a:spcPct val="150000"/>
              </a:lnSpc>
            </a:pPr>
            <a:r>
              <a:rPr lang="en-US" sz="2000" dirty="0" smtClean="0">
                <a:latin typeface="Times New Roman" pitchFamily="18" charset="0"/>
                <a:cs typeface="Times New Roman" pitchFamily="18" charset="0"/>
              </a:rPr>
              <a:t>The Website does not support Hypertext Transfer Protocol  Secure (HTTPS) is a combination of two different protocols.</a:t>
            </a:r>
          </a:p>
          <a:p>
            <a:pPr algn="just">
              <a:lnSpc>
                <a:spcPct val="150000"/>
              </a:lnSpc>
            </a:pPr>
            <a:r>
              <a:rPr lang="en-US" sz="2000" dirty="0" smtClean="0">
                <a:latin typeface="Times New Roman" pitchFamily="18" charset="0"/>
                <a:cs typeface="Times New Roman" pitchFamily="18" charset="0"/>
              </a:rPr>
              <a:t>It is more secure way to access the web. It is combination of Hypertext Transfer Protocol (HTTPS) and SSL/TLS protocol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endParaRPr lang="en-US" dirty="0"/>
          </a:p>
        </p:txBody>
      </p:sp>
      <p:sp>
        <p:nvSpPr>
          <p:cNvPr id="3" name="Content Placeholder 2"/>
          <p:cNvSpPr>
            <a:spLocks noGrp="1"/>
          </p:cNvSpPr>
          <p:nvPr>
            <p:ph idx="1"/>
          </p:nvPr>
        </p:nvSpPr>
        <p:spPr>
          <a:xfrm>
            <a:off x="228600" y="1295400"/>
            <a:ext cx="8610600" cy="5562600"/>
          </a:xfrm>
        </p:spPr>
        <p:txBody>
          <a:bodyPr>
            <a:normAutofit fontScale="92500" lnSpcReduction="20000"/>
          </a:bodyPr>
          <a:lstStyle/>
          <a:p>
            <a:pPr>
              <a:buNone/>
            </a:pPr>
            <a:endParaRPr lang="en-US" sz="2800" dirty="0" smtClean="0">
              <a:latin typeface="Times New Roman" pitchFamily="18" charset="0"/>
              <a:cs typeface="Times New Roman" pitchFamily="18" charset="0"/>
            </a:endParaRPr>
          </a:p>
          <a:p>
            <a:pPr algn="just">
              <a:lnSpc>
                <a:spcPct val="150000"/>
              </a:lnSpc>
              <a:buNone/>
            </a:pPr>
            <a:r>
              <a:rPr lang="en-US" sz="3200" b="1" dirty="0" smtClean="0">
                <a:latin typeface="Monotype Corsiva" pitchFamily="66" charset="0"/>
                <a:cs typeface="Times New Roman" pitchFamily="18" charset="0"/>
              </a:rPr>
              <a:t>5. </a:t>
            </a:r>
            <a:r>
              <a:rPr lang="en-US" sz="4000" b="1" dirty="0" smtClean="0">
                <a:latin typeface="Monotype Corsiva" pitchFamily="66" charset="0"/>
                <a:cs typeface="Times New Roman" pitchFamily="18" charset="0"/>
              </a:rPr>
              <a:t>Applets</a:t>
            </a:r>
            <a:r>
              <a:rPr lang="en-US" sz="3600" dirty="0" smtClean="0">
                <a:latin typeface="Monotype Corsiva" pitchFamily="66" charset="0"/>
                <a:cs typeface="Times New Roman" pitchFamily="18" charset="0"/>
              </a:rPr>
              <a:t>: </a:t>
            </a:r>
            <a:r>
              <a:rPr lang="en-US" sz="2800" dirty="0" smtClean="0">
                <a:latin typeface="Times New Roman" pitchFamily="18" charset="0"/>
                <a:cs typeface="Times New Roman" pitchFamily="18" charset="0"/>
              </a:rPr>
              <a:t>An applet is a small application designed to run within another application. Portability is defined as the applet’s ability to run on different computers and operating systems. but </a:t>
            </a:r>
            <a:r>
              <a:rPr lang="en-US" sz="2800" b="1" dirty="0" smtClean="0">
                <a:latin typeface="Times New Roman" pitchFamily="18" charset="0"/>
                <a:cs typeface="Times New Roman" pitchFamily="18" charset="0"/>
              </a:rPr>
              <a:t>Wheel of Time Character Archive website </a:t>
            </a:r>
            <a:r>
              <a:rPr lang="en-US" sz="2800" dirty="0" smtClean="0">
                <a:latin typeface="Times New Roman" pitchFamily="18" charset="0"/>
                <a:cs typeface="Times New Roman" pitchFamily="18" charset="0"/>
              </a:rPr>
              <a:t> applets are outdated so it is not able to support new browser .</a:t>
            </a:r>
            <a:endParaRPr lang="en-US" sz="2000" dirty="0" smtClean="0">
              <a:latin typeface="Times New Roman" pitchFamily="18" charset="0"/>
              <a:cs typeface="Times New Roman" pitchFamily="18" charset="0"/>
            </a:endParaRPr>
          </a:p>
          <a:p>
            <a:pPr algn="just">
              <a:lnSpc>
                <a:spcPct val="160000"/>
              </a:lnSpc>
              <a:buNone/>
            </a:pPr>
            <a:r>
              <a:rPr lang="en-US" sz="4000" b="1" dirty="0" smtClean="0">
                <a:latin typeface="Monotype Corsiva" pitchFamily="66" charset="0"/>
                <a:cs typeface="Times New Roman" pitchFamily="18" charset="0"/>
              </a:rPr>
              <a:t>6. Content Issues</a:t>
            </a:r>
            <a:r>
              <a:rPr lang="en-US" sz="4000" dirty="0" smtClean="0">
                <a:latin typeface="Monotype Corsiva" pitchFamily="66" charset="0"/>
                <a:cs typeface="Times New Roman" pitchFamily="18" charset="0"/>
              </a:rPr>
              <a:t>: </a:t>
            </a:r>
            <a:r>
              <a:rPr lang="en-US" sz="2800" dirty="0" smtClean="0">
                <a:latin typeface="Times New Roman" pitchFamily="18" charset="0"/>
                <a:cs typeface="Times New Roman" pitchFamily="18" charset="0"/>
              </a:rPr>
              <a:t>The another issue regarding website is its contents are written in the first person ,but these should be written in the third person.</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762000"/>
          </a:xfrm>
        </p:spPr>
        <p:txBody>
          <a:bodyPr>
            <a:noAutofit/>
          </a:bodyPr>
          <a:lstStyle/>
          <a:p>
            <a:r>
              <a:rPr lang="en-US" sz="2400" b="1" dirty="0" smtClean="0">
                <a:latin typeface="Monotype Corsiva" pitchFamily="66" charset="0"/>
              </a:rPr>
              <a:t/>
            </a:r>
            <a:br>
              <a:rPr lang="en-US" sz="2400" b="1" dirty="0" smtClean="0">
                <a:latin typeface="Monotype Corsiva" pitchFamily="66" charset="0"/>
              </a:rPr>
            </a:br>
            <a:r>
              <a:rPr lang="en-US" sz="2400" b="1" dirty="0" smtClean="0">
                <a:latin typeface="Monotype Corsiva" pitchFamily="66" charset="0"/>
              </a:rPr>
              <a:t/>
            </a:r>
            <a:br>
              <a:rPr lang="en-US" sz="2400" b="1" dirty="0" smtClean="0">
                <a:latin typeface="Monotype Corsiva" pitchFamily="66" charset="0"/>
              </a:rPr>
            </a:br>
            <a:r>
              <a:rPr lang="en-US" sz="2400" b="1" dirty="0" smtClean="0">
                <a:latin typeface="Monotype Corsiva" pitchFamily="66" charset="0"/>
              </a:rPr>
              <a:t/>
            </a:r>
            <a:br>
              <a:rPr lang="en-US" sz="2400" b="1" dirty="0" smtClean="0">
                <a:latin typeface="Monotype Corsiva" pitchFamily="66" charset="0"/>
              </a:rPr>
            </a:br>
            <a:r>
              <a:rPr lang="en-US" sz="2400" b="1" dirty="0" smtClean="0">
                <a:latin typeface="Monotype Corsiva" pitchFamily="66" charset="0"/>
              </a:rPr>
              <a:t/>
            </a:r>
            <a:br>
              <a:rPr lang="en-US" sz="2400" b="1" dirty="0" smtClean="0">
                <a:latin typeface="Monotype Corsiva" pitchFamily="66" charset="0"/>
              </a:rPr>
            </a:br>
            <a:r>
              <a:rPr lang="en-US" sz="2400" b="1" dirty="0" smtClean="0">
                <a:latin typeface="Monotype Corsiva" pitchFamily="66" charset="0"/>
              </a:rPr>
              <a:t/>
            </a:r>
            <a:br>
              <a:rPr lang="en-US" sz="2400" b="1" dirty="0" smtClean="0">
                <a:latin typeface="Monotype Corsiva" pitchFamily="66" charset="0"/>
              </a:rPr>
            </a:br>
            <a:r>
              <a:rPr lang="en-US" sz="3200" b="1" dirty="0" smtClean="0">
                <a:latin typeface="Monotype Corsiva" pitchFamily="66" charset="0"/>
              </a:rPr>
              <a:t/>
            </a:r>
            <a:br>
              <a:rPr lang="en-US" sz="3200" b="1" dirty="0" smtClean="0">
                <a:latin typeface="Monotype Corsiva" pitchFamily="66" charset="0"/>
              </a:rPr>
            </a:br>
            <a:endParaRPr lang="en-US" sz="2400" b="1" dirty="0">
              <a:latin typeface="Monotype Corsiva" pitchFamily="66" charset="0"/>
            </a:endParaRPr>
          </a:p>
        </p:txBody>
      </p:sp>
      <p:sp>
        <p:nvSpPr>
          <p:cNvPr id="3" name="Content Placeholder 2"/>
          <p:cNvSpPr>
            <a:spLocks noGrp="1"/>
          </p:cNvSpPr>
          <p:nvPr>
            <p:ph idx="1"/>
          </p:nvPr>
        </p:nvSpPr>
        <p:spPr>
          <a:xfrm>
            <a:off x="381000" y="1524000"/>
            <a:ext cx="8382000" cy="5105400"/>
          </a:xfrm>
        </p:spPr>
        <p:txBody>
          <a:bodyPr/>
          <a:lstStyle/>
          <a:p>
            <a:pPr>
              <a:lnSpc>
                <a:spcPct val="150000"/>
              </a:lnSpc>
            </a:pPr>
            <a:r>
              <a:rPr lang="en-US" sz="2800" b="1" dirty="0" smtClean="0">
                <a:latin typeface="Monotype Corsiva" pitchFamily="66" charset="0"/>
              </a:rPr>
              <a:t>8</a:t>
            </a:r>
            <a:r>
              <a:rPr lang="en-US" sz="3200" b="1" dirty="0" smtClean="0">
                <a:latin typeface="Monotype Corsiva" pitchFamily="66" charset="0"/>
              </a:rPr>
              <a:t>. Link  hits since 20 April 2000:</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It the bottom of the site the link is not working .It does not have any value associated .</a:t>
            </a:r>
          </a:p>
          <a:p>
            <a:pPr>
              <a:lnSpc>
                <a:spcPct val="150000"/>
              </a:lnSpc>
            </a:pPr>
            <a:r>
              <a:rPr lang="en-US" sz="3200" b="1" dirty="0" smtClean="0">
                <a:latin typeface="Times New Roman" pitchFamily="18" charset="0"/>
                <a:cs typeface="Times New Roman" pitchFamily="18" charset="0"/>
              </a:rPr>
              <a:t>9. </a:t>
            </a:r>
            <a:r>
              <a:rPr lang="en-US" sz="2800" b="1" dirty="0" smtClean="0">
                <a:latin typeface="Monotype Corsiva" pitchFamily="66" charset="0"/>
                <a:cs typeface="Times New Roman" pitchFamily="18" charset="0"/>
              </a:rPr>
              <a:t>BAD USER  INTERFACE  DESIGN :</a:t>
            </a:r>
          </a:p>
          <a:p>
            <a:pPr>
              <a:lnSpc>
                <a:spcPct val="150000"/>
              </a:lnSpc>
            </a:pPr>
            <a:r>
              <a:rPr lang="en-US" sz="2000" dirty="0" smtClean="0">
                <a:latin typeface="Times New Roman" pitchFamily="18" charset="0"/>
                <a:cs typeface="Times New Roman" pitchFamily="18" charset="0"/>
              </a:rPr>
              <a:t>The design lacks of contrast: </a:t>
            </a:r>
            <a:r>
              <a:rPr lang="en-US" sz="2000" dirty="0" smtClean="0"/>
              <a:t>When browsing a website, we’d like to see it with a clear and fresh contrast.</a:t>
            </a:r>
          </a:p>
          <a:p>
            <a:pPr>
              <a:lnSpc>
                <a:spcPct val="150000"/>
              </a:lnSpc>
            </a:pPr>
            <a:endParaRPr lang="en-US" sz="2000" dirty="0" smtClean="0">
              <a:latin typeface="Times New Roman" pitchFamily="18" charset="0"/>
              <a:cs typeface="Times New Roman" pitchFamily="18" charset="0"/>
            </a:endParaRPr>
          </a:p>
          <a:p>
            <a:pPr>
              <a:lnSpc>
                <a:spcPct val="150000"/>
              </a:lnSpc>
              <a:buNone/>
            </a:pPr>
            <a:endParaRPr lang="en-US" sz="2800" b="1" dirty="0" smtClean="0">
              <a:latin typeface="Monotype Corsiva" pitchFamily="66" charset="0"/>
              <a:cs typeface="Times New Roman" pitchFamily="18" charset="0"/>
            </a:endParaRPr>
          </a:p>
          <a:p>
            <a:pPr>
              <a:lnSpc>
                <a:spcPct val="150000"/>
              </a:lnSpc>
            </a:pPr>
            <a:endParaRPr lang="en-US"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507</TotalTime>
  <Words>699</Words>
  <Application>Microsoft Office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WEBSITE  MAINTENANCE</vt:lpstr>
      <vt:lpstr>   </vt:lpstr>
      <vt:lpstr>                                                                 My Website: </vt:lpstr>
      <vt:lpstr>Beginning </vt:lpstr>
      <vt:lpstr>Slide 5</vt:lpstr>
      <vt:lpstr>Different  issues  in  web site</vt:lpstr>
      <vt:lpstr>  3. Bad Links:</vt:lpstr>
      <vt:lpstr>Slide 8</vt:lpstr>
      <vt:lpstr>      </vt:lpstr>
      <vt:lpstr>        Good Things</vt:lpstr>
      <vt:lpstr>Server Static Assets , With an efficient Cache Policy</vt:lpstr>
      <vt:lpstr>The speed score is based on the lab data analyzed by LIGHTHOUSE</vt:lpstr>
      <vt:lpstr>Keep Server Response Time Low</vt:lpstr>
      <vt:lpstr>Suggestion Users Point of View </vt:lpstr>
      <vt:lpstr> </vt:lpstr>
      <vt:lpstr>Slide 16</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dc:title>
  <dc:creator>Admin</dc:creator>
  <cp:lastModifiedBy>Admin</cp:lastModifiedBy>
  <cp:revision>123</cp:revision>
  <dcterms:created xsi:type="dcterms:W3CDTF">2019-09-25T03:54:30Z</dcterms:created>
  <dcterms:modified xsi:type="dcterms:W3CDTF">2019-09-26T09:46:00Z</dcterms:modified>
</cp:coreProperties>
</file>