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8"/>
  </p:notesMasterIdLst>
  <p:sldIdLst>
    <p:sldId id="336" r:id="rId2"/>
    <p:sldId id="515" r:id="rId3"/>
    <p:sldId id="516" r:id="rId4"/>
    <p:sldId id="574" r:id="rId5"/>
    <p:sldId id="566" r:id="rId6"/>
    <p:sldId id="567" r:id="rId7"/>
    <p:sldId id="568" r:id="rId8"/>
    <p:sldId id="569" r:id="rId9"/>
    <p:sldId id="570" r:id="rId10"/>
    <p:sldId id="571" r:id="rId11"/>
    <p:sldId id="572" r:id="rId12"/>
    <p:sldId id="518" r:id="rId13"/>
    <p:sldId id="519" r:id="rId14"/>
    <p:sldId id="557" r:id="rId15"/>
    <p:sldId id="573" r:id="rId16"/>
    <p:sldId id="559" r:id="rId17"/>
    <p:sldId id="526" r:id="rId18"/>
    <p:sldId id="527" r:id="rId19"/>
    <p:sldId id="528" r:id="rId20"/>
    <p:sldId id="529" r:id="rId21"/>
    <p:sldId id="530" r:id="rId22"/>
    <p:sldId id="552" r:id="rId23"/>
    <p:sldId id="555" r:id="rId24"/>
    <p:sldId id="532" r:id="rId25"/>
    <p:sldId id="533" r:id="rId26"/>
    <p:sldId id="534" r:id="rId27"/>
    <p:sldId id="535" r:id="rId28"/>
    <p:sldId id="536" r:id="rId29"/>
    <p:sldId id="537" r:id="rId30"/>
    <p:sldId id="538" r:id="rId31"/>
    <p:sldId id="539" r:id="rId32"/>
    <p:sldId id="540" r:id="rId33"/>
    <p:sldId id="541" r:id="rId34"/>
    <p:sldId id="558" r:id="rId35"/>
    <p:sldId id="546" r:id="rId36"/>
    <p:sldId id="564" r:id="rId37"/>
    <p:sldId id="565" r:id="rId38"/>
    <p:sldId id="560" r:id="rId39"/>
    <p:sldId id="561" r:id="rId40"/>
    <p:sldId id="562" r:id="rId41"/>
    <p:sldId id="563" r:id="rId42"/>
    <p:sldId id="547" r:id="rId43"/>
    <p:sldId id="548" r:id="rId44"/>
    <p:sldId id="549" r:id="rId45"/>
    <p:sldId id="550" r:id="rId46"/>
    <p:sldId id="551" r:id="rId4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7" autoAdjust="0"/>
    <p:restoredTop sz="93782" autoAdjust="0"/>
  </p:normalViewPr>
  <p:slideViewPr>
    <p:cSldViewPr>
      <p:cViewPr>
        <p:scale>
          <a:sx n="66" d="100"/>
          <a:sy n="66" d="100"/>
        </p:scale>
        <p:origin x="-1464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9816515D-982B-480C-ABBD-C42AC397481B}" type="datetimeFigureOut">
              <a:rPr lang="en-US"/>
              <a:pPr>
                <a:defRPr/>
              </a:pPr>
              <a:t>9/22/2016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4CE27C62-667C-47B4-A517-A3A5DD70E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09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5F9E0E1-4F1F-45FD-A7A7-68A9491B117B}" type="slidenum">
              <a:rPr lang="en-US" smtClean="0"/>
              <a:pPr eaLnBrk="1" hangingPunct="1"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61E1C7F-0216-4D5B-8B4B-0F5011E4D87A}" type="slidenum">
              <a:rPr lang="en-US" smtClean="0"/>
              <a:pPr eaLnBrk="1" hangingPunct="1"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B07B6EC-920C-41B4-8F1B-24C0E93B4CC2}" type="slidenum">
              <a:rPr lang="en-US" smtClean="0"/>
              <a:pPr eaLnBrk="1" hangingPunct="1"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4F09073-558F-45C8-B2D7-AA498769BE67}" type="slidenum">
              <a:rPr lang="en-US" smtClean="0"/>
              <a:pPr eaLnBrk="1" hangingPunct="1">
                <a:defRPr/>
              </a:pPr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68DED0D-25DB-4927-AB62-4708E3896309}" type="slidenum">
              <a:rPr lang="en-US" smtClean="0"/>
              <a:pPr eaLnBrk="1" hangingPunct="1"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0E00030-83F8-4909-9C07-ADBADA2B9613}" type="slidenum">
              <a:rPr lang="en-US" smtClean="0"/>
              <a:pPr eaLnBrk="1" hangingPunct="1">
                <a:defRPr/>
              </a:pPr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5AE4CAD-7EE2-4788-A207-34E8C3D4F43E}" type="slidenum">
              <a:rPr lang="en-US" smtClean="0"/>
              <a:pPr eaLnBrk="1" hangingPunct="1">
                <a:defRPr/>
              </a:pPr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760CBE3-92B5-4539-B5DF-650B9A23C92B}" type="slidenum">
              <a:rPr lang="en-US" smtClean="0"/>
              <a:pPr eaLnBrk="1" hangingPunct="1">
                <a:defRPr/>
              </a:pPr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41DE607-211C-4238-99E2-E6F48D4553F4}" type="slidenum">
              <a:rPr lang="en-US" smtClean="0"/>
              <a:pPr eaLnBrk="1" hangingPunct="1">
                <a:defRPr/>
              </a:pPr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F53BC8E-3123-4120-BBDE-106E07551FDC}" type="slidenum">
              <a:rPr lang="en-US" smtClean="0"/>
              <a:pPr eaLnBrk="1" hangingPunct="1">
                <a:defRPr/>
              </a:pPr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A7C295D-A960-4341-B2B5-AA02AE003048}" type="slidenum">
              <a:rPr lang="en-US" smtClean="0"/>
              <a:pPr eaLnBrk="1" hangingPunct="1">
                <a:defRPr/>
              </a:pPr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72271E0-D774-4963-B9F7-47372AEEC951}" type="slidenum">
              <a:rPr lang="en-US" smtClean="0"/>
              <a:pPr eaLnBrk="1" hangingPunct="1"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AA6291C-8C67-407D-A0EE-6669902FB064}" type="slidenum">
              <a:rPr lang="en-US" smtClean="0"/>
              <a:pPr eaLnBrk="1" hangingPunct="1">
                <a:defRPr/>
              </a:pPr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D9DED90-5ADA-454C-B7AB-38A4629056B1}" type="slidenum">
              <a:rPr lang="en-US" smtClean="0"/>
              <a:pPr eaLnBrk="1" hangingPunct="1">
                <a:defRPr/>
              </a:pPr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7767E21E-CF1A-4C6C-BCB9-3D0B7EAFCE7D}" type="slidenum">
              <a:rPr lang="en-US" smtClean="0"/>
              <a:pPr eaLnBrk="1" hangingPunct="1">
                <a:defRPr/>
              </a:pPr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84CB291-0422-4137-A368-2FF9CB56A7DE}" type="slidenum">
              <a:rPr lang="en-US" smtClean="0"/>
              <a:pPr eaLnBrk="1" hangingPunct="1"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817DCE6-8C1C-4375-B31B-A476ED99DAD3}" type="slidenum">
              <a:rPr lang="en-US" smtClean="0"/>
              <a:pPr eaLnBrk="1" hangingPunct="1">
                <a:defRPr/>
              </a:pPr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27C62-667C-47B4-A517-A3A5DD70ED8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440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15B722A-6007-42F0-9121-3068157C59E0}" type="slidenum">
              <a:rPr lang="en-US" smtClean="0"/>
              <a:pPr eaLnBrk="1" hangingPunct="1">
                <a:defRPr/>
              </a:pPr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B997572-4DDD-49DA-9DCE-8561D05BC8AB}" type="slidenum">
              <a:rPr lang="en-US" smtClean="0"/>
              <a:pPr eaLnBrk="1" hangingPunct="1">
                <a:defRPr/>
              </a:pPr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E67D3E1A-DF14-48E0-BC68-EE783E74BA5E}" type="slidenum">
              <a:rPr lang="en-US" smtClean="0"/>
              <a:pPr eaLnBrk="1" hangingPunct="1">
                <a:defRPr/>
              </a:pPr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3082F3D-7868-46CF-B471-D01782F05356}" type="slidenum">
              <a:rPr lang="en-US" smtClean="0"/>
              <a:pPr eaLnBrk="1" hangingPunct="1">
                <a:defRPr/>
              </a:pPr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27C62-667C-47B4-A517-A3A5DD70ED8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664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EABFFDEF-4870-411F-8390-B0DA58CEB823}" type="slidenum">
              <a:rPr lang="en-US" smtClean="0"/>
              <a:pPr eaLnBrk="1" hangingPunct="1">
                <a:defRPr/>
              </a:pPr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5F8F0E1-FA42-4A1A-B6C4-6E76ACB562FA}" type="slidenum">
              <a:rPr lang="en-US" smtClean="0"/>
              <a:pPr eaLnBrk="1" hangingPunct="1"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7E57D59-798C-4DAA-AF02-B42DDF1D7A54}" type="slidenum">
              <a:rPr lang="en-US" smtClean="0"/>
              <a:pPr eaLnBrk="1" hangingPunct="1"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B69C340-DCC1-4539-8B15-FF980B65F76C}" type="slidenum">
              <a:rPr lang="en-US" smtClean="0"/>
              <a:pPr eaLnBrk="1" hangingPunct="1"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8F66DD8-F037-43B4-A7D4-B6A40CE3116D}" type="slidenum">
              <a:rPr lang="en-US" smtClean="0"/>
              <a:pPr eaLnBrk="1" hangingPunct="1"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71E76F97-F1B8-4EEC-B2BC-DB60ED455A6D}" type="slidenum">
              <a:rPr lang="en-US" smtClean="0"/>
              <a:pPr eaLnBrk="1" hangingPunct="1"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E50979C0-2FB9-4EA1-886A-3540C82658B6}" type="slidenum">
              <a:rPr lang="en-US" smtClean="0"/>
              <a:pPr eaLnBrk="1" hangingPunct="1"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582268E-2467-4DDD-AA19-C4B7CFCF62B8}" type="datetime1">
              <a:rPr lang="en-US" smtClean="0"/>
              <a:pPr>
                <a:defRPr/>
              </a:pPr>
              <a:t>9/22/2016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11E6028-698E-45EB-9C30-EFBE2703C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C3E344B-E530-47F1-A4EF-2F984B27A243}" type="datetime1">
              <a:rPr lang="en-US" smtClean="0"/>
              <a:pPr>
                <a:defRPr/>
              </a:pPr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01022D6-A0AE-46AC-B680-5CB4E59C28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1B54C6B-AADD-45EB-97E7-B751B9F41177}" type="datetime1">
              <a:rPr lang="en-US" smtClean="0"/>
              <a:pPr>
                <a:defRPr/>
              </a:pPr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D0FD3DC-FD3A-49D9-B505-2EBEBF780DF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87B583-7E41-4C0C-AB88-FFC1D479E39A}" type="datetime1">
              <a:rPr lang="en-US" smtClean="0"/>
              <a:pPr>
                <a:defRPr/>
              </a:pPr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76394F4-A9B0-4224-91F6-12E6DAE33A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DDABF97-9307-48B3-A19D-F94E25EB442D}" type="datetime1">
              <a:rPr lang="en-US" smtClean="0"/>
              <a:pPr>
                <a:defRPr/>
              </a:pPr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FD13CEF-E7F4-4B67-A34B-360489DAA00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6775E56-67A6-49FD-9403-FA30207F7198}" type="datetime1">
              <a:rPr lang="en-US" smtClean="0"/>
              <a:pPr>
                <a:defRPr/>
              </a:pPr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1268B02-59F2-4BD6-BEB3-0C819E2EA4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FC1340-428B-4BFE-97EC-7861BE0657EE}" type="datetime1">
              <a:rPr lang="en-US" smtClean="0"/>
              <a:pPr>
                <a:defRPr/>
              </a:pPr>
              <a:t>9/22/2016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DD8F881-2B92-4EEB-B3FD-680F559B594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602BDEA-B441-4AEA-B9FF-8E4C39C39F52}" type="datetime1">
              <a:rPr lang="en-US" smtClean="0"/>
              <a:pPr>
                <a:defRPr/>
              </a:pPr>
              <a:t>9/22/2016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D9AFBB2-F794-44AA-8742-CB21BC2E131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6C7C488-FC8F-459F-95C3-5CDE49672FDD}" type="datetime1">
              <a:rPr lang="en-US" smtClean="0"/>
              <a:pPr>
                <a:defRPr/>
              </a:pPr>
              <a:t>9/22/2016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C080C29-AFFD-4FE5-B9D1-702E13531E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880FA474-E3F9-49AC-B4E5-5FDDC1386B70}" type="datetime1">
              <a:rPr lang="en-US" smtClean="0"/>
              <a:pPr>
                <a:defRPr/>
              </a:pPr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350931-AE31-4625-9FC7-5FFC9C5576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DDABF97-9307-48B3-A19D-F94E25EB442D}" type="datetime1">
              <a:rPr lang="en-US" smtClean="0"/>
              <a:pPr>
                <a:defRPr/>
              </a:pPr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FD13CEF-E7F4-4B67-A34B-360489DAA00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DDABF97-9307-48B3-A19D-F94E25EB442D}" type="datetime1">
              <a:rPr lang="en-US" smtClean="0"/>
              <a:pPr>
                <a:defRPr/>
              </a:pPr>
              <a:t>9/22/2016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FD13CEF-E7F4-4B67-A34B-360489DAA00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jdbcodbc/JdbcOdbc/jdbcdemoframe.java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0225" y="1371600"/>
            <a:ext cx="7851648" cy="1828800"/>
          </a:xfrm>
          <a:extLst/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ffectLst/>
              </a:rPr>
              <a:t>Lesson 13</a:t>
            </a:r>
            <a:br>
              <a:rPr lang="en-US" dirty="0" smtClean="0">
                <a:effectLst/>
              </a:rPr>
            </a:br>
            <a:r>
              <a:rPr lang="en-US" dirty="0"/>
              <a:t>Files And </a:t>
            </a:r>
            <a:r>
              <a:rPr lang="en-US" dirty="0" smtClean="0"/>
              <a:t>Databases:</a:t>
            </a:r>
            <a:endParaRPr lang="en-US" dirty="0">
              <a:effectLst/>
            </a:endParaRPr>
          </a:p>
        </p:txBody>
      </p:sp>
      <p:sp>
        <p:nvSpPr>
          <p:cNvPr id="7171" name="Subtitle 4"/>
          <p:cNvSpPr>
            <a:spLocks noGrp="1"/>
          </p:cNvSpPr>
          <p:nvPr>
            <p:ph type="subTitle" idx="1"/>
          </p:nvPr>
        </p:nvSpPr>
        <p:spPr>
          <a:xfrm>
            <a:off x="609600" y="4038600"/>
            <a:ext cx="7854950" cy="1752600"/>
          </a:xfrm>
        </p:spPr>
        <p:txBody>
          <a:bodyPr/>
          <a:lstStyle/>
          <a:p>
            <a:pPr marR="0" algn="ctr" eaLnBrk="1" hangingPunct="1"/>
            <a:r>
              <a:rPr lang="en-US" sz="4400" smtClean="0"/>
              <a:t>The Ever Present Source of Pure Knowledge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87BED-D4FE-466F-9BCD-B13B24402943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FileReader</a:t>
            </a:r>
            <a:r>
              <a:rPr lang="en-US" dirty="0" smtClean="0"/>
              <a:t> </a:t>
            </a:r>
            <a:r>
              <a:rPr lang="en-US" dirty="0"/>
              <a:t>takes a text file </a:t>
            </a:r>
          </a:p>
          <a:p>
            <a:r>
              <a:rPr lang="en-US" dirty="0"/>
              <a:t>converts it into a character stream </a:t>
            </a:r>
          </a:p>
          <a:p>
            <a:r>
              <a:rPr lang="en-US" dirty="0" err="1"/>
              <a:t>FileReader</a:t>
            </a:r>
            <a:r>
              <a:rPr lang="en-US" dirty="0"/>
              <a:t>(“PATH TO FILE”);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Use this + </a:t>
            </a:r>
            <a:r>
              <a:rPr lang="en-US" dirty="0" err="1"/>
              <a:t>BufferedReader</a:t>
            </a:r>
            <a:r>
              <a:rPr lang="en-US" dirty="0"/>
              <a:t> to read files! </a:t>
            </a:r>
          </a:p>
          <a:p>
            <a:r>
              <a:rPr lang="en-US" dirty="0" err="1"/>
              <a:t>FileReader</a:t>
            </a:r>
            <a:r>
              <a:rPr lang="en-US" dirty="0"/>
              <a:t> </a:t>
            </a:r>
            <a:r>
              <a:rPr lang="en-US" dirty="0" err="1"/>
              <a:t>fr</a:t>
            </a:r>
            <a:r>
              <a:rPr lang="en-US" dirty="0"/>
              <a:t> = new </a:t>
            </a:r>
            <a:r>
              <a:rPr lang="en-US" dirty="0" err="1"/>
              <a:t>FileReader</a:t>
            </a:r>
            <a:r>
              <a:rPr lang="en-US" dirty="0"/>
              <a:t>(“readme.txt”); </a:t>
            </a:r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err="1"/>
              <a:t>br</a:t>
            </a:r>
            <a:r>
              <a:rPr lang="en-US" dirty="0"/>
              <a:t> = new </a:t>
            </a:r>
            <a:r>
              <a:rPr lang="en-US" dirty="0" err="1"/>
              <a:t>BufferedReader</a:t>
            </a:r>
            <a:r>
              <a:rPr lang="en-US" dirty="0"/>
              <a:t>(</a:t>
            </a:r>
            <a:r>
              <a:rPr lang="en-US" dirty="0" err="1"/>
              <a:t>fr</a:t>
            </a:r>
            <a:r>
              <a:rPr lang="en-US" dirty="0"/>
              <a:t>);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394F4-A9B0-4224-91F6-12E6DAE33A5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FileReader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2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56814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java.io.BufferedReader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/>
              <a:t>java.io.FileReader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/>
              <a:t>java.io.IOException</a:t>
            </a:r>
            <a:r>
              <a:rPr lang="en-US" dirty="0"/>
              <a:t>; </a:t>
            </a:r>
          </a:p>
          <a:p>
            <a:r>
              <a:rPr lang="en-US" dirty="0"/>
              <a:t>public class </a:t>
            </a:r>
            <a:r>
              <a:rPr lang="en-US" dirty="0" err="1"/>
              <a:t>ReadFile</a:t>
            </a:r>
            <a:r>
              <a:rPr lang="en-US" dirty="0"/>
              <a:t> { 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throws </a:t>
            </a:r>
            <a:r>
              <a:rPr lang="en-US" dirty="0" err="1"/>
              <a:t>IOException</a:t>
            </a:r>
            <a:r>
              <a:rPr lang="en-US" dirty="0"/>
              <a:t>{</a:t>
            </a:r>
          </a:p>
          <a:p>
            <a:r>
              <a:rPr lang="en-US" dirty="0"/>
              <a:t>// Path names are relative to project directory </a:t>
            </a:r>
          </a:p>
          <a:p>
            <a:r>
              <a:rPr lang="en-US" dirty="0" err="1"/>
              <a:t>FileReader</a:t>
            </a:r>
            <a:r>
              <a:rPr lang="en-US" dirty="0"/>
              <a:t> </a:t>
            </a:r>
            <a:r>
              <a:rPr lang="en-US" dirty="0" err="1"/>
              <a:t>fr</a:t>
            </a:r>
            <a:r>
              <a:rPr lang="en-US" dirty="0"/>
              <a:t> = new </a:t>
            </a:r>
            <a:r>
              <a:rPr lang="en-US" dirty="0" err="1"/>
              <a:t>FileReader</a:t>
            </a:r>
            <a:r>
              <a:rPr lang="en-US" dirty="0"/>
              <a:t>("./</a:t>
            </a:r>
            <a:r>
              <a:rPr lang="en-US" dirty="0" err="1"/>
              <a:t>src</a:t>
            </a:r>
            <a:r>
              <a:rPr lang="en-US" dirty="0"/>
              <a:t>/readme</a:t>
            </a:r>
            <a:r>
              <a:rPr lang="en-US" dirty="0" smtClean="0"/>
              <a:t>");</a:t>
            </a:r>
          </a:p>
          <a:p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 err="1"/>
              <a:t>br</a:t>
            </a:r>
            <a:r>
              <a:rPr lang="en-US" dirty="0"/>
              <a:t> = new </a:t>
            </a:r>
            <a:r>
              <a:rPr lang="en-US" dirty="0" err="1"/>
              <a:t>BufferedReader</a:t>
            </a:r>
            <a:r>
              <a:rPr lang="en-US" dirty="0"/>
              <a:t>(</a:t>
            </a:r>
            <a:r>
              <a:rPr lang="en-US" dirty="0" err="1"/>
              <a:t>fr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String </a:t>
            </a:r>
            <a:r>
              <a:rPr lang="en-US" dirty="0"/>
              <a:t>line = null</a:t>
            </a:r>
            <a:r>
              <a:rPr lang="en-US" dirty="0" smtClean="0"/>
              <a:t>;</a:t>
            </a:r>
          </a:p>
          <a:p>
            <a:r>
              <a:rPr lang="en-US" dirty="0" smtClean="0"/>
              <a:t>while </a:t>
            </a:r>
            <a:r>
              <a:rPr lang="en-US" dirty="0"/>
              <a:t>((line = </a:t>
            </a:r>
            <a:r>
              <a:rPr lang="en-US" dirty="0" err="1"/>
              <a:t>br.readLine</a:t>
            </a:r>
            <a:r>
              <a:rPr lang="en-US" dirty="0"/>
              <a:t>()) != null) {</a:t>
            </a:r>
          </a:p>
          <a:p>
            <a:r>
              <a:rPr lang="en-US" dirty="0" err="1"/>
              <a:t>System.out.println</a:t>
            </a:r>
            <a:r>
              <a:rPr lang="en-US" dirty="0"/>
              <a:t>(line);}</a:t>
            </a:r>
            <a:r>
              <a:rPr lang="en-US" dirty="0" err="1"/>
              <a:t>br.close</a:t>
            </a:r>
            <a:r>
              <a:rPr lang="en-US" dirty="0"/>
              <a:t>();</a:t>
            </a:r>
          </a:p>
          <a:p>
            <a:r>
              <a:rPr lang="en-US" dirty="0"/>
              <a:t>}}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394F4-A9B0-4224-91F6-12E6DAE33A5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FileReader</a:t>
            </a:r>
            <a:r>
              <a:rPr lang="en-US" b="0" dirty="0"/>
              <a:t>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7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	File f = new File("word_test.txt");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	Scanner s = new Scanner(f);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// Scanner s = new Scanner(new File("word_test.txt"));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	String word;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	try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		while( (word = </a:t>
            </a:r>
            <a:r>
              <a:rPr lang="en-US" sz="2400" dirty="0" err="1" smtClean="0"/>
              <a:t>s.next</a:t>
            </a:r>
            <a:r>
              <a:rPr lang="en-US" sz="2400" dirty="0" smtClean="0"/>
              <a:t>()) != null){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		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(word);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	catch(Exception e){  	}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s.close</a:t>
            </a:r>
            <a:r>
              <a:rPr lang="en-US" sz="2400" dirty="0" smtClean="0"/>
              <a:t>();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159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4000" b="1" dirty="0" smtClean="0"/>
              <a:t>Example( Read file using scanner)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		File f = new File("word_test.txt");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FileReader</a:t>
            </a:r>
            <a:r>
              <a:rPr lang="en-US" sz="2800" dirty="0" smtClean="0"/>
              <a:t> </a:t>
            </a:r>
            <a:r>
              <a:rPr lang="en-US" sz="2800" dirty="0" err="1" smtClean="0"/>
              <a:t>fr</a:t>
            </a:r>
            <a:r>
              <a:rPr lang="en-US" sz="2800" dirty="0" smtClean="0"/>
              <a:t> = new </a:t>
            </a:r>
            <a:r>
              <a:rPr lang="en-US" sz="2800" dirty="0" err="1" smtClean="0"/>
              <a:t>FileReader</a:t>
            </a:r>
            <a:r>
              <a:rPr lang="en-US" sz="2800" dirty="0" smtClean="0"/>
              <a:t>(f);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BufferedReader</a:t>
            </a:r>
            <a:r>
              <a:rPr lang="en-US" sz="2800" dirty="0" smtClean="0"/>
              <a:t> reader =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			new 	</a:t>
            </a:r>
            <a:r>
              <a:rPr lang="en-US" sz="2800" dirty="0" err="1" smtClean="0"/>
              <a:t>BufferedReader</a:t>
            </a:r>
            <a:r>
              <a:rPr lang="en-US" sz="2800" dirty="0" smtClean="0"/>
              <a:t>(</a:t>
            </a:r>
            <a:r>
              <a:rPr lang="en-US" sz="2800" dirty="0" err="1" smtClean="0"/>
              <a:t>fr</a:t>
            </a:r>
            <a:r>
              <a:rPr lang="en-US" sz="2800" dirty="0" smtClean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		 // To read many lines, loop like this: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		 String line;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		 while((line = </a:t>
            </a:r>
            <a:r>
              <a:rPr lang="en-US" sz="2800" dirty="0" err="1" smtClean="0"/>
              <a:t>reader.readLine</a:t>
            </a:r>
            <a:r>
              <a:rPr lang="en-US" sz="2800" dirty="0" smtClean="0"/>
              <a:t>()) != null)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		 	//do something with the line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		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		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reader.close</a:t>
            </a:r>
            <a:r>
              <a:rPr lang="en-US" sz="2800" dirty="0" smtClean="0"/>
              <a:t>();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743" y="228600"/>
            <a:ext cx="8991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Example(Read File using </a:t>
            </a:r>
            <a:r>
              <a:rPr lang="en-US" sz="4000" dirty="0" err="1" smtClean="0"/>
              <a:t>BufferedReader</a:t>
            </a:r>
            <a:r>
              <a:rPr lang="en-US" sz="40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1"/>
            <a:ext cx="82296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File </a:t>
            </a:r>
            <a:r>
              <a:rPr lang="en-US" dirty="0" err="1"/>
              <a:t>file</a:t>
            </a:r>
            <a:r>
              <a:rPr lang="en-US" dirty="0"/>
              <a:t> = </a:t>
            </a:r>
            <a:r>
              <a:rPr lang="en-US" b="1" dirty="0"/>
              <a:t>new File("scores.txt</a:t>
            </a:r>
            <a:r>
              <a:rPr lang="en-US" b="1" dirty="0" smtClean="0"/>
              <a:t>");</a:t>
            </a:r>
          </a:p>
          <a:p>
            <a:pPr marL="0" indent="0">
              <a:buNone/>
            </a:pPr>
            <a:r>
              <a:rPr lang="en-US" dirty="0" err="1"/>
              <a:t>PrintWriter</a:t>
            </a:r>
            <a:r>
              <a:rPr lang="en-US" dirty="0"/>
              <a:t> output = </a:t>
            </a:r>
            <a:r>
              <a:rPr lang="en-US" b="1" dirty="0"/>
              <a:t>new </a:t>
            </a:r>
            <a:r>
              <a:rPr lang="en-US" b="1" dirty="0" err="1"/>
              <a:t>PrintWriter</a:t>
            </a:r>
            <a:r>
              <a:rPr lang="en-US" b="1" dirty="0"/>
              <a:t>(file);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// Write formatted output to the file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output.print</a:t>
            </a:r>
            <a:r>
              <a:rPr lang="en-US" dirty="0"/>
              <a:t>("Ram </a:t>
            </a:r>
            <a:r>
              <a:rPr lang="en-US" dirty="0" err="1"/>
              <a:t>Sudhan</a:t>
            </a:r>
            <a:r>
              <a:rPr lang="en-US" dirty="0"/>
              <a:t> 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output.println</a:t>
            </a:r>
            <a:r>
              <a:rPr lang="en-US" dirty="0"/>
              <a:t>(90);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output.print</a:t>
            </a:r>
            <a:r>
              <a:rPr lang="en-US" dirty="0"/>
              <a:t>("Jane Smith 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output.println</a:t>
            </a:r>
            <a:r>
              <a:rPr lang="en-US" dirty="0"/>
              <a:t>(85);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("Write Successfully");  </a:t>
            </a:r>
          </a:p>
          <a:p>
            <a:pPr marL="0" indent="0">
              <a:buNone/>
            </a:pPr>
            <a:r>
              <a:rPr lang="en-US" dirty="0"/>
              <a:t>    // Close the file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output.close</a:t>
            </a:r>
            <a:r>
              <a:rPr lang="en-US" dirty="0"/>
              <a:t>();</a:t>
            </a:r>
            <a:r>
              <a:rPr lang="en-US" dirty="0" smtClean="0"/>
              <a:t>		</a:t>
            </a:r>
            <a:endParaRPr lang="en-US" dirty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6667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51989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u="sng" dirty="0"/>
              <a:t>http://java.sun.com/docs/books/tutorial/essential/io/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394F4-A9B0-4224-91F6-12E6DAE33A5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More about I/O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7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ReadData.java</a:t>
            </a:r>
          </a:p>
          <a:p>
            <a:r>
              <a:rPr lang="en-US" dirty="0" smtClean="0"/>
              <a:t>WriteData.java</a:t>
            </a:r>
          </a:p>
          <a:p>
            <a:r>
              <a:rPr lang="en-US" dirty="0" err="1" smtClean="0"/>
              <a:t>FileReadWriteDemo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394F4-A9B0-4224-91F6-12E6DAE33A5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86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dirty="0" smtClean="0"/>
              <a:t>Reading a File in Java is accomplished by using a </a:t>
            </a:r>
            <a:r>
              <a:rPr lang="en-US" dirty="0" err="1" smtClean="0"/>
              <a:t>FileReader</a:t>
            </a:r>
            <a:r>
              <a:rPr lang="en-US" dirty="0" smtClean="0"/>
              <a:t> (or Scanner).  Writing to a File is accomplished by using a </a:t>
            </a:r>
            <a:r>
              <a:rPr lang="en-US" dirty="0" err="1" smtClean="0"/>
              <a:t>FileWriter</a:t>
            </a:r>
            <a:r>
              <a:rPr lang="en-US" dirty="0" smtClean="0"/>
              <a:t>.  More generally, "input" in human life is handled by the senses; "output" is handled by the organs of action; both have their source in the field of pure creative intelligence.</a:t>
            </a:r>
          </a:p>
          <a:p>
            <a:pPr marL="609600" indent="-609600" eaLnBrk="1" hangingPunct="1">
              <a:buFontTx/>
              <a:buAutoNum type="arabicPeriod"/>
              <a:defRPr/>
            </a:pPr>
            <a:endParaRPr lang="en-US" dirty="0" smtClean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b="1" smtClean="0"/>
              <a:t>Main Point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sz="2800" smtClean="0"/>
              <a:t>JDBC provides an API for interacting with a database using SQL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mtClean="0"/>
              <a:t>part of the jdk distribution </a:t>
            </a:r>
          </a:p>
          <a:p>
            <a:pPr lvl="1" algn="just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smtClean="0"/>
          </a:p>
          <a:p>
            <a:pPr algn="just" eaLnBrk="1" hangingPunct="1">
              <a:lnSpc>
                <a:spcPct val="80000"/>
              </a:lnSpc>
            </a:pPr>
            <a:r>
              <a:rPr lang="en-US" sz="2800" smtClean="0"/>
              <a:t>To interact efficiently with a database, the database vendor's </a:t>
            </a:r>
            <a:r>
              <a:rPr lang="en-US" sz="2800" i="1" smtClean="0"/>
              <a:t>driver</a:t>
            </a:r>
            <a:r>
              <a:rPr lang="en-US" sz="2800" smtClean="0"/>
              <a:t> is used for communication between the JVM and the database</a:t>
            </a:r>
          </a:p>
          <a:p>
            <a:pPr algn="just" eaLnBrk="1" hangingPunct="1">
              <a:lnSpc>
                <a:spcPct val="80000"/>
              </a:lnSpc>
            </a:pPr>
            <a:endParaRPr lang="en-US" sz="2800" smtClean="0"/>
          </a:p>
          <a:p>
            <a:pPr algn="just" eaLnBrk="1" hangingPunct="1">
              <a:lnSpc>
                <a:spcPct val="80000"/>
              </a:lnSpc>
            </a:pPr>
            <a:r>
              <a:rPr lang="en-US" sz="2800" smtClean="0"/>
              <a:t>For demos, Java comes with the jdbc-odbc bridge</a:t>
            </a:r>
          </a:p>
          <a:p>
            <a:pPr lvl="1" algn="just"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   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Interacting With A Database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971800" y="228600"/>
            <a:ext cx="2868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9pPr>
          </a:lstStyle>
          <a:p>
            <a:r>
              <a:rPr lang="en-US" sz="2400" b="1">
                <a:latin typeface="Times New Roman" pitchFamily="18" charset="0"/>
              </a:rPr>
              <a:t>Database connection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1507" name="AutoShape 3"/>
          <p:cNvSpPr>
            <a:spLocks noChangeArrowheads="1"/>
          </p:cNvSpPr>
          <p:nvPr/>
        </p:nvSpPr>
        <p:spPr bwMode="auto">
          <a:xfrm>
            <a:off x="6934200" y="4191000"/>
            <a:ext cx="1752600" cy="13716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7223125" y="5680075"/>
            <a:ext cx="1231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9pPr>
          </a:lstStyle>
          <a:p>
            <a:r>
              <a:rPr lang="en-US" sz="2400">
                <a:latin typeface="Times New Roman" pitchFamily="18" charset="0"/>
              </a:rPr>
              <a:t>database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791200" y="3276600"/>
            <a:ext cx="1041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9pPr>
          </a:lstStyle>
          <a:p>
            <a:pPr algn="ctr"/>
            <a:r>
              <a:rPr lang="en-US" sz="2400">
                <a:latin typeface="Times New Roman" pitchFamily="18" charset="0"/>
              </a:rPr>
              <a:t>ODBC</a:t>
            </a:r>
          </a:p>
          <a:p>
            <a:pPr algn="ctr"/>
            <a:r>
              <a:rPr lang="en-US" sz="2400">
                <a:latin typeface="Times New Roman" pitchFamily="18" charset="0"/>
              </a:rPr>
              <a:t>driver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3352800" y="2590800"/>
            <a:ext cx="188912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9pPr>
          </a:lstStyle>
          <a:p>
            <a:pPr algn="ctr"/>
            <a:r>
              <a:rPr lang="en-US" sz="2400">
                <a:latin typeface="Times New Roman" pitchFamily="18" charset="0"/>
              </a:rPr>
              <a:t>JDBC-ODBC</a:t>
            </a:r>
          </a:p>
          <a:p>
            <a:pPr algn="ctr"/>
            <a:r>
              <a:rPr lang="en-US" sz="2400">
                <a:latin typeface="Times New Roman" pitchFamily="18" charset="0"/>
              </a:rPr>
              <a:t>driver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2057400" y="1752600"/>
            <a:ext cx="9398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9pPr>
          </a:lstStyle>
          <a:p>
            <a:pPr algn="ctr"/>
            <a:r>
              <a:rPr lang="en-US" sz="2400">
                <a:latin typeface="Times New Roman" pitchFamily="18" charset="0"/>
              </a:rPr>
              <a:t>JDBC</a:t>
            </a:r>
          </a:p>
          <a:p>
            <a:pPr algn="ctr"/>
            <a:r>
              <a:rPr lang="en-US" sz="2400">
                <a:latin typeface="Times New Roman" pitchFamily="18" charset="0"/>
              </a:rPr>
              <a:t>API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228600" y="914400"/>
            <a:ext cx="1544638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9pPr>
          </a:lstStyle>
          <a:p>
            <a:pPr algn="ctr"/>
            <a:r>
              <a:rPr lang="en-US" sz="2400">
                <a:latin typeface="Times New Roman" pitchFamily="18" charset="0"/>
              </a:rPr>
              <a:t>Java</a:t>
            </a:r>
          </a:p>
          <a:p>
            <a:pPr algn="ctr"/>
            <a:r>
              <a:rPr lang="en-US" sz="2400">
                <a:latin typeface="Times New Roman" pitchFamily="18" charset="0"/>
              </a:rPr>
              <a:t>application</a:t>
            </a:r>
          </a:p>
        </p:txBody>
      </p:sp>
      <p:sp>
        <p:nvSpPr>
          <p:cNvPr id="21513" name="AutoShape 9"/>
          <p:cNvSpPr>
            <a:spLocks noChangeArrowheads="1"/>
          </p:cNvSpPr>
          <p:nvPr/>
        </p:nvSpPr>
        <p:spPr bwMode="auto">
          <a:xfrm rot="5384778">
            <a:off x="1143000" y="1828800"/>
            <a:ext cx="609600" cy="609600"/>
          </a:xfrm>
          <a:custGeom>
            <a:avLst/>
            <a:gdLst>
              <a:gd name="T0" fmla="*/ 346826050 w 21600"/>
              <a:gd name="T1" fmla="*/ 0 h 21600"/>
              <a:gd name="T2" fmla="*/ 208086367 w 21600"/>
              <a:gd name="T3" fmla="*/ 161847530 h 21600"/>
              <a:gd name="T4" fmla="*/ 0 w 21600"/>
              <a:gd name="T5" fmla="*/ 404641106 h 21600"/>
              <a:gd name="T6" fmla="*/ 208086367 w 21600"/>
              <a:gd name="T7" fmla="*/ 485542646 h 21600"/>
              <a:gd name="T8" fmla="*/ 416172763 w 21600"/>
              <a:gd name="T9" fmla="*/ 337182093 h 21600"/>
              <a:gd name="T10" fmla="*/ 485542646 w 21600"/>
              <a:gd name="T11" fmla="*/ 16184753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AutoShape 10"/>
          <p:cNvSpPr>
            <a:spLocks noChangeArrowheads="1"/>
          </p:cNvSpPr>
          <p:nvPr/>
        </p:nvSpPr>
        <p:spPr bwMode="auto">
          <a:xfrm rot="5384778">
            <a:off x="2438400" y="2667000"/>
            <a:ext cx="609600" cy="609600"/>
          </a:xfrm>
          <a:custGeom>
            <a:avLst/>
            <a:gdLst>
              <a:gd name="T0" fmla="*/ 346826050 w 21600"/>
              <a:gd name="T1" fmla="*/ 0 h 21600"/>
              <a:gd name="T2" fmla="*/ 208086367 w 21600"/>
              <a:gd name="T3" fmla="*/ 161847530 h 21600"/>
              <a:gd name="T4" fmla="*/ 0 w 21600"/>
              <a:gd name="T5" fmla="*/ 404641106 h 21600"/>
              <a:gd name="T6" fmla="*/ 208086367 w 21600"/>
              <a:gd name="T7" fmla="*/ 485542646 h 21600"/>
              <a:gd name="T8" fmla="*/ 416172763 w 21600"/>
              <a:gd name="T9" fmla="*/ 337182093 h 21600"/>
              <a:gd name="T10" fmla="*/ 485542646 w 21600"/>
              <a:gd name="T11" fmla="*/ 16184753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AutoShape 11"/>
          <p:cNvSpPr>
            <a:spLocks noChangeArrowheads="1"/>
          </p:cNvSpPr>
          <p:nvPr/>
        </p:nvSpPr>
        <p:spPr bwMode="auto">
          <a:xfrm rot="5384778">
            <a:off x="4876800" y="3505200"/>
            <a:ext cx="609600" cy="609600"/>
          </a:xfrm>
          <a:custGeom>
            <a:avLst/>
            <a:gdLst>
              <a:gd name="T0" fmla="*/ 346826050 w 21600"/>
              <a:gd name="T1" fmla="*/ 0 h 21600"/>
              <a:gd name="T2" fmla="*/ 208086367 w 21600"/>
              <a:gd name="T3" fmla="*/ 161847530 h 21600"/>
              <a:gd name="T4" fmla="*/ 0 w 21600"/>
              <a:gd name="T5" fmla="*/ 404641106 h 21600"/>
              <a:gd name="T6" fmla="*/ 208086367 w 21600"/>
              <a:gd name="T7" fmla="*/ 485542646 h 21600"/>
              <a:gd name="T8" fmla="*/ 416172763 w 21600"/>
              <a:gd name="T9" fmla="*/ 337182093 h 21600"/>
              <a:gd name="T10" fmla="*/ 485542646 w 21600"/>
              <a:gd name="T11" fmla="*/ 16184753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AutoShape 12"/>
          <p:cNvSpPr>
            <a:spLocks noChangeArrowheads="1"/>
          </p:cNvSpPr>
          <p:nvPr/>
        </p:nvSpPr>
        <p:spPr bwMode="auto">
          <a:xfrm rot="5384778">
            <a:off x="6248400" y="4267200"/>
            <a:ext cx="609600" cy="609600"/>
          </a:xfrm>
          <a:custGeom>
            <a:avLst/>
            <a:gdLst>
              <a:gd name="T0" fmla="*/ 346826050 w 21600"/>
              <a:gd name="T1" fmla="*/ 0 h 21600"/>
              <a:gd name="T2" fmla="*/ 208086367 w 21600"/>
              <a:gd name="T3" fmla="*/ 161847530 h 21600"/>
              <a:gd name="T4" fmla="*/ 0 w 21600"/>
              <a:gd name="T5" fmla="*/ 404641106 h 21600"/>
              <a:gd name="T6" fmla="*/ 208086367 w 21600"/>
              <a:gd name="T7" fmla="*/ 485542646 h 21600"/>
              <a:gd name="T8" fmla="*/ 416172763 w 21600"/>
              <a:gd name="T9" fmla="*/ 337182093 h 21600"/>
              <a:gd name="T10" fmla="*/ 485542646 w 21600"/>
              <a:gd name="T11" fmla="*/ 16184753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AutoShape 13"/>
          <p:cNvSpPr>
            <a:spLocks noChangeArrowheads="1"/>
          </p:cNvSpPr>
          <p:nvPr/>
        </p:nvSpPr>
        <p:spPr bwMode="auto">
          <a:xfrm rot="-5388434">
            <a:off x="1981200" y="990600"/>
            <a:ext cx="609600" cy="609600"/>
          </a:xfrm>
          <a:custGeom>
            <a:avLst/>
            <a:gdLst>
              <a:gd name="T0" fmla="*/ 346826050 w 21600"/>
              <a:gd name="T1" fmla="*/ 0 h 21600"/>
              <a:gd name="T2" fmla="*/ 208086367 w 21600"/>
              <a:gd name="T3" fmla="*/ 161847530 h 21600"/>
              <a:gd name="T4" fmla="*/ 0 w 21600"/>
              <a:gd name="T5" fmla="*/ 404641106 h 21600"/>
              <a:gd name="T6" fmla="*/ 208086367 w 21600"/>
              <a:gd name="T7" fmla="*/ 485542646 h 21600"/>
              <a:gd name="T8" fmla="*/ 416172763 w 21600"/>
              <a:gd name="T9" fmla="*/ 337182093 h 21600"/>
              <a:gd name="T10" fmla="*/ 485542646 w 21600"/>
              <a:gd name="T11" fmla="*/ 16184753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AutoShape 14"/>
          <p:cNvSpPr>
            <a:spLocks noChangeArrowheads="1"/>
          </p:cNvSpPr>
          <p:nvPr/>
        </p:nvSpPr>
        <p:spPr bwMode="auto">
          <a:xfrm rot="-5388434">
            <a:off x="3581400" y="1828800"/>
            <a:ext cx="609600" cy="609600"/>
          </a:xfrm>
          <a:custGeom>
            <a:avLst/>
            <a:gdLst>
              <a:gd name="T0" fmla="*/ 346826050 w 21600"/>
              <a:gd name="T1" fmla="*/ 0 h 21600"/>
              <a:gd name="T2" fmla="*/ 208086367 w 21600"/>
              <a:gd name="T3" fmla="*/ 161847530 h 21600"/>
              <a:gd name="T4" fmla="*/ 0 w 21600"/>
              <a:gd name="T5" fmla="*/ 404641106 h 21600"/>
              <a:gd name="T6" fmla="*/ 208086367 w 21600"/>
              <a:gd name="T7" fmla="*/ 485542646 h 21600"/>
              <a:gd name="T8" fmla="*/ 416172763 w 21600"/>
              <a:gd name="T9" fmla="*/ 337182093 h 21600"/>
              <a:gd name="T10" fmla="*/ 485542646 w 21600"/>
              <a:gd name="T11" fmla="*/ 16184753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AutoShape 15"/>
          <p:cNvSpPr>
            <a:spLocks noChangeArrowheads="1"/>
          </p:cNvSpPr>
          <p:nvPr/>
        </p:nvSpPr>
        <p:spPr bwMode="auto">
          <a:xfrm rot="-5388434">
            <a:off x="5715000" y="2514600"/>
            <a:ext cx="609600" cy="609600"/>
          </a:xfrm>
          <a:custGeom>
            <a:avLst/>
            <a:gdLst>
              <a:gd name="T0" fmla="*/ 346826050 w 21600"/>
              <a:gd name="T1" fmla="*/ 0 h 21600"/>
              <a:gd name="T2" fmla="*/ 208086367 w 21600"/>
              <a:gd name="T3" fmla="*/ 161847530 h 21600"/>
              <a:gd name="T4" fmla="*/ 0 w 21600"/>
              <a:gd name="T5" fmla="*/ 404641106 h 21600"/>
              <a:gd name="T6" fmla="*/ 208086367 w 21600"/>
              <a:gd name="T7" fmla="*/ 485542646 h 21600"/>
              <a:gd name="T8" fmla="*/ 416172763 w 21600"/>
              <a:gd name="T9" fmla="*/ 337182093 h 21600"/>
              <a:gd name="T10" fmla="*/ 485542646 w 21600"/>
              <a:gd name="T11" fmla="*/ 16184753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AutoShape 16"/>
          <p:cNvSpPr>
            <a:spLocks noChangeArrowheads="1"/>
          </p:cNvSpPr>
          <p:nvPr/>
        </p:nvSpPr>
        <p:spPr bwMode="auto">
          <a:xfrm rot="-5388434">
            <a:off x="7162800" y="3429000"/>
            <a:ext cx="609600" cy="609600"/>
          </a:xfrm>
          <a:custGeom>
            <a:avLst/>
            <a:gdLst>
              <a:gd name="T0" fmla="*/ 346826050 w 21600"/>
              <a:gd name="T1" fmla="*/ 0 h 21600"/>
              <a:gd name="T2" fmla="*/ 208086367 w 21600"/>
              <a:gd name="T3" fmla="*/ 161847530 h 21600"/>
              <a:gd name="T4" fmla="*/ 0 w 21600"/>
              <a:gd name="T5" fmla="*/ 404641106 h 21600"/>
              <a:gd name="T6" fmla="*/ 208086367 w 21600"/>
              <a:gd name="T7" fmla="*/ 485542646 h 21600"/>
              <a:gd name="T8" fmla="*/ 416172763 w 21600"/>
              <a:gd name="T9" fmla="*/ 337182093 h 21600"/>
              <a:gd name="T10" fmla="*/ 485542646 w 21600"/>
              <a:gd name="T11" fmla="*/ 16184753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7391400" y="4800600"/>
            <a:ext cx="10048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9pPr>
          </a:lstStyle>
          <a:p>
            <a:r>
              <a:rPr lang="en-US" sz="2400">
                <a:latin typeface="Times New Roman" pitchFamily="18" charset="0"/>
              </a:rPr>
              <a:t>Tables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 rot="2003865">
            <a:off x="3048000" y="4038600"/>
            <a:ext cx="1539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9pPr>
          </a:lstStyle>
          <a:p>
            <a:r>
              <a:rPr lang="en-US" sz="2400">
                <a:latin typeface="Times New Roman" pitchFamily="18" charset="0"/>
              </a:rPr>
              <a:t>SQL query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 rot="1808451">
            <a:off x="4587875" y="1465263"/>
            <a:ext cx="13096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9pPr>
          </a:lstStyle>
          <a:p>
            <a:r>
              <a:rPr lang="en-US" sz="2400">
                <a:latin typeface="Times New Roman" pitchFamily="18" charset="0"/>
              </a:rPr>
              <a:t>Resultset</a:t>
            </a:r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 rot="374344">
            <a:off x="4495800" y="4724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 flipH="1" flipV="1">
            <a:off x="4114800" y="1066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en-US" dirty="0" smtClean="0"/>
              <a:t>	File structures make storing and retrieving persistent data efficiently.  A file structure is an organization of data within disk blocks. </a:t>
            </a:r>
            <a:r>
              <a:rPr lang="en-US" dirty="0" smtClean="0">
                <a:solidFill>
                  <a:srgbClr val="FF0000"/>
                </a:solidFill>
              </a:rPr>
              <a:t>The Absolute field of pure consciousness contains the infinite organizing power of natural law. 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b="1" smtClean="0"/>
              <a:t>Wholeness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971800" y="228600"/>
            <a:ext cx="2868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9pPr>
          </a:lstStyle>
          <a:p>
            <a:r>
              <a:rPr lang="en-US" sz="2400" b="1">
                <a:latin typeface="Times New Roman" pitchFamily="18" charset="0"/>
              </a:rPr>
              <a:t>Database connection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105400" y="3200400"/>
            <a:ext cx="1041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9pPr>
          </a:lstStyle>
          <a:p>
            <a:pPr algn="ctr"/>
            <a:r>
              <a:rPr lang="en-US" sz="2400">
                <a:latin typeface="Times New Roman" pitchFamily="18" charset="0"/>
              </a:rPr>
              <a:t>ODBC</a:t>
            </a:r>
          </a:p>
          <a:p>
            <a:pPr algn="ctr"/>
            <a:r>
              <a:rPr lang="en-US" sz="2400">
                <a:latin typeface="Times New Roman" pitchFamily="18" charset="0"/>
              </a:rPr>
              <a:t>driver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200400" y="2057400"/>
            <a:ext cx="188912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9pPr>
          </a:lstStyle>
          <a:p>
            <a:pPr algn="ctr"/>
            <a:r>
              <a:rPr lang="en-US" sz="2400">
                <a:latin typeface="Times New Roman" pitchFamily="18" charset="0"/>
              </a:rPr>
              <a:t>JDBC-ODBC</a:t>
            </a:r>
          </a:p>
          <a:p>
            <a:pPr algn="ctr"/>
            <a:r>
              <a:rPr lang="en-US" sz="2400">
                <a:latin typeface="Times New Roman" pitchFamily="18" charset="0"/>
              </a:rPr>
              <a:t>driver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828800" y="1143000"/>
            <a:ext cx="9398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9pPr>
          </a:lstStyle>
          <a:p>
            <a:pPr algn="ctr"/>
            <a:r>
              <a:rPr lang="en-US" sz="2400">
                <a:latin typeface="Times New Roman" pitchFamily="18" charset="0"/>
              </a:rPr>
              <a:t>JDBC</a:t>
            </a:r>
          </a:p>
          <a:p>
            <a:pPr algn="ctr"/>
            <a:r>
              <a:rPr lang="en-US" sz="2400">
                <a:latin typeface="Times New Roman" pitchFamily="18" charset="0"/>
              </a:rPr>
              <a:t>API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52400" y="304800"/>
            <a:ext cx="1544638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9pPr>
          </a:lstStyle>
          <a:p>
            <a:pPr algn="ctr"/>
            <a:r>
              <a:rPr lang="en-US" sz="2400">
                <a:latin typeface="Times New Roman" pitchFamily="18" charset="0"/>
              </a:rPr>
              <a:t>Java</a:t>
            </a:r>
          </a:p>
          <a:p>
            <a:pPr algn="ctr"/>
            <a:r>
              <a:rPr lang="en-US" sz="2400">
                <a:latin typeface="Times New Roman" pitchFamily="18" charset="0"/>
              </a:rPr>
              <a:t>application</a:t>
            </a:r>
          </a:p>
        </p:txBody>
      </p:sp>
      <p:sp>
        <p:nvSpPr>
          <p:cNvPr id="22535" name="AutoShape 7"/>
          <p:cNvSpPr>
            <a:spLocks noChangeArrowheads="1"/>
          </p:cNvSpPr>
          <p:nvPr/>
        </p:nvSpPr>
        <p:spPr bwMode="auto">
          <a:xfrm rot="5384778">
            <a:off x="914400" y="1219200"/>
            <a:ext cx="609600" cy="609600"/>
          </a:xfrm>
          <a:custGeom>
            <a:avLst/>
            <a:gdLst>
              <a:gd name="T0" fmla="*/ 346826050 w 21600"/>
              <a:gd name="T1" fmla="*/ 0 h 21600"/>
              <a:gd name="T2" fmla="*/ 208086367 w 21600"/>
              <a:gd name="T3" fmla="*/ 161847530 h 21600"/>
              <a:gd name="T4" fmla="*/ 0 w 21600"/>
              <a:gd name="T5" fmla="*/ 404641106 h 21600"/>
              <a:gd name="T6" fmla="*/ 208086367 w 21600"/>
              <a:gd name="T7" fmla="*/ 485542646 h 21600"/>
              <a:gd name="T8" fmla="*/ 416172763 w 21600"/>
              <a:gd name="T9" fmla="*/ 337182093 h 21600"/>
              <a:gd name="T10" fmla="*/ 485542646 w 21600"/>
              <a:gd name="T11" fmla="*/ 16184753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AutoShape 8"/>
          <p:cNvSpPr>
            <a:spLocks noChangeArrowheads="1"/>
          </p:cNvSpPr>
          <p:nvPr/>
        </p:nvSpPr>
        <p:spPr bwMode="auto">
          <a:xfrm rot="5384778">
            <a:off x="2209800" y="2057400"/>
            <a:ext cx="609600" cy="609600"/>
          </a:xfrm>
          <a:custGeom>
            <a:avLst/>
            <a:gdLst>
              <a:gd name="T0" fmla="*/ 346826050 w 21600"/>
              <a:gd name="T1" fmla="*/ 0 h 21600"/>
              <a:gd name="T2" fmla="*/ 208086367 w 21600"/>
              <a:gd name="T3" fmla="*/ 161847530 h 21600"/>
              <a:gd name="T4" fmla="*/ 0 w 21600"/>
              <a:gd name="T5" fmla="*/ 404641106 h 21600"/>
              <a:gd name="T6" fmla="*/ 208086367 w 21600"/>
              <a:gd name="T7" fmla="*/ 485542646 h 21600"/>
              <a:gd name="T8" fmla="*/ 416172763 w 21600"/>
              <a:gd name="T9" fmla="*/ 337182093 h 21600"/>
              <a:gd name="T10" fmla="*/ 485542646 w 21600"/>
              <a:gd name="T11" fmla="*/ 16184753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AutoShape 9"/>
          <p:cNvSpPr>
            <a:spLocks noChangeArrowheads="1"/>
          </p:cNvSpPr>
          <p:nvPr/>
        </p:nvSpPr>
        <p:spPr bwMode="auto">
          <a:xfrm rot="5384778">
            <a:off x="4267200" y="3124200"/>
            <a:ext cx="609600" cy="609600"/>
          </a:xfrm>
          <a:custGeom>
            <a:avLst/>
            <a:gdLst>
              <a:gd name="T0" fmla="*/ 346826050 w 21600"/>
              <a:gd name="T1" fmla="*/ 0 h 21600"/>
              <a:gd name="T2" fmla="*/ 208086367 w 21600"/>
              <a:gd name="T3" fmla="*/ 161847530 h 21600"/>
              <a:gd name="T4" fmla="*/ 0 w 21600"/>
              <a:gd name="T5" fmla="*/ 404641106 h 21600"/>
              <a:gd name="T6" fmla="*/ 208086367 w 21600"/>
              <a:gd name="T7" fmla="*/ 485542646 h 21600"/>
              <a:gd name="T8" fmla="*/ 416172763 w 21600"/>
              <a:gd name="T9" fmla="*/ 337182093 h 21600"/>
              <a:gd name="T10" fmla="*/ 485542646 w 21600"/>
              <a:gd name="T11" fmla="*/ 16184753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AutoShape 10"/>
          <p:cNvSpPr>
            <a:spLocks noChangeArrowheads="1"/>
          </p:cNvSpPr>
          <p:nvPr/>
        </p:nvSpPr>
        <p:spPr bwMode="auto">
          <a:xfrm rot="5384778">
            <a:off x="5334000" y="4114800"/>
            <a:ext cx="609600" cy="609600"/>
          </a:xfrm>
          <a:custGeom>
            <a:avLst/>
            <a:gdLst>
              <a:gd name="T0" fmla="*/ 346826050 w 21600"/>
              <a:gd name="T1" fmla="*/ 0 h 21600"/>
              <a:gd name="T2" fmla="*/ 208086367 w 21600"/>
              <a:gd name="T3" fmla="*/ 161847530 h 21600"/>
              <a:gd name="T4" fmla="*/ 0 w 21600"/>
              <a:gd name="T5" fmla="*/ 404641106 h 21600"/>
              <a:gd name="T6" fmla="*/ 208086367 w 21600"/>
              <a:gd name="T7" fmla="*/ 485542646 h 21600"/>
              <a:gd name="T8" fmla="*/ 416172763 w 21600"/>
              <a:gd name="T9" fmla="*/ 337182093 h 21600"/>
              <a:gd name="T10" fmla="*/ 485542646 w 21600"/>
              <a:gd name="T11" fmla="*/ 16184753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AutoShape 11"/>
          <p:cNvSpPr>
            <a:spLocks noChangeArrowheads="1"/>
          </p:cNvSpPr>
          <p:nvPr/>
        </p:nvSpPr>
        <p:spPr bwMode="auto">
          <a:xfrm rot="-5388434">
            <a:off x="1752600" y="381000"/>
            <a:ext cx="609600" cy="609600"/>
          </a:xfrm>
          <a:custGeom>
            <a:avLst/>
            <a:gdLst>
              <a:gd name="T0" fmla="*/ 346826050 w 21600"/>
              <a:gd name="T1" fmla="*/ 0 h 21600"/>
              <a:gd name="T2" fmla="*/ 208086367 w 21600"/>
              <a:gd name="T3" fmla="*/ 161847530 h 21600"/>
              <a:gd name="T4" fmla="*/ 0 w 21600"/>
              <a:gd name="T5" fmla="*/ 404641106 h 21600"/>
              <a:gd name="T6" fmla="*/ 208086367 w 21600"/>
              <a:gd name="T7" fmla="*/ 485542646 h 21600"/>
              <a:gd name="T8" fmla="*/ 416172763 w 21600"/>
              <a:gd name="T9" fmla="*/ 337182093 h 21600"/>
              <a:gd name="T10" fmla="*/ 485542646 w 21600"/>
              <a:gd name="T11" fmla="*/ 16184753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AutoShape 12"/>
          <p:cNvSpPr>
            <a:spLocks noChangeArrowheads="1"/>
          </p:cNvSpPr>
          <p:nvPr/>
        </p:nvSpPr>
        <p:spPr bwMode="auto">
          <a:xfrm rot="-5388434">
            <a:off x="3352800" y="1219200"/>
            <a:ext cx="609600" cy="609600"/>
          </a:xfrm>
          <a:custGeom>
            <a:avLst/>
            <a:gdLst>
              <a:gd name="T0" fmla="*/ 346826050 w 21600"/>
              <a:gd name="T1" fmla="*/ 0 h 21600"/>
              <a:gd name="T2" fmla="*/ 208086367 w 21600"/>
              <a:gd name="T3" fmla="*/ 161847530 h 21600"/>
              <a:gd name="T4" fmla="*/ 0 w 21600"/>
              <a:gd name="T5" fmla="*/ 404641106 h 21600"/>
              <a:gd name="T6" fmla="*/ 208086367 w 21600"/>
              <a:gd name="T7" fmla="*/ 485542646 h 21600"/>
              <a:gd name="T8" fmla="*/ 416172763 w 21600"/>
              <a:gd name="T9" fmla="*/ 337182093 h 21600"/>
              <a:gd name="T10" fmla="*/ 485542646 w 21600"/>
              <a:gd name="T11" fmla="*/ 16184753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AutoShape 13"/>
          <p:cNvSpPr>
            <a:spLocks noChangeArrowheads="1"/>
          </p:cNvSpPr>
          <p:nvPr/>
        </p:nvSpPr>
        <p:spPr bwMode="auto">
          <a:xfrm rot="-5388434">
            <a:off x="5257800" y="2362200"/>
            <a:ext cx="609600" cy="609600"/>
          </a:xfrm>
          <a:custGeom>
            <a:avLst/>
            <a:gdLst>
              <a:gd name="T0" fmla="*/ 346826050 w 21600"/>
              <a:gd name="T1" fmla="*/ 0 h 21600"/>
              <a:gd name="T2" fmla="*/ 208086367 w 21600"/>
              <a:gd name="T3" fmla="*/ 161847530 h 21600"/>
              <a:gd name="T4" fmla="*/ 0 w 21600"/>
              <a:gd name="T5" fmla="*/ 404641106 h 21600"/>
              <a:gd name="T6" fmla="*/ 208086367 w 21600"/>
              <a:gd name="T7" fmla="*/ 485542646 h 21600"/>
              <a:gd name="T8" fmla="*/ 416172763 w 21600"/>
              <a:gd name="T9" fmla="*/ 337182093 h 21600"/>
              <a:gd name="T10" fmla="*/ 485542646 w 21600"/>
              <a:gd name="T11" fmla="*/ 16184753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AutoShape 14"/>
          <p:cNvSpPr>
            <a:spLocks noChangeArrowheads="1"/>
          </p:cNvSpPr>
          <p:nvPr/>
        </p:nvSpPr>
        <p:spPr bwMode="auto">
          <a:xfrm rot="-5388434">
            <a:off x="6324600" y="3429000"/>
            <a:ext cx="609600" cy="609600"/>
          </a:xfrm>
          <a:custGeom>
            <a:avLst/>
            <a:gdLst>
              <a:gd name="T0" fmla="*/ 346826050 w 21600"/>
              <a:gd name="T1" fmla="*/ 0 h 21600"/>
              <a:gd name="T2" fmla="*/ 208086367 w 21600"/>
              <a:gd name="T3" fmla="*/ 161847530 h 21600"/>
              <a:gd name="T4" fmla="*/ 0 w 21600"/>
              <a:gd name="T5" fmla="*/ 404641106 h 21600"/>
              <a:gd name="T6" fmla="*/ 208086367 w 21600"/>
              <a:gd name="T7" fmla="*/ 485542646 h 21600"/>
              <a:gd name="T8" fmla="*/ 416172763 w 21600"/>
              <a:gd name="T9" fmla="*/ 337182093 h 21600"/>
              <a:gd name="T10" fmla="*/ 485542646 w 21600"/>
              <a:gd name="T11" fmla="*/ 16184753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2543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91000"/>
            <a:ext cx="291465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4" name="Text Box 16"/>
          <p:cNvSpPr txBox="1">
            <a:spLocks noChangeArrowheads="1"/>
          </p:cNvSpPr>
          <p:nvPr/>
        </p:nvSpPr>
        <p:spPr bwMode="auto">
          <a:xfrm rot="3420">
            <a:off x="1143000" y="3505200"/>
            <a:ext cx="2590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9pPr>
          </a:lstStyle>
          <a:p>
            <a:r>
              <a:rPr lang="en-US" sz="2400">
                <a:latin typeface="Times New Roman" pitchFamily="18" charset="0"/>
              </a:rPr>
              <a:t>Select StudentName from Students</a:t>
            </a:r>
          </a:p>
        </p:txBody>
      </p:sp>
      <p:graphicFrame>
        <p:nvGraphicFramePr>
          <p:cNvPr id="22545" name="Object 17"/>
          <p:cNvGraphicFramePr>
            <a:graphicFrameLocks noChangeAspect="1"/>
          </p:cNvGraphicFramePr>
          <p:nvPr/>
        </p:nvGraphicFramePr>
        <p:xfrm>
          <a:off x="4876800" y="838200"/>
          <a:ext cx="8763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1" name="Worksheet" r:id="rId5" imgW="874080" imgH="978480" progId="Excel.Sheet.8">
                  <p:embed/>
                </p:oleObj>
              </mc:Choice>
              <mc:Fallback>
                <p:oleObj name="Worksheet" r:id="rId5" imgW="874080" imgH="978480" progId="Excel.Sheet.8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838200"/>
                        <a:ext cx="8763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6" name="AutoShape 18"/>
          <p:cNvSpPr>
            <a:spLocks noChangeArrowheads="1"/>
          </p:cNvSpPr>
          <p:nvPr/>
        </p:nvSpPr>
        <p:spPr bwMode="auto">
          <a:xfrm rot="2705797">
            <a:off x="1790700" y="3162300"/>
            <a:ext cx="10668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AutoShape 19"/>
          <p:cNvSpPr>
            <a:spLocks noChangeArrowheads="1"/>
          </p:cNvSpPr>
          <p:nvPr/>
        </p:nvSpPr>
        <p:spPr bwMode="auto">
          <a:xfrm rot="-7864814">
            <a:off x="5829300" y="1562100"/>
            <a:ext cx="10668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dirty="0" smtClean="0"/>
              <a:t>Register the data source 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– 	tells the operating system where to look for the database</a:t>
            </a:r>
          </a:p>
          <a:p>
            <a:pPr marL="609600" indent="-609600" eaLnBrk="1" hangingPunct="1">
              <a:buFont typeface="Wingdings 2" pitchFamily="18" charset="2"/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Control Panel -&gt; Administrative Tools -&gt; Data Sources (ODBC) -&gt; </a:t>
            </a:r>
          </a:p>
          <a:p>
            <a:pPr marL="609600" indent="-609600" eaLnBrk="1" hangingPunct="1">
              <a:buFont typeface="Wingdings 2" pitchFamily="18" charset="2"/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User DSN tab -&gt; Add -&gt; Microsoft Access Driver -&gt; Finish </a:t>
            </a:r>
          </a:p>
          <a:p>
            <a:pPr marL="609600" indent="-609600" eaLnBrk="1" hangingPunct="1">
              <a:buFont typeface="Wingdings 2" pitchFamily="18" charset="2"/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 </a:t>
            </a:r>
          </a:p>
          <a:p>
            <a:pPr marL="609600" indent="-609600" eaLnBrk="1" hangingPunct="1">
              <a:buFont typeface="Wingdings 2" pitchFamily="18" charset="2"/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           Then put in the </a:t>
            </a:r>
            <a:r>
              <a:rPr lang="en-US" sz="1800" b="1" dirty="0" smtClean="0">
                <a:solidFill>
                  <a:srgbClr val="FF0000"/>
                </a:solidFill>
              </a:rPr>
              <a:t>name of the data source </a:t>
            </a:r>
            <a:r>
              <a:rPr lang="en-US" sz="1800" dirty="0" smtClean="0">
                <a:solidFill>
                  <a:srgbClr val="0000FF"/>
                </a:solidFill>
              </a:rPr>
              <a:t>(use this name in the Java program, see Step 2).  Continue with 'Database select' which tells it 'where' to find  the database file</a:t>
            </a:r>
            <a:endParaRPr lang="en-US" sz="1800" dirty="0" smtClean="0"/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 marL="609600" indent="-609600" eaLnBrk="1" hangingPunct="1">
              <a:lnSpc>
                <a:spcPct val="80000"/>
              </a:lnSpc>
              <a:buFont typeface="Calibri" pitchFamily="34" charset="0"/>
              <a:buAutoNum type="arabicPeriod" startAt="2"/>
            </a:pPr>
            <a:r>
              <a:rPr lang="en-US" sz="2800" dirty="0" smtClean="0"/>
              <a:t>Determine the database </a:t>
            </a:r>
            <a:r>
              <a:rPr lang="en-US" sz="2800" dirty="0" err="1" smtClean="0"/>
              <a:t>url</a:t>
            </a:r>
            <a:r>
              <a:rPr lang="en-US" sz="2800" dirty="0" smtClean="0"/>
              <a:t> that will tell JDBC the </a:t>
            </a:r>
            <a:r>
              <a:rPr lang="en-US" sz="2800" dirty="0" smtClean="0">
                <a:solidFill>
                  <a:srgbClr val="FF0000"/>
                </a:solidFill>
              </a:rPr>
              <a:t>name of the data source </a:t>
            </a:r>
            <a:r>
              <a:rPr lang="en-US" sz="2800" dirty="0" smtClean="0"/>
              <a:t>and the driver to use </a:t>
            </a:r>
          </a:p>
          <a:p>
            <a:pPr marL="990600" lvl="1" indent="-533400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sz="2800" dirty="0" smtClean="0"/>
          </a:p>
          <a:p>
            <a:pPr marL="609600" indent="-609600" eaLnBrk="1" hangingPunct="1">
              <a:buFont typeface="Wingdings 2" pitchFamily="18" charset="2"/>
              <a:buNone/>
            </a:pPr>
            <a:endParaRPr lang="en-US" sz="1600" dirty="0" smtClean="0">
              <a:solidFill>
                <a:srgbClr val="0000FF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sz="2800" dirty="0" smtClean="0">
              <a:solidFill>
                <a:srgbClr val="0000FF"/>
              </a:solidFill>
            </a:endParaRPr>
          </a:p>
          <a:p>
            <a:pPr marL="609600" indent="-609600" eaLnBrk="1" hangingPunct="1"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429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4000" b="1" smtClean="0"/>
              <a:t>Steps in setting up and using JDBC</a:t>
            </a:r>
            <a:r>
              <a:rPr lang="en-US" sz="40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 2" pitchFamily="18" charset="2"/>
              <a:buAutoNum type="arabicPeriod"/>
            </a:pPr>
            <a:r>
              <a:rPr lang="en-US" sz="2000" dirty="0" smtClean="0"/>
              <a:t>Assemble your </a:t>
            </a:r>
            <a:r>
              <a:rPr lang="en-US" sz="2000" dirty="0" smtClean="0">
                <a:solidFill>
                  <a:srgbClr val="FF0000"/>
                </a:solidFill>
              </a:rPr>
              <a:t>database </a:t>
            </a:r>
            <a:r>
              <a:rPr lang="en-US" sz="2000" dirty="0" err="1" smtClean="0">
                <a:solidFill>
                  <a:srgbClr val="FF0000"/>
                </a:solidFill>
              </a:rPr>
              <a:t>url</a:t>
            </a:r>
            <a:r>
              <a:rPr lang="en-US" sz="2000" dirty="0" smtClean="0"/>
              <a:t> that will tell JDBC the name of your </a:t>
            </a:r>
            <a:r>
              <a:rPr lang="en-US" sz="2000" dirty="0" smtClean="0">
                <a:solidFill>
                  <a:srgbClr val="FF0000"/>
                </a:solidFill>
              </a:rPr>
              <a:t>data source</a:t>
            </a:r>
            <a:r>
              <a:rPr lang="en-US" sz="2000" dirty="0" smtClean="0"/>
              <a:t>– typically, store this database </a:t>
            </a:r>
            <a:r>
              <a:rPr lang="en-US" sz="2000" dirty="0" err="1" smtClean="0"/>
              <a:t>url</a:t>
            </a:r>
            <a:r>
              <a:rPr lang="en-US" sz="2000" dirty="0" smtClean="0"/>
              <a:t> as a constant </a:t>
            </a:r>
            <a:br>
              <a:rPr lang="en-US" sz="2000" dirty="0" smtClean="0"/>
            </a:br>
            <a:endParaRPr lang="en-US" sz="2000" dirty="0" smtClean="0"/>
          </a:p>
          <a:p>
            <a:pPr marL="609600" indent="-609600" eaLnBrk="1" hangingPunct="1">
              <a:lnSpc>
                <a:spcPct val="80000"/>
              </a:lnSpc>
              <a:buFont typeface="Wingdings 2" pitchFamily="18" charset="2"/>
              <a:buAutoNum type="arabicPeriod"/>
            </a:pPr>
            <a:r>
              <a:rPr lang="en-US" sz="2000" dirty="0" smtClean="0"/>
              <a:t>In your code, first </a:t>
            </a:r>
            <a:r>
              <a:rPr lang="en-US" sz="2000" dirty="0" smtClean="0">
                <a:solidFill>
                  <a:srgbClr val="FF0000"/>
                </a:solidFill>
              </a:rPr>
              <a:t>load the driver </a:t>
            </a:r>
            <a:r>
              <a:rPr lang="en-US" sz="2000" dirty="0" smtClean="0"/>
              <a:t>.</a:t>
            </a:r>
          </a:p>
          <a:p>
            <a:pPr marL="609600" indent="-609600" eaLnBrk="1" hangingPunct="1">
              <a:lnSpc>
                <a:spcPct val="80000"/>
              </a:lnSpc>
              <a:buFont typeface="Wingdings 2" pitchFamily="18" charset="2"/>
              <a:buAutoNum type="arabicPeriod"/>
            </a:pPr>
            <a:r>
              <a:rPr lang="en-US" sz="2000" dirty="0" smtClean="0"/>
              <a:t>Then </a:t>
            </a:r>
            <a:r>
              <a:rPr lang="en-US" sz="2000" dirty="0" smtClean="0">
                <a:solidFill>
                  <a:srgbClr val="FF0000"/>
                </a:solidFill>
              </a:rPr>
              <a:t>create a connection object </a:t>
            </a:r>
            <a:r>
              <a:rPr lang="en-US" sz="2000" dirty="0" smtClean="0"/>
              <a:t>– you pass in the </a:t>
            </a:r>
            <a:r>
              <a:rPr lang="en-US" sz="2000" dirty="0" err="1" smtClean="0"/>
              <a:t>url</a:t>
            </a:r>
            <a:r>
              <a:rPr lang="en-US" sz="2000" dirty="0" smtClean="0"/>
              <a:t> at this stage. Typically try to reuse the connection object because it is costly to open up this connection, especially when you do it frequently.</a:t>
            </a:r>
            <a:br>
              <a:rPr lang="en-US" sz="2000" dirty="0" smtClean="0"/>
            </a:br>
            <a:endParaRPr lang="en-US" sz="2000" dirty="0" smtClean="0"/>
          </a:p>
          <a:p>
            <a:pPr marL="609600" indent="-609600" eaLnBrk="1" hangingPunct="1">
              <a:lnSpc>
                <a:spcPct val="80000"/>
              </a:lnSpc>
              <a:buFont typeface="Wingdings 2" pitchFamily="18" charset="2"/>
              <a:buAutoNum type="arabicPeriod"/>
            </a:pPr>
            <a:r>
              <a:rPr lang="en-US" sz="2000" dirty="0" smtClean="0">
                <a:solidFill>
                  <a:srgbClr val="FF0000"/>
                </a:solidFill>
                <a:cs typeface="Times New Roman" pitchFamily="18" charset="0"/>
              </a:rPr>
              <a:t>Create a Statement object</a:t>
            </a:r>
            <a:r>
              <a:rPr lang="en-US" sz="2000" dirty="0" smtClean="0">
                <a:cs typeface="Times New Roman" pitchFamily="18" charset="0"/>
              </a:rPr>
              <a:t>.</a:t>
            </a:r>
            <a:br>
              <a:rPr lang="en-US" sz="2000" dirty="0" smtClean="0">
                <a:cs typeface="Times New Roman" pitchFamily="18" charset="0"/>
              </a:rPr>
            </a:br>
            <a:endParaRPr lang="en-US" sz="2000" dirty="0" smtClean="0">
              <a:cs typeface="Times New Roman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 2" pitchFamily="18" charset="2"/>
              <a:buAutoNum type="arabicPeriod"/>
            </a:pPr>
            <a:r>
              <a:rPr lang="en-US" sz="2000" dirty="0" smtClean="0">
                <a:cs typeface="Times New Roman" pitchFamily="18" charset="0"/>
              </a:rPr>
              <a:t>Prepare a String consisting of an </a:t>
            </a:r>
            <a:r>
              <a:rPr lang="en-US" sz="2000" dirty="0" smtClean="0">
                <a:solidFill>
                  <a:srgbClr val="FF0000"/>
                </a:solidFill>
                <a:cs typeface="Times New Roman" pitchFamily="18" charset="0"/>
              </a:rPr>
              <a:t>SQL query</a:t>
            </a:r>
            <a:r>
              <a:rPr lang="en-US" sz="2000" dirty="0" smtClean="0">
                <a:cs typeface="Times New Roman" pitchFamily="18" charset="0"/>
              </a:rPr>
              <a:t>, and pass it to the Statement instance, using either </a:t>
            </a:r>
            <a:r>
              <a:rPr lang="en-US" sz="2000" dirty="0" err="1" smtClean="0">
                <a:solidFill>
                  <a:srgbClr val="FF0000"/>
                </a:solidFill>
                <a:cs typeface="Times New Roman" pitchFamily="18" charset="0"/>
              </a:rPr>
              <a:t>executeQuery</a:t>
            </a:r>
            <a:r>
              <a:rPr lang="en-US" sz="2000" dirty="0" smtClean="0">
                <a:solidFill>
                  <a:srgbClr val="FF0000"/>
                </a:solidFill>
                <a:cs typeface="Times New Roman" pitchFamily="18" charset="0"/>
              </a:rPr>
              <a:t>(String </a:t>
            </a:r>
            <a:r>
              <a:rPr lang="en-US" sz="2000" dirty="0" err="1" smtClean="0">
                <a:solidFill>
                  <a:srgbClr val="FF0000"/>
                </a:solidFill>
                <a:cs typeface="Times New Roman" pitchFamily="18" charset="0"/>
              </a:rPr>
              <a:t>sql</a:t>
            </a:r>
            <a:r>
              <a:rPr lang="en-US" sz="2000" dirty="0" smtClean="0">
                <a:cs typeface="Times New Roman" pitchFamily="18" charset="0"/>
              </a:rPr>
              <a:t>) or </a:t>
            </a:r>
            <a:r>
              <a:rPr lang="en-US" sz="2000" dirty="0" err="1" smtClean="0">
                <a:solidFill>
                  <a:srgbClr val="FF0000"/>
                </a:solidFill>
                <a:cs typeface="Times New Roman" pitchFamily="18" charset="0"/>
              </a:rPr>
              <a:t>updateQuery</a:t>
            </a:r>
            <a:r>
              <a:rPr lang="en-US" sz="2000" dirty="0" smtClean="0">
                <a:solidFill>
                  <a:srgbClr val="FF0000"/>
                </a:solidFill>
                <a:cs typeface="Times New Roman" pitchFamily="18" charset="0"/>
              </a:rPr>
              <a:t>(String </a:t>
            </a:r>
            <a:r>
              <a:rPr lang="en-US" sz="2000" dirty="0" err="1" smtClean="0">
                <a:solidFill>
                  <a:srgbClr val="FF0000"/>
                </a:solidFill>
                <a:cs typeface="Times New Roman" pitchFamily="18" charset="0"/>
              </a:rPr>
              <a:t>sql</a:t>
            </a:r>
            <a:r>
              <a:rPr lang="en-US" sz="2000" dirty="0" smtClean="0">
                <a:solidFill>
                  <a:srgbClr val="FF0000"/>
                </a:solidFill>
                <a:cs typeface="Times New Roman" pitchFamily="18" charset="0"/>
              </a:rPr>
              <a:t>). </a:t>
            </a:r>
            <a:br>
              <a:rPr lang="en-US" sz="2000" dirty="0" smtClean="0">
                <a:solidFill>
                  <a:srgbClr val="FF0000"/>
                </a:solidFill>
                <a:cs typeface="Times New Roman" pitchFamily="18" charset="0"/>
              </a:rPr>
            </a:br>
            <a:endParaRPr lang="en-US" sz="2000" dirty="0" smtClean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42950"/>
          </a:xfrm>
        </p:spPr>
        <p:txBody>
          <a:bodyPr/>
          <a:lstStyle/>
          <a:p>
            <a:pPr algn="ctr" eaLnBrk="1" hangingPunct="1"/>
            <a:r>
              <a:rPr lang="en-US" sz="4000" b="1" smtClean="0">
                <a:cs typeface="Times New Roman" pitchFamily="18" charset="0"/>
              </a:rPr>
              <a:t>Coding steps for JDBC</a:t>
            </a:r>
            <a:r>
              <a:rPr lang="en-US" sz="4000" b="1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 2" pitchFamily="18" charset="2"/>
              <a:buNone/>
            </a:pPr>
            <a:r>
              <a:rPr lang="en-US" dirty="0" smtClean="0">
                <a:cs typeface="Times New Roman" pitchFamily="18" charset="0"/>
              </a:rPr>
              <a:t>6. Return value of these query methods in a </a:t>
            </a:r>
            <a:r>
              <a:rPr lang="en-US" dirty="0" err="1" smtClean="0">
                <a:solidFill>
                  <a:srgbClr val="FF0000"/>
                </a:solidFill>
                <a:cs typeface="Times New Roman" pitchFamily="18" charset="0"/>
              </a:rPr>
              <a:t>ResultSet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 instance</a:t>
            </a:r>
            <a:r>
              <a:rPr lang="en-US" dirty="0" smtClean="0">
                <a:cs typeface="Times New Roman" pitchFamily="18" charset="0"/>
              </a:rPr>
              <a:t>. A </a:t>
            </a:r>
            <a:r>
              <a:rPr lang="en-US" dirty="0" err="1" smtClean="0">
                <a:cs typeface="Times New Roman" pitchFamily="18" charset="0"/>
              </a:rPr>
              <a:t>ResultSet</a:t>
            </a:r>
            <a:r>
              <a:rPr lang="en-US" dirty="0" smtClean="0">
                <a:cs typeface="Times New Roman" pitchFamily="18" charset="0"/>
              </a:rPr>
              <a:t> encapsulates the rows of data that have been read. </a:t>
            </a:r>
          </a:p>
          <a:p>
            <a:pPr>
              <a:buFont typeface="Wingdings 2" pitchFamily="18" charset="2"/>
              <a:buNone/>
            </a:pPr>
            <a:endParaRPr lang="en-US" dirty="0" smtClean="0">
              <a:cs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en-US" dirty="0" smtClean="0">
                <a:cs typeface="Times New Roman" pitchFamily="18" charset="0"/>
              </a:rPr>
              <a:t>7. When you have finished with the database, close the Statement instance with the 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close() method</a:t>
            </a:r>
            <a:r>
              <a:rPr lang="en-US" dirty="0" smtClean="0">
                <a:cs typeface="Times New Roman" pitchFamily="18" charset="0"/>
              </a:rPr>
              <a:t>. </a:t>
            </a:r>
          </a:p>
        </p:txBody>
      </p:sp>
      <p:sp>
        <p:nvSpPr>
          <p:cNvPr id="94210" name="Rectangle 2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42950"/>
          </a:xfrm>
        </p:spPr>
        <p:txBody>
          <a:bodyPr/>
          <a:lstStyle/>
          <a:p>
            <a:r>
              <a:rPr lang="en-US" smtClean="0"/>
              <a:t>Cont…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</a:t>
            </a:r>
            <a:r>
              <a:rPr lang="en-US" sz="2400" dirty="0" err="1" smtClean="0"/>
              <a:t>ResultSet</a:t>
            </a:r>
            <a:r>
              <a:rPr lang="en-US" sz="2400" dirty="0" smtClean="0"/>
              <a:t> encapsulates the rows of data that have been read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</a:t>
            </a:r>
            <a:r>
              <a:rPr lang="en-US" sz="2400" dirty="0" smtClean="0">
                <a:solidFill>
                  <a:srgbClr val="0000FF"/>
                </a:solidFill>
              </a:rPr>
              <a:t> cursor is initially positioned before the first row </a:t>
            </a:r>
            <a:r>
              <a:rPr lang="en-US" sz="2400" dirty="0" smtClean="0"/>
              <a:t>in the </a:t>
            </a:r>
            <a:r>
              <a:rPr lang="en-US" sz="2400" dirty="0" err="1" smtClean="0"/>
              <a:t>ResultSet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Loop through using the </a:t>
            </a:r>
            <a:r>
              <a:rPr lang="en-US" sz="2400" dirty="0" smtClean="0">
                <a:solidFill>
                  <a:srgbClr val="0000FF"/>
                </a:solidFill>
              </a:rPr>
              <a:t>next()</a:t>
            </a:r>
            <a:r>
              <a:rPr lang="en-US" sz="2400" dirty="0" smtClean="0"/>
              <a:t> method (returns a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) to read the rows in the table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Read a row by specifying the column names you wish to look at.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 err="1" smtClean="0">
                <a:solidFill>
                  <a:srgbClr val="0000FF"/>
                </a:solidFill>
              </a:rPr>
              <a:t>getString</a:t>
            </a:r>
            <a:r>
              <a:rPr lang="en-US" sz="2400" dirty="0" smtClean="0">
                <a:solidFill>
                  <a:srgbClr val="0000FF"/>
                </a:solidFill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</a:rPr>
              <a:t>columnName</a:t>
            </a:r>
            <a:r>
              <a:rPr lang="en-US" sz="2400" dirty="0" smtClean="0">
                <a:solidFill>
                  <a:srgbClr val="0000FF"/>
                </a:solidFill>
              </a:rPr>
              <a:t>) </a:t>
            </a:r>
            <a:r>
              <a:rPr lang="en-US" sz="2400" dirty="0" smtClean="0"/>
              <a:t>method returns the value in the current row of the result set having the specified column name, if that value is of String type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Some other options are </a:t>
            </a:r>
            <a:r>
              <a:rPr lang="en-US" sz="2400" dirty="0" err="1" smtClean="0"/>
              <a:t>getInt</a:t>
            </a:r>
            <a:r>
              <a:rPr lang="en-US" sz="2400" dirty="0" smtClean="0"/>
              <a:t>, </a:t>
            </a:r>
            <a:r>
              <a:rPr lang="en-US" sz="2400" dirty="0" err="1" smtClean="0"/>
              <a:t>getDouble</a:t>
            </a:r>
            <a:r>
              <a:rPr lang="en-US" sz="2400" dirty="0" smtClean="0"/>
              <a:t>, </a:t>
            </a:r>
            <a:r>
              <a:rPr lang="en-US" sz="2400" dirty="0" err="1" smtClean="0"/>
              <a:t>getDate</a:t>
            </a:r>
            <a:endParaRPr lang="en-US" sz="2400" dirty="0" smtClean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ResultSet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905000" y="457200"/>
            <a:ext cx="498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9pPr>
          </a:lstStyle>
          <a:p>
            <a:r>
              <a:rPr lang="en-US" sz="2400" b="1" u="sng">
                <a:latin typeface="Times New Roman" pitchFamily="18" charset="0"/>
              </a:rPr>
              <a:t>Connecting to a database with JDBC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822325" y="1066800"/>
            <a:ext cx="8494633" cy="615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9pPr>
          </a:lstStyle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</a:rPr>
              <a:t>Register </a:t>
            </a:r>
            <a:r>
              <a:rPr lang="en-US" sz="2400" dirty="0">
                <a:latin typeface="Times New Roman" pitchFamily="18" charset="0"/>
              </a:rPr>
              <a:t>the JDBC driver with the driver </a:t>
            </a:r>
            <a:r>
              <a:rPr lang="en-US" sz="2400" dirty="0" smtClean="0">
                <a:latin typeface="Times New Roman" pitchFamily="18" charset="0"/>
              </a:rPr>
              <a:t>manager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in Java8 	</a:t>
            </a:r>
          </a:p>
          <a:p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      by importing </a:t>
            </a:r>
            <a:r>
              <a:rPr lang="en-US" sz="2400" dirty="0"/>
              <a:t> </a:t>
            </a:r>
            <a:r>
              <a:rPr lang="en-US" sz="2400" dirty="0" err="1" smtClean="0"/>
              <a:t>UCanAccess</a:t>
            </a:r>
            <a:r>
              <a:rPr lang="en-US" sz="2400" dirty="0" smtClean="0"/>
              <a:t>  Jar Files in your project.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No need to give the following statement in Java8.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</a:rPr>
              <a:t>  </a:t>
            </a:r>
            <a:r>
              <a:rPr lang="en-US" sz="2000" b="1" dirty="0" err="1" smtClean="0">
                <a:solidFill>
                  <a:srgbClr val="0070C0"/>
                </a:solidFill>
                <a:latin typeface="Times New Roman" pitchFamily="18" charset="0"/>
              </a:rPr>
              <a:t>Class.forName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("</a:t>
            </a:r>
            <a:r>
              <a:rPr lang="en-US" sz="2000" b="1" dirty="0" err="1">
                <a:solidFill>
                  <a:srgbClr val="0070C0"/>
                </a:solidFill>
                <a:latin typeface="Times New Roman" pitchFamily="18" charset="0"/>
              </a:rPr>
              <a:t>sun.jdbc.odbc.JdbcOdbcDriver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</a:rPr>
              <a:t>");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</a:rPr>
              <a:t>// Before Java8</a:t>
            </a:r>
          </a:p>
          <a:p>
            <a:endParaRPr lang="en-US" dirty="0">
              <a:solidFill>
                <a:srgbClr val="0070C0"/>
              </a:solidFill>
              <a:latin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</a:rPr>
              <a:t>. Establish a database connection.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cn</a:t>
            </a:r>
            <a:r>
              <a:rPr lang="en-US" sz="2400" dirty="0" smtClean="0"/>
              <a:t>=</a:t>
            </a:r>
            <a:r>
              <a:rPr lang="en-US" sz="2400" dirty="0" err="1" smtClean="0"/>
              <a:t>DriverManager.</a:t>
            </a:r>
            <a:r>
              <a:rPr lang="en-US" sz="2400" i="1" dirty="0" err="1" smtClean="0"/>
              <a:t>getConnection</a:t>
            </a:r>
            <a:r>
              <a:rPr lang="en-US" sz="2400" i="1" dirty="0"/>
              <a:t>(</a:t>
            </a:r>
          </a:p>
          <a:p>
            <a:r>
              <a:rPr lang="en-US" sz="2400" dirty="0"/>
              <a:t>                "</a:t>
            </a:r>
            <a:r>
              <a:rPr lang="en-US" sz="2400" dirty="0" err="1"/>
              <a:t>jdbc:ucanaccess</a:t>
            </a:r>
            <a:r>
              <a:rPr lang="en-US" sz="2400" dirty="0"/>
              <a:t>://D:/</a:t>
            </a:r>
            <a:r>
              <a:rPr lang="en-US" sz="2400" dirty="0" err="1"/>
              <a:t>myfirstDB</a:t>
            </a:r>
            <a:r>
              <a:rPr lang="en-US" sz="2400" dirty="0"/>
              <a:t>/EmpDB.accdb");</a:t>
            </a:r>
            <a:endParaRPr lang="en-US" sz="2400" b="1" dirty="0">
              <a:latin typeface="Times New Roman" pitchFamily="18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Connection </a:t>
            </a:r>
            <a:r>
              <a:rPr lang="en-US" sz="2000" b="1" dirty="0" err="1">
                <a:solidFill>
                  <a:srgbClr val="0070C0"/>
                </a:solidFill>
                <a:latin typeface="Times New Roman" pitchFamily="18" charset="0"/>
              </a:rPr>
              <a:t>dbConn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 = 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Times New Roman" pitchFamily="18" charset="0"/>
              </a:rPr>
              <a:t>DriverManager.getConnection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("</a:t>
            </a:r>
            <a:r>
              <a:rPr lang="en-US" sz="2000" b="1" dirty="0" err="1">
                <a:solidFill>
                  <a:srgbClr val="0070C0"/>
                </a:solidFill>
                <a:latin typeface="Times New Roman" pitchFamily="18" charset="0"/>
              </a:rPr>
              <a:t>jdbc:odbc:cscourses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</a:rPr>
              <a:t>");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// Before Java8</a:t>
            </a:r>
            <a:endParaRPr lang="en-US" sz="2000" dirty="0">
              <a:solidFill>
                <a:srgbClr val="0070C0"/>
              </a:solidFill>
              <a:latin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</a:rPr>
              <a:t>. Create a Statement object and execute an SQL statement.</a:t>
            </a:r>
          </a:p>
          <a:p>
            <a:r>
              <a:rPr lang="en-US" sz="2400" b="1" dirty="0">
                <a:latin typeface="Times New Roman" pitchFamily="18" charset="0"/>
              </a:rPr>
              <a:t>Statement stat = </a:t>
            </a:r>
            <a:r>
              <a:rPr lang="en-US" sz="2400" b="1" dirty="0" err="1">
                <a:latin typeface="Times New Roman" pitchFamily="18" charset="0"/>
              </a:rPr>
              <a:t>dbConn.createStatement</a:t>
            </a:r>
            <a:r>
              <a:rPr lang="en-US" sz="2400" b="1" dirty="0">
                <a:latin typeface="Times New Roman" pitchFamily="18" charset="0"/>
              </a:rPr>
              <a:t>();</a:t>
            </a:r>
          </a:p>
          <a:p>
            <a:r>
              <a:rPr lang="en-US" sz="2400" b="1" dirty="0" err="1">
                <a:latin typeface="Times New Roman" pitchFamily="18" charset="0"/>
              </a:rPr>
              <a:t>ResultSet</a:t>
            </a:r>
            <a:r>
              <a:rPr lang="en-US" sz="2400" b="1" dirty="0">
                <a:latin typeface="Times New Roman" pitchFamily="18" charset="0"/>
              </a:rPr>
              <a:t> courses = </a:t>
            </a:r>
            <a:r>
              <a:rPr lang="en-US" sz="2400" b="1" dirty="0" err="1">
                <a:latin typeface="Times New Roman" pitchFamily="18" charset="0"/>
              </a:rPr>
              <a:t>stat.executeQuery</a:t>
            </a:r>
            <a:endParaRPr lang="en-US" sz="2400" b="1" dirty="0">
              <a:latin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</a:rPr>
              <a:t>( "SELECT </a:t>
            </a:r>
            <a:r>
              <a:rPr lang="en-US" sz="2400" b="1" dirty="0" err="1">
                <a:latin typeface="Times New Roman" pitchFamily="18" charset="0"/>
              </a:rPr>
              <a:t>CourseID</a:t>
            </a:r>
            <a:r>
              <a:rPr lang="en-US" sz="2400" b="1" dirty="0">
                <a:latin typeface="Times New Roman" pitchFamily="18" charset="0"/>
              </a:rPr>
              <a:t>, </a:t>
            </a:r>
            <a:r>
              <a:rPr lang="en-US" sz="2400" b="1" dirty="0" err="1">
                <a:latin typeface="Times New Roman" pitchFamily="18" charset="0"/>
              </a:rPr>
              <a:t>CourseName</a:t>
            </a:r>
            <a:r>
              <a:rPr lang="en-US" sz="2400" b="1" dirty="0">
                <a:latin typeface="Times New Roman" pitchFamily="18" charset="0"/>
              </a:rPr>
              <a:t> from </a:t>
            </a:r>
            <a:r>
              <a:rPr lang="en-US" sz="2400" b="1" dirty="0" smtClean="0">
                <a:latin typeface="Times New Roman" pitchFamily="18" charset="0"/>
              </a:rPr>
              <a:t>courses</a:t>
            </a:r>
            <a:r>
              <a:rPr lang="en-US" sz="2400" b="1" dirty="0">
                <a:latin typeface="Times New Roman" pitchFamily="18" charset="0"/>
              </a:rPr>
              <a:t>");</a:t>
            </a:r>
          </a:p>
          <a:p>
            <a:r>
              <a:rPr lang="en-US" sz="2400" b="1" dirty="0" err="1" smtClean="0">
                <a:latin typeface="Times New Roman" pitchFamily="18" charset="0"/>
              </a:rPr>
              <a:t>stat.close</a:t>
            </a:r>
            <a:r>
              <a:rPr lang="en-US" sz="2400" b="1" dirty="0" smtClean="0">
                <a:latin typeface="Times New Roman" pitchFamily="18" charset="0"/>
              </a:rPr>
              <a:t>();</a:t>
            </a:r>
            <a:endParaRPr lang="en-US" sz="2400" b="1" dirty="0">
              <a:latin typeface="Times New Roman" pitchFamily="18" charset="0"/>
            </a:endParaRPr>
          </a:p>
          <a:p>
            <a:endParaRPr lang="en-US" sz="24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905000" y="457200"/>
            <a:ext cx="5902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9pPr>
          </a:lstStyle>
          <a:p>
            <a:r>
              <a:rPr lang="en-US" sz="2400" b="1" u="sng">
                <a:latin typeface="Times New Roman" pitchFamily="18" charset="0"/>
              </a:rPr>
              <a:t>Connecting to a database with JDBC (cont.)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46125" y="1412875"/>
            <a:ext cx="756328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9pPr>
          </a:lstStyle>
          <a:p>
            <a:r>
              <a:rPr lang="en-US" sz="2400" dirty="0">
                <a:latin typeface="Times New Roman" pitchFamily="18" charset="0"/>
              </a:rPr>
              <a:t>4. Process the result.</a:t>
            </a:r>
          </a:p>
          <a:p>
            <a:r>
              <a:rPr lang="en-US" sz="2400" b="1" dirty="0">
                <a:latin typeface="Times New Roman" pitchFamily="18" charset="0"/>
              </a:rPr>
              <a:t>while (</a:t>
            </a:r>
            <a:r>
              <a:rPr lang="en-US" sz="2400" b="1" dirty="0" err="1">
                <a:latin typeface="Times New Roman" pitchFamily="18" charset="0"/>
              </a:rPr>
              <a:t>courses.next</a:t>
            </a:r>
            <a:r>
              <a:rPr lang="en-US" sz="2400" b="1" dirty="0">
                <a:latin typeface="Times New Roman" pitchFamily="18" charset="0"/>
              </a:rPr>
              <a:t>()) //iterate through all records</a:t>
            </a:r>
          </a:p>
          <a:p>
            <a:r>
              <a:rPr lang="en-US" sz="2400" b="1" dirty="0">
                <a:latin typeface="Times New Roman" pitchFamily="18" charset="0"/>
              </a:rPr>
              <a:t> {       </a:t>
            </a:r>
          </a:p>
          <a:p>
            <a:r>
              <a:rPr lang="en-US" sz="2400" b="1" dirty="0">
                <a:latin typeface="Times New Roman" pitchFamily="18" charset="0"/>
              </a:rPr>
              <a:t>        </a:t>
            </a:r>
            <a:r>
              <a:rPr lang="en-US" sz="2400" b="1" dirty="0" err="1" smtClean="0">
                <a:latin typeface="Times New Roman" pitchFamily="18" charset="0"/>
              </a:rPr>
              <a:t>System.out.println</a:t>
            </a:r>
            <a:r>
              <a:rPr lang="en-US" sz="2400" b="1" dirty="0" smtClean="0">
                <a:latin typeface="Times New Roman" pitchFamily="18" charset="0"/>
              </a:rPr>
              <a:t>(</a:t>
            </a:r>
            <a:r>
              <a:rPr lang="en-US" sz="2400" b="1" dirty="0" err="1" smtClean="0">
                <a:latin typeface="Times New Roman" pitchFamily="18" charset="0"/>
              </a:rPr>
              <a:t>courses.getString</a:t>
            </a:r>
            <a:r>
              <a:rPr lang="en-US" sz="2400" b="1" dirty="0">
                <a:latin typeface="Times New Roman" pitchFamily="18" charset="0"/>
              </a:rPr>
              <a:t>("</a:t>
            </a:r>
            <a:r>
              <a:rPr lang="en-US" sz="2400" b="1" dirty="0" err="1">
                <a:latin typeface="Times New Roman" pitchFamily="18" charset="0"/>
              </a:rPr>
              <a:t>CourseID</a:t>
            </a:r>
            <a:r>
              <a:rPr lang="en-US" sz="2400" b="1" dirty="0">
                <a:latin typeface="Times New Roman" pitchFamily="18" charset="0"/>
              </a:rPr>
              <a:t>")</a:t>
            </a:r>
          </a:p>
          <a:p>
            <a:r>
              <a:rPr lang="en-US" sz="2400" b="1" dirty="0">
                <a:latin typeface="Times New Roman" pitchFamily="18" charset="0"/>
              </a:rPr>
              <a:t>                  +  ” - "  +  </a:t>
            </a:r>
            <a:r>
              <a:rPr lang="en-US" sz="2400" b="1" dirty="0" err="1">
                <a:latin typeface="Times New Roman" pitchFamily="18" charset="0"/>
              </a:rPr>
              <a:t>courses.getString</a:t>
            </a:r>
            <a:r>
              <a:rPr lang="en-US" sz="2400" b="1" dirty="0">
                <a:latin typeface="Times New Roman" pitchFamily="18" charset="0"/>
              </a:rPr>
              <a:t>("</a:t>
            </a:r>
            <a:r>
              <a:rPr lang="en-US" sz="2400" b="1" dirty="0" err="1">
                <a:latin typeface="Times New Roman" pitchFamily="18" charset="0"/>
              </a:rPr>
              <a:t>CourseName</a:t>
            </a:r>
            <a:r>
              <a:rPr lang="en-US" sz="2400" b="1" dirty="0">
                <a:latin typeface="Times New Roman" pitchFamily="18" charset="0"/>
              </a:rPr>
              <a:t>") </a:t>
            </a:r>
          </a:p>
          <a:p>
            <a:r>
              <a:rPr lang="en-US" sz="2400" b="1" dirty="0">
                <a:latin typeface="Times New Roman" pitchFamily="18" charset="0"/>
              </a:rPr>
              <a:t>  }</a:t>
            </a:r>
          </a:p>
          <a:p>
            <a:endParaRPr lang="en-US" sz="2400" b="1" dirty="0">
              <a:latin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</a:rPr>
              <a:t>5. Close the database connection.</a:t>
            </a:r>
          </a:p>
          <a:p>
            <a:r>
              <a:rPr lang="en-US" sz="2400" b="1" dirty="0" err="1">
                <a:latin typeface="Times New Roman" pitchFamily="18" charset="0"/>
              </a:rPr>
              <a:t>dbConn.close</a:t>
            </a:r>
            <a:r>
              <a:rPr lang="en-US" sz="2400" b="1" dirty="0">
                <a:latin typeface="Times New Roman" pitchFamily="18" charset="0"/>
              </a:rPr>
              <a:t>( </a:t>
            </a:r>
            <a:r>
              <a:rPr lang="en-US" sz="2400" b="1" dirty="0" smtClean="0">
                <a:latin typeface="Times New Roman" pitchFamily="18" charset="0"/>
              </a:rPr>
              <a:t>)</a:t>
            </a:r>
            <a:endParaRPr lang="en-US" sz="2400" b="1" dirty="0">
              <a:latin typeface="Times New Roman" pitchFamily="18" charset="0"/>
            </a:endParaRPr>
          </a:p>
          <a:p>
            <a:endParaRPr lang="en-US" sz="24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228600" y="228600"/>
            <a:ext cx="68453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sz="2400">
              <a:latin typeface="Times New Roman" pitchFamily="18" charset="0"/>
            </a:endParaRPr>
          </a:p>
          <a:p>
            <a:pPr eaLnBrk="0" hangingPunct="0"/>
            <a:r>
              <a:rPr lang="en-US" sz="2400">
                <a:latin typeface="Times New Roman" pitchFamily="18" charset="0"/>
              </a:rPr>
              <a:t>import java.sql.*;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public class dbconnection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{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	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		String url = "jdbc:odbc:studentinfo";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		Connection con;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		Statement stmt;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	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	public void Close() {…}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	public void Connect() {…}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	public ResultSet DoQuery (String query) {…}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	public void DoUpdate(String query) {…}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}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6324600" y="1066800"/>
            <a:ext cx="1863725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9pPr>
          </a:lstStyle>
          <a:p>
            <a:r>
              <a:rPr lang="en-US" sz="2000">
                <a:latin typeface="Times New Roman" pitchFamily="18" charset="0"/>
              </a:rPr>
              <a:t>Name of the</a:t>
            </a:r>
          </a:p>
          <a:p>
            <a:r>
              <a:rPr lang="en-US" sz="2000">
                <a:latin typeface="Times New Roman" pitchFamily="18" charset="0"/>
              </a:rPr>
              <a:t>odbc connection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 flipH="1">
            <a:off x="6035675" y="1662113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6096000" y="3276600"/>
            <a:ext cx="230505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9pPr>
          </a:lstStyle>
          <a:p>
            <a:r>
              <a:rPr lang="en-US" sz="2000">
                <a:latin typeface="Times New Roman" pitchFamily="18" charset="0"/>
              </a:rPr>
              <a:t>For selection queries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H="1">
            <a:off x="5791200" y="36576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5943600" y="5334000"/>
            <a:ext cx="2333625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9pPr>
          </a:lstStyle>
          <a:p>
            <a:r>
              <a:rPr lang="en-US" sz="2000">
                <a:latin typeface="Times New Roman" pitchFamily="18" charset="0"/>
              </a:rPr>
              <a:t>For insert, delete and</a:t>
            </a:r>
          </a:p>
          <a:p>
            <a:r>
              <a:rPr lang="en-US" sz="2000">
                <a:latin typeface="Times New Roman" pitchFamily="18" charset="0"/>
              </a:rPr>
              <a:t>update queries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 flipH="1" flipV="1">
            <a:off x="5181600" y="5181600"/>
            <a:ext cx="777875" cy="747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133600" y="152400"/>
            <a:ext cx="516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9pPr>
          </a:lstStyle>
          <a:p>
            <a:r>
              <a:rPr lang="en-US" sz="2400">
                <a:latin typeface="Times New Roman" pitchFamily="18" charset="0"/>
              </a:rPr>
              <a:t>Example of using the dbconnection class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04800" y="762000"/>
            <a:ext cx="5737225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pitchFamily="34" charset="0"/>
              </a:defRPr>
            </a:lvl9pPr>
          </a:lstStyle>
          <a:p>
            <a:r>
              <a:rPr lang="en-US">
                <a:latin typeface="Times New Roman" pitchFamily="18" charset="0"/>
              </a:rPr>
              <a:t>// load data from the database</a:t>
            </a:r>
          </a:p>
          <a:p>
            <a:r>
              <a:rPr lang="en-US">
                <a:latin typeface="Times New Roman" pitchFamily="18" charset="0"/>
              </a:rPr>
              <a:t>        dbconnection dbconnect = new dbconnection();</a:t>
            </a:r>
          </a:p>
          <a:p>
            <a:r>
              <a:rPr lang="en-US">
                <a:latin typeface="Times New Roman" pitchFamily="18" charset="0"/>
              </a:rPr>
              <a:t>        dbconnect.Connect();</a:t>
            </a:r>
          </a:p>
          <a:p>
            <a:r>
              <a:rPr lang="en-US">
                <a:latin typeface="Times New Roman" pitchFamily="18" charset="0"/>
              </a:rPr>
              <a:t>        ResultSet rs;</a:t>
            </a:r>
          </a:p>
          <a:p>
            <a:r>
              <a:rPr lang="en-US">
                <a:latin typeface="Times New Roman" pitchFamily="18" charset="0"/>
              </a:rPr>
              <a:t>        rs=dbconnect.DoQuery("Select * from StudentInfo");</a:t>
            </a:r>
          </a:p>
          <a:p>
            <a:r>
              <a:rPr lang="en-US">
                <a:latin typeface="Times New Roman" pitchFamily="18" charset="0"/>
              </a:rPr>
              <a:t>		</a:t>
            </a:r>
          </a:p>
          <a:p>
            <a:r>
              <a:rPr lang="en-US">
                <a:latin typeface="Times New Roman" pitchFamily="18" charset="0"/>
              </a:rPr>
              <a:t>        try {</a:t>
            </a:r>
          </a:p>
          <a:p>
            <a:r>
              <a:rPr lang="en-US">
                <a:latin typeface="Times New Roman" pitchFamily="18" charset="0"/>
              </a:rPr>
              <a:t>	while (rs.next()) {</a:t>
            </a:r>
          </a:p>
          <a:p>
            <a:r>
              <a:rPr lang="en-US">
                <a:latin typeface="Times New Roman" pitchFamily="18" charset="0"/>
              </a:rPr>
              <a:t>	id = rs.getString("StudentID");</a:t>
            </a:r>
          </a:p>
          <a:p>
            <a:r>
              <a:rPr lang="en-US">
                <a:latin typeface="Times New Roman" pitchFamily="18" charset="0"/>
              </a:rPr>
              <a:t>	name = rs.getString("StudentName");</a:t>
            </a:r>
          </a:p>
          <a:p>
            <a:r>
              <a:rPr lang="en-US">
                <a:latin typeface="Times New Roman" pitchFamily="18" charset="0"/>
              </a:rPr>
              <a:t> 	System.out.println(”studentid =” + id);</a:t>
            </a:r>
          </a:p>
          <a:p>
            <a:r>
              <a:rPr lang="en-US">
                <a:latin typeface="Times New Roman" pitchFamily="18" charset="0"/>
              </a:rPr>
              <a:t>                System.out.println(”studentname =” + name );</a:t>
            </a:r>
          </a:p>
          <a:p>
            <a:r>
              <a:rPr lang="en-US">
                <a:latin typeface="Times New Roman" pitchFamily="18" charset="0"/>
              </a:rPr>
              <a:t>	 }</a:t>
            </a:r>
          </a:p>
          <a:p>
            <a:r>
              <a:rPr lang="en-US">
                <a:latin typeface="Times New Roman" pitchFamily="18" charset="0"/>
              </a:rPr>
              <a:t>             } catch (SQLException ex) {</a:t>
            </a:r>
          </a:p>
          <a:p>
            <a:r>
              <a:rPr lang="en-US">
                <a:latin typeface="Times New Roman" pitchFamily="18" charset="0"/>
              </a:rPr>
              <a:t>	System.err.println("error in database connection");</a:t>
            </a:r>
          </a:p>
          <a:p>
            <a:r>
              <a:rPr lang="en-US">
                <a:latin typeface="Times New Roman" pitchFamily="18" charset="0"/>
              </a:rPr>
              <a:t>                }</a:t>
            </a:r>
          </a:p>
          <a:p>
            <a:endParaRPr lang="en-US">
              <a:latin typeface="Times New Roman" pitchFamily="18" charset="0"/>
            </a:endParaRPr>
          </a:p>
          <a:p>
            <a:r>
              <a:rPr lang="en-US">
                <a:latin typeface="Times New Roman" pitchFamily="18" charset="0"/>
              </a:rPr>
              <a:t>dbconnect.Close();  //close database connection</a:t>
            </a:r>
          </a:p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SELECT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used to read values from a table 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INSERT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used to insert a new row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DELETE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used to remove one or more rows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UPDATE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used to change values in already-existing rows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SQL Queries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305800" cy="4800600"/>
          </a:xfrm>
        </p:spPr>
        <p:txBody>
          <a:bodyPr>
            <a:noAutofit/>
          </a:bodyPr>
          <a:lstStyle/>
          <a:p>
            <a:pPr marL="0" indent="0" eaLnBrk="1" hangingPunct="1"/>
            <a:r>
              <a:rPr lang="en-US" sz="2400" dirty="0" smtClean="0">
                <a:latin typeface="Arial Black" panose="020B0A04020102020204" pitchFamily="34" charset="0"/>
                <a:cs typeface="Times New Roman" pitchFamily="18" charset="0"/>
              </a:rPr>
              <a:t>Java provides convenient tools for reading and writing files</a:t>
            </a:r>
            <a:r>
              <a:rPr lang="en-US" sz="2400" dirty="0" smtClean="0">
                <a:latin typeface="Arial Black" panose="020B0A04020102020204" pitchFamily="34" charset="0"/>
              </a:rPr>
              <a:t>.</a:t>
            </a:r>
            <a:r>
              <a:rPr lang="en-US" sz="2400" dirty="0" smtClean="0">
                <a:latin typeface="Arial Black" panose="020B0A04020102020204" pitchFamily="34" charset="0"/>
                <a:cs typeface="Times New Roman" pitchFamily="18" charset="0"/>
              </a:rPr>
              <a:t> </a:t>
            </a:r>
          </a:p>
          <a:p>
            <a:pPr marL="0" indent="0" eaLnBrk="1" hangingPunct="1"/>
            <a:r>
              <a:rPr lang="en-US" sz="2400" dirty="0" smtClean="0">
                <a:latin typeface="Arial Black" panose="020B0A04020102020204" pitchFamily="34" charset="0"/>
                <a:cs typeface="Times New Roman" pitchFamily="18" charset="0"/>
              </a:rPr>
              <a:t> Java supports reading and writing text streams and binary streams. </a:t>
            </a:r>
          </a:p>
          <a:p>
            <a:pPr marL="0" indent="0" eaLnBrk="1" hangingPunct="1"/>
            <a:r>
              <a:rPr lang="en-US" sz="2400" dirty="0" smtClean="0">
                <a:latin typeface="Arial Black" panose="020B0A04020102020204" pitchFamily="34" charset="0"/>
                <a:cs typeface="Times New Roman" pitchFamily="18" charset="0"/>
              </a:rPr>
              <a:t>In this lesson we focus on the API for text streams.</a:t>
            </a:r>
          </a:p>
          <a:p>
            <a:pPr marL="0" indent="0" eaLnBrk="1" hangingPunct="1"/>
            <a:r>
              <a:rPr lang="en-US" sz="2400" dirty="0" smtClean="0">
                <a:latin typeface="Arial Black" panose="020B0A04020102020204" pitchFamily="34" charset="0"/>
                <a:cs typeface="Times New Roman" pitchFamily="18" charset="0"/>
              </a:rPr>
              <a:t>Java represents each character with the UTF-16 encoding.</a:t>
            </a:r>
          </a:p>
          <a:p>
            <a:pPr marL="0" indent="0" eaLnBrk="1" hangingPunct="1"/>
            <a:r>
              <a:rPr lang="en-US" sz="2400" dirty="0" smtClean="0">
                <a:latin typeface="Arial Black" panose="020B0A04020102020204" pitchFamily="34" charset="0"/>
              </a:rPr>
              <a:t>Need to close files when finished.</a:t>
            </a:r>
          </a:p>
          <a:p>
            <a:pPr marL="0" indent="0" eaLnBrk="1" hangingPunct="1"/>
            <a:r>
              <a:rPr lang="en-US" sz="2400" dirty="0" smtClean="0">
                <a:latin typeface="Arial Black" panose="020B0A04020102020204" pitchFamily="34" charset="0"/>
              </a:rPr>
              <a:t>Prior to j2se5.0: Pass the File to a </a:t>
            </a:r>
            <a:r>
              <a:rPr lang="en-US" sz="2400" dirty="0" err="1" smtClean="0">
                <a:solidFill>
                  <a:srgbClr val="0000FF"/>
                </a:solidFill>
                <a:latin typeface="Arial Black" panose="020B0A04020102020204" pitchFamily="34" charset="0"/>
              </a:rPr>
              <a:t>FileReader</a:t>
            </a:r>
            <a:r>
              <a:rPr lang="en-US" sz="2400" dirty="0" smtClean="0">
                <a:latin typeface="Arial Black" panose="020B0A04020102020204" pitchFamily="34" charset="0"/>
              </a:rPr>
              <a:t> then pass from  </a:t>
            </a:r>
            <a:r>
              <a:rPr lang="en-US" sz="2400" dirty="0" err="1" smtClean="0">
                <a:latin typeface="Arial Black" panose="020B0A04020102020204" pitchFamily="34" charset="0"/>
              </a:rPr>
              <a:t>FileReader</a:t>
            </a:r>
            <a:r>
              <a:rPr lang="en-US" sz="2400" dirty="0" smtClean="0">
                <a:latin typeface="Arial Black" panose="020B0A04020102020204" pitchFamily="34" charset="0"/>
              </a:rPr>
              <a:t> to a </a:t>
            </a:r>
            <a:r>
              <a:rPr lang="en-US" sz="2400" dirty="0" err="1" smtClean="0">
                <a:solidFill>
                  <a:srgbClr val="0000FF"/>
                </a:solidFill>
                <a:latin typeface="Arial Black" panose="020B0A04020102020204" pitchFamily="34" charset="0"/>
              </a:rPr>
              <a:t>BufferedReader</a:t>
            </a:r>
            <a:r>
              <a:rPr lang="en-US" sz="24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 </a:t>
            </a:r>
            <a:endParaRPr lang="en-US" sz="2400" dirty="0" smtClean="0">
              <a:latin typeface="Arial Black" panose="020B0A04020102020204" pitchFamily="34" charset="0"/>
            </a:endParaRPr>
          </a:p>
          <a:p>
            <a:pPr marL="0" indent="0" eaLnBrk="1" hangingPunct="1"/>
            <a:r>
              <a:rPr lang="en-US" sz="2400" dirty="0" smtClean="0">
                <a:latin typeface="Arial Black" panose="020B0A04020102020204" pitchFamily="34" charset="0"/>
              </a:rPr>
              <a:t>J2se5.0: Pass the File to a </a:t>
            </a:r>
            <a:r>
              <a:rPr lang="en-US" sz="2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Scanner</a:t>
            </a:r>
            <a:r>
              <a:rPr lang="en-US" sz="2400" dirty="0" smtClean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229600" cy="762000"/>
          </a:xfrm>
        </p:spPr>
        <p:txBody>
          <a:bodyPr/>
          <a:lstStyle/>
          <a:p>
            <a:pPr algn="ctr" eaLnBrk="1" hangingPunct="1"/>
            <a:r>
              <a:rPr lang="en-US" b="1" dirty="0" smtClean="0"/>
              <a:t>Files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	SELECT </a:t>
            </a:r>
            <a:r>
              <a:rPr lang="en-US" dirty="0" err="1" smtClean="0"/>
              <a:t>custid</a:t>
            </a:r>
            <a:r>
              <a:rPr lang="en-US" dirty="0" smtClean="0"/>
              <a:t>, password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FROM Customer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WHERE </a:t>
            </a:r>
            <a:r>
              <a:rPr lang="en-US" dirty="0" err="1" smtClean="0"/>
              <a:t>custid</a:t>
            </a:r>
            <a:r>
              <a:rPr lang="en-US" dirty="0" smtClean="0"/>
              <a:t> = '1'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This statement locates all records in the Customer table in which the </a:t>
            </a:r>
            <a:r>
              <a:rPr lang="en-US" dirty="0" err="1" smtClean="0"/>
              <a:t>custid</a:t>
            </a:r>
            <a:r>
              <a:rPr lang="en-US" dirty="0" smtClean="0"/>
              <a:t> column has value '1', and returns rows restricted to the two columns </a:t>
            </a:r>
            <a:r>
              <a:rPr lang="en-US" dirty="0" err="1" smtClean="0"/>
              <a:t>custid</a:t>
            </a:r>
            <a:r>
              <a:rPr lang="en-US" dirty="0" smtClean="0"/>
              <a:t> and password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sz="2800" smtClean="0"/>
              <a:t>	INSERT INTO ShippingAddresses 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(custid,street,city,state,zip)        	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VALUES('1','B St','Fairfield','IA','52556') 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/>
            <a:r>
              <a:rPr lang="en-US" sz="2800" smtClean="0"/>
              <a:t>This statement inserts a new record into the ShippingAddresses table, placing values 1, B St, Fairfield, IA, and 52556 in the custid, street, city , state, and zip fields, respectively</a:t>
            </a:r>
            <a:br>
              <a:rPr lang="en-US" sz="2800" smtClean="0"/>
            </a:br>
            <a:endParaRPr lang="en-US" sz="2800" smtClean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	DELETE FROM Company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WHERE </a:t>
            </a:r>
            <a:r>
              <a:rPr lang="en-US" dirty="0" err="1" smtClean="0"/>
              <a:t>comp_name</a:t>
            </a:r>
            <a:r>
              <a:rPr lang="en-US" dirty="0" smtClean="0"/>
              <a:t> = 'Pepsi‘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This statement deletes from the Company table all rows in which the </a:t>
            </a:r>
            <a:r>
              <a:rPr lang="en-US" dirty="0" err="1" smtClean="0"/>
              <a:t>comp_name</a:t>
            </a:r>
            <a:r>
              <a:rPr lang="en-US" dirty="0" smtClean="0"/>
              <a:t> field is equal to 'Pepsi'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mtClean="0"/>
              <a:t>	UPDATE Employees</a:t>
            </a:r>
          </a:p>
          <a:p>
            <a:pPr marL="609600" indent="-609600" eaLnBrk="1" hangingPunct="1">
              <a:buFontTx/>
              <a:buNone/>
            </a:pPr>
            <a:r>
              <a:rPr lang="en-US" smtClean="0"/>
              <a:t>	SET salary = salary * 1.10</a:t>
            </a:r>
          </a:p>
          <a:p>
            <a:pPr marL="609600" indent="-609600" eaLnBrk="1" hangingPunct="1">
              <a:buFontTx/>
              <a:buNone/>
            </a:pPr>
            <a:r>
              <a:rPr lang="en-US" smtClean="0"/>
              <a:t>	WHERE dep_code = 32</a:t>
            </a:r>
          </a:p>
          <a:p>
            <a:pPr marL="609600" indent="-609600" eaLnBrk="1" hangingPunct="1">
              <a:buFontTx/>
              <a:buNone/>
            </a:pPr>
            <a:endParaRPr lang="en-US" smtClean="0"/>
          </a:p>
          <a:p>
            <a:pPr marL="609600" indent="-609600" eaLnBrk="1" hangingPunct="1"/>
            <a:r>
              <a:rPr lang="en-US" smtClean="0"/>
              <a:t>This statement changes the value in the salary field to 1.10 times the original value, for all records in which the dep_code equals 32</a:t>
            </a:r>
          </a:p>
          <a:p>
            <a:pPr marL="609600" indent="-609600" eaLnBrk="1" hangingPunct="1"/>
            <a:endParaRPr lang="en-US" smtClean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UPDATE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7848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>
                <a:latin typeface="Times New Roman" charset="0"/>
              </a:rPr>
              <a:t>To enhance flexibility, we want to separate the User Interface (UI) from the Business Logic and the Database (DB).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609600" y="2590800"/>
            <a:ext cx="24749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dirty="0">
                <a:latin typeface="Times New Roman" charset="0"/>
              </a:rPr>
              <a:t>Presentation Layer</a:t>
            </a:r>
          </a:p>
          <a:p>
            <a:pPr algn="ctr"/>
            <a:r>
              <a:rPr lang="en-US" sz="2400" dirty="0">
                <a:latin typeface="Times New Roman" charset="0"/>
              </a:rPr>
              <a:t>UI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657600" y="2590800"/>
            <a:ext cx="20542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>
                <a:latin typeface="Times New Roman" charset="0"/>
              </a:rPr>
              <a:t>Business Logic</a:t>
            </a:r>
          </a:p>
          <a:p>
            <a:pPr algn="ctr"/>
            <a:r>
              <a:rPr lang="en-US" sz="2400">
                <a:latin typeface="Times New Roman" charset="0"/>
              </a:rPr>
              <a:t>Layer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6410325" y="2555875"/>
            <a:ext cx="23399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dirty="0">
                <a:latin typeface="Times New Roman" charset="0"/>
              </a:rPr>
              <a:t>Persistence Layer</a:t>
            </a:r>
          </a:p>
          <a:p>
            <a:pPr algn="ctr"/>
            <a:r>
              <a:rPr lang="en-US" sz="2400" dirty="0">
                <a:latin typeface="Times New Roman" charset="0"/>
              </a:rPr>
              <a:t>DB</a:t>
            </a:r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3352800" y="2362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6019800" y="2362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9829" y="3704548"/>
            <a:ext cx="8674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Business logic is the programming that manages communication between an end user interface and a database.</a:t>
            </a:r>
          </a:p>
        </p:txBody>
      </p:sp>
      <p:sp>
        <p:nvSpPr>
          <p:cNvPr id="3" name="Rectangle 2"/>
          <p:cNvSpPr/>
          <p:nvPr/>
        </p:nvSpPr>
        <p:spPr>
          <a:xfrm>
            <a:off x="97972" y="4572000"/>
            <a:ext cx="8652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purpose of your application's persistence layer is to use a session </a:t>
            </a:r>
            <a:r>
              <a:rPr lang="en-US" dirty="0" smtClean="0"/>
              <a:t> at </a:t>
            </a:r>
            <a:r>
              <a:rPr lang="en-US" dirty="0"/>
              <a:t>run time to associate mapping </a:t>
            </a:r>
            <a:r>
              <a:rPr lang="en-US" dirty="0" smtClean="0"/>
              <a:t>data  and </a:t>
            </a:r>
            <a:r>
              <a:rPr lang="en-US" dirty="0"/>
              <a:t>a data source </a:t>
            </a:r>
            <a:r>
              <a:rPr lang="en-US" dirty="0" smtClean="0"/>
              <a:t> in </a:t>
            </a:r>
            <a:r>
              <a:rPr lang="en-US" dirty="0"/>
              <a:t>order to create, read, update, and delete persistent objects using </a:t>
            </a:r>
            <a:r>
              <a:rPr lang="en-US" dirty="0" smtClean="0"/>
              <a:t>queries </a:t>
            </a:r>
            <a:r>
              <a:rPr lang="en-US" dirty="0"/>
              <a:t>and </a:t>
            </a:r>
            <a:r>
              <a:rPr lang="en-US" dirty="0" smtClean="0"/>
              <a:t>expressions, </a:t>
            </a:r>
            <a:r>
              <a:rPr lang="en-US" dirty="0"/>
              <a:t>as well as transactions</a:t>
            </a:r>
          </a:p>
        </p:txBody>
      </p:sp>
    </p:spTree>
    <p:extLst>
      <p:ext uri="{BB962C8B-B14F-4D97-AF65-F5344CB8AC3E}">
        <p14:creationId xmlns:p14="http://schemas.microsoft.com/office/powerpoint/2010/main" val="127008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Start -&gt; Settings -&gt; Control Panel -&gt; Administrative Tools -&gt;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Data Sources (ODBC) 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In the </a:t>
            </a:r>
            <a:r>
              <a:rPr lang="en-US" sz="2000" b="1" smtClean="0"/>
              <a:t>ODBC Data Source Administrator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Click </a:t>
            </a:r>
            <a:r>
              <a:rPr lang="en-US" sz="1800" i="1" smtClean="0"/>
              <a:t>add</a:t>
            </a:r>
            <a:r>
              <a:rPr lang="en-US" sz="1800" smtClean="0"/>
              <a:t> button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In the </a:t>
            </a:r>
            <a:r>
              <a:rPr lang="en-US" sz="2000" b="1" smtClean="0"/>
              <a:t>Create New Data Source</a:t>
            </a:r>
            <a:r>
              <a:rPr lang="en-US" sz="2000" smtClean="0"/>
              <a:t> window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Select “Microsoft Access Driver (*.mdb)”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Click </a:t>
            </a:r>
            <a:r>
              <a:rPr lang="en-US" sz="1800" i="1" smtClean="0"/>
              <a:t>finish</a:t>
            </a:r>
            <a:r>
              <a:rPr lang="en-US" sz="1800" smtClean="0"/>
              <a:t> button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In the </a:t>
            </a:r>
            <a:r>
              <a:rPr lang="en-US" sz="2000" b="1" smtClean="0"/>
              <a:t>ODBC Microsoft Access Setup</a:t>
            </a:r>
            <a:r>
              <a:rPr lang="en-US" sz="2000" smtClean="0"/>
              <a:t> window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Enter the Data Source Name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The name of the connection in the program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Click </a:t>
            </a:r>
            <a:r>
              <a:rPr lang="en-US" sz="1800" i="1" smtClean="0"/>
              <a:t>select</a:t>
            </a:r>
            <a:r>
              <a:rPr lang="en-US" sz="1800" smtClean="0"/>
              <a:t> button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In the </a:t>
            </a:r>
            <a:r>
              <a:rPr lang="en-US" sz="2000" b="1" smtClean="0"/>
              <a:t>Select Database</a:t>
            </a:r>
            <a:r>
              <a:rPr lang="en-US" sz="2000" smtClean="0"/>
              <a:t> window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Browse until the correct .mdb file is found (click on it)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Click OK button (three times in three windows)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Add a New Data Source to ODBC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testing frameworks available for Java. The most popular ones </a:t>
            </a:r>
            <a:r>
              <a:rPr lang="en-US" dirty="0" smtClean="0"/>
              <a:t>are JUnit</a:t>
            </a:r>
            <a:r>
              <a:rPr lang="en-US" dirty="0"/>
              <a:t> and </a:t>
            </a:r>
            <a:r>
              <a:rPr lang="en-US" dirty="0" err="1" smtClean="0"/>
              <a:t>TestNG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We are focusing at JUnit.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394F4-A9B0-4224-91F6-12E6DAE33A58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Testing frameworks for </a:t>
            </a:r>
            <a:r>
              <a:rPr lang="en-US" dirty="0" smtClean="0">
                <a:effectLst/>
              </a:rPr>
              <a:t>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JUnit </a:t>
            </a:r>
            <a:r>
              <a:rPr lang="en-US" i="1" dirty="0"/>
              <a:t>test</a:t>
            </a:r>
            <a:r>
              <a:rPr lang="en-US" dirty="0"/>
              <a:t> is a method contained in a class which is only used for testing. This is called a </a:t>
            </a:r>
            <a:r>
              <a:rPr lang="en-US" i="1" dirty="0"/>
              <a:t>Test class</a:t>
            </a:r>
            <a:r>
              <a:rPr lang="en-US" dirty="0"/>
              <a:t>.</a:t>
            </a:r>
          </a:p>
          <a:p>
            <a:r>
              <a:rPr lang="en-US" dirty="0"/>
              <a:t>To write a test with the JUnit 4.x framework you annotate a method </a:t>
            </a:r>
            <a:r>
              <a:rPr lang="en-US"/>
              <a:t>with </a:t>
            </a:r>
            <a:r>
              <a:rPr lang="en-US" smtClean="0"/>
              <a:t>the  </a:t>
            </a:r>
            <a:r>
              <a:rPr lang="en-US" dirty="0"/>
              <a:t> @</a:t>
            </a:r>
            <a:r>
              <a:rPr lang="en-US" dirty="0" err="1"/>
              <a:t>org.junit.Test</a:t>
            </a:r>
            <a:r>
              <a:rPr lang="en-US" dirty="0"/>
              <a:t> annotation.</a:t>
            </a:r>
          </a:p>
          <a:p>
            <a:r>
              <a:rPr lang="en-US" dirty="0"/>
              <a:t>In this method you use an </a:t>
            </a:r>
            <a:r>
              <a:rPr lang="en-US" i="1" dirty="0"/>
              <a:t>assert</a:t>
            </a:r>
            <a:r>
              <a:rPr lang="en-US" dirty="0"/>
              <a:t> method, typically provided by the JUnit or another assert framework, to check the expected result of the code execution versus the actual result. These method calls are typically called </a:t>
            </a:r>
            <a:r>
              <a:rPr lang="en-US" i="1" dirty="0"/>
              <a:t>asserts</a:t>
            </a:r>
            <a:r>
              <a:rPr lang="en-US" dirty="0"/>
              <a:t> or </a:t>
            </a:r>
            <a:r>
              <a:rPr lang="en-US" i="1" dirty="0"/>
              <a:t>assert statements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394F4-A9B0-4224-91F6-12E6DAE33A58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0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Unit testing is when </a:t>
            </a:r>
            <a:r>
              <a:rPr lang="en-US" dirty="0" smtClean="0"/>
              <a:t>a programmer </a:t>
            </a:r>
            <a:r>
              <a:rPr lang="en-US" dirty="0"/>
              <a:t>write test code to verify </a:t>
            </a:r>
            <a:r>
              <a:rPr lang="en-US" i="1" dirty="0"/>
              <a:t>units </a:t>
            </a:r>
            <a:r>
              <a:rPr lang="en-US" dirty="0"/>
              <a:t>of code.</a:t>
            </a:r>
          </a:p>
          <a:p>
            <a:r>
              <a:rPr lang="en-US" dirty="0"/>
              <a:t>The size of a unit isn’t precisely defined, so we’ll view a unit as a small bit </a:t>
            </a:r>
            <a:r>
              <a:rPr lang="en-US" dirty="0" smtClean="0"/>
              <a:t>of code </a:t>
            </a:r>
            <a:r>
              <a:rPr lang="en-US" dirty="0"/>
              <a:t>that exhibits some useful behavior in your system. A unit on its </a:t>
            </a:r>
            <a:r>
              <a:rPr lang="en-US" dirty="0" smtClean="0"/>
              <a:t>own usually </a:t>
            </a:r>
            <a:r>
              <a:rPr lang="en-US" dirty="0"/>
              <a:t>doesn’t represent complete end-to-end behavior. It instead </a:t>
            </a:r>
            <a:r>
              <a:rPr lang="en-US" dirty="0" smtClean="0"/>
              <a:t>represents some </a:t>
            </a:r>
            <a:r>
              <a:rPr lang="en-US" dirty="0"/>
              <a:t>small subset of that end-to-end-behavior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Java, </a:t>
            </a:r>
            <a:r>
              <a:rPr lang="en-US" dirty="0" smtClean="0"/>
              <a:t>we </a:t>
            </a:r>
            <a:r>
              <a:rPr lang="en-US" dirty="0"/>
              <a:t>write our unit tests in </a:t>
            </a:r>
            <a:r>
              <a:rPr lang="en-US" dirty="0" smtClean="0"/>
              <a:t>Java. </a:t>
            </a:r>
            <a:r>
              <a:rPr lang="en-US" dirty="0"/>
              <a:t>We run </a:t>
            </a:r>
            <a:r>
              <a:rPr lang="en-US" dirty="0" smtClean="0"/>
              <a:t>these unit </a:t>
            </a:r>
            <a:r>
              <a:rPr lang="en-US" dirty="0"/>
              <a:t>tests through JUnit, a tool that marks our tests as passing or failing.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394F4-A9B0-4224-91F6-12E6DAE33A58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5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just finished coding a feature and want to ensure that it works </a:t>
            </a:r>
            <a:r>
              <a:rPr lang="en-US" dirty="0" smtClean="0"/>
              <a:t>as you </a:t>
            </a:r>
            <a:r>
              <a:rPr lang="en-US" dirty="0"/>
              <a:t>expect.</a:t>
            </a:r>
          </a:p>
          <a:p>
            <a:r>
              <a:rPr lang="en-US" dirty="0" smtClean="0"/>
              <a:t>You </a:t>
            </a:r>
            <a:r>
              <a:rPr lang="en-US" dirty="0"/>
              <a:t>want to document a change so that you and others later </a:t>
            </a:r>
            <a:r>
              <a:rPr lang="en-US" dirty="0" smtClean="0"/>
              <a:t>understand the </a:t>
            </a:r>
            <a:r>
              <a:rPr lang="en-US" dirty="0"/>
              <a:t>choices you coded into the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</a:t>
            </a:r>
            <a:r>
              <a:rPr lang="en-US" dirty="0"/>
              <a:t>need to change code and want to make sure your forthcoming </a:t>
            </a:r>
            <a:r>
              <a:rPr lang="en-US" dirty="0" smtClean="0"/>
              <a:t>changes </a:t>
            </a:r>
            <a:endParaRPr lang="en-US" dirty="0"/>
          </a:p>
          <a:p>
            <a:r>
              <a:rPr lang="en-US" dirty="0"/>
              <a:t>don’t break any existing behavior.</a:t>
            </a:r>
          </a:p>
          <a:p>
            <a:r>
              <a:rPr lang="en-US" dirty="0" smtClean="0"/>
              <a:t>You </a:t>
            </a:r>
            <a:r>
              <a:rPr lang="en-US" dirty="0"/>
              <a:t>want to understand the current behavior of the system.</a:t>
            </a:r>
          </a:p>
          <a:p>
            <a:r>
              <a:rPr lang="en-US" dirty="0" smtClean="0"/>
              <a:t>You </a:t>
            </a:r>
            <a:r>
              <a:rPr lang="en-US" dirty="0"/>
              <a:t>want to know when third-party code no longer behaves as you expect.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394F4-A9B0-4224-91F6-12E6DAE33A58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Here are a few </a:t>
            </a:r>
            <a:r>
              <a:rPr lang="en-US" b="0" dirty="0" err="1"/>
              <a:t>whens</a:t>
            </a:r>
            <a:r>
              <a:rPr lang="en-US" b="0" dirty="0"/>
              <a:t> and whys for writing unit tests: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5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394F4-A9B0-4224-91F6-12E6DAE33A5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4" t="35261" r="35576" b="25936"/>
          <a:stretch/>
        </p:blipFill>
        <p:spPr bwMode="auto">
          <a:xfrm>
            <a:off x="484430" y="152400"/>
            <a:ext cx="8126170" cy="588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6311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important, good unit tests increase </a:t>
            </a:r>
            <a:r>
              <a:rPr lang="en-US" dirty="0" smtClean="0"/>
              <a:t>our </a:t>
            </a:r>
            <a:r>
              <a:rPr lang="en-US" dirty="0"/>
              <a:t>confidence to ship your </a:t>
            </a:r>
            <a:r>
              <a:rPr lang="en-US" dirty="0" smtClean="0"/>
              <a:t>production system</a:t>
            </a:r>
            <a:r>
              <a:rPr lang="en-US" dirty="0"/>
              <a:t>. </a:t>
            </a:r>
            <a:r>
              <a:rPr lang="en-US" dirty="0" smtClean="0"/>
              <a:t>We </a:t>
            </a:r>
            <a:r>
              <a:rPr lang="en-US" dirty="0"/>
              <a:t>still </a:t>
            </a:r>
            <a:r>
              <a:rPr lang="en-US" dirty="0" smtClean="0"/>
              <a:t>need to conduct </a:t>
            </a:r>
            <a:r>
              <a:rPr lang="en-US" i="1" dirty="0"/>
              <a:t>integration </a:t>
            </a:r>
            <a:r>
              <a:rPr lang="en-US" dirty="0"/>
              <a:t>and/or </a:t>
            </a:r>
            <a:r>
              <a:rPr lang="en-US" i="1" dirty="0"/>
              <a:t>acceptance </a:t>
            </a:r>
            <a:r>
              <a:rPr lang="en-US" dirty="0"/>
              <a:t>tests, which </a:t>
            </a:r>
            <a:r>
              <a:rPr lang="en-US" dirty="0" smtClean="0"/>
              <a:t>verify end-to-end </a:t>
            </a:r>
            <a:r>
              <a:rPr lang="en-US" dirty="0"/>
              <a:t>behavior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Remember-</a:t>
            </a:r>
          </a:p>
          <a:p>
            <a:r>
              <a:rPr lang="en-US" dirty="0"/>
              <a:t>Arrange, Act, and Assert Your Way to a Test</a:t>
            </a:r>
            <a:endParaRPr lang="en-US" dirty="0" smtClean="0"/>
          </a:p>
          <a:p>
            <a:r>
              <a:rPr lang="en-US" dirty="0"/>
              <a:t>Naming is important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394F4-A9B0-4224-91F6-12E6DAE33A58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6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JUnit assumes that all test methods can be executed in an arbitrary order. Well-written test code should not assume any order, i.e., tests should not depend on other tests.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394F4-A9B0-4224-91F6-12E6DAE33A58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Test execution </a:t>
            </a:r>
            <a:r>
              <a:rPr lang="en-US" dirty="0" smtClean="0">
                <a:effectLst/>
              </a:rPr>
              <a:t>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8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143000"/>
            <a:ext cx="7772400" cy="1143000"/>
          </a:xfrm>
          <a:extLst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 </a:t>
            </a:r>
            <a:r>
              <a:rPr lang="en-US" dirty="0" smtClean="0">
                <a:hlinkClick r:id="rId3" action="ppaction://hlinkfile"/>
              </a:rPr>
              <a:t>Demo program</a:t>
            </a:r>
            <a:endParaRPr lang="en-US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/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729538" cy="2667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CONNECTING THE PARTS OF KNOWLEDGE WITH THE WHOLENESS OF KNOWLEDGE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257800"/>
          </a:xfrm>
        </p:spPr>
        <p:txBody>
          <a:bodyPr lIns="90488" tIns="44450" rIns="90488" bIns="44450">
            <a:normAutofit lnSpcReduction="10000"/>
          </a:bodyPr>
          <a:lstStyle/>
          <a:p>
            <a:pPr marL="609600" indent="-609600" eaLnBrk="1" hangingPunct="1">
              <a:buFontTx/>
              <a:buAutoNum type="arabicPeriod"/>
            </a:pPr>
            <a:r>
              <a:rPr lang="en-US" sz="3600" b="1" smtClean="0"/>
              <a:t>Since Java is an OO language, it supports storage and manipulation of data within appropriate objects.</a:t>
            </a:r>
            <a:endParaRPr lang="en-US" b="1" smtClean="0"/>
          </a:p>
          <a:p>
            <a:pPr marL="609600" indent="-609600" eaLnBrk="1" hangingPunct="1">
              <a:buFontTx/>
              <a:buAutoNum type="arabicPeriod"/>
            </a:pPr>
            <a:endParaRPr lang="en-US" b="1" smtClean="0"/>
          </a:p>
          <a:p>
            <a:pPr marL="609600" indent="-609600" eaLnBrk="1" hangingPunct="1">
              <a:buFontTx/>
              <a:buAutoNum type="arabicPeriod"/>
            </a:pPr>
            <a:r>
              <a:rPr lang="en-US" sz="3600" b="1" smtClean="0"/>
              <a:t>To work with real data effectively, Java supports interaction with external data stores (databases) through the use of various JDBC drivers and the JDBC API.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81000" y="990600"/>
            <a:ext cx="8763000" cy="5334000"/>
          </a:xfrm>
        </p:spPr>
        <p:txBody>
          <a:bodyPr lIns="90488" tIns="44450" rIns="90488" bIns="44450"/>
          <a:lstStyle/>
          <a:p>
            <a:pPr marR="0" algn="l" eaLnBrk="1" hangingPunct="1"/>
            <a:r>
              <a:rPr lang="en-US" sz="3600" smtClean="0"/>
              <a:t>3. </a:t>
            </a:r>
            <a:r>
              <a:rPr lang="en-US" sz="3600" b="1" u="sng" smtClean="0"/>
              <a:t>Transcendental Consciousness</a:t>
            </a:r>
            <a:r>
              <a:rPr lang="en-US" sz="3600" b="1" smtClean="0"/>
              <a:t> </a:t>
            </a:r>
          </a:p>
          <a:p>
            <a:pPr marR="0" algn="l" eaLnBrk="1" hangingPunct="1"/>
            <a:r>
              <a:rPr lang="en-US" sz="3600" smtClean="0"/>
              <a:t>is </a:t>
            </a:r>
            <a:r>
              <a:rPr lang="en-US" smtClean="0"/>
              <a:t>the field of truth and total knowledge, in seed form, about everything in the Universe (i.e., pure knowledge)</a:t>
            </a:r>
            <a:r>
              <a:rPr lang="en-US" sz="3600" smtClean="0"/>
              <a:t>.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1049338"/>
            <a:ext cx="8763000" cy="4665662"/>
          </a:xfrm>
        </p:spPr>
        <p:txBody>
          <a:bodyPr lIns="90488" tIns="44450" rIns="90488" bIns="44450"/>
          <a:lstStyle/>
          <a:p>
            <a:pPr marL="609600" indent="-609600" eaLnBrk="1" hangingPunct="1">
              <a:buFontTx/>
              <a:buNone/>
            </a:pPr>
            <a:r>
              <a:rPr lang="en-US" sz="3600" smtClean="0"/>
              <a:t>4. </a:t>
            </a:r>
            <a:r>
              <a:rPr lang="en-US" sz="3600" b="1" u="sng" smtClean="0"/>
              <a:t>Wholeness moving within itself</a:t>
            </a:r>
            <a:r>
              <a:rPr lang="en-US" sz="3600" b="1" smtClean="0"/>
              <a:t> : </a:t>
            </a:r>
            <a:r>
              <a:rPr lang="en-US" b="1" smtClean="0"/>
              <a:t>In Unity Consciousness, </a:t>
            </a:r>
            <a:r>
              <a:rPr lang="en-US" smtClean="0"/>
              <a:t>the final truth about life is realized in a single stroke of knowledge, i.e., life is the expression of the self-interacting dynamics of my own pure consciousness, the field of pure bliss</a:t>
            </a:r>
            <a:r>
              <a:rPr lang="en-US" b="1" smtClean="0"/>
              <a:t>.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394F4-A9B0-4224-91F6-12E6DAE33A5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1" t="24007" r="30837" b="8731"/>
          <a:stretch/>
        </p:blipFill>
        <p:spPr bwMode="auto">
          <a:xfrm>
            <a:off x="119284" y="1"/>
            <a:ext cx="9024716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10200" y="6553201"/>
            <a:ext cx="3276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COURTSEY: MIT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6176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InputStream</a:t>
            </a:r>
            <a:r>
              <a:rPr lang="en-US" dirty="0" smtClean="0"/>
              <a:t> </a:t>
            </a:r>
            <a:r>
              <a:rPr lang="en-US" dirty="0"/>
              <a:t>is a stream of bytes </a:t>
            </a:r>
          </a:p>
          <a:p>
            <a:r>
              <a:rPr lang="en-US" dirty="0"/>
              <a:t>– Read one byte after another using read() </a:t>
            </a:r>
          </a:p>
          <a:p>
            <a:r>
              <a:rPr lang="en-US" dirty="0"/>
              <a:t>• A byte is just a number </a:t>
            </a:r>
          </a:p>
          <a:p>
            <a:r>
              <a:rPr lang="en-US" dirty="0"/>
              <a:t>Data on your hard drive is stored in bytes </a:t>
            </a:r>
          </a:p>
          <a:p>
            <a:r>
              <a:rPr lang="en-US" dirty="0"/>
              <a:t>Bytes can be interpreted as characters, numbers.. </a:t>
            </a:r>
          </a:p>
          <a:p>
            <a:r>
              <a:rPr lang="en-US" dirty="0" err="1"/>
              <a:t>InputStream</a:t>
            </a:r>
            <a:r>
              <a:rPr lang="en-US" dirty="0"/>
              <a:t> stream = System.in;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394F4-A9B0-4224-91F6-12E6DAE33A5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InputStream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8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Reader </a:t>
            </a:r>
            <a:r>
              <a:rPr lang="en-US" dirty="0"/>
              <a:t>is a class for character streams </a:t>
            </a:r>
          </a:p>
          <a:p>
            <a:r>
              <a:rPr lang="en-US" dirty="0"/>
              <a:t>– Read one character after another using read() </a:t>
            </a:r>
          </a:p>
          <a:p>
            <a:r>
              <a:rPr lang="en-US" dirty="0" err="1"/>
              <a:t>InputStreamReader</a:t>
            </a:r>
            <a:r>
              <a:rPr lang="en-US" dirty="0"/>
              <a:t> takes an </a:t>
            </a:r>
            <a:r>
              <a:rPr lang="en-US" dirty="0" err="1"/>
              <a:t>InputStream</a:t>
            </a:r>
            <a:r>
              <a:rPr lang="en-US" dirty="0"/>
              <a:t> and converts bytes to characters </a:t>
            </a:r>
          </a:p>
          <a:p>
            <a:r>
              <a:rPr lang="en-US" dirty="0"/>
              <a:t>Still inconvenient </a:t>
            </a:r>
          </a:p>
          <a:p>
            <a:r>
              <a:rPr lang="en-US" dirty="0"/>
              <a:t>– Can only read a character at a time </a:t>
            </a:r>
          </a:p>
          <a:p>
            <a:r>
              <a:rPr lang="en-US" dirty="0"/>
              <a:t>new </a:t>
            </a:r>
            <a:r>
              <a:rPr lang="en-US" dirty="0" err="1"/>
              <a:t>InputStreamReader</a:t>
            </a:r>
            <a:r>
              <a:rPr lang="en-US" dirty="0"/>
              <a:t>(stream)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394F4-A9B0-4224-91F6-12E6DAE33A5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InputStreamReader</a:t>
            </a:r>
            <a:r>
              <a:rPr lang="en-US" b="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7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BufferedReader</a:t>
            </a:r>
            <a:r>
              <a:rPr lang="en-US" dirty="0"/>
              <a:t> buffers a character stream so you can read line by line </a:t>
            </a:r>
          </a:p>
          <a:p>
            <a:r>
              <a:rPr lang="en-US" dirty="0"/>
              <a:t>– String </a:t>
            </a:r>
            <a:r>
              <a:rPr lang="en-US" dirty="0" err="1"/>
              <a:t>readLine</a:t>
            </a:r>
            <a:r>
              <a:rPr lang="en-US" dirty="0"/>
              <a:t>()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BufferedReader</a:t>
            </a:r>
            <a:r>
              <a:rPr lang="en-US" dirty="0"/>
              <a:t>( </a:t>
            </a:r>
          </a:p>
          <a:p>
            <a:r>
              <a:rPr lang="en-US" dirty="0"/>
              <a:t>new </a:t>
            </a:r>
            <a:r>
              <a:rPr lang="en-US" dirty="0" err="1"/>
              <a:t>InputStreamReader</a:t>
            </a:r>
            <a:r>
              <a:rPr lang="en-US" dirty="0"/>
              <a:t>(System.in));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394F4-A9B0-4224-91F6-12E6DAE33A5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BufferedReader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5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InputStreamReader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= new </a:t>
            </a:r>
            <a:r>
              <a:rPr lang="en-US" dirty="0" err="1"/>
              <a:t>InputStreamReader</a:t>
            </a:r>
            <a:r>
              <a:rPr lang="en-US" dirty="0"/>
              <a:t>(System.in); </a:t>
            </a:r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err="1"/>
              <a:t>br</a:t>
            </a:r>
            <a:r>
              <a:rPr lang="en-US" dirty="0"/>
              <a:t> = new </a:t>
            </a:r>
            <a:r>
              <a:rPr lang="en-US" dirty="0" err="1"/>
              <a:t>BufferedReader</a:t>
            </a:r>
            <a:r>
              <a:rPr lang="en-US" dirty="0"/>
              <a:t>(</a:t>
            </a:r>
            <a:r>
              <a:rPr lang="en-US" dirty="0" err="1"/>
              <a:t>ir</a:t>
            </a:r>
            <a:r>
              <a:rPr lang="en-US" dirty="0"/>
              <a:t>); 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br.readLine</a:t>
            </a:r>
            <a:r>
              <a:rPr lang="en-US" dirty="0"/>
              <a:t>();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394F4-A9B0-4224-91F6-12E6DAE33A5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User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6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15992</TotalTime>
  <Words>1418</Words>
  <Application>Microsoft Office PowerPoint</Application>
  <PresentationFormat>On-screen Show (4:3)</PresentationFormat>
  <Paragraphs>369</Paragraphs>
  <Slides>46</Slides>
  <Notes>30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Concourse</vt:lpstr>
      <vt:lpstr>Worksheet</vt:lpstr>
      <vt:lpstr>Lesson 13 Files And Databases:</vt:lpstr>
      <vt:lpstr>Wholeness Statement</vt:lpstr>
      <vt:lpstr>Files </vt:lpstr>
      <vt:lpstr>PowerPoint Presentation</vt:lpstr>
      <vt:lpstr>PowerPoint Presentation</vt:lpstr>
      <vt:lpstr>InputStream</vt:lpstr>
      <vt:lpstr>InputStreamReader </vt:lpstr>
      <vt:lpstr>BufferedReader</vt:lpstr>
      <vt:lpstr>User Input</vt:lpstr>
      <vt:lpstr>FileReader</vt:lpstr>
      <vt:lpstr>FileReader Code</vt:lpstr>
      <vt:lpstr>Example( Read file using scanner)</vt:lpstr>
      <vt:lpstr>Example(Read File using BufferedReader)</vt:lpstr>
      <vt:lpstr>Example</vt:lpstr>
      <vt:lpstr>More about I/O </vt:lpstr>
      <vt:lpstr>Demo code</vt:lpstr>
      <vt:lpstr>Main Point 1</vt:lpstr>
      <vt:lpstr>Interacting With A Database </vt:lpstr>
      <vt:lpstr>PowerPoint Presentation</vt:lpstr>
      <vt:lpstr>PowerPoint Presentation</vt:lpstr>
      <vt:lpstr>Steps in setting up and using JDBC </vt:lpstr>
      <vt:lpstr>Coding steps for JDBC </vt:lpstr>
      <vt:lpstr>Cont…</vt:lpstr>
      <vt:lpstr>ResultSet</vt:lpstr>
      <vt:lpstr>PowerPoint Presentation</vt:lpstr>
      <vt:lpstr>PowerPoint Presentation</vt:lpstr>
      <vt:lpstr>PowerPoint Presentation</vt:lpstr>
      <vt:lpstr>PowerPoint Presentation</vt:lpstr>
      <vt:lpstr>SQL Queries</vt:lpstr>
      <vt:lpstr>SELECT</vt:lpstr>
      <vt:lpstr>INSERT</vt:lpstr>
      <vt:lpstr>DELETE</vt:lpstr>
      <vt:lpstr>UPDATE</vt:lpstr>
      <vt:lpstr>PowerPoint Presentation</vt:lpstr>
      <vt:lpstr>Add a New Data Source to ODBC</vt:lpstr>
      <vt:lpstr>Testing frameworks for Java</vt:lpstr>
      <vt:lpstr>Contd..</vt:lpstr>
      <vt:lpstr>JUnit</vt:lpstr>
      <vt:lpstr>Here are a few whens and whys for writing unit tests:</vt:lpstr>
      <vt:lpstr>Contd..</vt:lpstr>
      <vt:lpstr>Test execution order</vt:lpstr>
      <vt:lpstr> Demo program</vt:lpstr>
      <vt:lpstr>CONNECTING THE PARTS OF KNOWLEDGE WITH THE WHOLENESS OF KNOWLEDGE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Premchand S. Nair</dc:creator>
  <cp:lastModifiedBy>admin1</cp:lastModifiedBy>
  <cp:revision>689</cp:revision>
  <dcterms:created xsi:type="dcterms:W3CDTF">2010-06-08T15:14:26Z</dcterms:created>
  <dcterms:modified xsi:type="dcterms:W3CDTF">2016-09-23T01:12:01Z</dcterms:modified>
</cp:coreProperties>
</file>