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97" r:id="rId3"/>
    <p:sldId id="300" r:id="rId4"/>
    <p:sldId id="301" r:id="rId5"/>
    <p:sldId id="257" r:id="rId6"/>
    <p:sldId id="299" r:id="rId7"/>
    <p:sldId id="285" r:id="rId8"/>
    <p:sldId id="293" r:id="rId9"/>
    <p:sldId id="296" r:id="rId10"/>
    <p:sldId id="295" r:id="rId11"/>
    <p:sldId id="284"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B703"/>
    <a:srgbClr val="FFFFCC"/>
    <a:srgbClr val="FDDB7B"/>
    <a:srgbClr val="FDCF51"/>
    <a:srgbClr val="FCBB06"/>
    <a:srgbClr val="04064C"/>
    <a:srgbClr val="3441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94321" autoAdjust="0"/>
  </p:normalViewPr>
  <p:slideViewPr>
    <p:cSldViewPr>
      <p:cViewPr varScale="1">
        <p:scale>
          <a:sx n="81" d="100"/>
          <a:sy n="81" d="100"/>
        </p:scale>
        <p:origin x="1781"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E8083A5-835A-40A3-827E-61C33DF03009}" type="datetimeFigureOut">
              <a:rPr lang="en-US"/>
              <a:pPr>
                <a:defRPr/>
              </a:pPr>
              <a:t>6/11/2021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D26484F-62D4-4800-A64A-6E4326EED9F5}" type="slidenum">
              <a:rPr lang="en-US"/>
              <a:pPr>
                <a:defRPr/>
              </a:pPr>
              <a:t>‹#›</a:t>
            </a:fld>
            <a:endParaRPr lang="en-US"/>
          </a:p>
        </p:txBody>
      </p:sp>
    </p:spTree>
    <p:extLst>
      <p:ext uri="{BB962C8B-B14F-4D97-AF65-F5344CB8AC3E}">
        <p14:creationId xmlns:p14="http://schemas.microsoft.com/office/powerpoint/2010/main" val="17544329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7416384-70EB-4F7A-A3EB-83E066DA6C13}" type="datetimeFigureOut">
              <a:rPr lang="en-US"/>
              <a:pPr>
                <a:defRPr/>
              </a:pPr>
              <a:t>6/11/2021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B3A640-5A90-4EFE-8EE3-1763810B463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F3DB4C-BF07-4AE8-BD70-46188008FA91}" type="datetimeFigureOut">
              <a:rPr lang="en-US"/>
              <a:pPr>
                <a:defRPr/>
              </a:pPr>
              <a:t>6/11/2021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785698F-5D70-447B-9640-2F5B44CB74D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DB0C623-8BB3-4A0C-907C-C425B179B16C}" type="datetimeFigureOut">
              <a:rPr lang="en-US"/>
              <a:pPr>
                <a:defRPr/>
              </a:pPr>
              <a:t>6/11/2021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B2FCE0-F572-44D1-8EC6-98221A3D30E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92A7FFD-B393-4DE8-94CA-505F8CB7B4E1}" type="datetimeFigureOut">
              <a:rPr lang="en-US"/>
              <a:pPr>
                <a:defRPr/>
              </a:pPr>
              <a:t>6/11/2021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32FD1A0-CEE1-4C34-B837-4E0DE6B7364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14209CC-5F62-4A0E-B68D-CDC1E312E65D}" type="datetimeFigureOut">
              <a:rPr lang="en-US"/>
              <a:pPr>
                <a:defRPr/>
              </a:pPr>
              <a:t>6/11/2021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1ABBB5-69A4-49F2-8625-894EA093618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294B881-E9C7-4238-86B8-C8704B287258}" type="datetimeFigureOut">
              <a:rPr lang="en-US"/>
              <a:pPr>
                <a:defRPr/>
              </a:pPr>
              <a:t>6/11/2021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E2A47C7-26BB-4129-97B3-85EC2F2FAE3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82A3704-44A8-48FD-B28C-C72E0174B7A2}" type="datetimeFigureOut">
              <a:rPr lang="en-US"/>
              <a:pPr>
                <a:defRPr/>
              </a:pPr>
              <a:t>6/11/2021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5E606B0-FB8B-4E2B-8CAD-CA27997D94F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D4978CF-B59D-4AAE-AE38-F349BE4E1F78}" type="datetimeFigureOut">
              <a:rPr lang="en-US"/>
              <a:pPr>
                <a:defRPr/>
              </a:pPr>
              <a:t>6/11/2021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FAA6506-7608-4C24-BDCA-7091E7897A2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38A00EB-B883-4DF0-92AB-E0F6B7566B2C}" type="datetimeFigureOut">
              <a:rPr lang="en-US"/>
              <a:pPr>
                <a:defRPr/>
              </a:pPr>
              <a:t>6/11/2021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E6B81CF-C30D-4F9D-9783-B5C15BB34D2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8205479-5FF7-42F7-9A14-3F7912E6F615}" type="datetimeFigureOut">
              <a:rPr lang="en-US"/>
              <a:pPr>
                <a:defRPr/>
              </a:pPr>
              <a:t>6/11/2021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237EFC-1C0A-4015-85CD-08B4E188667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A547F86-7B90-484B-976C-E9C83B5E17BB}" type="datetimeFigureOut">
              <a:rPr lang="en-US"/>
              <a:pPr>
                <a:defRPr/>
              </a:pPr>
              <a:t>6/11/2021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7BD6424-3123-41A5-8E55-1B3CB96D048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E78C4BE-6499-4547-96C5-BC05057DA7AD}" type="datetimeFigureOut">
              <a:rPr lang="en-US"/>
              <a:pPr>
                <a:defRPr/>
              </a:pPr>
              <a:t>6/11/2021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A7FC8C8-D2D9-4AC5-BD62-E4E82A71281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orona.lmao.ninja/v2/al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5257800"/>
            <a:ext cx="9144000" cy="1600200"/>
          </a:xfrm>
        </p:spPr>
        <p:txBody>
          <a:bodyPr rtlCol="0">
            <a:normAutofit/>
          </a:bodyPr>
          <a:lstStyle/>
          <a:p>
            <a:pPr algn="r" eaLnBrk="1" fontAlgn="auto" hangingPunct="1">
              <a:spcAft>
                <a:spcPts val="0"/>
              </a:spcAft>
              <a:buFont typeface="Arial" pitchFamily="34" charset="0"/>
              <a:buNone/>
              <a:defRPr/>
            </a:pPr>
            <a:r>
              <a:rPr lang="en-US" sz="2000" b="1" dirty="0">
                <a:solidFill>
                  <a:schemeClr val="tx2">
                    <a:lumMod val="50000"/>
                  </a:schemeClr>
                </a:solidFill>
                <a:latin typeface="Book Antiqua" pitchFamily="18" charset="0"/>
              </a:rPr>
              <a:t>Presented by</a:t>
            </a:r>
          </a:p>
          <a:p>
            <a:pPr algn="r" eaLnBrk="1" fontAlgn="auto" hangingPunct="1">
              <a:spcAft>
                <a:spcPts val="0"/>
              </a:spcAft>
              <a:buFont typeface="Arial" pitchFamily="34" charset="0"/>
              <a:buNone/>
              <a:defRPr/>
            </a:pPr>
            <a:r>
              <a:rPr lang="en-US" sz="2000" b="1" dirty="0">
                <a:solidFill>
                  <a:schemeClr val="tx2">
                    <a:lumMod val="50000"/>
                  </a:schemeClr>
                </a:solidFill>
                <a:latin typeface="Book Antiqua" pitchFamily="18" charset="0"/>
              </a:rPr>
              <a:t>Siddo Samith Deshai 19211A05R5</a:t>
            </a:r>
          </a:p>
          <a:p>
            <a:pPr algn="r" eaLnBrk="1" fontAlgn="auto" hangingPunct="1">
              <a:spcAft>
                <a:spcPts val="0"/>
              </a:spcAft>
              <a:defRPr/>
            </a:pPr>
            <a:r>
              <a:rPr lang="en-US" sz="2000" b="1" dirty="0">
                <a:solidFill>
                  <a:schemeClr val="tx2">
                    <a:lumMod val="50000"/>
                  </a:schemeClr>
                </a:solidFill>
                <a:latin typeface="Book Antiqua" pitchFamily="18" charset="0"/>
              </a:rPr>
              <a:t> 	Sai Nitesh Bachupally  19211A05T0</a:t>
            </a:r>
          </a:p>
        </p:txBody>
      </p:sp>
      <p:sp>
        <p:nvSpPr>
          <p:cNvPr id="8" name="TextBox 7"/>
          <p:cNvSpPr txBox="1"/>
          <p:nvPr/>
        </p:nvSpPr>
        <p:spPr>
          <a:xfrm>
            <a:off x="0" y="3867150"/>
            <a:ext cx="9144000" cy="400050"/>
          </a:xfrm>
          <a:prstGeom prst="rect">
            <a:avLst/>
          </a:prstGeom>
          <a:solidFill>
            <a:srgbClr val="FCBB06"/>
          </a:solidFill>
        </p:spPr>
        <p:txBody>
          <a:bodyPr>
            <a:spAutoFit/>
          </a:bodyPr>
          <a:lstStyle/>
          <a:p>
            <a:pPr algn="ctr" fontAlgn="auto">
              <a:spcBef>
                <a:spcPts val="0"/>
              </a:spcBef>
              <a:spcAft>
                <a:spcPts val="0"/>
              </a:spcAft>
              <a:defRPr/>
            </a:pPr>
            <a:r>
              <a:rPr lang="en-US" sz="2000" b="1" dirty="0">
                <a:solidFill>
                  <a:schemeClr val="tx2">
                    <a:lumMod val="50000"/>
                  </a:schemeClr>
                </a:solidFill>
                <a:latin typeface="Times New Roman" pitchFamily="18" charset="0"/>
                <a:cs typeface="Times New Roman" pitchFamily="18" charset="0"/>
              </a:rPr>
              <a:t>Under the Guidance of </a:t>
            </a:r>
          </a:p>
        </p:txBody>
      </p:sp>
      <p:sp>
        <p:nvSpPr>
          <p:cNvPr id="4" name="Rounded Rectangle 3"/>
          <p:cNvSpPr/>
          <p:nvPr/>
        </p:nvSpPr>
        <p:spPr>
          <a:xfrm>
            <a:off x="609600" y="1905000"/>
            <a:ext cx="8001000" cy="1752600"/>
          </a:xfrm>
          <a:prstGeom prst="roundRect">
            <a:avLst/>
          </a:prstGeom>
          <a:solidFill>
            <a:srgbClr val="0406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4" name="Title 6"/>
          <p:cNvSpPr>
            <a:spLocks noGrp="1"/>
          </p:cNvSpPr>
          <p:nvPr>
            <p:ph type="ctrTitle"/>
          </p:nvPr>
        </p:nvSpPr>
        <p:spPr>
          <a:xfrm>
            <a:off x="685800" y="2035175"/>
            <a:ext cx="7772400" cy="1470025"/>
          </a:xfrm>
        </p:spPr>
        <p:txBody>
          <a:bodyPr/>
          <a:lstStyle/>
          <a:p>
            <a:pPr eaLnBrk="1" hangingPunct="1"/>
            <a:r>
              <a:rPr lang="en-US" sz="3800" b="1" dirty="0">
                <a:solidFill>
                  <a:schemeClr val="bg1"/>
                </a:solidFill>
                <a:latin typeface="Arial" charset="0"/>
                <a:cs typeface="Arial" charset="0"/>
              </a:rPr>
              <a:t>Covicare</a:t>
            </a:r>
          </a:p>
        </p:txBody>
      </p:sp>
      <p:sp>
        <p:nvSpPr>
          <p:cNvPr id="10" name="Rectangle 9"/>
          <p:cNvSpPr/>
          <p:nvPr/>
        </p:nvSpPr>
        <p:spPr>
          <a:xfrm>
            <a:off x="4800600" y="0"/>
            <a:ext cx="4343400" cy="157003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p:nvSpPr>
        <p:spPr>
          <a:xfrm>
            <a:off x="0" y="0"/>
            <a:ext cx="4795838" cy="157003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TextBox 13"/>
          <p:cNvSpPr txBox="1"/>
          <p:nvPr/>
        </p:nvSpPr>
        <p:spPr>
          <a:xfrm>
            <a:off x="0" y="4267200"/>
            <a:ext cx="9144000" cy="1015663"/>
          </a:xfrm>
          <a:prstGeom prst="rect">
            <a:avLst/>
          </a:prstGeom>
          <a:solidFill>
            <a:srgbClr val="FDCF51"/>
          </a:solidFill>
        </p:spPr>
        <p:txBody>
          <a:bodyPr>
            <a:spAutoFit/>
          </a:bodyPr>
          <a:lstStyle/>
          <a:p>
            <a:pPr algn="ctr" fontAlgn="auto">
              <a:spcBef>
                <a:spcPts val="0"/>
              </a:spcBef>
              <a:spcAft>
                <a:spcPts val="0"/>
              </a:spcAft>
              <a:defRPr/>
            </a:pPr>
            <a:r>
              <a:rPr lang="en-US" sz="2000" b="1" dirty="0">
                <a:solidFill>
                  <a:schemeClr val="tx2">
                    <a:lumMod val="50000"/>
                  </a:schemeClr>
                </a:solidFill>
                <a:latin typeface="Times New Roman" pitchFamily="18" charset="0"/>
                <a:cs typeface="Times New Roman" pitchFamily="18" charset="0"/>
              </a:rPr>
              <a:t>Mrs.M. Ahalya Rani,Assistant Professor</a:t>
            </a:r>
          </a:p>
          <a:p>
            <a:pPr algn="ctr" fontAlgn="auto">
              <a:spcBef>
                <a:spcPts val="0"/>
              </a:spcBef>
              <a:spcAft>
                <a:spcPts val="0"/>
              </a:spcAft>
              <a:defRPr/>
            </a:pPr>
            <a:r>
              <a:rPr lang="en-US" sz="2000" b="1" dirty="0">
                <a:solidFill>
                  <a:srgbClr val="002060"/>
                </a:solidFill>
                <a:latin typeface="Arial" pitchFamily="34" charset="0"/>
                <a:cs typeface="Arial" pitchFamily="34" charset="0"/>
              </a:rPr>
              <a:t>Department of Computer Science &amp; Engineering</a:t>
            </a:r>
          </a:p>
          <a:p>
            <a:pPr algn="ctr" fontAlgn="auto">
              <a:spcBef>
                <a:spcPts val="0"/>
              </a:spcBef>
              <a:spcAft>
                <a:spcPts val="0"/>
              </a:spcAft>
              <a:defRPr/>
            </a:pPr>
            <a:r>
              <a:rPr lang="en-US" sz="2000" b="1" dirty="0">
                <a:solidFill>
                  <a:srgbClr val="002060"/>
                </a:solidFill>
                <a:latin typeface="Arial" pitchFamily="34" charset="0"/>
                <a:cs typeface="Arial" pitchFamily="34" charset="0"/>
              </a:rPr>
              <a:t>B V Raju Institute of Technology, Narsapur </a:t>
            </a:r>
            <a:endParaRPr lang="en-US" sz="2000" b="1" dirty="0">
              <a:solidFill>
                <a:srgbClr val="002060"/>
              </a:solidFill>
              <a:latin typeface="Times New Roman" pitchFamily="18" charset="0"/>
              <a:cs typeface="Times New Roman" pitchFamily="18" charset="0"/>
            </a:endParaRPr>
          </a:p>
        </p:txBody>
      </p:sp>
      <p:pic>
        <p:nvPicPr>
          <p:cNvPr id="2063" name="Picture 15" descr="http://vishnu.edu.in/uploadnews/logo.jpg"/>
          <p:cNvPicPr>
            <a:picLocks noChangeAspect="1" noChangeArrowheads="1"/>
          </p:cNvPicPr>
          <p:nvPr/>
        </p:nvPicPr>
        <p:blipFill>
          <a:blip r:embed="rId2" cstate="print"/>
          <a:srcRect/>
          <a:stretch>
            <a:fillRect/>
          </a:stretch>
        </p:blipFill>
        <p:spPr bwMode="auto">
          <a:xfrm>
            <a:off x="7534386" y="0"/>
            <a:ext cx="1609613" cy="16002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6550025"/>
            <a:ext cx="762000" cy="307975"/>
          </a:xfrm>
          <a:prstGeom prst="rect">
            <a:avLst/>
          </a:prstGeom>
          <a:solidFill>
            <a:srgbClr val="04064C"/>
          </a:solidFill>
        </p:spPr>
        <p:txBody>
          <a:bodyPr wrap="square">
            <a:spAutoFit/>
          </a:bodyPr>
          <a:lstStyle/>
          <a:p>
            <a:pPr algn="r" fontAlgn="auto">
              <a:spcBef>
                <a:spcPts val="0"/>
              </a:spcBef>
              <a:spcAft>
                <a:spcPts val="0"/>
              </a:spcAft>
              <a:defRPr/>
            </a:pPr>
            <a:endParaRPr lang="en-US" sz="1350" b="1" dirty="0">
              <a:solidFill>
                <a:schemeClr val="bg1"/>
              </a:solidFill>
              <a:latin typeface="Arial" pitchFamily="34" charset="0"/>
              <a:cs typeface="Arial" pitchFamily="34" charset="0"/>
            </a:endParaRPr>
          </a:p>
        </p:txBody>
      </p:sp>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Times New Roman"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0" y="1364440"/>
            <a:ext cx="4795838" cy="646331"/>
          </a:xfrm>
          <a:prstGeom prst="rect">
            <a:avLst/>
          </a:prstGeom>
          <a:noFill/>
        </p:spPr>
        <p:txBody>
          <a:bodyPr>
            <a:spAutoFit/>
          </a:bodyPr>
          <a:lstStyle/>
          <a:p>
            <a:pPr fontAlgn="auto">
              <a:spcBef>
                <a:spcPts val="0"/>
              </a:spcBef>
              <a:spcAft>
                <a:spcPts val="0"/>
              </a:spcAft>
              <a:defRPr/>
            </a:pPr>
            <a:r>
              <a:rPr lang="en-GB" sz="3600" dirty="0">
                <a:solidFill>
                  <a:schemeClr val="tx2">
                    <a:lumMod val="75000"/>
                  </a:schemeClr>
                </a:solidFill>
                <a:latin typeface="Times New Roman" pitchFamily="18" charset="0"/>
                <a:cs typeface="Times New Roman" pitchFamily="18" charset="0"/>
              </a:rPr>
              <a:t>References</a:t>
            </a:r>
          </a:p>
        </p:txBody>
      </p:sp>
      <p:sp>
        <p:nvSpPr>
          <p:cNvPr id="4103" name="TextBox 2"/>
          <p:cNvSpPr txBox="1">
            <a:spLocks noChangeArrowheads="1"/>
          </p:cNvSpPr>
          <p:nvPr/>
        </p:nvSpPr>
        <p:spPr bwMode="auto">
          <a:xfrm>
            <a:off x="14288" y="6553200"/>
            <a:ext cx="550862" cy="338138"/>
          </a:xfrm>
          <a:prstGeom prst="rect">
            <a:avLst/>
          </a:prstGeom>
          <a:noFill/>
          <a:ln w="9525">
            <a:noFill/>
            <a:miter lim="800000"/>
            <a:headEnd/>
            <a:tailEnd/>
          </a:ln>
        </p:spPr>
        <p:txBody>
          <a:bodyPr wrap="none">
            <a:spAutoFit/>
          </a:bodyPr>
          <a:lstStyle/>
          <a:p>
            <a:r>
              <a:rPr lang="en-US" sz="1600" b="1">
                <a:solidFill>
                  <a:schemeClr val="bg1"/>
                </a:solidFill>
                <a:latin typeface="Times New Roman" pitchFamily="18" charset="0"/>
                <a:cs typeface="Times New Roman" pitchFamily="18" charset="0"/>
              </a:rPr>
              <a:t>2/10</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2062103"/>
            <a:ext cx="8437634" cy="4414897"/>
          </a:xfrm>
        </p:spPr>
        <p:txBody>
          <a:bodyPr/>
          <a:lstStyle/>
          <a:p>
            <a:pPr marL="0" indent="0">
              <a:spcBef>
                <a:spcPts val="0"/>
              </a:spcBef>
              <a:buNone/>
            </a:pPr>
            <a:r>
              <a:rPr lang="en-US" sz="1800" b="1" dirty="0">
                <a:latin typeface="Times New Roman" pitchFamily="18" charset="0"/>
                <a:cs typeface="Times New Roman" pitchFamily="18" charset="0"/>
              </a:rPr>
              <a:t>For Plasma Donor Details:</a:t>
            </a:r>
            <a:r>
              <a:rPr lang="en-US" sz="1800" dirty="0">
                <a:latin typeface="Times New Roman" pitchFamily="18" charset="0"/>
                <a:cs typeface="Times New Roman" pitchFamily="18" charset="0"/>
              </a:rPr>
              <a:t> </a:t>
            </a:r>
          </a:p>
          <a:p>
            <a:pPr marL="0" indent="0" algn="just">
              <a:spcBef>
                <a:spcPts val="0"/>
              </a:spcBef>
              <a:buNone/>
            </a:pPr>
            <a:r>
              <a:rPr lang="en-US" sz="1800" dirty="0">
                <a:latin typeface="Times New Roman" pitchFamily="18" charset="0"/>
                <a:cs typeface="Times New Roman" pitchFamily="18" charset="0"/>
              </a:rPr>
              <a:t>[1].  coronaclusters.in : “https://coronaclusters.in/plasma/</a:t>
            </a:r>
            <a:r>
              <a:rPr lang="en-US" sz="1800" dirty="0" err="1">
                <a:latin typeface="Times New Roman" pitchFamily="18" charset="0"/>
                <a:cs typeface="Times New Roman" pitchFamily="18" charset="0"/>
              </a:rPr>
              <a:t>donors?page</a:t>
            </a:r>
            <a:r>
              <a:rPr lang="en-US" sz="1800" dirty="0">
                <a:latin typeface="Times New Roman" pitchFamily="18" charset="0"/>
                <a:cs typeface="Times New Roman" pitchFamily="18" charset="0"/>
              </a:rPr>
              <a:t>=2”, Full</a:t>
            </a:r>
          </a:p>
          <a:p>
            <a:pPr marL="0" indent="0" algn="just">
              <a:spcBef>
                <a:spcPts val="0"/>
              </a:spcBef>
              <a:buNone/>
            </a:pPr>
            <a:r>
              <a:rPr lang="en-US" sz="1800" b="1" dirty="0">
                <a:latin typeface="Times New Roman" pitchFamily="18" charset="0"/>
                <a:cs typeface="Times New Roman" pitchFamily="18" charset="0"/>
              </a:rPr>
              <a:t>For News Updates:</a:t>
            </a:r>
            <a:r>
              <a:rPr lang="en-US" sz="1800" dirty="0">
                <a:latin typeface="Times New Roman" pitchFamily="18" charset="0"/>
                <a:cs typeface="Times New Roman" pitchFamily="18" charset="0"/>
              </a:rPr>
              <a:t> </a:t>
            </a:r>
          </a:p>
          <a:p>
            <a:pPr marL="0" indent="0" algn="just">
              <a:spcBef>
                <a:spcPts val="0"/>
              </a:spcBef>
              <a:buNone/>
            </a:pPr>
            <a:r>
              <a:rPr lang="en-US" sz="1800" dirty="0">
                <a:latin typeface="Times New Roman" pitchFamily="18" charset="0"/>
                <a:cs typeface="Times New Roman" pitchFamily="18" charset="0"/>
              </a:rPr>
              <a:t>[1]. News Api: https://newsapi.org/</a:t>
            </a:r>
          </a:p>
          <a:p>
            <a:pPr marL="0" indent="0" algn="just">
              <a:spcBef>
                <a:spcPts val="0"/>
              </a:spcBef>
              <a:buNone/>
            </a:pPr>
            <a:r>
              <a:rPr lang="en-US" sz="1800" b="1" dirty="0">
                <a:latin typeface="Times New Roman" pitchFamily="18" charset="0"/>
                <a:cs typeface="Times New Roman" pitchFamily="18" charset="0"/>
              </a:rPr>
              <a:t>For Cases Updates:</a:t>
            </a:r>
            <a:r>
              <a:rPr lang="en-US" sz="1800" dirty="0">
                <a:latin typeface="Times New Roman" pitchFamily="18" charset="0"/>
                <a:cs typeface="Times New Roman" pitchFamily="18" charset="0"/>
              </a:rPr>
              <a:t> </a:t>
            </a:r>
          </a:p>
          <a:p>
            <a:pPr marL="0" indent="0" algn="just">
              <a:spcBef>
                <a:spcPts val="0"/>
              </a:spcBef>
              <a:buNone/>
            </a:pPr>
            <a:r>
              <a:rPr lang="en-US" sz="1800" dirty="0">
                <a:latin typeface="Times New Roman" pitchFamily="18" charset="0"/>
                <a:cs typeface="Times New Roman" pitchFamily="18" charset="0"/>
              </a:rPr>
              <a:t>[1]. Cases Api: </a:t>
            </a:r>
            <a:r>
              <a:rPr lang="en-US" sz="1800" dirty="0">
                <a:latin typeface="Times New Roman" pitchFamily="18" charset="0"/>
                <a:cs typeface="Times New Roman" pitchFamily="18" charset="0"/>
                <a:hlinkClick r:id="rId2"/>
              </a:rPr>
              <a:t>https://corona.lmao.ninja/v2/all</a:t>
            </a:r>
            <a:endParaRPr lang="en-US" sz="1800" dirty="0">
              <a:latin typeface="Times New Roman" pitchFamily="18" charset="0"/>
              <a:cs typeface="Times New Roman" pitchFamily="18" charset="0"/>
            </a:endParaRPr>
          </a:p>
          <a:p>
            <a:pPr marL="0" indent="0" algn="just">
              <a:spcBef>
                <a:spcPts val="0"/>
              </a:spcBef>
              <a:buNone/>
            </a:pPr>
            <a:r>
              <a:rPr lang="en-US" sz="1800" dirty="0">
                <a:latin typeface="Times New Roman" pitchFamily="18" charset="0"/>
                <a:cs typeface="Times New Roman" pitchFamily="18" charset="0"/>
              </a:rPr>
              <a:t>[2]. Global Cases Api: https://corona.lmao.ninja/v2/countries</a:t>
            </a:r>
          </a:p>
          <a:p>
            <a:pPr marL="0" indent="0" algn="just">
              <a:spcBef>
                <a:spcPts val="0"/>
              </a:spcBef>
              <a:buNone/>
            </a:pPr>
            <a:r>
              <a:rPr lang="en-US" sz="1800" b="1" dirty="0">
                <a:latin typeface="Times New Roman" pitchFamily="18" charset="0"/>
                <a:cs typeface="Times New Roman" pitchFamily="18" charset="0"/>
              </a:rPr>
              <a:t>For Books:</a:t>
            </a:r>
            <a:r>
              <a:rPr lang="en-US" sz="1800" dirty="0">
                <a:latin typeface="Times New Roman" pitchFamily="18" charset="0"/>
                <a:cs typeface="Times New Roman" pitchFamily="18" charset="0"/>
              </a:rPr>
              <a:t> </a:t>
            </a:r>
          </a:p>
          <a:p>
            <a:pPr marL="0" indent="0" algn="just">
              <a:spcBef>
                <a:spcPts val="0"/>
              </a:spcBef>
              <a:buNone/>
            </a:pPr>
            <a:r>
              <a:rPr lang="en-US" sz="1800" dirty="0">
                <a:latin typeface="Times New Roman" pitchFamily="18" charset="0"/>
                <a:cs typeface="Times New Roman" pitchFamily="18" charset="0"/>
              </a:rPr>
              <a:t>[1]. Dr.Shailendra Saxena</a:t>
            </a:r>
            <a:r>
              <a:rPr lang="en-US" sz="1800" baseline="-25000" dirty="0">
                <a:latin typeface="Times New Roman" pitchFamily="18" charset="0"/>
                <a:cs typeface="Times New Roman" pitchFamily="18" charset="0"/>
              </a:rPr>
              <a:t> </a:t>
            </a:r>
            <a:r>
              <a:rPr lang="en-US" sz="1800" dirty="0">
                <a:latin typeface="Times New Roman" pitchFamily="18" charset="0"/>
                <a:cs typeface="Times New Roman" pitchFamily="18" charset="0"/>
              </a:rPr>
              <a:t>: “Corona Virus Disease 2019”, pp. 43-53,</a:t>
            </a:r>
          </a:p>
          <a:p>
            <a:pPr marL="0" indent="0" algn="just">
              <a:spcBef>
                <a:spcPts val="0"/>
              </a:spcBef>
              <a:buNone/>
            </a:pPr>
            <a:r>
              <a:rPr lang="en-US" sz="1800" dirty="0">
                <a:latin typeface="Times New Roman" pitchFamily="18" charset="0"/>
                <a:cs typeface="Times New Roman" pitchFamily="18" charset="0"/>
              </a:rPr>
              <a:t>Springer,2019. </a:t>
            </a:r>
          </a:p>
          <a:p>
            <a:pPr marL="0" indent="0" algn="just">
              <a:spcBef>
                <a:spcPts val="0"/>
              </a:spcBef>
              <a:buNone/>
            </a:pPr>
            <a:r>
              <a:rPr lang="en-US" sz="1800" dirty="0">
                <a:latin typeface="Times New Roman" pitchFamily="18" charset="0"/>
                <a:cs typeface="Times New Roman" pitchFamily="18" charset="0"/>
              </a:rPr>
              <a:t>https://www.springer.com/</a:t>
            </a:r>
          </a:p>
          <a:p>
            <a:pPr marL="0" indent="0" algn="just">
              <a:spcBef>
                <a:spcPts val="0"/>
              </a:spcBef>
              <a:buNone/>
            </a:pPr>
            <a:endParaRPr lang="en-US" sz="1800" dirty="0">
              <a:latin typeface="Times New Roman" pitchFamily="18" charset="0"/>
              <a:cs typeface="Times New Roman" pitchFamily="18" charset="0"/>
            </a:endParaRPr>
          </a:p>
          <a:p>
            <a:pPr algn="just">
              <a:spcBef>
                <a:spcPts val="0"/>
              </a:spcBef>
            </a:pPr>
            <a:endParaRPr lang="en-US" sz="2800" dirty="0">
              <a:latin typeface="Times New Roman" pitchFamily="18" charset="0"/>
              <a:cs typeface="Times New Roman" pitchFamily="18" charset="0"/>
            </a:endParaRPr>
          </a:p>
          <a:p>
            <a:endParaRPr lang="en-US" dirty="0"/>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rPr>
              <a:t>Introduction</a:t>
            </a:r>
          </a:p>
          <a:p>
            <a:pPr fontAlgn="auto">
              <a:spcBef>
                <a:spcPts val="0"/>
              </a:spcBef>
              <a:spcAft>
                <a:spcPts val="0"/>
              </a:spcAft>
              <a:defRPr/>
            </a:pPr>
            <a:r>
              <a:rPr lang="en-US" dirty="0">
                <a:solidFill>
                  <a:schemeClr val="tx1">
                    <a:lumMod val="95000"/>
                    <a:lumOff val="5000"/>
                  </a:schemeClr>
                </a:solidFill>
              </a:rPr>
              <a:t>Existing System</a:t>
            </a:r>
          </a:p>
          <a:p>
            <a:pPr fontAlgn="auto">
              <a:spcBef>
                <a:spcPts val="0"/>
              </a:spcBef>
              <a:spcAft>
                <a:spcPts val="0"/>
              </a:spcAft>
              <a:defRPr/>
            </a:pPr>
            <a:r>
              <a:rPr lang="en-US" dirty="0">
                <a:solidFill>
                  <a:schemeClr val="tx1">
                    <a:lumMod val="95000"/>
                    <a:lumOff val="5000"/>
                  </a:schemeClr>
                </a:solidFill>
              </a:rPr>
              <a:t>Proposed System</a:t>
            </a:r>
          </a:p>
          <a:p>
            <a:pPr fontAlgn="auto">
              <a:spcBef>
                <a:spcPts val="0"/>
              </a:spcBef>
              <a:spcAft>
                <a:spcPts val="0"/>
              </a:spcAft>
              <a:defRPr/>
            </a:pPr>
            <a:r>
              <a:rPr lang="en-US" dirty="0">
                <a:solidFill>
                  <a:schemeClr val="tx1">
                    <a:lumMod val="95000"/>
                    <a:lumOff val="5000"/>
                  </a:schemeClr>
                </a:solidFill>
              </a:rPr>
              <a:t>Software requirements</a:t>
            </a:r>
          </a:p>
          <a:p>
            <a:pPr fontAlgn="auto">
              <a:spcBef>
                <a:spcPts val="0"/>
              </a:spcBef>
              <a:spcAft>
                <a:spcPts val="0"/>
              </a:spcAft>
              <a:defRPr/>
            </a:pPr>
            <a:r>
              <a:rPr lang="en-US" b="1" dirty="0">
                <a:solidFill>
                  <a:schemeClr val="tx1">
                    <a:lumMod val="95000"/>
                    <a:lumOff val="5000"/>
                  </a:schemeClr>
                </a:solidFill>
              </a:rPr>
              <a:t>References</a:t>
            </a:r>
          </a:p>
        </p:txBody>
      </p:sp>
    </p:spTree>
    <p:extLst>
      <p:ext uri="{BB962C8B-B14F-4D97-AF65-F5344CB8AC3E}">
        <p14:creationId xmlns:p14="http://schemas.microsoft.com/office/powerpoint/2010/main" val="743361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00600" y="0"/>
            <a:ext cx="4343400" cy="157003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0" y="0"/>
            <a:ext cx="4795838" cy="157003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extBox 5"/>
          <p:cNvSpPr txBox="1"/>
          <p:nvPr/>
        </p:nvSpPr>
        <p:spPr>
          <a:xfrm>
            <a:off x="0" y="3100388"/>
            <a:ext cx="9144000" cy="862012"/>
          </a:xfrm>
          <a:prstGeom prst="rect">
            <a:avLst/>
          </a:prstGeom>
          <a:solidFill>
            <a:srgbClr val="FFFFCC"/>
          </a:solidFill>
        </p:spPr>
        <p:txBody>
          <a:bodyPr>
            <a:spAutoFit/>
          </a:bodyPr>
          <a:lstStyle/>
          <a:p>
            <a:pPr algn="ctr" fontAlgn="auto">
              <a:spcBef>
                <a:spcPts val="0"/>
              </a:spcBef>
              <a:spcAft>
                <a:spcPts val="0"/>
              </a:spcAft>
              <a:defRPr/>
            </a:pPr>
            <a:endParaRPr lang="en-IN" sz="5000" dirty="0">
              <a:solidFill>
                <a:schemeClr val="accent2">
                  <a:lumMod val="75000"/>
                </a:schemeClr>
              </a:solidFill>
              <a:latin typeface="Times New Roman" pitchFamily="18" charset="0"/>
              <a:cs typeface="Times New Roman" pitchFamily="18" charset="0"/>
            </a:endParaRPr>
          </a:p>
        </p:txBody>
      </p:sp>
      <p:sp>
        <p:nvSpPr>
          <p:cNvPr id="10245" name="TextBox 1"/>
          <p:cNvSpPr txBox="1">
            <a:spLocks noChangeArrowheads="1"/>
          </p:cNvSpPr>
          <p:nvPr/>
        </p:nvSpPr>
        <p:spPr bwMode="auto">
          <a:xfrm>
            <a:off x="4343400" y="2667000"/>
            <a:ext cx="990600" cy="1631950"/>
          </a:xfrm>
          <a:prstGeom prst="rect">
            <a:avLst/>
          </a:prstGeom>
          <a:noFill/>
          <a:ln w="9525">
            <a:noFill/>
            <a:miter lim="800000"/>
            <a:headEnd/>
            <a:tailEnd/>
          </a:ln>
        </p:spPr>
        <p:txBody>
          <a:bodyPr>
            <a:spAutoFit/>
          </a:bodyPr>
          <a:lstStyle/>
          <a:p>
            <a:r>
              <a:rPr lang="en-US" sz="10000">
                <a:latin typeface="Times New Roman" pitchFamily="18" charset="0"/>
                <a:cs typeface="Times New Roman" pitchFamily="18" charset="0"/>
              </a:rPr>
              <a:t>?</a:t>
            </a:r>
          </a:p>
        </p:txBody>
      </p:sp>
      <p:sp>
        <p:nvSpPr>
          <p:cNvPr id="10246" name="TextBox 1"/>
          <p:cNvSpPr txBox="1">
            <a:spLocks noChangeArrowheads="1"/>
          </p:cNvSpPr>
          <p:nvPr/>
        </p:nvSpPr>
        <p:spPr bwMode="auto">
          <a:xfrm>
            <a:off x="2895600" y="123825"/>
            <a:ext cx="4343400" cy="1400175"/>
          </a:xfrm>
          <a:prstGeom prst="rect">
            <a:avLst/>
          </a:prstGeom>
          <a:noFill/>
          <a:ln w="9525">
            <a:noFill/>
            <a:miter lim="800000"/>
            <a:headEnd/>
            <a:tailEnd/>
          </a:ln>
        </p:spPr>
        <p:txBody>
          <a:bodyPr>
            <a:spAutoFit/>
          </a:bodyPr>
          <a:lstStyle/>
          <a:p>
            <a:r>
              <a:rPr lang="en-US" sz="8500">
                <a:latin typeface="Times New Roman" pitchFamily="18" charset="0"/>
                <a:cs typeface="Times New Roman" pitchFamily="18" charset="0"/>
              </a:rPr>
              <a:t>Q and A?</a:t>
            </a:r>
          </a:p>
        </p:txBody>
      </p:sp>
      <p:sp>
        <p:nvSpPr>
          <p:cNvPr id="10" name="TextBox 9"/>
          <p:cNvSpPr txBox="1"/>
          <p:nvPr/>
        </p:nvSpPr>
        <p:spPr>
          <a:xfrm>
            <a:off x="0" y="6553200"/>
            <a:ext cx="9144000" cy="307975"/>
          </a:xfrm>
          <a:prstGeom prst="rect">
            <a:avLst/>
          </a:prstGeom>
          <a:solidFill>
            <a:srgbClr val="04064C"/>
          </a:solidFill>
        </p:spPr>
        <p:txBody>
          <a:bodyPr>
            <a:spAutoFit/>
          </a:bodyPr>
          <a:lstStyle/>
          <a:p>
            <a:pPr algn="r" fontAlgn="auto">
              <a:spcBef>
                <a:spcPts val="0"/>
              </a:spcBef>
              <a:spcAft>
                <a:spcPts val="0"/>
              </a:spcAft>
              <a:defRPr/>
            </a:pPr>
            <a:endParaRPr lang="en-US" sz="1350" b="1" dirty="0">
              <a:solidFill>
                <a:schemeClr val="bg1"/>
              </a:solidFill>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p:txBody>
      </p:sp>
      <p:sp>
        <p:nvSpPr>
          <p:cNvPr id="4" name="Rectangle 3"/>
          <p:cNvSpPr/>
          <p:nvPr/>
        </p:nvSpPr>
        <p:spPr>
          <a:xfrm>
            <a:off x="4800600" y="-87277"/>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tx1">
                    <a:lumMod val="95000"/>
                    <a:lumOff val="5000"/>
                  </a:schemeClr>
                </a:solidFill>
              </a:rPr>
              <a:t>Abstract</a:t>
            </a:r>
          </a:p>
          <a:p>
            <a:pPr fontAlgn="auto">
              <a:spcBef>
                <a:spcPts val="0"/>
              </a:spcBef>
              <a:spcAft>
                <a:spcPts val="0"/>
              </a:spcAft>
              <a:defRPr/>
            </a:pPr>
            <a:r>
              <a:rPr lang="en-US" dirty="0">
                <a:solidFill>
                  <a:schemeClr val="tx1">
                    <a:lumMod val="95000"/>
                    <a:lumOff val="5000"/>
                  </a:schemeClr>
                </a:solidFill>
              </a:rPr>
              <a:t>Introduction</a:t>
            </a:r>
          </a:p>
          <a:p>
            <a:pPr fontAlgn="auto">
              <a:spcBef>
                <a:spcPts val="0"/>
              </a:spcBef>
              <a:spcAft>
                <a:spcPts val="0"/>
              </a:spcAft>
              <a:defRPr/>
            </a:pPr>
            <a:r>
              <a:rPr lang="en-US" dirty="0">
                <a:solidFill>
                  <a:schemeClr val="tx1">
                    <a:lumMod val="95000"/>
                    <a:lumOff val="5000"/>
                  </a:schemeClr>
                </a:solidFill>
              </a:rPr>
              <a:t>Existing System</a:t>
            </a:r>
          </a:p>
          <a:p>
            <a:pPr fontAlgn="auto">
              <a:spcBef>
                <a:spcPts val="0"/>
              </a:spcBef>
              <a:spcAft>
                <a:spcPts val="0"/>
              </a:spcAft>
              <a:defRPr/>
            </a:pPr>
            <a:r>
              <a:rPr lang="en-US" dirty="0">
                <a:solidFill>
                  <a:schemeClr val="tx1">
                    <a:lumMod val="95000"/>
                    <a:lumOff val="5000"/>
                  </a:schemeClr>
                </a:solidFill>
              </a:rPr>
              <a:t>Proposed System</a:t>
            </a:r>
          </a:p>
          <a:p>
            <a:pPr fontAlgn="auto">
              <a:spcBef>
                <a:spcPts val="0"/>
              </a:spcBef>
              <a:spcAft>
                <a:spcPts val="0"/>
              </a:spcAft>
              <a:defRPr/>
            </a:pPr>
            <a:r>
              <a:rPr lang="en-US" dirty="0">
                <a:solidFill>
                  <a:schemeClr val="tx1">
                    <a:lumMod val="95000"/>
                    <a:lumOff val="5000"/>
                  </a:schemeClr>
                </a:solidFill>
              </a:rPr>
              <a:t>Software requirements</a:t>
            </a:r>
          </a:p>
          <a:p>
            <a:pPr fontAlgn="auto">
              <a:spcBef>
                <a:spcPts val="0"/>
              </a:spcBef>
              <a:spcAft>
                <a:spcPts val="0"/>
              </a:spcAft>
              <a:defRPr/>
            </a:pPr>
            <a:r>
              <a:rPr lang="en-US" dirty="0">
                <a:solidFill>
                  <a:schemeClr val="tx1">
                    <a:lumMod val="95000"/>
                    <a:lumOff val="5000"/>
                  </a:schemeClr>
                </a:solidFill>
              </a:rPr>
              <a:t>References</a:t>
            </a:r>
          </a:p>
        </p:txBody>
      </p:sp>
      <p:sp>
        <p:nvSpPr>
          <p:cNvPr id="5" name="Rectangle 4"/>
          <p:cNvSpPr/>
          <p:nvPr/>
        </p:nvSpPr>
        <p:spPr>
          <a:xfrm>
            <a:off x="0" y="-57706"/>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latin typeface="Times New Roman" panose="02020603050405020304" pitchFamily="18" charset="0"/>
                <a:cs typeface="Times New Roman" panose="02020603050405020304" pitchFamily="18" charset="0"/>
              </a:rPr>
              <a:t>Abstract</a:t>
            </a:r>
          </a:p>
        </p:txBody>
      </p:sp>
      <p:sp>
        <p:nvSpPr>
          <p:cNvPr id="6" name="Content Placeholder 2"/>
          <p:cNvSpPr txBox="1">
            <a:spLocks/>
          </p:cNvSpPr>
          <p:nvPr/>
        </p:nvSpPr>
        <p:spPr bwMode="auto">
          <a:xfrm>
            <a:off x="133658" y="2096513"/>
            <a:ext cx="8542930" cy="43042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800" dirty="0">
                <a:latin typeface="Times New Roman" pitchFamily="18" charset="0"/>
                <a:cs typeface="Times New Roman" pitchFamily="18" charset="0"/>
              </a:rPr>
              <a:t>We present you Covicare Mobile Application powered with </a:t>
            </a:r>
            <a:r>
              <a:rPr lang="en-US" sz="2800" b="1" dirty="0">
                <a:latin typeface="Times New Roman" pitchFamily="18" charset="0"/>
                <a:cs typeface="Times New Roman" pitchFamily="18" charset="0"/>
              </a:rPr>
              <a:t>APIs</a:t>
            </a:r>
            <a:r>
              <a:rPr lang="en-US" sz="2800" dirty="0">
                <a:latin typeface="Times New Roman" pitchFamily="18" charset="0"/>
                <a:cs typeface="Times New Roman" pitchFamily="18" charset="0"/>
              </a:rPr>
              <a:t> and </a:t>
            </a:r>
            <a:r>
              <a:rPr lang="en-US" sz="2800" b="1" dirty="0">
                <a:latin typeface="Times New Roman" pitchFamily="18" charset="0"/>
                <a:cs typeface="Times New Roman" pitchFamily="18" charset="0"/>
              </a:rPr>
              <a:t>Firebase</a:t>
            </a:r>
            <a:r>
              <a:rPr lang="en-US" sz="2800" dirty="0">
                <a:latin typeface="Times New Roman" pitchFamily="18" charset="0"/>
                <a:cs typeface="Times New Roman" pitchFamily="18" charset="0"/>
              </a:rPr>
              <a:t> </a:t>
            </a:r>
            <a:r>
              <a:rPr lang="en-US" sz="2800" dirty="0">
                <a:effectLst/>
                <a:latin typeface="Times New Roman" panose="02020603050405020304" pitchFamily="18" charset="0"/>
                <a:ea typeface="SimSun" panose="02010600030101010101" pitchFamily="2" charset="-122"/>
                <a:cs typeface="Times New Roman" panose="02020603050405020304" pitchFamily="18" charset="0"/>
              </a:rPr>
              <a:t>that helps  users to stay in  touch with statistical data and services to better  face this current pandemic</a:t>
            </a:r>
            <a:r>
              <a:rPr lang="en-US" sz="1800" dirty="0">
                <a:latin typeface="Calibri" panose="020F0502020204030204" pitchFamily="34" charset="0"/>
                <a:ea typeface="SimSun" panose="02010600030101010101" pitchFamily="2" charset="-122"/>
                <a:cs typeface="Calibri" panose="020F0502020204030204" pitchFamily="34" charset="0"/>
              </a:rPr>
              <a:t>.</a:t>
            </a:r>
            <a:endParaRPr lang="en-US" sz="1800" dirty="0">
              <a:effectLst/>
              <a:latin typeface="Calibri" panose="020F0502020204030204" pitchFamily="34" charset="0"/>
              <a:ea typeface="SimSun" panose="02010600030101010101" pitchFamily="2" charset="-122"/>
              <a:cs typeface="Calibri" panose="020F0502020204030204" pitchFamily="34" charset="0"/>
            </a:endParaRPr>
          </a:p>
          <a:p>
            <a:pPr algn="just"/>
            <a:r>
              <a:rPr lang="en-US" sz="3000" b="1" dirty="0">
                <a:latin typeface="Times New Roman" panose="02020603050405020304" pitchFamily="18" charset="0"/>
                <a:ea typeface="SimSun" panose="02010600030101010101" pitchFamily="2" charset="-122"/>
                <a:cs typeface="Times New Roman" panose="02020603050405020304" pitchFamily="18" charset="0"/>
              </a:rPr>
              <a:t>Features provided include:</a:t>
            </a:r>
          </a:p>
          <a:p>
            <a:pPr marL="514350" indent="-514350" algn="just">
              <a:buAutoNum type="arabicParenR"/>
            </a:pPr>
            <a:r>
              <a:rPr lang="en-US" sz="2800" u="sng" dirty="0">
                <a:effectLst/>
                <a:latin typeface="Times New Roman" panose="02020603050405020304" pitchFamily="18" charset="0"/>
                <a:ea typeface="SimSun" panose="02010600030101010101" pitchFamily="2" charset="-122"/>
                <a:cs typeface="Times New Roman" panose="02020603050405020304" pitchFamily="18" charset="0"/>
              </a:rPr>
              <a:t>Global Cases </a:t>
            </a:r>
            <a:r>
              <a:rPr lang="en-US" sz="2800" u="sng" dirty="0">
                <a:latin typeface="Times New Roman" panose="02020603050405020304" pitchFamily="18" charset="0"/>
                <a:ea typeface="SimSun" panose="02010600030101010101" pitchFamily="2" charset="-122"/>
                <a:cs typeface="Times New Roman" panose="02020603050405020304" pitchFamily="18" charset="0"/>
              </a:rPr>
              <a:t> </a:t>
            </a:r>
            <a:r>
              <a:rPr lang="en-US" sz="2800" dirty="0">
                <a:latin typeface="Times New Roman" panose="02020603050405020304" pitchFamily="18" charset="0"/>
                <a:ea typeface="SimSun" panose="02010600030101010101" pitchFamily="2" charset="-122"/>
                <a:cs typeface="Times New Roman" panose="02020603050405020304" pitchFamily="18" charset="0"/>
              </a:rPr>
              <a:t> - </a:t>
            </a:r>
            <a:r>
              <a:rPr lang="en-US" sz="2800" dirty="0">
                <a:effectLst/>
                <a:latin typeface="Times New Roman" panose="02020603050405020304" pitchFamily="18" charset="0"/>
                <a:ea typeface="SimSun" panose="02010600030101010101" pitchFamily="2" charset="-122"/>
                <a:cs typeface="Times New Roman" panose="02020603050405020304" pitchFamily="18" charset="0"/>
              </a:rPr>
              <a:t>to help the users to get in touch with global statistical data </a:t>
            </a:r>
          </a:p>
          <a:p>
            <a:pPr marL="0" indent="0" algn="just">
              <a:buNone/>
            </a:pPr>
            <a:r>
              <a:rPr lang="en-US" sz="2800" dirty="0">
                <a:latin typeface="Times New Roman" pitchFamily="18" charset="0"/>
                <a:cs typeface="Times New Roman" pitchFamily="18" charset="0"/>
              </a:rPr>
              <a:t>2) </a:t>
            </a:r>
            <a:r>
              <a:rPr lang="en-US" sz="2800" u="sng" dirty="0">
                <a:latin typeface="Times New Roman" pitchFamily="18" charset="0"/>
                <a:cs typeface="Times New Roman" pitchFamily="18" charset="0"/>
              </a:rPr>
              <a:t>Regional Cases</a:t>
            </a:r>
            <a:r>
              <a:rPr lang="en-US" sz="2800" dirty="0">
                <a:latin typeface="Times New Roman" pitchFamily="18" charset="0"/>
                <a:cs typeface="Times New Roman" pitchFamily="18" charset="0"/>
              </a:rPr>
              <a:t> - </a:t>
            </a:r>
            <a:r>
              <a:rPr lang="en-US" sz="2800" dirty="0">
                <a:effectLst/>
                <a:latin typeface="Times New Roman" panose="02020603050405020304" pitchFamily="18" charset="0"/>
                <a:ea typeface="SimSun" panose="02010600030101010101" pitchFamily="2" charset="-122"/>
                <a:cs typeface="Times New Roman" panose="02020603050405020304" pitchFamily="18" charset="0"/>
              </a:rPr>
              <a:t>to help users stay in touch with country wise statistics</a:t>
            </a:r>
          </a:p>
          <a:p>
            <a:pPr marL="0" indent="0" algn="just">
              <a:buNone/>
            </a:pPr>
            <a:endParaRPr lang="en-US" sz="2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endParaRPr lang="en-US" sz="2800" dirty="0">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endParaRPr lang="en-US" sz="2800" dirty="0">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itchFamily="18" charset="0"/>
            </a:endParaRPr>
          </a:p>
          <a:p>
            <a:pPr algn="just"/>
            <a:endParaRPr lang="en-US" sz="2800" u="sng" dirty="0">
              <a:latin typeface="Times New Roman" panose="02020603050405020304" pitchFamily="18" charset="0"/>
              <a:ea typeface="SimSun" panose="02010600030101010101" pitchFamily="2" charset="-122"/>
              <a:cs typeface="Times New Roman" panose="02020603050405020304" pitchFamily="18" charset="0"/>
            </a:endParaRPr>
          </a:p>
          <a:p>
            <a:pPr algn="just"/>
            <a:endParaRPr lang="en-US" sz="2800" u="sng"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endParaRPr lang="en-US" sz="2800" u="sng" dirty="0">
              <a:latin typeface="Times New Roman" panose="02020603050405020304" pitchFamily="18" charset="0"/>
              <a:ea typeface="SimSun" panose="02010600030101010101" pitchFamily="2" charset="-122"/>
              <a:cs typeface="Times New Roman" panose="02020603050405020304" pitchFamily="18" charset="0"/>
            </a:endParaRPr>
          </a:p>
          <a:p>
            <a:pPr algn="just"/>
            <a:endParaRPr lang="en-US" sz="2800" u="sng"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endParaRPr lang="en-US" sz="2800" u="sng" dirty="0">
              <a:latin typeface="Times New Roman" panose="02020603050405020304" pitchFamily="18" charset="0"/>
              <a:ea typeface="SimSun" panose="02010600030101010101" pitchFamily="2" charset="-122"/>
              <a:cs typeface="Times New Roman" panose="02020603050405020304" pitchFamily="18" charset="0"/>
            </a:endParaRPr>
          </a:p>
          <a:p>
            <a:pPr algn="just"/>
            <a:endParaRPr lang="en-US" sz="2800" u="sng"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endParaRPr lang="en-US" sz="2800" u="sng" dirty="0">
              <a:latin typeface="Times New Roman" panose="02020603050405020304" pitchFamily="18" charset="0"/>
              <a:ea typeface="SimSun" panose="02010600030101010101" pitchFamily="2" charset="-122"/>
              <a:cs typeface="Times New Roman" panose="02020603050405020304" pitchFamily="18" charset="0"/>
            </a:endParaRPr>
          </a:p>
          <a:p>
            <a:pPr algn="just"/>
            <a:endParaRPr lang="en-US" sz="2800" u="sng"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endParaRPr lang="en-US" sz="2800" u="sng" dirty="0">
              <a:latin typeface="Times New Roman" panose="02020603050405020304" pitchFamily="18" charset="0"/>
              <a:ea typeface="SimSun" panose="02010600030101010101" pitchFamily="2" charset="-122"/>
              <a:cs typeface="Times New Roman" panose="02020603050405020304" pitchFamily="18" charset="0"/>
            </a:endParaRPr>
          </a:p>
          <a:p>
            <a:pPr algn="just"/>
            <a:endParaRPr lang="en-US" sz="2800" u="sng"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endParaRPr lang="en-US" sz="2800" u="sng" dirty="0">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endParaRPr lang="en-US" sz="2800" u="sng"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endParaRPr lang="en-US" sz="2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411378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p:txBody>
      </p:sp>
      <p:sp>
        <p:nvSpPr>
          <p:cNvPr id="4" name="Rectangle 3"/>
          <p:cNvSpPr/>
          <p:nvPr/>
        </p:nvSpPr>
        <p:spPr>
          <a:xfrm>
            <a:off x="4795838" y="-72491"/>
            <a:ext cx="4343400" cy="1995986"/>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tx1">
                    <a:lumMod val="95000"/>
                    <a:lumOff val="5000"/>
                  </a:schemeClr>
                </a:solidFill>
              </a:rPr>
              <a:t>Abstract</a:t>
            </a:r>
          </a:p>
          <a:p>
            <a:pPr fontAlgn="auto">
              <a:spcBef>
                <a:spcPts val="0"/>
              </a:spcBef>
              <a:spcAft>
                <a:spcPts val="0"/>
              </a:spcAft>
              <a:defRPr/>
            </a:pPr>
            <a:r>
              <a:rPr lang="en-US" dirty="0">
                <a:solidFill>
                  <a:schemeClr val="tx1">
                    <a:lumMod val="95000"/>
                    <a:lumOff val="5000"/>
                  </a:schemeClr>
                </a:solidFill>
              </a:rPr>
              <a:t>Introduction</a:t>
            </a:r>
          </a:p>
          <a:p>
            <a:pPr fontAlgn="auto">
              <a:spcBef>
                <a:spcPts val="0"/>
              </a:spcBef>
              <a:spcAft>
                <a:spcPts val="0"/>
              </a:spcAft>
              <a:defRPr/>
            </a:pPr>
            <a:r>
              <a:rPr lang="en-US" dirty="0">
                <a:solidFill>
                  <a:schemeClr val="tx1">
                    <a:lumMod val="95000"/>
                    <a:lumOff val="5000"/>
                  </a:schemeClr>
                </a:solidFill>
              </a:rPr>
              <a:t>Existing System</a:t>
            </a:r>
          </a:p>
          <a:p>
            <a:pPr fontAlgn="auto">
              <a:spcBef>
                <a:spcPts val="0"/>
              </a:spcBef>
              <a:spcAft>
                <a:spcPts val="0"/>
              </a:spcAft>
              <a:defRPr/>
            </a:pPr>
            <a:r>
              <a:rPr lang="en-US" dirty="0">
                <a:solidFill>
                  <a:schemeClr val="tx1">
                    <a:lumMod val="95000"/>
                    <a:lumOff val="5000"/>
                  </a:schemeClr>
                </a:solidFill>
              </a:rPr>
              <a:t>Proposed System</a:t>
            </a:r>
          </a:p>
          <a:p>
            <a:pPr fontAlgn="auto">
              <a:spcBef>
                <a:spcPts val="0"/>
              </a:spcBef>
              <a:spcAft>
                <a:spcPts val="0"/>
              </a:spcAft>
              <a:defRPr/>
            </a:pPr>
            <a:r>
              <a:rPr lang="en-US" dirty="0">
                <a:solidFill>
                  <a:schemeClr val="tx1">
                    <a:lumMod val="95000"/>
                    <a:lumOff val="5000"/>
                  </a:schemeClr>
                </a:solidFill>
              </a:rPr>
              <a:t>Software requirements</a:t>
            </a:r>
          </a:p>
          <a:p>
            <a:pPr fontAlgn="auto">
              <a:spcBef>
                <a:spcPts val="0"/>
              </a:spcBef>
              <a:spcAft>
                <a:spcPts val="0"/>
              </a:spcAft>
              <a:defRPr/>
            </a:pPr>
            <a:r>
              <a:rPr lang="en-US" dirty="0">
                <a:solidFill>
                  <a:schemeClr val="tx1">
                    <a:lumMod val="95000"/>
                    <a:lumOff val="5000"/>
                  </a:schemeClr>
                </a:solidFill>
              </a:rPr>
              <a:t>References</a:t>
            </a:r>
          </a:p>
        </p:txBody>
      </p:sp>
      <p:sp>
        <p:nvSpPr>
          <p:cNvPr id="5" name="Rectangle 4"/>
          <p:cNvSpPr/>
          <p:nvPr/>
        </p:nvSpPr>
        <p:spPr>
          <a:xfrm>
            <a:off x="0" y="-57706"/>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latin typeface="Times New Roman" panose="02020603050405020304" pitchFamily="18" charset="0"/>
                <a:cs typeface="Times New Roman" panose="02020603050405020304" pitchFamily="18" charset="0"/>
              </a:rPr>
              <a:t>Abstract</a:t>
            </a:r>
          </a:p>
        </p:txBody>
      </p:sp>
      <p:sp>
        <p:nvSpPr>
          <p:cNvPr id="6" name="Content Placeholder 2"/>
          <p:cNvSpPr txBox="1">
            <a:spLocks/>
          </p:cNvSpPr>
          <p:nvPr/>
        </p:nvSpPr>
        <p:spPr bwMode="auto">
          <a:xfrm>
            <a:off x="106948" y="1903855"/>
            <a:ext cx="8542930" cy="38862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dirty="0">
                <a:latin typeface="Times New Roman" panose="02020603050405020304" pitchFamily="18" charset="0"/>
                <a:cs typeface="Times New Roman" pitchFamily="18" charset="0"/>
              </a:rPr>
              <a:t>3) </a:t>
            </a:r>
            <a:r>
              <a:rPr lang="en-US" sz="2800" u="sng" dirty="0">
                <a:latin typeface="Times New Roman" panose="02020603050405020304" pitchFamily="18" charset="0"/>
                <a:cs typeface="Times New Roman" pitchFamily="18" charset="0"/>
              </a:rPr>
              <a:t>News</a:t>
            </a:r>
            <a:r>
              <a:rPr lang="en-US" sz="2800" dirty="0">
                <a:latin typeface="Times New Roman" panose="02020603050405020304" pitchFamily="18" charset="0"/>
                <a:cs typeface="Times New Roman" pitchFamily="18" charset="0"/>
              </a:rPr>
              <a:t> -</a:t>
            </a:r>
            <a:r>
              <a:rPr lang="en-US" sz="1800" dirty="0">
                <a:effectLst/>
                <a:latin typeface="Calibri" panose="020F0502020204030204" pitchFamily="34" charset="0"/>
                <a:ea typeface="SimSun" panose="02010600030101010101" pitchFamily="2" charset="-122"/>
              </a:rPr>
              <a:t> </a:t>
            </a:r>
            <a:r>
              <a:rPr lang="en-US" sz="2800" dirty="0">
                <a:effectLst/>
                <a:latin typeface="Times New Roman" panose="02020603050405020304" pitchFamily="18" charset="0"/>
                <a:ea typeface="SimSun" panose="02010600030101010101" pitchFamily="2" charset="-122"/>
                <a:cs typeface="Times New Roman" panose="02020603050405020304" pitchFamily="18" charset="0"/>
              </a:rPr>
              <a:t>keeps the users in touch with covid and vaccination news and scientific explorations about covid 19 which helps the users to gain knowledge on how danger the pandemic is</a:t>
            </a:r>
          </a:p>
          <a:p>
            <a:pPr marL="0" indent="0" algn="just">
              <a:buNone/>
            </a:pPr>
            <a:r>
              <a:rPr lang="en-US" sz="2800" dirty="0">
                <a:latin typeface="Times New Roman" panose="02020603050405020304" pitchFamily="18" charset="0"/>
                <a:ea typeface="SimSun" panose="02010600030101010101" pitchFamily="2" charset="-122"/>
                <a:cs typeface="Times New Roman" panose="02020603050405020304" pitchFamily="18" charset="0"/>
              </a:rPr>
              <a:t>4) </a:t>
            </a:r>
            <a:r>
              <a:rPr lang="en-US" sz="2800" u="sng" dirty="0">
                <a:latin typeface="Times New Roman" panose="02020603050405020304" pitchFamily="18" charset="0"/>
                <a:ea typeface="SimSun" panose="02010600030101010101" pitchFamily="2" charset="-122"/>
                <a:cs typeface="Times New Roman" panose="02020603050405020304" pitchFamily="18" charset="0"/>
              </a:rPr>
              <a:t>Push Notifications </a:t>
            </a:r>
            <a:r>
              <a:rPr lang="en-US" sz="2800" dirty="0">
                <a:latin typeface="Times New Roman" panose="02020603050405020304" pitchFamily="18" charset="0"/>
                <a:ea typeface="SimSun" panose="02010600030101010101" pitchFamily="2" charset="-122"/>
                <a:cs typeface="Times New Roman" panose="02020603050405020304" pitchFamily="18" charset="0"/>
              </a:rPr>
              <a:t>– Covicare sends Notifications for the user to stay in touch with news and notifies users about the precautions they need to follow to survive this pandemic</a:t>
            </a:r>
          </a:p>
          <a:p>
            <a:pPr marL="0" indent="0" algn="just">
              <a:buNone/>
            </a:pPr>
            <a:r>
              <a:rPr lang="en-US" sz="2800" dirty="0">
                <a:latin typeface="Times New Roman" panose="02020603050405020304" pitchFamily="18" charset="0"/>
                <a:ea typeface="SimSun" panose="02010600030101010101" pitchFamily="2" charset="-122"/>
                <a:cs typeface="Times New Roman" panose="02020603050405020304" pitchFamily="18" charset="0"/>
              </a:rPr>
              <a:t>5) </a:t>
            </a:r>
            <a:r>
              <a:rPr lang="en-US" sz="2800" u="sng" dirty="0">
                <a:latin typeface="Times New Roman" panose="02020603050405020304" pitchFamily="18" charset="0"/>
                <a:ea typeface="SimSun" panose="02010600030101010101" pitchFamily="2" charset="-122"/>
                <a:cs typeface="Times New Roman" panose="02020603050405020304" pitchFamily="18" charset="0"/>
              </a:rPr>
              <a:t>Vaccination Center Locator</a:t>
            </a:r>
            <a:r>
              <a:rPr lang="en-US" sz="2800" dirty="0">
                <a:latin typeface="Times New Roman" panose="02020603050405020304" pitchFamily="18" charset="0"/>
                <a:ea typeface="SimSun" panose="02010600030101010101" pitchFamily="2" charset="-122"/>
                <a:cs typeface="Times New Roman" panose="02020603050405020304" pitchFamily="18" charset="0"/>
              </a:rPr>
              <a:t> - </a:t>
            </a:r>
            <a:r>
              <a:rPr lang="en-US" sz="2800" dirty="0">
                <a:effectLst/>
                <a:latin typeface="Times New Roman" panose="02020603050405020304" pitchFamily="18" charset="0"/>
                <a:ea typeface="SimSun" panose="02010600030101010101" pitchFamily="2" charset="-122"/>
                <a:cs typeface="Times New Roman" panose="02020603050405020304" pitchFamily="18" charset="0"/>
              </a:rPr>
              <a:t>locates the vaccination centers nearby and sorts them by taking rating into consideration.</a:t>
            </a:r>
            <a:endParaRPr lang="en-US" sz="2800" dirty="0">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endParaRPr lang="en-US" sz="2800" u="sng"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373921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p:txBody>
      </p:sp>
      <p:sp>
        <p:nvSpPr>
          <p:cNvPr id="4" name="Rectangle 3"/>
          <p:cNvSpPr/>
          <p:nvPr/>
        </p:nvSpPr>
        <p:spPr>
          <a:xfrm>
            <a:off x="4795838" y="-72491"/>
            <a:ext cx="4343400" cy="1995986"/>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tx1">
                    <a:lumMod val="95000"/>
                    <a:lumOff val="5000"/>
                  </a:schemeClr>
                </a:solidFill>
              </a:rPr>
              <a:t>Abstract</a:t>
            </a:r>
          </a:p>
          <a:p>
            <a:pPr fontAlgn="auto">
              <a:spcBef>
                <a:spcPts val="0"/>
              </a:spcBef>
              <a:spcAft>
                <a:spcPts val="0"/>
              </a:spcAft>
              <a:defRPr/>
            </a:pPr>
            <a:r>
              <a:rPr lang="en-US" dirty="0">
                <a:solidFill>
                  <a:schemeClr val="tx1">
                    <a:lumMod val="95000"/>
                    <a:lumOff val="5000"/>
                  </a:schemeClr>
                </a:solidFill>
              </a:rPr>
              <a:t>Introduction</a:t>
            </a:r>
          </a:p>
          <a:p>
            <a:pPr fontAlgn="auto">
              <a:spcBef>
                <a:spcPts val="0"/>
              </a:spcBef>
              <a:spcAft>
                <a:spcPts val="0"/>
              </a:spcAft>
              <a:defRPr/>
            </a:pPr>
            <a:r>
              <a:rPr lang="en-US" dirty="0">
                <a:solidFill>
                  <a:schemeClr val="tx1">
                    <a:lumMod val="95000"/>
                    <a:lumOff val="5000"/>
                  </a:schemeClr>
                </a:solidFill>
              </a:rPr>
              <a:t>Existing System</a:t>
            </a:r>
          </a:p>
          <a:p>
            <a:pPr fontAlgn="auto">
              <a:spcBef>
                <a:spcPts val="0"/>
              </a:spcBef>
              <a:spcAft>
                <a:spcPts val="0"/>
              </a:spcAft>
              <a:defRPr/>
            </a:pPr>
            <a:r>
              <a:rPr lang="en-US" dirty="0">
                <a:solidFill>
                  <a:schemeClr val="tx1">
                    <a:lumMod val="95000"/>
                    <a:lumOff val="5000"/>
                  </a:schemeClr>
                </a:solidFill>
              </a:rPr>
              <a:t>Proposed System</a:t>
            </a:r>
          </a:p>
          <a:p>
            <a:pPr fontAlgn="auto">
              <a:spcBef>
                <a:spcPts val="0"/>
              </a:spcBef>
              <a:spcAft>
                <a:spcPts val="0"/>
              </a:spcAft>
              <a:defRPr/>
            </a:pPr>
            <a:r>
              <a:rPr lang="en-US" dirty="0">
                <a:solidFill>
                  <a:schemeClr val="tx1">
                    <a:lumMod val="95000"/>
                    <a:lumOff val="5000"/>
                  </a:schemeClr>
                </a:solidFill>
              </a:rPr>
              <a:t>Software requirements</a:t>
            </a:r>
          </a:p>
          <a:p>
            <a:pPr fontAlgn="auto">
              <a:spcBef>
                <a:spcPts val="0"/>
              </a:spcBef>
              <a:spcAft>
                <a:spcPts val="0"/>
              </a:spcAft>
              <a:defRPr/>
            </a:pPr>
            <a:r>
              <a:rPr lang="en-US" dirty="0">
                <a:solidFill>
                  <a:schemeClr val="tx1">
                    <a:lumMod val="95000"/>
                    <a:lumOff val="5000"/>
                  </a:schemeClr>
                </a:solidFill>
              </a:rPr>
              <a:t>References</a:t>
            </a:r>
          </a:p>
        </p:txBody>
      </p:sp>
      <p:sp>
        <p:nvSpPr>
          <p:cNvPr id="5" name="Rectangle 4"/>
          <p:cNvSpPr/>
          <p:nvPr/>
        </p:nvSpPr>
        <p:spPr>
          <a:xfrm>
            <a:off x="0" y="-57706"/>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latin typeface="Times New Roman" panose="02020603050405020304" pitchFamily="18" charset="0"/>
                <a:cs typeface="Times New Roman" panose="02020603050405020304" pitchFamily="18" charset="0"/>
              </a:rPr>
              <a:t>Abstract</a:t>
            </a:r>
          </a:p>
        </p:txBody>
      </p:sp>
      <p:sp>
        <p:nvSpPr>
          <p:cNvPr id="6" name="Content Placeholder 2"/>
          <p:cNvSpPr txBox="1">
            <a:spLocks/>
          </p:cNvSpPr>
          <p:nvPr/>
        </p:nvSpPr>
        <p:spPr bwMode="auto">
          <a:xfrm>
            <a:off x="106948" y="1903855"/>
            <a:ext cx="8542930" cy="38862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dirty="0">
                <a:latin typeface="Times New Roman" panose="02020603050405020304" pitchFamily="18" charset="0"/>
                <a:cs typeface="Times New Roman" pitchFamily="18" charset="0"/>
              </a:rPr>
              <a:t>6) </a:t>
            </a:r>
            <a:r>
              <a:rPr lang="en-US" sz="2800" u="sng" dirty="0">
                <a:latin typeface="Times New Roman" panose="02020603050405020304" pitchFamily="18" charset="0"/>
                <a:cs typeface="Times New Roman" pitchFamily="18" charset="0"/>
              </a:rPr>
              <a:t>Help Lines</a:t>
            </a:r>
            <a:r>
              <a:rPr lang="en-US" sz="2800" dirty="0">
                <a:latin typeface="Times New Roman" panose="02020603050405020304" pitchFamily="18" charset="0"/>
                <a:cs typeface="Times New Roman" pitchFamily="18" charset="0"/>
              </a:rPr>
              <a:t> - </a:t>
            </a:r>
            <a:r>
              <a:rPr lang="en-US" sz="2800" dirty="0">
                <a:effectLst/>
                <a:latin typeface="Times New Roman" panose="02020603050405020304" pitchFamily="18" charset="0"/>
                <a:ea typeface="SimSun" panose="02010600030101010101" pitchFamily="2" charset="-122"/>
                <a:cs typeface="Times New Roman" panose="02020603050405020304" pitchFamily="18" charset="0"/>
              </a:rPr>
              <a:t>Helps the users to contact to their respective state and central covid help lines in case of emergency</a:t>
            </a:r>
            <a:endParaRPr lang="en-IN" sz="28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2800" dirty="0">
                <a:latin typeface="Times New Roman" panose="02020603050405020304" pitchFamily="18" charset="0"/>
                <a:cs typeface="Times New Roman" pitchFamily="18" charset="0"/>
              </a:rPr>
              <a:t>We believe that this Mobile Application would make it </a:t>
            </a:r>
          </a:p>
          <a:p>
            <a:pPr marL="0" indent="0" algn="just">
              <a:buNone/>
            </a:pPr>
            <a:r>
              <a:rPr lang="en-US" sz="2800" dirty="0">
                <a:latin typeface="Times New Roman" panose="02020603050405020304" pitchFamily="18" charset="0"/>
                <a:cs typeface="Times New Roman" pitchFamily="18" charset="0"/>
              </a:rPr>
              <a:t>Easy to use Mobile Application</a:t>
            </a:r>
          </a:p>
        </p:txBody>
      </p:sp>
    </p:spTree>
    <p:extLst>
      <p:ext uri="{BB962C8B-B14F-4D97-AF65-F5344CB8AC3E}">
        <p14:creationId xmlns:p14="http://schemas.microsoft.com/office/powerpoint/2010/main" val="1057055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0"/>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tx1">
                    <a:lumMod val="95000"/>
                    <a:lumOff val="5000"/>
                  </a:schemeClr>
                </a:solidFill>
              </a:rPr>
              <a:t>Introduction</a:t>
            </a:r>
          </a:p>
          <a:p>
            <a:pPr fontAlgn="auto">
              <a:spcBef>
                <a:spcPts val="0"/>
              </a:spcBef>
              <a:spcAft>
                <a:spcPts val="0"/>
              </a:spcAft>
              <a:defRPr/>
            </a:pPr>
            <a:r>
              <a:rPr lang="en-US" dirty="0">
                <a:solidFill>
                  <a:schemeClr val="tx1">
                    <a:lumMod val="95000"/>
                    <a:lumOff val="5000"/>
                  </a:schemeClr>
                </a:solidFill>
              </a:rPr>
              <a:t>Existing System</a:t>
            </a:r>
          </a:p>
          <a:p>
            <a:pPr fontAlgn="auto">
              <a:spcBef>
                <a:spcPts val="0"/>
              </a:spcBef>
              <a:spcAft>
                <a:spcPts val="0"/>
              </a:spcAft>
              <a:defRPr/>
            </a:pPr>
            <a:r>
              <a:rPr lang="en-US" dirty="0">
                <a:solidFill>
                  <a:schemeClr val="tx1">
                    <a:lumMod val="95000"/>
                    <a:lumOff val="5000"/>
                  </a:schemeClr>
                </a:solidFill>
              </a:rPr>
              <a:t>Proposed System</a:t>
            </a:r>
          </a:p>
          <a:p>
            <a:pPr fontAlgn="auto">
              <a:spcBef>
                <a:spcPts val="0"/>
              </a:spcBef>
              <a:spcAft>
                <a:spcPts val="0"/>
              </a:spcAft>
              <a:defRPr/>
            </a:pPr>
            <a:r>
              <a:rPr lang="en-US" dirty="0">
                <a:solidFill>
                  <a:schemeClr val="tx1">
                    <a:lumMod val="95000"/>
                    <a:lumOff val="5000"/>
                  </a:schemeClr>
                </a:solidFill>
              </a:rPr>
              <a:t>Software requirements</a:t>
            </a:r>
          </a:p>
          <a:p>
            <a:pPr fontAlgn="auto">
              <a:spcBef>
                <a:spcPts val="0"/>
              </a:spcBef>
              <a:spcAft>
                <a:spcPts val="0"/>
              </a:spcAft>
              <a:defRPr/>
            </a:pPr>
            <a:r>
              <a:rPr lang="en-US" dirty="0">
                <a:solidFill>
                  <a:schemeClr val="tx1">
                    <a:lumMod val="95000"/>
                    <a:lumOff val="5000"/>
                  </a:schemeClr>
                </a:solidFill>
              </a:rPr>
              <a:t>References</a:t>
            </a:r>
          </a:p>
        </p:txBody>
      </p:sp>
      <p:sp>
        <p:nvSpPr>
          <p:cNvPr id="11" name="Rectangle 10"/>
          <p:cNvSpPr/>
          <p:nvPr/>
        </p:nvSpPr>
        <p:spPr>
          <a:xfrm>
            <a:off x="0" y="1"/>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0" y="1335087"/>
            <a:ext cx="4795838" cy="646113"/>
          </a:xfrm>
          <a:prstGeom prst="rect">
            <a:avLst/>
          </a:prstGeom>
          <a:noFill/>
        </p:spPr>
        <p:txBody>
          <a:bodyPr>
            <a:spAutoFit/>
          </a:bodyPr>
          <a:lstStyle/>
          <a:p>
            <a:pPr fontAlgn="auto">
              <a:spcBef>
                <a:spcPts val="0"/>
              </a:spcBef>
              <a:spcAft>
                <a:spcPts val="0"/>
              </a:spcAft>
              <a:defRPr/>
            </a:pPr>
            <a:r>
              <a:rPr lang="en-US" sz="3600" b="1" dirty="0">
                <a:solidFill>
                  <a:schemeClr val="tx2">
                    <a:lumMod val="75000"/>
                  </a:schemeClr>
                </a:solidFill>
                <a:latin typeface="Times New Roman" pitchFamily="18" charset="0"/>
                <a:cs typeface="Times New Roman" pitchFamily="18" charset="0"/>
              </a:rPr>
              <a:t>Introduction</a:t>
            </a:r>
            <a:endParaRPr lang="en-GB" sz="3600" dirty="0">
              <a:solidFill>
                <a:schemeClr val="tx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42900" y="2133601"/>
            <a:ext cx="8542930" cy="4343400"/>
          </a:xfrm>
        </p:spPr>
        <p:txBody>
          <a:bodyPr/>
          <a:lstStyle/>
          <a:p>
            <a:pPr algn="just"/>
            <a:r>
              <a:rPr lang="en-US" b="1" dirty="0">
                <a:latin typeface="Times New Roman" pitchFamily="18" charset="0"/>
                <a:cs typeface="Times New Roman" pitchFamily="18" charset="0"/>
              </a:rPr>
              <a:t>Covicare for COVID-19</a:t>
            </a:r>
          </a:p>
          <a:p>
            <a:pPr algn="just"/>
            <a:r>
              <a:rPr lang="en-US" sz="2800" dirty="0">
                <a:latin typeface="Times New Roman" pitchFamily="18" charset="0"/>
                <a:cs typeface="Times New Roman" pitchFamily="18" charset="0"/>
              </a:rPr>
              <a:t>Covicare is built to bring awareness about the covid-19 and help people to battle the pandemic.</a:t>
            </a:r>
          </a:p>
          <a:p>
            <a:pPr algn="just"/>
            <a:r>
              <a:rPr lang="en-US" sz="2800" dirty="0">
                <a:latin typeface="Times New Roman" pitchFamily="18" charset="0"/>
                <a:cs typeface="Times New Roman" pitchFamily="18" charset="0"/>
              </a:rPr>
              <a:t>Users can get all the statistical data they need to know about covid cases , recoveries and deaths.</a:t>
            </a:r>
          </a:p>
          <a:p>
            <a:pPr algn="just"/>
            <a:r>
              <a:rPr lang="en-US" sz="2800" dirty="0">
                <a:latin typeface="Times New Roman" pitchFamily="18" charset="0"/>
                <a:cs typeface="Times New Roman" pitchFamily="18" charset="0"/>
              </a:rPr>
              <a:t>We included some of the important features like helplines , vaccination center locators , plasma donor details and more.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0"/>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tx1">
                    <a:lumMod val="95000"/>
                    <a:lumOff val="5000"/>
                  </a:schemeClr>
                </a:solidFill>
              </a:rPr>
              <a:t>Introduction</a:t>
            </a:r>
          </a:p>
          <a:p>
            <a:pPr fontAlgn="auto">
              <a:spcBef>
                <a:spcPts val="0"/>
              </a:spcBef>
              <a:spcAft>
                <a:spcPts val="0"/>
              </a:spcAft>
              <a:defRPr/>
            </a:pPr>
            <a:r>
              <a:rPr lang="en-US" dirty="0">
                <a:solidFill>
                  <a:schemeClr val="tx1">
                    <a:lumMod val="95000"/>
                    <a:lumOff val="5000"/>
                  </a:schemeClr>
                </a:solidFill>
              </a:rPr>
              <a:t>Existing System</a:t>
            </a:r>
          </a:p>
          <a:p>
            <a:pPr fontAlgn="auto">
              <a:spcBef>
                <a:spcPts val="0"/>
              </a:spcBef>
              <a:spcAft>
                <a:spcPts val="0"/>
              </a:spcAft>
              <a:defRPr/>
            </a:pPr>
            <a:r>
              <a:rPr lang="en-US" dirty="0">
                <a:solidFill>
                  <a:schemeClr val="tx1">
                    <a:lumMod val="95000"/>
                    <a:lumOff val="5000"/>
                  </a:schemeClr>
                </a:solidFill>
              </a:rPr>
              <a:t>Proposed System</a:t>
            </a:r>
          </a:p>
          <a:p>
            <a:pPr fontAlgn="auto">
              <a:spcBef>
                <a:spcPts val="0"/>
              </a:spcBef>
              <a:spcAft>
                <a:spcPts val="0"/>
              </a:spcAft>
              <a:defRPr/>
            </a:pPr>
            <a:r>
              <a:rPr lang="en-US" dirty="0">
                <a:solidFill>
                  <a:schemeClr val="tx1">
                    <a:lumMod val="95000"/>
                    <a:lumOff val="5000"/>
                  </a:schemeClr>
                </a:solidFill>
              </a:rPr>
              <a:t>Software requirements</a:t>
            </a:r>
          </a:p>
          <a:p>
            <a:pPr fontAlgn="auto">
              <a:spcBef>
                <a:spcPts val="0"/>
              </a:spcBef>
              <a:spcAft>
                <a:spcPts val="0"/>
              </a:spcAft>
              <a:defRPr/>
            </a:pPr>
            <a:r>
              <a:rPr lang="en-US" dirty="0">
                <a:solidFill>
                  <a:schemeClr val="tx1">
                    <a:lumMod val="95000"/>
                    <a:lumOff val="5000"/>
                  </a:schemeClr>
                </a:solidFill>
              </a:rPr>
              <a:t>References</a:t>
            </a:r>
          </a:p>
        </p:txBody>
      </p:sp>
      <p:sp>
        <p:nvSpPr>
          <p:cNvPr id="11" name="Rectangle 10"/>
          <p:cNvSpPr/>
          <p:nvPr/>
        </p:nvSpPr>
        <p:spPr>
          <a:xfrm>
            <a:off x="0" y="29571"/>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0" y="1335087"/>
            <a:ext cx="4795838" cy="646113"/>
          </a:xfrm>
          <a:prstGeom prst="rect">
            <a:avLst/>
          </a:prstGeom>
          <a:noFill/>
        </p:spPr>
        <p:txBody>
          <a:bodyPr>
            <a:spAutoFit/>
          </a:bodyPr>
          <a:lstStyle/>
          <a:p>
            <a:pPr fontAlgn="auto">
              <a:spcBef>
                <a:spcPts val="0"/>
              </a:spcBef>
              <a:spcAft>
                <a:spcPts val="0"/>
              </a:spcAft>
              <a:defRPr/>
            </a:pPr>
            <a:r>
              <a:rPr lang="en-US" sz="3600" b="1" dirty="0">
                <a:solidFill>
                  <a:schemeClr val="tx2">
                    <a:lumMod val="75000"/>
                  </a:schemeClr>
                </a:solidFill>
                <a:latin typeface="Times New Roman" pitchFamily="18" charset="0"/>
                <a:cs typeface="Times New Roman" pitchFamily="18" charset="0"/>
              </a:rPr>
              <a:t>Introduction</a:t>
            </a:r>
            <a:endParaRPr lang="en-GB" sz="3600" dirty="0">
              <a:solidFill>
                <a:schemeClr val="tx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42900" y="2133601"/>
            <a:ext cx="8542930" cy="4343400"/>
          </a:xfrm>
        </p:spPr>
        <p:txBody>
          <a:bodyPr/>
          <a:lstStyle/>
          <a:p>
            <a:pPr algn="just"/>
            <a:r>
              <a:rPr lang="en-US" sz="2800" dirty="0">
                <a:latin typeface="Times New Roman" pitchFamily="18" charset="0"/>
                <a:cs typeface="Times New Roman" pitchFamily="18" charset="0"/>
              </a:rPr>
              <a:t>Many people are unaware of the latest updates about the covid-19, like the lockdown news which make people fall in  trouble who are not prepared for it. So , we made a section where the latest happenings can be viewed .</a:t>
            </a:r>
          </a:p>
          <a:p>
            <a:pPr algn="just"/>
            <a:r>
              <a:rPr lang="en-US" sz="2800" dirty="0">
                <a:latin typeface="Times New Roman" pitchFamily="18" charset="0"/>
                <a:cs typeface="Times New Roman" pitchFamily="18" charset="0"/>
              </a:rPr>
              <a:t>Vaccination saves lives. The risk of severe illness and death from COVID-19 is reduced with vaccines. Users can get vaccinated by locating the vaccination center in the Covicare app and stay safe.</a:t>
            </a:r>
          </a:p>
          <a:p>
            <a:pPr algn="just"/>
            <a:r>
              <a:rPr lang="en-US" sz="2800" dirty="0">
                <a:latin typeface="Times New Roman" pitchFamily="18" charset="0"/>
                <a:cs typeface="Times New Roman" pitchFamily="18" charset="0"/>
              </a:rPr>
              <a:t>We believe Covicare will play a vital role in fighting the COVID-19.</a:t>
            </a:r>
          </a:p>
        </p:txBody>
      </p:sp>
    </p:spTree>
    <p:extLst>
      <p:ext uri="{BB962C8B-B14F-4D97-AF65-F5344CB8AC3E}">
        <p14:creationId xmlns:p14="http://schemas.microsoft.com/office/powerpoint/2010/main" val="2542483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0"/>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Times New Roman"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52400" y="1278562"/>
            <a:ext cx="4795838" cy="646331"/>
          </a:xfrm>
          <a:prstGeom prst="rect">
            <a:avLst/>
          </a:prstGeom>
          <a:noFill/>
        </p:spPr>
        <p:txBody>
          <a:bodyPr>
            <a:spAutoFit/>
          </a:bodyPr>
          <a:lstStyle/>
          <a:p>
            <a:pPr fontAlgn="auto">
              <a:spcBef>
                <a:spcPts val="0"/>
              </a:spcBef>
              <a:spcAft>
                <a:spcPts val="0"/>
              </a:spcAft>
              <a:defRPr/>
            </a:pPr>
            <a:r>
              <a:rPr lang="en-US" sz="3600" b="1" dirty="0">
                <a:solidFill>
                  <a:schemeClr val="tx2">
                    <a:lumMod val="75000"/>
                  </a:schemeClr>
                </a:solidFill>
                <a:latin typeface="Times New Roman" pitchFamily="18" charset="0"/>
                <a:cs typeface="Times New Roman" pitchFamily="18" charset="0"/>
              </a:rPr>
              <a:t>Existing System</a:t>
            </a:r>
            <a:endParaRPr lang="en-GB" sz="3600" dirty="0">
              <a:solidFill>
                <a:schemeClr val="tx2">
                  <a:lumMod val="75000"/>
                </a:schemeClr>
              </a:solidFill>
              <a:latin typeface="Times New Roman" pitchFamily="18" charset="0"/>
              <a:cs typeface="Times New Roman" pitchFamily="18" charset="0"/>
            </a:endParaRPr>
          </a:p>
        </p:txBody>
      </p:sp>
      <p:sp>
        <p:nvSpPr>
          <p:cNvPr id="4104" name="TextBox 4"/>
          <p:cNvSpPr txBox="1">
            <a:spLocks noChangeArrowheads="1"/>
          </p:cNvSpPr>
          <p:nvPr/>
        </p:nvSpPr>
        <p:spPr bwMode="auto">
          <a:xfrm>
            <a:off x="152400" y="2307371"/>
            <a:ext cx="8525006" cy="3785652"/>
          </a:xfrm>
          <a:prstGeom prst="rect">
            <a:avLst/>
          </a:prstGeom>
          <a:noFill/>
          <a:ln w="9525">
            <a:noFill/>
            <a:miter lim="800000"/>
            <a:headEnd/>
            <a:tailEnd/>
          </a:ln>
        </p:spPr>
        <p:txBody>
          <a:bodyPr wrap="square">
            <a:spAutoFit/>
          </a:bodyPr>
          <a:lstStyle/>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2062103"/>
            <a:ext cx="8437634" cy="4414897"/>
          </a:xfrm>
        </p:spPr>
        <p:txBody>
          <a:bodyPr/>
          <a:lstStyle/>
          <a:p>
            <a:pPr algn="just">
              <a:spcBef>
                <a:spcPts val="0"/>
              </a:spcBef>
            </a:pPr>
            <a:endParaRPr lang="en-US" sz="2800" dirty="0">
              <a:latin typeface="Times New Roman" pitchFamily="18" charset="0"/>
              <a:cs typeface="Times New Roman" pitchFamily="18" charset="0"/>
            </a:endParaRPr>
          </a:p>
          <a:p>
            <a:pPr marL="0" indent="0" algn="just">
              <a:buNone/>
            </a:pPr>
            <a:r>
              <a:rPr lang="en-US" sz="2800" dirty="0">
                <a:effectLst/>
                <a:latin typeface="Times New Roman" panose="02020603050405020304" pitchFamily="18" charset="0"/>
                <a:ea typeface="SimSun" panose="02010600030101010101" pitchFamily="2" charset="-122"/>
                <a:cs typeface="Times New Roman" panose="02020603050405020304" pitchFamily="18" charset="0"/>
              </a:rPr>
              <a:t>At present, there exist apps like “Aarogya Setu” that provides services like booking your vaccination and keeps you in touch with Indian statistical data, but It doesn’t provide you services like information about global cases, most affected countries, latest news about vaccination, states wise help lines, vaccination centers navigation which saves lives and helps people a lot in this current pandemic. </a:t>
            </a:r>
            <a:endParaRPr lang="en-US" sz="2800" dirty="0">
              <a:latin typeface="Times New Roman" panose="02020603050405020304" pitchFamily="18" charset="0"/>
              <a:cs typeface="Times New Roman" panose="02020603050405020304" pitchFamily="18" charset="0"/>
            </a:endParaRP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rPr>
              <a:t>Introduction</a:t>
            </a:r>
          </a:p>
          <a:p>
            <a:pPr fontAlgn="auto">
              <a:spcBef>
                <a:spcPts val="0"/>
              </a:spcBef>
              <a:spcAft>
                <a:spcPts val="0"/>
              </a:spcAft>
              <a:defRPr/>
            </a:pPr>
            <a:r>
              <a:rPr lang="en-US" b="1" dirty="0">
                <a:solidFill>
                  <a:schemeClr val="tx1">
                    <a:lumMod val="95000"/>
                    <a:lumOff val="5000"/>
                  </a:schemeClr>
                </a:solidFill>
              </a:rPr>
              <a:t>Existing System</a:t>
            </a:r>
          </a:p>
          <a:p>
            <a:pPr fontAlgn="auto">
              <a:spcBef>
                <a:spcPts val="0"/>
              </a:spcBef>
              <a:spcAft>
                <a:spcPts val="0"/>
              </a:spcAft>
              <a:defRPr/>
            </a:pPr>
            <a:r>
              <a:rPr lang="en-US" dirty="0">
                <a:solidFill>
                  <a:schemeClr val="tx1">
                    <a:lumMod val="95000"/>
                    <a:lumOff val="5000"/>
                  </a:schemeClr>
                </a:solidFill>
              </a:rPr>
              <a:t>Proposed System</a:t>
            </a:r>
          </a:p>
          <a:p>
            <a:pPr fontAlgn="auto">
              <a:spcBef>
                <a:spcPts val="0"/>
              </a:spcBef>
              <a:spcAft>
                <a:spcPts val="0"/>
              </a:spcAft>
              <a:defRPr/>
            </a:pPr>
            <a:r>
              <a:rPr lang="en-US" dirty="0">
                <a:solidFill>
                  <a:schemeClr val="tx1">
                    <a:lumMod val="95000"/>
                    <a:lumOff val="5000"/>
                  </a:schemeClr>
                </a:solidFill>
              </a:rPr>
              <a:t>Software requirements</a:t>
            </a:r>
          </a:p>
          <a:p>
            <a:pPr fontAlgn="auto">
              <a:spcBef>
                <a:spcPts val="0"/>
              </a:spcBef>
              <a:spcAft>
                <a:spcPts val="0"/>
              </a:spcAft>
              <a:defRPr/>
            </a:pPr>
            <a:r>
              <a:rPr lang="en-US" dirty="0">
                <a:solidFill>
                  <a:schemeClr val="tx1">
                    <a:lumMod val="95000"/>
                    <a:lumOff val="5000"/>
                  </a:schemeClr>
                </a:solidFill>
              </a:rPr>
              <a:t>References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6550025"/>
            <a:ext cx="762000" cy="307975"/>
          </a:xfrm>
          <a:prstGeom prst="rect">
            <a:avLst/>
          </a:prstGeom>
          <a:solidFill>
            <a:srgbClr val="04064C"/>
          </a:solidFill>
        </p:spPr>
        <p:txBody>
          <a:bodyPr wrap="square">
            <a:spAutoFit/>
          </a:bodyPr>
          <a:lstStyle/>
          <a:p>
            <a:pPr algn="r" fontAlgn="auto">
              <a:spcBef>
                <a:spcPts val="0"/>
              </a:spcBef>
              <a:spcAft>
                <a:spcPts val="0"/>
              </a:spcAft>
              <a:defRPr/>
            </a:pPr>
            <a:endParaRPr lang="en-US" sz="1350" b="1" dirty="0">
              <a:solidFill>
                <a:schemeClr val="bg1"/>
              </a:solidFill>
              <a:latin typeface="Arial" pitchFamily="34" charset="0"/>
              <a:cs typeface="Arial" pitchFamily="34" charset="0"/>
            </a:endParaRPr>
          </a:p>
        </p:txBody>
      </p:sp>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Times New Roman"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0" y="1364440"/>
            <a:ext cx="4795838" cy="646331"/>
          </a:xfrm>
          <a:prstGeom prst="rect">
            <a:avLst/>
          </a:prstGeom>
          <a:noFill/>
        </p:spPr>
        <p:txBody>
          <a:bodyPr>
            <a:spAutoFit/>
          </a:bodyPr>
          <a:lstStyle/>
          <a:p>
            <a:pPr fontAlgn="auto">
              <a:spcBef>
                <a:spcPts val="0"/>
              </a:spcBef>
              <a:spcAft>
                <a:spcPts val="0"/>
              </a:spcAft>
              <a:defRPr/>
            </a:pPr>
            <a:r>
              <a:rPr lang="en-GB" sz="3600" dirty="0">
                <a:solidFill>
                  <a:schemeClr val="tx2">
                    <a:lumMod val="75000"/>
                  </a:schemeClr>
                </a:solidFill>
                <a:latin typeface="Times New Roman" pitchFamily="18" charset="0"/>
                <a:cs typeface="Times New Roman" pitchFamily="18" charset="0"/>
              </a:rPr>
              <a:t>Proposed System</a:t>
            </a:r>
          </a:p>
        </p:txBody>
      </p:sp>
      <p:sp>
        <p:nvSpPr>
          <p:cNvPr id="4103" name="TextBox 2"/>
          <p:cNvSpPr txBox="1">
            <a:spLocks noChangeArrowheads="1"/>
          </p:cNvSpPr>
          <p:nvPr/>
        </p:nvSpPr>
        <p:spPr bwMode="auto">
          <a:xfrm>
            <a:off x="14288" y="6553200"/>
            <a:ext cx="550862" cy="338138"/>
          </a:xfrm>
          <a:prstGeom prst="rect">
            <a:avLst/>
          </a:prstGeom>
          <a:noFill/>
          <a:ln w="9525">
            <a:noFill/>
            <a:miter lim="800000"/>
            <a:headEnd/>
            <a:tailEnd/>
          </a:ln>
        </p:spPr>
        <p:txBody>
          <a:bodyPr wrap="none">
            <a:spAutoFit/>
          </a:bodyPr>
          <a:lstStyle/>
          <a:p>
            <a:r>
              <a:rPr lang="en-US" sz="1600" b="1">
                <a:solidFill>
                  <a:schemeClr val="bg1"/>
                </a:solidFill>
                <a:latin typeface="Times New Roman" pitchFamily="18" charset="0"/>
                <a:cs typeface="Times New Roman" pitchFamily="18" charset="0"/>
              </a:rPr>
              <a:t>2/10</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2062103"/>
            <a:ext cx="8437634" cy="4414897"/>
          </a:xfrm>
        </p:spPr>
        <p:txBody>
          <a:bodyPr/>
          <a:lstStyle/>
          <a:p>
            <a:pPr algn="just">
              <a:spcBef>
                <a:spcPts val="0"/>
              </a:spcBef>
            </a:pPr>
            <a:r>
              <a:rPr lang="en-US" sz="2800" dirty="0">
                <a:latin typeface="Times New Roman" pitchFamily="18" charset="0"/>
                <a:cs typeface="Times New Roman" pitchFamily="18" charset="0"/>
              </a:rPr>
              <a:t>We propose a responsive Mobile Application built using Flutter , Firebase and APIs that has advanced Features than existing system which helps people to better face the current challenging situations</a:t>
            </a:r>
          </a:p>
          <a:p>
            <a:pPr algn="just">
              <a:spcBef>
                <a:spcPts val="0"/>
              </a:spcBef>
            </a:pPr>
            <a:r>
              <a:rPr lang="en-US" sz="2800" dirty="0">
                <a:latin typeface="Times New Roman" pitchFamily="18" charset="0"/>
                <a:cs typeface="Times New Roman" pitchFamily="18" charset="0"/>
              </a:rPr>
              <a:t>Global Cases Provided by  Covicare which is lacking in current existing system</a:t>
            </a:r>
          </a:p>
          <a:p>
            <a:pPr algn="just">
              <a:spcBef>
                <a:spcPts val="0"/>
              </a:spcBef>
            </a:pPr>
            <a:r>
              <a:rPr lang="en-US" sz="2800" dirty="0">
                <a:latin typeface="Times New Roman" pitchFamily="18" charset="0"/>
                <a:cs typeface="Times New Roman" pitchFamily="18" charset="0"/>
              </a:rPr>
              <a:t>Vaccination Center Locator and Help lines are the advanced features that lacks in current existing system</a:t>
            </a:r>
          </a:p>
          <a:p>
            <a:pPr algn="just">
              <a:spcBef>
                <a:spcPts val="0"/>
              </a:spcBef>
            </a:pPr>
            <a:r>
              <a:rPr lang="en-US" sz="2800" dirty="0">
                <a:latin typeface="Times New Roman" pitchFamily="18" charset="0"/>
                <a:cs typeface="Times New Roman" pitchFamily="18" charset="0"/>
              </a:rPr>
              <a:t>This Application covers all the required services to face this current pandemic at one place.</a:t>
            </a:r>
          </a:p>
          <a:p>
            <a:endParaRPr lang="en-US" dirty="0"/>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rPr>
              <a:t>Introduction</a:t>
            </a:r>
          </a:p>
          <a:p>
            <a:pPr fontAlgn="auto">
              <a:spcBef>
                <a:spcPts val="0"/>
              </a:spcBef>
              <a:spcAft>
                <a:spcPts val="0"/>
              </a:spcAft>
              <a:defRPr/>
            </a:pPr>
            <a:r>
              <a:rPr lang="en-US" dirty="0">
                <a:solidFill>
                  <a:schemeClr val="tx1">
                    <a:lumMod val="95000"/>
                    <a:lumOff val="5000"/>
                  </a:schemeClr>
                </a:solidFill>
              </a:rPr>
              <a:t>Existing System</a:t>
            </a:r>
          </a:p>
          <a:p>
            <a:pPr fontAlgn="auto">
              <a:spcBef>
                <a:spcPts val="0"/>
              </a:spcBef>
              <a:spcAft>
                <a:spcPts val="0"/>
              </a:spcAft>
              <a:defRPr/>
            </a:pPr>
            <a:r>
              <a:rPr lang="en-US" b="1" dirty="0">
                <a:solidFill>
                  <a:schemeClr val="tx1">
                    <a:lumMod val="95000"/>
                    <a:lumOff val="5000"/>
                  </a:schemeClr>
                </a:solidFill>
              </a:rPr>
              <a:t>Proposed System</a:t>
            </a:r>
          </a:p>
          <a:p>
            <a:pPr fontAlgn="auto">
              <a:spcBef>
                <a:spcPts val="0"/>
              </a:spcBef>
              <a:spcAft>
                <a:spcPts val="0"/>
              </a:spcAft>
              <a:defRPr/>
            </a:pPr>
            <a:r>
              <a:rPr lang="en-US" dirty="0">
                <a:solidFill>
                  <a:schemeClr val="tx1">
                    <a:lumMod val="95000"/>
                    <a:lumOff val="5000"/>
                  </a:schemeClr>
                </a:solidFill>
              </a:rPr>
              <a:t>Software requirements</a:t>
            </a:r>
          </a:p>
          <a:p>
            <a:pPr fontAlgn="auto">
              <a:spcBef>
                <a:spcPts val="0"/>
              </a:spcBef>
              <a:spcAft>
                <a:spcPts val="0"/>
              </a:spcAft>
              <a:defRPr/>
            </a:pPr>
            <a:r>
              <a:rPr lang="en-US" dirty="0">
                <a:solidFill>
                  <a:schemeClr val="tx1">
                    <a:lumMod val="95000"/>
                    <a:lumOff val="5000"/>
                  </a:schemeClr>
                </a:solidFill>
              </a:rPr>
              <a:t>References</a:t>
            </a:r>
          </a:p>
        </p:txBody>
      </p:sp>
    </p:spTree>
    <p:extLst>
      <p:ext uri="{BB962C8B-B14F-4D97-AF65-F5344CB8AC3E}">
        <p14:creationId xmlns:p14="http://schemas.microsoft.com/office/powerpoint/2010/main" val="3262568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6550025"/>
            <a:ext cx="762000" cy="307975"/>
          </a:xfrm>
          <a:prstGeom prst="rect">
            <a:avLst/>
          </a:prstGeom>
          <a:solidFill>
            <a:srgbClr val="04064C"/>
          </a:solidFill>
        </p:spPr>
        <p:txBody>
          <a:bodyPr wrap="square">
            <a:spAutoFit/>
          </a:bodyPr>
          <a:lstStyle/>
          <a:p>
            <a:pPr algn="r" fontAlgn="auto">
              <a:spcBef>
                <a:spcPts val="0"/>
              </a:spcBef>
              <a:spcAft>
                <a:spcPts val="0"/>
              </a:spcAft>
              <a:defRPr/>
            </a:pPr>
            <a:endParaRPr lang="en-US" sz="1350" b="1" dirty="0">
              <a:solidFill>
                <a:schemeClr val="bg1"/>
              </a:solidFill>
              <a:latin typeface="Arial" pitchFamily="34" charset="0"/>
              <a:cs typeface="Arial" pitchFamily="34" charset="0"/>
            </a:endParaRPr>
          </a:p>
        </p:txBody>
      </p:sp>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Times New Roman"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0" y="1364440"/>
            <a:ext cx="4795838" cy="646331"/>
          </a:xfrm>
          <a:prstGeom prst="rect">
            <a:avLst/>
          </a:prstGeom>
          <a:noFill/>
        </p:spPr>
        <p:txBody>
          <a:bodyPr>
            <a:spAutoFit/>
          </a:bodyPr>
          <a:lstStyle/>
          <a:p>
            <a:pPr fontAlgn="auto">
              <a:spcBef>
                <a:spcPts val="0"/>
              </a:spcBef>
              <a:spcAft>
                <a:spcPts val="0"/>
              </a:spcAft>
              <a:defRPr/>
            </a:pPr>
            <a:r>
              <a:rPr lang="en-GB" sz="3600" dirty="0">
                <a:solidFill>
                  <a:schemeClr val="tx2">
                    <a:lumMod val="75000"/>
                  </a:schemeClr>
                </a:solidFill>
                <a:latin typeface="Times New Roman" pitchFamily="18" charset="0"/>
                <a:cs typeface="Times New Roman" pitchFamily="18" charset="0"/>
              </a:rPr>
              <a:t>Software Requirements</a:t>
            </a:r>
          </a:p>
        </p:txBody>
      </p:sp>
      <p:sp>
        <p:nvSpPr>
          <p:cNvPr id="4103" name="TextBox 2"/>
          <p:cNvSpPr txBox="1">
            <a:spLocks noChangeArrowheads="1"/>
          </p:cNvSpPr>
          <p:nvPr/>
        </p:nvSpPr>
        <p:spPr bwMode="auto">
          <a:xfrm>
            <a:off x="14288" y="6553200"/>
            <a:ext cx="550862" cy="338138"/>
          </a:xfrm>
          <a:prstGeom prst="rect">
            <a:avLst/>
          </a:prstGeom>
          <a:noFill/>
          <a:ln w="9525">
            <a:noFill/>
            <a:miter lim="800000"/>
            <a:headEnd/>
            <a:tailEnd/>
          </a:ln>
        </p:spPr>
        <p:txBody>
          <a:bodyPr wrap="none">
            <a:spAutoFit/>
          </a:bodyPr>
          <a:lstStyle/>
          <a:p>
            <a:r>
              <a:rPr lang="en-US" sz="1600" b="1">
                <a:solidFill>
                  <a:schemeClr val="bg1"/>
                </a:solidFill>
                <a:latin typeface="Times New Roman" pitchFamily="18" charset="0"/>
                <a:cs typeface="Times New Roman" pitchFamily="18" charset="0"/>
              </a:rPr>
              <a:t>2/10</a:t>
            </a:r>
          </a:p>
        </p:txBody>
      </p:sp>
      <p:sp>
        <p:nvSpPr>
          <p:cNvPr id="4104" name="TextBox 4"/>
          <p:cNvSpPr txBox="1">
            <a:spLocks noChangeArrowheads="1"/>
          </p:cNvSpPr>
          <p:nvPr/>
        </p:nvSpPr>
        <p:spPr bwMode="auto">
          <a:xfrm>
            <a:off x="295406" y="2307372"/>
            <a:ext cx="8382000" cy="3477875"/>
          </a:xfrm>
          <a:prstGeom prst="rect">
            <a:avLst/>
          </a:prstGeom>
          <a:noFill/>
          <a:ln w="9525">
            <a:noFill/>
            <a:miter lim="800000"/>
            <a:headEnd/>
            <a:tailEnd/>
          </a:ln>
        </p:spPr>
        <p:txBody>
          <a:bodyPr wrap="square">
            <a:spAutoFit/>
          </a:bodyPr>
          <a:lstStyle/>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2062103"/>
            <a:ext cx="8437634" cy="4414897"/>
          </a:xfrm>
        </p:spPr>
        <p:txBody>
          <a:bodyPr/>
          <a:lstStyle/>
          <a:p>
            <a:pPr algn="just">
              <a:spcBef>
                <a:spcPts val="0"/>
              </a:spcBef>
            </a:pPr>
            <a:r>
              <a:rPr lang="en-US" sz="3000" b="1" dirty="0">
                <a:latin typeface="Times New Roman" pitchFamily="18" charset="0"/>
                <a:cs typeface="Times New Roman" pitchFamily="18" charset="0"/>
              </a:rPr>
              <a:t>Software Used :</a:t>
            </a:r>
          </a:p>
          <a:p>
            <a:pPr algn="just">
              <a:spcBef>
                <a:spcPts val="0"/>
              </a:spcBef>
            </a:pPr>
            <a:r>
              <a:rPr lang="en-US" sz="2800" dirty="0">
                <a:latin typeface="Times New Roman" pitchFamily="18" charset="0"/>
                <a:cs typeface="Times New Roman" pitchFamily="18" charset="0"/>
              </a:rPr>
              <a:t>Flutter </a:t>
            </a:r>
          </a:p>
          <a:p>
            <a:pPr algn="just">
              <a:spcBef>
                <a:spcPts val="0"/>
              </a:spcBef>
            </a:pPr>
            <a:r>
              <a:rPr lang="en-US" sz="2800" dirty="0">
                <a:latin typeface="Times New Roman" pitchFamily="18" charset="0"/>
                <a:cs typeface="Times New Roman" pitchFamily="18" charset="0"/>
              </a:rPr>
              <a:t>Firebase</a:t>
            </a:r>
          </a:p>
          <a:p>
            <a:pPr algn="just">
              <a:spcBef>
                <a:spcPts val="0"/>
              </a:spcBef>
            </a:pPr>
            <a:r>
              <a:rPr lang="en-US" sz="2800" dirty="0">
                <a:latin typeface="Times New Roman" pitchFamily="18" charset="0"/>
                <a:cs typeface="Times New Roman" pitchFamily="18" charset="0"/>
              </a:rPr>
              <a:t>Application Programming Interface(API)</a:t>
            </a:r>
          </a:p>
          <a:p>
            <a:pPr algn="just">
              <a:spcBef>
                <a:spcPts val="0"/>
              </a:spcBef>
            </a:pPr>
            <a:r>
              <a:rPr lang="en-US" sz="2800" dirty="0">
                <a:latin typeface="Times New Roman" pitchFamily="18" charset="0"/>
                <a:cs typeface="Times New Roman" pitchFamily="18" charset="0"/>
              </a:rPr>
              <a:t>Google Maps</a:t>
            </a:r>
          </a:p>
          <a:p>
            <a:pPr marL="0" indent="0">
              <a:buNone/>
            </a:pPr>
            <a:endParaRPr lang="en-US" dirty="0"/>
          </a:p>
        </p:txBody>
      </p:sp>
      <p:sp>
        <p:nvSpPr>
          <p:cNvPr id="13" name="Rectangle 12"/>
          <p:cNvSpPr/>
          <p:nvPr/>
        </p:nvSpPr>
        <p:spPr>
          <a:xfrm>
            <a:off x="4795838" y="-3929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rPr>
              <a:t>Introduction</a:t>
            </a:r>
          </a:p>
          <a:p>
            <a:pPr fontAlgn="auto">
              <a:spcBef>
                <a:spcPts val="0"/>
              </a:spcBef>
              <a:spcAft>
                <a:spcPts val="0"/>
              </a:spcAft>
              <a:defRPr/>
            </a:pPr>
            <a:r>
              <a:rPr lang="en-US" dirty="0">
                <a:solidFill>
                  <a:schemeClr val="tx1">
                    <a:lumMod val="95000"/>
                    <a:lumOff val="5000"/>
                  </a:schemeClr>
                </a:solidFill>
              </a:rPr>
              <a:t>Existing System</a:t>
            </a:r>
          </a:p>
          <a:p>
            <a:pPr fontAlgn="auto">
              <a:spcBef>
                <a:spcPts val="0"/>
              </a:spcBef>
              <a:spcAft>
                <a:spcPts val="0"/>
              </a:spcAft>
              <a:defRPr/>
            </a:pPr>
            <a:r>
              <a:rPr lang="en-US" dirty="0">
                <a:solidFill>
                  <a:schemeClr val="tx1">
                    <a:lumMod val="95000"/>
                    <a:lumOff val="5000"/>
                  </a:schemeClr>
                </a:solidFill>
              </a:rPr>
              <a:t>Proposed System</a:t>
            </a:r>
          </a:p>
          <a:p>
            <a:pPr fontAlgn="auto">
              <a:spcBef>
                <a:spcPts val="0"/>
              </a:spcBef>
              <a:spcAft>
                <a:spcPts val="0"/>
              </a:spcAft>
              <a:defRPr/>
            </a:pPr>
            <a:r>
              <a:rPr lang="en-US" b="1" dirty="0">
                <a:solidFill>
                  <a:schemeClr val="tx1">
                    <a:lumMod val="95000"/>
                    <a:lumOff val="5000"/>
                  </a:schemeClr>
                </a:solidFill>
              </a:rPr>
              <a:t>Software Requirements</a:t>
            </a:r>
          </a:p>
          <a:p>
            <a:pPr fontAlgn="auto">
              <a:spcBef>
                <a:spcPts val="0"/>
              </a:spcBef>
              <a:spcAft>
                <a:spcPts val="0"/>
              </a:spcAft>
              <a:defRPr/>
            </a:pPr>
            <a:r>
              <a:rPr lang="en-US" dirty="0">
                <a:solidFill>
                  <a:schemeClr val="tx1">
                    <a:lumMod val="95000"/>
                    <a:lumOff val="5000"/>
                  </a:schemeClr>
                </a:solidFill>
              </a:rPr>
              <a:t>References</a:t>
            </a:r>
          </a:p>
        </p:txBody>
      </p:sp>
    </p:spTree>
    <p:extLst>
      <p:ext uri="{BB962C8B-B14F-4D97-AF65-F5344CB8AC3E}">
        <p14:creationId xmlns:p14="http://schemas.microsoft.com/office/powerpoint/2010/main" val="1888603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714</TotalTime>
  <Words>743</Words>
  <Application>Microsoft Office PowerPoint</Application>
  <PresentationFormat>On-screen Show (4:3)</PresentationFormat>
  <Paragraphs>166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 Antiqua</vt:lpstr>
      <vt:lpstr>Calibri</vt:lpstr>
      <vt:lpstr>Times New Roman</vt:lpstr>
      <vt:lpstr>Office Theme</vt:lpstr>
      <vt:lpstr>Covicare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Sambit</dc:creator>
  <cp:lastModifiedBy>siddo samith</cp:lastModifiedBy>
  <cp:revision>149</cp:revision>
  <dcterms:created xsi:type="dcterms:W3CDTF">2013-05-08T19:42:37Z</dcterms:created>
  <dcterms:modified xsi:type="dcterms:W3CDTF">2021-06-11T05:01:46Z</dcterms:modified>
</cp:coreProperties>
</file>