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62" r:id="rId4"/>
    <p:sldId id="261" r:id="rId5"/>
    <p:sldId id="263" r:id="rId6"/>
    <p:sldId id="264" r:id="rId7"/>
    <p:sldId id="265" r:id="rId8"/>
    <p:sldId id="267" r:id="rId9"/>
    <p:sldId id="268" r:id="rId10"/>
    <p:sldId id="273" r:id="rId11"/>
    <p:sldId id="270" r:id="rId12"/>
    <p:sldId id="272" r:id="rId13"/>
    <p:sldId id="274" r:id="rId14"/>
    <p:sldId id="275" r:id="rId15"/>
    <p:sldId id="276"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5"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F73A29-9F08-4F11-94C4-14E215560107}" type="datetimeFigureOut">
              <a:rPr lang="en-US" smtClean="0"/>
              <a:pPr/>
              <a:t>10/18/2023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C708AF-4CC2-42A0-B9D8-4BB785AE3E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C708AF-4CC2-42A0-B9D8-4BB785AE3EB7}"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C708AF-4CC2-42A0-B9D8-4BB785AE3EB7}"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F20532B-933F-4777-A3E5-CE054DE9D6E3}" type="datetimeFigureOut">
              <a:rPr lang="en-US" smtClean="0"/>
              <a:pPr/>
              <a:t>10/18/2023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E9123D4-E453-421A-B849-8BA27E20C2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20532B-933F-4777-A3E5-CE054DE9D6E3}"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123D4-E453-421A-B849-8BA27E20C2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20532B-933F-4777-A3E5-CE054DE9D6E3}"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123D4-E453-421A-B849-8BA27E20C2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20532B-933F-4777-A3E5-CE054DE9D6E3}"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123D4-E453-421A-B849-8BA27E20C2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20532B-933F-4777-A3E5-CE054DE9D6E3}"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123D4-E453-421A-B849-8BA27E20C2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20532B-933F-4777-A3E5-CE054DE9D6E3}"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123D4-E453-421A-B849-8BA27E20C2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20532B-933F-4777-A3E5-CE054DE9D6E3}" type="datetimeFigureOut">
              <a:rPr lang="en-US" smtClean="0"/>
              <a:pPr/>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9123D4-E453-421A-B849-8BA27E20C2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20532B-933F-4777-A3E5-CE054DE9D6E3}"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9123D4-E453-421A-B849-8BA27E20C2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0532B-933F-4777-A3E5-CE054DE9D6E3}"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9123D4-E453-421A-B849-8BA27E20C2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20532B-933F-4777-A3E5-CE054DE9D6E3}"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123D4-E453-421A-B849-8BA27E20C2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20532B-933F-4777-A3E5-CE054DE9D6E3}"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E9123D4-E453-421A-B849-8BA27E20C29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20532B-933F-4777-A3E5-CE054DE9D6E3}" type="datetimeFigureOut">
              <a:rPr lang="en-US" smtClean="0"/>
              <a:pPr/>
              <a:t>10/18/2023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E9123D4-E453-421A-B849-8BA27E20C29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python-datetime-modu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PRODUCT SALES ANALYSIS</a:t>
            </a:r>
            <a:endParaRPr lang="en-US" dirty="0"/>
          </a:p>
        </p:txBody>
      </p:sp>
      <p:sp>
        <p:nvSpPr>
          <p:cNvPr id="3" name="Subtitle 2"/>
          <p:cNvSpPr>
            <a:spLocks noGrp="1"/>
          </p:cNvSpPr>
          <p:nvPr>
            <p:ph type="subTitle" idx="1"/>
          </p:nvPr>
        </p:nvSpPr>
        <p:spPr/>
        <p:txBody>
          <a:bodyPr>
            <a:normAutofit fontScale="92500" lnSpcReduction="10000"/>
          </a:bodyPr>
          <a:lstStyle/>
          <a:p>
            <a:r>
              <a:rPr lang="en-IN" dirty="0" smtClean="0"/>
              <a:t> </a:t>
            </a:r>
          </a:p>
          <a:p>
            <a:endParaRPr lang="en-IN" dirty="0" smtClean="0"/>
          </a:p>
          <a:p>
            <a:r>
              <a:rPr lang="en-IN" dirty="0" smtClean="0"/>
              <a:t>PRESENTED </a:t>
            </a:r>
            <a:r>
              <a:rPr lang="en-IN" dirty="0" smtClean="0"/>
              <a:t>BY:</a:t>
            </a:r>
          </a:p>
          <a:p>
            <a:r>
              <a:rPr lang="en-US" dirty="0" smtClean="0"/>
              <a:t>SAMITHA.R</a:t>
            </a:r>
            <a:endParaRPr lang="en-US" dirty="0" smtClean="0"/>
          </a:p>
          <a:p>
            <a:endParaRPr lang="en-US" dirty="0" smtClean="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pPr>
              <a:buNone/>
            </a:pPr>
            <a:r>
              <a:rPr lang="en-IN" dirty="0" smtClean="0">
                <a:solidFill>
                  <a:srgbClr val="7030A0"/>
                </a:solidFill>
              </a:rPr>
              <a:t>OUTPUT:</a:t>
            </a:r>
            <a:endParaRPr lang="en-US" dirty="0">
              <a:solidFill>
                <a:srgbClr val="7030A0"/>
              </a:solidFill>
            </a:endParaRPr>
          </a:p>
        </p:txBody>
      </p:sp>
      <p:pic>
        <p:nvPicPr>
          <p:cNvPr id="4" name="Picture 3" descr="Screenshot (10).png"/>
          <p:cNvPicPr>
            <a:picLocks noChangeAspect="1"/>
          </p:cNvPicPr>
          <p:nvPr/>
        </p:nvPicPr>
        <p:blipFill>
          <a:blip r:embed="rId2"/>
          <a:stretch>
            <a:fillRect/>
          </a:stretch>
        </p:blipFill>
        <p:spPr>
          <a:xfrm>
            <a:off x="651915" y="2704999"/>
            <a:ext cx="7840170" cy="14480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fontScale="85000" lnSpcReduction="20000"/>
          </a:bodyPr>
          <a:lstStyle/>
          <a:p>
            <a:pPr>
              <a:buNone/>
            </a:pPr>
            <a:r>
              <a:rPr lang="en-IN" dirty="0" smtClean="0">
                <a:solidFill>
                  <a:srgbClr val="C00000"/>
                </a:solidFill>
              </a:rPr>
              <a:t>Step 6:</a:t>
            </a:r>
          </a:p>
          <a:p>
            <a:pPr>
              <a:buNone/>
            </a:pPr>
            <a:r>
              <a:rPr lang="en-IN" dirty="0" smtClean="0">
                <a:solidFill>
                  <a:srgbClr val="C00000"/>
                </a:solidFill>
              </a:rPr>
              <a:t>   </a:t>
            </a:r>
            <a:r>
              <a:rPr lang="en-US" dirty="0" smtClean="0"/>
              <a:t>For data visualization, we will proceed with </a:t>
            </a:r>
            <a:r>
              <a:rPr lang="en-US" dirty="0" err="1" smtClean="0"/>
              <a:t>Matplotlib</a:t>
            </a:r>
            <a:r>
              <a:rPr lang="en-US" dirty="0" smtClean="0"/>
              <a:t> for better comprehensibility, as it is one of the most convenient and commonly used libraries. But, It is up to you to choose any of the pre-existing libraries like </a:t>
            </a:r>
            <a:r>
              <a:rPr lang="en-US" dirty="0" err="1" smtClean="0"/>
              <a:t>Matplotlib</a:t>
            </a:r>
            <a:r>
              <a:rPr lang="en-US" dirty="0" smtClean="0"/>
              <a:t>, </a:t>
            </a:r>
            <a:r>
              <a:rPr lang="en-US" dirty="0" err="1" smtClean="0"/>
              <a:t>Ggplot</a:t>
            </a:r>
            <a:r>
              <a:rPr lang="en-US" dirty="0" smtClean="0"/>
              <a:t>, </a:t>
            </a:r>
            <a:r>
              <a:rPr lang="en-US" dirty="0" err="1" smtClean="0"/>
              <a:t>Seaborn</a:t>
            </a:r>
            <a:r>
              <a:rPr lang="en-US" dirty="0" smtClean="0"/>
              <a:t>, etc., to plot the data graphically.</a:t>
            </a:r>
          </a:p>
          <a:p>
            <a:pPr>
              <a:buNone/>
            </a:pPr>
            <a:r>
              <a:rPr lang="en-IN" dirty="0" smtClean="0">
                <a:solidFill>
                  <a:srgbClr val="7030A0"/>
                </a:solidFill>
              </a:rPr>
              <a:t>PROGRAM:</a:t>
            </a:r>
          </a:p>
          <a:p>
            <a:pPr>
              <a:buNone/>
            </a:pPr>
            <a:r>
              <a:rPr lang="en-IN" dirty="0" smtClean="0">
                <a:solidFill>
                  <a:srgbClr val="00B0F0"/>
                </a:solidFill>
              </a:rPr>
              <a:t> import </a:t>
            </a:r>
            <a:r>
              <a:rPr lang="en-IN" dirty="0" err="1" smtClean="0">
                <a:solidFill>
                  <a:srgbClr val="00B0F0"/>
                </a:solidFill>
              </a:rPr>
              <a:t>matplotlib.pyplot</a:t>
            </a:r>
            <a:r>
              <a:rPr lang="en-IN" dirty="0" smtClean="0">
                <a:solidFill>
                  <a:srgbClr val="00B0F0"/>
                </a:solidFill>
              </a:rPr>
              <a:t> as </a:t>
            </a:r>
            <a:r>
              <a:rPr lang="en-IN" dirty="0" err="1" smtClean="0">
                <a:solidFill>
                  <a:srgbClr val="00B0F0"/>
                </a:solidFill>
              </a:rPr>
              <a:t>plt</a:t>
            </a:r>
            <a:endParaRPr lang="en-IN" dirty="0" smtClean="0">
              <a:solidFill>
                <a:srgbClr val="00B0F0"/>
              </a:solidFill>
            </a:endParaRPr>
          </a:p>
          <a:p>
            <a:pPr>
              <a:buNone/>
            </a:pPr>
            <a:r>
              <a:rPr lang="en-IN" dirty="0" smtClean="0">
                <a:solidFill>
                  <a:srgbClr val="00B0F0"/>
                </a:solidFill>
              </a:rPr>
              <a:t>fig=</a:t>
            </a:r>
            <a:r>
              <a:rPr lang="en-IN" dirty="0" err="1" smtClean="0">
                <a:solidFill>
                  <a:srgbClr val="00B0F0"/>
                </a:solidFill>
              </a:rPr>
              <a:t>plt.figure</a:t>
            </a:r>
            <a:r>
              <a:rPr lang="en-IN" dirty="0" smtClean="0">
                <a:solidFill>
                  <a:srgbClr val="00B0F0"/>
                </a:solidFill>
              </a:rPr>
              <a:t>()</a:t>
            </a:r>
          </a:p>
          <a:p>
            <a:pPr>
              <a:buNone/>
            </a:pPr>
            <a:r>
              <a:rPr lang="en-IN" dirty="0" err="1" smtClean="0">
                <a:solidFill>
                  <a:srgbClr val="00B0F0"/>
                </a:solidFill>
              </a:rPr>
              <a:t>ax</a:t>
            </a:r>
            <a:r>
              <a:rPr lang="en-IN" dirty="0" smtClean="0">
                <a:solidFill>
                  <a:srgbClr val="00B0F0"/>
                </a:solidFill>
              </a:rPr>
              <a:t>=</a:t>
            </a:r>
            <a:r>
              <a:rPr lang="en-IN" dirty="0" err="1" smtClean="0">
                <a:solidFill>
                  <a:srgbClr val="00B0F0"/>
                </a:solidFill>
              </a:rPr>
              <a:t>fig.add_axes</a:t>
            </a:r>
            <a:r>
              <a:rPr lang="en-IN" dirty="0" smtClean="0">
                <a:solidFill>
                  <a:srgbClr val="00B0F0"/>
                </a:solidFill>
              </a:rPr>
              <a:t>([0,0,1,1])</a:t>
            </a:r>
          </a:p>
          <a:p>
            <a:pPr>
              <a:buNone/>
            </a:pPr>
            <a:r>
              <a:rPr lang="en-US" dirty="0" smtClean="0">
                <a:solidFill>
                  <a:srgbClr val="00B0F0"/>
                </a:solidFill>
              </a:rPr>
              <a:t>products=['</a:t>
            </a:r>
            <a:r>
              <a:rPr lang="en-US" dirty="0" err="1" smtClean="0">
                <a:solidFill>
                  <a:srgbClr val="00B0F0"/>
                </a:solidFill>
              </a:rPr>
              <a:t>grocery','vegetables','cosmetics','fruits','home</a:t>
            </a:r>
            <a:r>
              <a:rPr lang="en-US" dirty="0" smtClean="0">
                <a:solidFill>
                  <a:srgbClr val="00B0F0"/>
                </a:solidFill>
              </a:rPr>
              <a:t> expenditure']</a:t>
            </a:r>
          </a:p>
          <a:p>
            <a:pPr>
              <a:buNone/>
            </a:pPr>
            <a:r>
              <a:rPr lang="en-IN" dirty="0" err="1" smtClean="0">
                <a:solidFill>
                  <a:srgbClr val="00B0F0"/>
                </a:solidFill>
              </a:rPr>
              <a:t>productsold</a:t>
            </a:r>
            <a:r>
              <a:rPr lang="en-IN" dirty="0" smtClean="0">
                <a:solidFill>
                  <a:srgbClr val="00B0F0"/>
                </a:solidFill>
              </a:rPr>
              <a:t>=[19,89,0,58,42]</a:t>
            </a:r>
          </a:p>
          <a:p>
            <a:pPr>
              <a:buNone/>
            </a:pPr>
            <a:r>
              <a:rPr lang="en-IN" dirty="0" smtClean="0">
                <a:solidFill>
                  <a:srgbClr val="00B0F0"/>
                </a:solidFill>
              </a:rPr>
              <a:t>ax.bar(</a:t>
            </a:r>
            <a:r>
              <a:rPr lang="en-IN" dirty="0" err="1" smtClean="0">
                <a:solidFill>
                  <a:srgbClr val="00B0F0"/>
                </a:solidFill>
              </a:rPr>
              <a:t>products,productsold</a:t>
            </a:r>
            <a:r>
              <a:rPr lang="en-IN" dirty="0" smtClean="0">
                <a:solidFill>
                  <a:srgbClr val="00B0F0"/>
                </a:solidFill>
              </a:rPr>
              <a:t>)</a:t>
            </a:r>
          </a:p>
          <a:p>
            <a:pPr>
              <a:buNone/>
            </a:pPr>
            <a:r>
              <a:rPr lang="en-IN" dirty="0" err="1" smtClean="0">
                <a:solidFill>
                  <a:srgbClr val="00B0F0"/>
                </a:solidFill>
              </a:rPr>
              <a:t>plt.show</a:t>
            </a:r>
            <a:endParaRPr lang="en-IN" dirty="0" smtClean="0">
              <a:solidFill>
                <a:srgbClr val="00B0F0"/>
              </a:solidFill>
            </a:endParaRPr>
          </a:p>
          <a:p>
            <a:pPr>
              <a:buNone/>
            </a:pPr>
            <a:r>
              <a:rPr lang="en-IN" dirty="0" smtClean="0">
                <a:solidFill>
                  <a:srgbClr val="00B0F0"/>
                </a:solidFill>
              </a:rPr>
              <a:t> </a:t>
            </a:r>
            <a:endParaRPr lang="en-US" dirty="0">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2984"/>
            <a:ext cx="9144000" cy="5715016"/>
          </a:xfrm>
        </p:spPr>
        <p:txBody>
          <a:bodyPr/>
          <a:lstStyle/>
          <a:p>
            <a:pPr>
              <a:buNone/>
            </a:pPr>
            <a:r>
              <a:rPr lang="en-IN" dirty="0" smtClean="0">
                <a:solidFill>
                  <a:srgbClr val="7030A0"/>
                </a:solidFill>
              </a:rPr>
              <a:t>OUTPUT:</a:t>
            </a:r>
            <a:endParaRPr lang="en-US" dirty="0">
              <a:solidFill>
                <a:srgbClr val="7030A0"/>
              </a:solidFill>
            </a:endParaRPr>
          </a:p>
        </p:txBody>
      </p:sp>
      <p:pic>
        <p:nvPicPr>
          <p:cNvPr id="4" name="Picture 3" descr="Screenshot (12).png"/>
          <p:cNvPicPr>
            <a:picLocks noChangeAspect="1"/>
          </p:cNvPicPr>
          <p:nvPr/>
        </p:nvPicPr>
        <p:blipFill>
          <a:blip r:embed="rId2"/>
          <a:stretch>
            <a:fillRect/>
          </a:stretch>
        </p:blipFill>
        <p:spPr>
          <a:xfrm>
            <a:off x="642910" y="1928802"/>
            <a:ext cx="8154539" cy="44678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229600" cy="5253054"/>
          </a:xfrm>
        </p:spPr>
        <p:txBody>
          <a:bodyPr/>
          <a:lstStyle/>
          <a:p>
            <a:pPr>
              <a:buNone/>
            </a:pPr>
            <a:r>
              <a:rPr lang="en-IN" dirty="0" smtClean="0">
                <a:solidFill>
                  <a:srgbClr val="7030A0"/>
                </a:solidFill>
              </a:rPr>
              <a:t>PROGRAM:</a:t>
            </a:r>
          </a:p>
          <a:p>
            <a:endParaRPr lang="en-IN" dirty="0" smtClean="0"/>
          </a:p>
          <a:p>
            <a:pPr>
              <a:buNone/>
            </a:pPr>
            <a:r>
              <a:rPr lang="en-IN" dirty="0" smtClean="0">
                <a:solidFill>
                  <a:srgbClr val="00B0F0"/>
                </a:solidFill>
              </a:rPr>
              <a:t>import </a:t>
            </a:r>
            <a:r>
              <a:rPr lang="en-IN" dirty="0" err="1" smtClean="0">
                <a:solidFill>
                  <a:srgbClr val="00B0F0"/>
                </a:solidFill>
              </a:rPr>
              <a:t>matplotlib.pyplot</a:t>
            </a:r>
            <a:r>
              <a:rPr lang="en-IN" dirty="0" smtClean="0">
                <a:solidFill>
                  <a:srgbClr val="00B0F0"/>
                </a:solidFill>
              </a:rPr>
              <a:t> as </a:t>
            </a:r>
            <a:r>
              <a:rPr lang="en-IN" dirty="0" err="1" smtClean="0">
                <a:solidFill>
                  <a:srgbClr val="00B0F0"/>
                </a:solidFill>
              </a:rPr>
              <a:t>plt</a:t>
            </a:r>
            <a:endParaRPr lang="en-IN" dirty="0" smtClean="0">
              <a:solidFill>
                <a:srgbClr val="00B0F0"/>
              </a:solidFill>
            </a:endParaRPr>
          </a:p>
          <a:p>
            <a:pPr>
              <a:buNone/>
            </a:pPr>
            <a:r>
              <a:rPr lang="en-IN" dirty="0" smtClean="0">
                <a:solidFill>
                  <a:srgbClr val="00B0F0"/>
                </a:solidFill>
              </a:rPr>
              <a:t>fig=</a:t>
            </a:r>
            <a:r>
              <a:rPr lang="en-IN" dirty="0" err="1" smtClean="0">
                <a:solidFill>
                  <a:srgbClr val="00B0F0"/>
                </a:solidFill>
              </a:rPr>
              <a:t>plt.figure</a:t>
            </a:r>
            <a:r>
              <a:rPr lang="en-IN" dirty="0" smtClean="0">
                <a:solidFill>
                  <a:srgbClr val="00B0F0"/>
                </a:solidFill>
              </a:rPr>
              <a:t>()</a:t>
            </a:r>
          </a:p>
          <a:p>
            <a:pPr>
              <a:buNone/>
            </a:pPr>
            <a:r>
              <a:rPr lang="en-IN" dirty="0" err="1" smtClean="0">
                <a:solidFill>
                  <a:srgbClr val="00B0F0"/>
                </a:solidFill>
              </a:rPr>
              <a:t>ax</a:t>
            </a:r>
            <a:r>
              <a:rPr lang="en-IN" dirty="0" smtClean="0">
                <a:solidFill>
                  <a:srgbClr val="00B0F0"/>
                </a:solidFill>
              </a:rPr>
              <a:t>=</a:t>
            </a:r>
            <a:r>
              <a:rPr lang="en-IN" dirty="0" err="1" smtClean="0">
                <a:solidFill>
                  <a:srgbClr val="00B0F0"/>
                </a:solidFill>
              </a:rPr>
              <a:t>fig.add_axes</a:t>
            </a:r>
            <a:r>
              <a:rPr lang="en-IN" dirty="0" smtClean="0">
                <a:solidFill>
                  <a:srgbClr val="00B0F0"/>
                </a:solidFill>
              </a:rPr>
              <a:t>([0,0,1,1])</a:t>
            </a:r>
          </a:p>
          <a:p>
            <a:pPr>
              <a:buNone/>
            </a:pPr>
            <a:r>
              <a:rPr lang="en-US" dirty="0" smtClean="0">
                <a:solidFill>
                  <a:srgbClr val="00B0F0"/>
                </a:solidFill>
              </a:rPr>
              <a:t>products=['</a:t>
            </a:r>
            <a:r>
              <a:rPr lang="en-US" dirty="0" err="1" smtClean="0">
                <a:solidFill>
                  <a:srgbClr val="00B0F0"/>
                </a:solidFill>
              </a:rPr>
              <a:t>grocery','vegetables','cosmetics','fruits','home</a:t>
            </a:r>
            <a:r>
              <a:rPr lang="en-US" dirty="0" smtClean="0">
                <a:solidFill>
                  <a:srgbClr val="00B0F0"/>
                </a:solidFill>
              </a:rPr>
              <a:t> expenditure']</a:t>
            </a:r>
          </a:p>
          <a:p>
            <a:pPr>
              <a:buNone/>
            </a:pPr>
            <a:r>
              <a:rPr lang="en-IN" dirty="0" err="1" smtClean="0">
                <a:solidFill>
                  <a:srgbClr val="00B0F0"/>
                </a:solidFill>
              </a:rPr>
              <a:t>productsold</a:t>
            </a:r>
            <a:r>
              <a:rPr lang="en-IN" dirty="0" smtClean="0">
                <a:solidFill>
                  <a:srgbClr val="00B0F0"/>
                </a:solidFill>
              </a:rPr>
              <a:t>=[81,11,0,42,58]</a:t>
            </a:r>
          </a:p>
          <a:p>
            <a:pPr>
              <a:buNone/>
            </a:pPr>
            <a:r>
              <a:rPr lang="en-IN" dirty="0" smtClean="0">
                <a:solidFill>
                  <a:srgbClr val="00B0F0"/>
                </a:solidFill>
              </a:rPr>
              <a:t>ax.bar(</a:t>
            </a:r>
            <a:r>
              <a:rPr lang="en-IN" dirty="0" err="1" smtClean="0">
                <a:solidFill>
                  <a:srgbClr val="00B0F0"/>
                </a:solidFill>
              </a:rPr>
              <a:t>products,productsold</a:t>
            </a:r>
            <a:r>
              <a:rPr lang="en-IN" dirty="0" smtClean="0">
                <a:solidFill>
                  <a:srgbClr val="00B0F0"/>
                </a:solidFill>
              </a:rPr>
              <a:t>)</a:t>
            </a:r>
          </a:p>
          <a:p>
            <a:pPr>
              <a:buNone/>
            </a:pPr>
            <a:r>
              <a:rPr lang="en-IN" dirty="0" err="1" smtClean="0">
                <a:solidFill>
                  <a:srgbClr val="00B0F0"/>
                </a:solidFill>
              </a:rPr>
              <a:t>plt.show</a:t>
            </a:r>
            <a:endParaRPr lang="en-IN" dirty="0" smtClean="0">
              <a:solidFill>
                <a:srgbClr val="00B0F0"/>
              </a:solidFill>
            </a:endParaRPr>
          </a:p>
          <a:p>
            <a:pPr>
              <a:buNone/>
            </a:pPr>
            <a:endParaRPr lang="en-US" dirty="0">
              <a:solidFill>
                <a:srgbClr val="00B0F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pPr>
              <a:buNone/>
            </a:pPr>
            <a:r>
              <a:rPr lang="en-IN" dirty="0" smtClean="0">
                <a:solidFill>
                  <a:srgbClr val="7030A0"/>
                </a:solidFill>
              </a:rPr>
              <a:t>OUTPUT:</a:t>
            </a:r>
            <a:endParaRPr lang="en-US" dirty="0">
              <a:solidFill>
                <a:srgbClr val="7030A0"/>
              </a:solidFill>
            </a:endParaRPr>
          </a:p>
        </p:txBody>
      </p:sp>
      <p:pic>
        <p:nvPicPr>
          <p:cNvPr id="4" name="Picture 3" descr="Screenshot (11).png"/>
          <p:cNvPicPr>
            <a:picLocks noChangeAspect="1"/>
          </p:cNvPicPr>
          <p:nvPr/>
        </p:nvPicPr>
        <p:blipFill>
          <a:blip r:embed="rId2"/>
          <a:stretch>
            <a:fillRect/>
          </a:stretch>
        </p:blipFill>
        <p:spPr>
          <a:xfrm>
            <a:off x="928662" y="1857364"/>
            <a:ext cx="7049484" cy="46012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SALES REPORTING:</a:t>
            </a:r>
            <a:endParaRPr lang="en-US" dirty="0"/>
          </a:p>
        </p:txBody>
      </p:sp>
      <p:sp>
        <p:nvSpPr>
          <p:cNvPr id="3" name="Content Placeholder 2"/>
          <p:cNvSpPr>
            <a:spLocks noGrp="1"/>
          </p:cNvSpPr>
          <p:nvPr>
            <p:ph idx="1"/>
          </p:nvPr>
        </p:nvSpPr>
        <p:spPr>
          <a:xfrm>
            <a:off x="357158" y="1857364"/>
            <a:ext cx="8786842" cy="5000636"/>
          </a:xfrm>
        </p:spPr>
        <p:txBody>
          <a:bodyPr/>
          <a:lstStyle/>
          <a:p>
            <a:pPr>
              <a:buNone/>
            </a:pPr>
            <a:r>
              <a:rPr lang="en-IN" dirty="0" smtClean="0"/>
              <a:t> </a:t>
            </a:r>
            <a:r>
              <a:rPr lang="en-IN" i="1" dirty="0" smtClean="0"/>
              <a:t>Sales reporting is the summarizing information about sales. Companies often use sales reporting to track sales progress and to communicate with inventors executives.</a:t>
            </a:r>
          </a:p>
          <a:p>
            <a:pPr>
              <a:buNone/>
            </a:pPr>
            <a:r>
              <a:rPr lang="en-IN" i="1" dirty="0" smtClean="0"/>
              <a:t> </a:t>
            </a:r>
            <a:r>
              <a:rPr lang="en-IN" sz="3200" i="1" dirty="0" smtClean="0">
                <a:solidFill>
                  <a:schemeClr val="accent5"/>
                </a:solidFill>
              </a:rPr>
              <a:t>For example</a:t>
            </a:r>
          </a:p>
          <a:p>
            <a:pPr>
              <a:buNone/>
            </a:pPr>
            <a:r>
              <a:rPr lang="en-IN" i="1" dirty="0" smtClean="0"/>
              <a:t>             They may report monthly sales figures to shareholders so that investors can better understand hoe their investments are performing</a:t>
            </a:r>
            <a:r>
              <a:rPr lang="en-IN"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pPr fontAlgn="base">
              <a:buNone/>
            </a:pPr>
            <a:r>
              <a:rPr lang="en-US" i="1" dirty="0" smtClean="0"/>
              <a:t>   The results are indicative of how sales typically peak in groceries prominently, and this data can be incorporated into business decisions to promote </a:t>
            </a:r>
            <a:r>
              <a:rPr lang="en-US" i="1" smtClean="0"/>
              <a:t>a grocery product </a:t>
            </a:r>
            <a:r>
              <a:rPr lang="en-US" i="1" dirty="0" smtClean="0"/>
              <a:t>specifically.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INTRODUCTION</a:t>
            </a:r>
            <a:br>
              <a:rPr lang="en-IN" dirty="0" smtClean="0"/>
            </a:br>
            <a:endParaRPr lang="en-US" dirty="0"/>
          </a:p>
        </p:txBody>
      </p:sp>
      <p:sp>
        <p:nvSpPr>
          <p:cNvPr id="3" name="Content Placeholder 2"/>
          <p:cNvSpPr>
            <a:spLocks noGrp="1"/>
          </p:cNvSpPr>
          <p:nvPr>
            <p:ph idx="1"/>
          </p:nvPr>
        </p:nvSpPr>
        <p:spPr>
          <a:xfrm>
            <a:off x="457200" y="1214422"/>
            <a:ext cx="8229600" cy="4911741"/>
          </a:xfrm>
        </p:spPr>
        <p:txBody>
          <a:bodyPr/>
          <a:lstStyle/>
          <a:p>
            <a:pPr>
              <a:buNone/>
            </a:pPr>
            <a:r>
              <a:rPr lang="en-IN" dirty="0" smtClean="0"/>
              <a:t>            </a:t>
            </a:r>
            <a:r>
              <a:rPr lang="en-IN" i="1" dirty="0" smtClean="0"/>
              <a:t>product sales analysis is reviewing your sales data to identify trends and patterns .sales data can help you make better decisions about your product, pricing, promotions, inventory, customer needs other aspects of your business.</a:t>
            </a:r>
          </a:p>
          <a:p>
            <a:pPr>
              <a:buNone/>
            </a:pPr>
            <a:r>
              <a:rPr lang="en-IN" i="1" dirty="0" smtClean="0"/>
              <a:t>            sales analysis can be as simple as reviewing your sales figures regularly. But  it can also involve more complex statistical methods . Either way, the goal is to gain insight that will help you boost sales and improve your bottom line.</a:t>
            </a:r>
          </a:p>
          <a:p>
            <a:pPr>
              <a:buNone/>
            </a:pPr>
            <a:r>
              <a:rPr lang="en-IN"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fontScale="70000" lnSpcReduction="20000"/>
          </a:bodyPr>
          <a:lstStyle/>
          <a:p>
            <a:pPr>
              <a:buNone/>
            </a:pPr>
            <a:r>
              <a:rPr lang="en-IN" sz="3600" dirty="0" smtClean="0">
                <a:solidFill>
                  <a:schemeClr val="accent1"/>
                </a:solidFill>
              </a:rPr>
              <a:t>Data set:</a:t>
            </a:r>
          </a:p>
          <a:p>
            <a:pPr>
              <a:buNone/>
            </a:pPr>
            <a:r>
              <a:rPr lang="en-IN" sz="3300" i="1" dirty="0" smtClean="0"/>
              <a:t>         </a:t>
            </a:r>
            <a:r>
              <a:rPr lang="en-IN" sz="3400" i="1" dirty="0" smtClean="0"/>
              <a:t>A data set is a collection of whole data. Whether  you want to work with the prediction or classification , these data sets are both </a:t>
            </a:r>
            <a:r>
              <a:rPr lang="en-IN" sz="3400" i="1" dirty="0" err="1" smtClean="0"/>
              <a:t>intresting</a:t>
            </a:r>
            <a:r>
              <a:rPr lang="en-IN" sz="3400" i="1" dirty="0" smtClean="0"/>
              <a:t> and helpful for machine learning projects. the data is relatively clean and lends nicely to machine learning. Plenty of variables that can help make predictions for the target column</a:t>
            </a:r>
          </a:p>
          <a:p>
            <a:pPr>
              <a:buNone/>
            </a:pPr>
            <a:endParaRPr lang="en-IN" sz="3600" dirty="0" smtClean="0">
              <a:solidFill>
                <a:srgbClr val="00B050"/>
              </a:solidFill>
            </a:endParaRPr>
          </a:p>
          <a:p>
            <a:pPr>
              <a:buNone/>
            </a:pPr>
            <a:endParaRPr lang="en-IN" sz="3600" dirty="0" smtClean="0">
              <a:solidFill>
                <a:srgbClr val="00B050"/>
              </a:solidFill>
            </a:endParaRPr>
          </a:p>
          <a:p>
            <a:pPr>
              <a:buNone/>
            </a:pPr>
            <a:endParaRPr lang="en-IN" sz="3600" dirty="0" smtClean="0">
              <a:solidFill>
                <a:srgbClr val="00B050"/>
              </a:solidFill>
            </a:endParaRPr>
          </a:p>
          <a:p>
            <a:pPr>
              <a:buNone/>
            </a:pPr>
            <a:r>
              <a:rPr lang="en-IN" sz="3600" dirty="0" smtClean="0">
                <a:solidFill>
                  <a:srgbClr val="00B050"/>
                </a:solidFill>
              </a:rPr>
              <a:t>Given data set:      </a:t>
            </a:r>
          </a:p>
          <a:p>
            <a:pPr>
              <a:buNone/>
            </a:pPr>
            <a:r>
              <a:rPr lang="en-US" sz="3200" dirty="0" smtClean="0"/>
              <a:t> </a:t>
            </a:r>
            <a:r>
              <a:rPr lang="en-US" sz="3200" dirty="0" smtClean="0">
                <a:solidFill>
                  <a:srgbClr val="7030A0"/>
                </a:solidFill>
              </a:rPr>
              <a:t>DATASET LINK- </a:t>
            </a:r>
          </a:p>
          <a:p>
            <a:pPr>
              <a:buNone/>
            </a:pPr>
            <a:r>
              <a:rPr lang="en-US" sz="3200" dirty="0" smtClean="0"/>
              <a:t>https://www.kaggle.com/datasets/ksabishek/product-sales-data</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1000108"/>
            <a:ext cx="9144000" cy="5324492"/>
          </a:xfrm>
        </p:spPr>
        <p:txBody>
          <a:bodyPr>
            <a:normAutofit/>
          </a:bodyPr>
          <a:lstStyle/>
          <a:p>
            <a:pPr>
              <a:buNone/>
            </a:pPr>
            <a:r>
              <a:rPr lang="en-IN" sz="3200" dirty="0" smtClean="0">
                <a:solidFill>
                  <a:schemeClr val="accent1">
                    <a:lumMod val="75000"/>
                  </a:schemeClr>
                </a:solidFill>
              </a:rPr>
              <a:t>Example:</a:t>
            </a:r>
          </a:p>
          <a:p>
            <a:endParaRPr lang="en-US" sz="3200" dirty="0">
              <a:solidFill>
                <a:schemeClr val="accent1">
                  <a:lumMod val="75000"/>
                </a:schemeClr>
              </a:solidFill>
            </a:endParaRPr>
          </a:p>
        </p:txBody>
      </p:sp>
      <p:pic>
        <p:nvPicPr>
          <p:cNvPr id="5" name="Picture 4" descr="Screenshot (5).png"/>
          <p:cNvPicPr>
            <a:picLocks noChangeAspect="1"/>
          </p:cNvPicPr>
          <p:nvPr/>
        </p:nvPicPr>
        <p:blipFill>
          <a:blip r:embed="rId3"/>
          <a:stretch>
            <a:fillRect/>
          </a:stretch>
        </p:blipFill>
        <p:spPr>
          <a:xfrm flipV="1">
            <a:off x="0" y="1571612"/>
            <a:ext cx="9144000" cy="4857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accent1"/>
                </a:solidFill>
              </a:rPr>
              <a:t>Necessary step to follow:</a:t>
            </a:r>
            <a:endParaRPr lang="en-US" sz="4000" dirty="0">
              <a:solidFill>
                <a:schemeClr val="accent1"/>
              </a:solidFill>
            </a:endParaRPr>
          </a:p>
        </p:txBody>
      </p:sp>
      <p:sp>
        <p:nvSpPr>
          <p:cNvPr id="3" name="Content Placeholder 2"/>
          <p:cNvSpPr>
            <a:spLocks noGrp="1"/>
          </p:cNvSpPr>
          <p:nvPr>
            <p:ph idx="1"/>
          </p:nvPr>
        </p:nvSpPr>
        <p:spPr/>
        <p:txBody>
          <a:bodyPr>
            <a:normAutofit fontScale="85000" lnSpcReduction="10000"/>
          </a:bodyPr>
          <a:lstStyle/>
          <a:p>
            <a:pPr marL="514350" indent="-514350">
              <a:buNone/>
            </a:pPr>
            <a:r>
              <a:rPr lang="en-IN" sz="4000" dirty="0" smtClean="0">
                <a:solidFill>
                  <a:srgbClr val="C00000"/>
                </a:solidFill>
              </a:rPr>
              <a:t>Step 1:</a:t>
            </a:r>
          </a:p>
          <a:p>
            <a:pPr marL="514350" indent="-514350">
              <a:buNone/>
            </a:pPr>
            <a:r>
              <a:rPr lang="en-IN" sz="2800" i="1" dirty="0" smtClean="0"/>
              <a:t>       first we need to create a data frame of the dataset, and even before that certain libraries have to be imported.</a:t>
            </a:r>
          </a:p>
          <a:p>
            <a:pPr marL="514350" indent="-514350">
              <a:buNone/>
            </a:pPr>
            <a:r>
              <a:rPr lang="en-IN" sz="2800" i="1" dirty="0" smtClean="0"/>
              <a:t>       </a:t>
            </a:r>
            <a:r>
              <a:rPr lang="en-IN" sz="3200" i="1" dirty="0" smtClean="0">
                <a:solidFill>
                  <a:srgbClr val="7030A0"/>
                </a:solidFill>
              </a:rPr>
              <a:t>PROGRAM:</a:t>
            </a:r>
          </a:p>
          <a:p>
            <a:pPr marL="514350" indent="-514350">
              <a:buNone/>
            </a:pPr>
            <a:r>
              <a:rPr lang="en-IN" sz="3200" i="1" dirty="0" smtClean="0">
                <a:solidFill>
                  <a:srgbClr val="7030A0"/>
                </a:solidFill>
              </a:rPr>
              <a:t>        </a:t>
            </a:r>
            <a:r>
              <a:rPr lang="en-IN" sz="3200" i="1" dirty="0" smtClean="0">
                <a:solidFill>
                  <a:srgbClr val="00B0F0"/>
                </a:solidFill>
              </a:rPr>
              <a:t>import </a:t>
            </a:r>
            <a:r>
              <a:rPr lang="en-IN" sz="3200" i="1" dirty="0" err="1" smtClean="0">
                <a:solidFill>
                  <a:srgbClr val="00B0F0"/>
                </a:solidFill>
              </a:rPr>
              <a:t>numpy</a:t>
            </a:r>
            <a:r>
              <a:rPr lang="en-IN" sz="3200" i="1" dirty="0" smtClean="0">
                <a:solidFill>
                  <a:srgbClr val="00B0F0"/>
                </a:solidFill>
              </a:rPr>
              <a:t> as </a:t>
            </a:r>
            <a:r>
              <a:rPr lang="en-IN" sz="3200" i="1" dirty="0" err="1" smtClean="0">
                <a:solidFill>
                  <a:srgbClr val="00B0F0"/>
                </a:solidFill>
              </a:rPr>
              <a:t>np</a:t>
            </a:r>
            <a:r>
              <a:rPr lang="en-IN" sz="3200" i="1" dirty="0" smtClean="0">
                <a:solidFill>
                  <a:srgbClr val="00B0F0"/>
                </a:solidFill>
              </a:rPr>
              <a:t> </a:t>
            </a:r>
          </a:p>
          <a:p>
            <a:pPr marL="514350" indent="-514350">
              <a:buNone/>
            </a:pPr>
            <a:r>
              <a:rPr lang="en-IN" sz="3200" i="1" dirty="0" smtClean="0">
                <a:solidFill>
                  <a:srgbClr val="00B0F0"/>
                </a:solidFill>
              </a:rPr>
              <a:t>        import pandas as pd </a:t>
            </a:r>
          </a:p>
          <a:p>
            <a:pPr marL="514350" indent="-514350">
              <a:buNone/>
            </a:pPr>
            <a:r>
              <a:rPr lang="en-IN" sz="3200" i="1" dirty="0" smtClean="0">
                <a:solidFill>
                  <a:srgbClr val="00B0F0"/>
                </a:solidFill>
              </a:rPr>
              <a:t>        import </a:t>
            </a:r>
            <a:r>
              <a:rPr lang="en-IN" sz="3200" i="1" dirty="0" err="1" smtClean="0">
                <a:solidFill>
                  <a:srgbClr val="00B0F0"/>
                </a:solidFill>
              </a:rPr>
              <a:t>matplotlib.pyplot</a:t>
            </a:r>
            <a:r>
              <a:rPr lang="en-IN" sz="3200" i="1" dirty="0" smtClean="0">
                <a:solidFill>
                  <a:srgbClr val="00B0F0"/>
                </a:solidFill>
              </a:rPr>
              <a:t> as </a:t>
            </a:r>
            <a:r>
              <a:rPr lang="en-IN" sz="3200" i="1" dirty="0" err="1" smtClean="0">
                <a:solidFill>
                  <a:srgbClr val="00B0F0"/>
                </a:solidFill>
              </a:rPr>
              <a:t>plt</a:t>
            </a:r>
            <a:r>
              <a:rPr lang="en-IN" sz="3200" i="1" dirty="0" smtClean="0">
                <a:solidFill>
                  <a:srgbClr val="00B0F0"/>
                </a:solidFill>
              </a:rPr>
              <a:t> </a:t>
            </a:r>
          </a:p>
          <a:p>
            <a:pPr marL="514350" indent="-514350">
              <a:buNone/>
            </a:pPr>
            <a:endParaRPr lang="en-IN" sz="3200" i="1" dirty="0" smtClean="0">
              <a:solidFill>
                <a:srgbClr val="00B0F0"/>
              </a:solidFill>
            </a:endParaRPr>
          </a:p>
          <a:p>
            <a:pPr marL="514350" indent="-514350">
              <a:buNone/>
            </a:pPr>
            <a:r>
              <a:rPr lang="en-IN" sz="3200" i="1" dirty="0" smtClean="0">
                <a:solidFill>
                  <a:srgbClr val="00B0F0"/>
                </a:solidFill>
              </a:rPr>
              <a:t>       </a:t>
            </a:r>
            <a:r>
              <a:rPr lang="en-IN" sz="3200" i="1" dirty="0" err="1" smtClean="0">
                <a:solidFill>
                  <a:srgbClr val="00B0F0"/>
                </a:solidFill>
              </a:rPr>
              <a:t>Order_Details</a:t>
            </a:r>
            <a:r>
              <a:rPr lang="en-IN" sz="3200" i="1" dirty="0" smtClean="0">
                <a:solidFill>
                  <a:srgbClr val="00B0F0"/>
                </a:solidFill>
              </a:rPr>
              <a:t> = </a:t>
            </a:r>
            <a:r>
              <a:rPr lang="en-IN" sz="3200" i="1" dirty="0" err="1" smtClean="0">
                <a:solidFill>
                  <a:srgbClr val="00B0F0"/>
                </a:solidFill>
              </a:rPr>
              <a:t>pd.read_csv</a:t>
            </a:r>
            <a:r>
              <a:rPr lang="en-IN" sz="3200" i="1" dirty="0" smtClean="0">
                <a:solidFill>
                  <a:srgbClr val="00B0F0"/>
                </a:solidFill>
              </a:rPr>
              <a:t>('</a:t>
            </a:r>
            <a:r>
              <a:rPr lang="en-IN" sz="3200" i="1" dirty="0" err="1" smtClean="0">
                <a:solidFill>
                  <a:srgbClr val="00B0F0"/>
                </a:solidFill>
              </a:rPr>
              <a:t>Order_details</a:t>
            </a:r>
            <a:r>
              <a:rPr lang="en-IN" sz="3200" i="1" dirty="0" smtClean="0">
                <a:solidFill>
                  <a:srgbClr val="00B0F0"/>
                </a:solidFill>
              </a:rPr>
              <a:t>(masked).</a:t>
            </a:r>
            <a:r>
              <a:rPr lang="en-IN" sz="3200" i="1" dirty="0" err="1" smtClean="0">
                <a:solidFill>
                  <a:srgbClr val="00B0F0"/>
                </a:solidFill>
              </a:rPr>
              <a:t>csv</a:t>
            </a:r>
            <a:r>
              <a:rPr lang="en-IN" sz="3200" i="1" dirty="0" smtClean="0">
                <a:solidFill>
                  <a:srgbClr val="00B0F0"/>
                </a:solidFill>
              </a:rPr>
              <a:t>')</a:t>
            </a:r>
          </a:p>
          <a:p>
            <a:pPr marL="514350" indent="-514350">
              <a:buNone/>
            </a:pPr>
            <a:endParaRPr lang="en-IN" sz="2800" i="1" dirty="0" smtClean="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normAutofit/>
          </a:bodyPr>
          <a:lstStyle/>
          <a:p>
            <a:pPr>
              <a:buNone/>
            </a:pPr>
            <a:r>
              <a:rPr lang="en-IN" sz="2800" dirty="0" smtClean="0">
                <a:solidFill>
                  <a:srgbClr val="7030A0"/>
                </a:solidFill>
              </a:rPr>
              <a:t>OUTPUT:</a:t>
            </a:r>
            <a:endParaRPr lang="en-US" sz="2800" dirty="0">
              <a:solidFill>
                <a:srgbClr val="7030A0"/>
              </a:solidFill>
            </a:endParaRPr>
          </a:p>
        </p:txBody>
      </p:sp>
      <p:pic>
        <p:nvPicPr>
          <p:cNvPr id="4" name="Picture 3" descr="Screenshot (14).png"/>
          <p:cNvPicPr>
            <a:picLocks noChangeAspect="1"/>
          </p:cNvPicPr>
          <p:nvPr/>
        </p:nvPicPr>
        <p:blipFill>
          <a:blip r:embed="rId2"/>
          <a:stretch>
            <a:fillRect/>
          </a:stretch>
        </p:blipFill>
        <p:spPr>
          <a:xfrm>
            <a:off x="1147284" y="1747602"/>
            <a:ext cx="6849431" cy="33627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fontScale="77500" lnSpcReduction="20000"/>
          </a:bodyPr>
          <a:lstStyle/>
          <a:p>
            <a:pPr fontAlgn="base">
              <a:buNone/>
            </a:pPr>
            <a:r>
              <a:rPr lang="en-IN" dirty="0" smtClean="0">
                <a:solidFill>
                  <a:srgbClr val="C00000"/>
                </a:solidFill>
              </a:rPr>
              <a:t>Step 2:</a:t>
            </a:r>
          </a:p>
          <a:p>
            <a:pPr fontAlgn="base">
              <a:buNone/>
            </a:pPr>
            <a:r>
              <a:rPr lang="en-IN" i="1" dirty="0" smtClean="0">
                <a:solidFill>
                  <a:srgbClr val="C00000"/>
                </a:solidFill>
              </a:rPr>
              <a:t>  </a:t>
            </a:r>
            <a:r>
              <a:rPr lang="en-US" i="1" dirty="0" smtClean="0"/>
              <a:t>Create a new column called Time that has the </a:t>
            </a:r>
            <a:r>
              <a:rPr lang="en-US" i="1" u="sng" dirty="0" err="1" smtClean="0">
                <a:hlinkClick r:id="rId2"/>
              </a:rPr>
              <a:t>DateTime</a:t>
            </a:r>
            <a:r>
              <a:rPr lang="en-US" i="1" u="sng" dirty="0" smtClean="0">
                <a:hlinkClick r:id="rId2"/>
              </a:rPr>
              <a:t> </a:t>
            </a:r>
            <a:r>
              <a:rPr lang="en-US" i="1" dirty="0" smtClean="0"/>
              <a:t>format after converting the Transaction Date column into it. The </a:t>
            </a:r>
            <a:r>
              <a:rPr lang="en-US" i="1" dirty="0" err="1" smtClean="0"/>
              <a:t>DateTime</a:t>
            </a:r>
            <a:r>
              <a:rPr lang="en-US" i="1" dirty="0" smtClean="0"/>
              <a:t> format, which has the pattern </a:t>
            </a:r>
            <a:r>
              <a:rPr lang="en-US" b="1" i="1" dirty="0" smtClean="0"/>
              <a:t>YYYY-MM-DD HH:MM:SS</a:t>
            </a:r>
            <a:r>
              <a:rPr lang="en-US" i="1" dirty="0" smtClean="0"/>
              <a:t>, can be customized however you choose. Here we’re more interested in obtaining hours, so we can have an Hour column by using an in-built function for the same:</a:t>
            </a:r>
          </a:p>
          <a:p>
            <a:pPr fontAlgn="base">
              <a:buNone/>
            </a:pPr>
            <a:endParaRPr lang="en-US" i="1" dirty="0" smtClean="0"/>
          </a:p>
          <a:p>
            <a:pPr>
              <a:buNone/>
            </a:pPr>
            <a:r>
              <a:rPr lang="en-IN" sz="2800" i="1" dirty="0" smtClean="0">
                <a:solidFill>
                  <a:srgbClr val="7030A0"/>
                </a:solidFill>
              </a:rPr>
              <a:t>PROGRAM:</a:t>
            </a:r>
          </a:p>
          <a:p>
            <a:pPr>
              <a:buNone/>
            </a:pPr>
            <a:r>
              <a:rPr lang="en-US" sz="2800" i="1" dirty="0" smtClean="0">
                <a:solidFill>
                  <a:srgbClr val="00B0F0"/>
                </a:solidFill>
              </a:rPr>
              <a:t># here we have taken Transaction </a:t>
            </a:r>
          </a:p>
          <a:p>
            <a:pPr>
              <a:buNone/>
            </a:pPr>
            <a:r>
              <a:rPr lang="en-US" sz="2800" i="1" dirty="0" smtClean="0">
                <a:solidFill>
                  <a:srgbClr val="00B0F0"/>
                </a:solidFill>
              </a:rPr>
              <a:t># date column </a:t>
            </a:r>
          </a:p>
          <a:p>
            <a:pPr>
              <a:buNone/>
            </a:pPr>
            <a:r>
              <a:rPr lang="en-US" sz="2800" i="1" dirty="0" err="1" smtClean="0">
                <a:solidFill>
                  <a:srgbClr val="00B0F0"/>
                </a:solidFill>
              </a:rPr>
              <a:t>Order_Details</a:t>
            </a:r>
            <a:r>
              <a:rPr lang="en-US" sz="2800" i="1" dirty="0" smtClean="0">
                <a:solidFill>
                  <a:srgbClr val="00B0F0"/>
                </a:solidFill>
              </a:rPr>
              <a:t>['Time'] = </a:t>
            </a:r>
            <a:r>
              <a:rPr lang="en-US" sz="2800" i="1" dirty="0" err="1" smtClean="0">
                <a:solidFill>
                  <a:srgbClr val="00B0F0"/>
                </a:solidFill>
              </a:rPr>
              <a:t>pd.to_datetime</a:t>
            </a:r>
            <a:r>
              <a:rPr lang="en-US" sz="2800" i="1" dirty="0" smtClean="0">
                <a:solidFill>
                  <a:srgbClr val="00B0F0"/>
                </a:solidFill>
              </a:rPr>
              <a:t>(</a:t>
            </a:r>
            <a:r>
              <a:rPr lang="en-US" sz="2800" i="1" dirty="0" err="1" smtClean="0">
                <a:solidFill>
                  <a:srgbClr val="00B0F0"/>
                </a:solidFill>
              </a:rPr>
              <a:t>Order_Details</a:t>
            </a:r>
            <a:r>
              <a:rPr lang="en-US" sz="2800" i="1" dirty="0" smtClean="0">
                <a:solidFill>
                  <a:srgbClr val="00B0F0"/>
                </a:solidFill>
              </a:rPr>
              <a:t>['Transaction Date']) </a:t>
            </a:r>
          </a:p>
          <a:p>
            <a:pPr>
              <a:buNone/>
            </a:pPr>
            <a:endParaRPr lang="en-US" sz="2800" i="1" dirty="0" smtClean="0">
              <a:solidFill>
                <a:srgbClr val="00B0F0"/>
              </a:solidFill>
            </a:endParaRPr>
          </a:p>
          <a:p>
            <a:pPr>
              <a:buNone/>
            </a:pPr>
            <a:r>
              <a:rPr lang="en-US" sz="2800" i="1" dirty="0" smtClean="0">
                <a:solidFill>
                  <a:srgbClr val="00B0F0"/>
                </a:solidFill>
              </a:rPr>
              <a:t># After that we extracted hour </a:t>
            </a:r>
          </a:p>
          <a:p>
            <a:pPr>
              <a:buNone/>
            </a:pPr>
            <a:r>
              <a:rPr lang="en-US" sz="2800" i="1" dirty="0" smtClean="0">
                <a:solidFill>
                  <a:srgbClr val="00B0F0"/>
                </a:solidFill>
              </a:rPr>
              <a:t># from Transaction date column </a:t>
            </a:r>
          </a:p>
          <a:p>
            <a:pPr>
              <a:buNone/>
            </a:pPr>
            <a:r>
              <a:rPr lang="en-US" sz="2800" i="1" dirty="0" err="1" smtClean="0">
                <a:solidFill>
                  <a:srgbClr val="00B0F0"/>
                </a:solidFill>
              </a:rPr>
              <a:t>Order_Details</a:t>
            </a:r>
            <a:r>
              <a:rPr lang="en-US" sz="2800" i="1" dirty="0" smtClean="0">
                <a:solidFill>
                  <a:srgbClr val="00B0F0"/>
                </a:solidFill>
              </a:rPr>
              <a:t>['Hour'] = (</a:t>
            </a:r>
            <a:r>
              <a:rPr lang="en-US" sz="2800" i="1" dirty="0" err="1" smtClean="0">
                <a:solidFill>
                  <a:srgbClr val="00B0F0"/>
                </a:solidFill>
              </a:rPr>
              <a:t>Order_Details</a:t>
            </a:r>
            <a:r>
              <a:rPr lang="en-US" sz="2800" i="1" dirty="0" smtClean="0">
                <a:solidFill>
                  <a:srgbClr val="00B0F0"/>
                </a:solidFill>
              </a:rPr>
              <a:t>['Time']).</a:t>
            </a:r>
            <a:r>
              <a:rPr lang="en-US" sz="2800" i="1" dirty="0" err="1" smtClean="0">
                <a:solidFill>
                  <a:srgbClr val="00B0F0"/>
                </a:solidFill>
              </a:rPr>
              <a:t>dt.hour</a:t>
            </a:r>
            <a:endParaRPr lang="en-US" sz="2800" i="1" dirty="0" smtClean="0">
              <a:solidFill>
                <a:srgbClr val="00B0F0"/>
              </a:solidFill>
            </a:endParaRPr>
          </a:p>
          <a:p>
            <a:pPr>
              <a:buNone/>
            </a:pPr>
            <a:endParaRPr lang="en-US" sz="2800" i="1"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fontScale="85000" lnSpcReduction="20000"/>
          </a:bodyPr>
          <a:lstStyle/>
          <a:p>
            <a:pPr>
              <a:buNone/>
            </a:pPr>
            <a:r>
              <a:rPr lang="en-IN" sz="2800" dirty="0" smtClean="0">
                <a:solidFill>
                  <a:srgbClr val="C00000"/>
                </a:solidFill>
              </a:rPr>
              <a:t>Step 3:</a:t>
            </a:r>
          </a:p>
          <a:p>
            <a:pPr>
              <a:buNone/>
            </a:pPr>
            <a:r>
              <a:rPr lang="en-IN" sz="2800" dirty="0" smtClean="0">
                <a:solidFill>
                  <a:srgbClr val="C00000"/>
                </a:solidFill>
              </a:rPr>
              <a:t>     </a:t>
            </a:r>
            <a:r>
              <a:rPr lang="en-US" sz="2800" dirty="0" smtClean="0"/>
              <a:t>We then require the “n” busiest hours. For that, we get the first “n” entries in a list containing the occurrence rates of the hours when the transaction took place. To further simplify the manipulation of the provided data in Python, we may utilize value counts for frequencies and </a:t>
            </a:r>
            <a:r>
              <a:rPr lang="en-US" sz="2800" dirty="0" err="1" smtClean="0"/>
              <a:t>tolist</a:t>
            </a:r>
            <a:r>
              <a:rPr lang="en-US" sz="2800" dirty="0" smtClean="0"/>
              <a:t>() to convert to list format. We are also compiling a list of the associated index values.</a:t>
            </a:r>
            <a:endParaRPr lang="en-US" sz="2800" dirty="0" smtClean="0">
              <a:solidFill>
                <a:srgbClr val="7030A0"/>
              </a:solidFill>
            </a:endParaRPr>
          </a:p>
          <a:p>
            <a:pPr>
              <a:buNone/>
            </a:pPr>
            <a:r>
              <a:rPr lang="en-IN" sz="2800" dirty="0" smtClean="0">
                <a:solidFill>
                  <a:srgbClr val="7030A0"/>
                </a:solidFill>
              </a:rPr>
              <a:t>PROGRAM:</a:t>
            </a:r>
          </a:p>
          <a:p>
            <a:pPr>
              <a:buNone/>
            </a:pPr>
            <a:r>
              <a:rPr lang="en-IN" sz="2800" dirty="0" smtClean="0">
                <a:solidFill>
                  <a:srgbClr val="00B0F0"/>
                </a:solidFill>
              </a:rPr>
              <a:t>   </a:t>
            </a:r>
            <a:r>
              <a:rPr lang="en-US" sz="2800" dirty="0" smtClean="0">
                <a:solidFill>
                  <a:srgbClr val="00B0F0"/>
                </a:solidFill>
              </a:rPr>
              <a:t># n =24 in this case, can be modified </a:t>
            </a:r>
          </a:p>
          <a:p>
            <a:pPr>
              <a:buNone/>
            </a:pPr>
            <a:r>
              <a:rPr lang="en-US" sz="2800" dirty="0" smtClean="0">
                <a:solidFill>
                  <a:srgbClr val="00B0F0"/>
                </a:solidFill>
              </a:rPr>
              <a:t>   # as per need to see top 'n' busiest hours </a:t>
            </a:r>
          </a:p>
          <a:p>
            <a:pPr>
              <a:buNone/>
            </a:pPr>
            <a:r>
              <a:rPr lang="en-US" sz="2800" dirty="0" smtClean="0">
                <a:solidFill>
                  <a:srgbClr val="00B0F0"/>
                </a:solidFill>
              </a:rPr>
              <a:t>   timemost1 =          </a:t>
            </a:r>
            <a:r>
              <a:rPr lang="en-US" sz="2800" dirty="0" err="1" smtClean="0">
                <a:solidFill>
                  <a:srgbClr val="00B0F0"/>
                </a:solidFill>
              </a:rPr>
              <a:t>Order_Details</a:t>
            </a:r>
            <a:r>
              <a:rPr lang="en-US" sz="2800" dirty="0" smtClean="0">
                <a:solidFill>
                  <a:srgbClr val="00B0F0"/>
                </a:solidFill>
              </a:rPr>
              <a:t>['Hour'].</a:t>
            </a:r>
            <a:r>
              <a:rPr lang="en-US" sz="2800" dirty="0" err="1" smtClean="0">
                <a:solidFill>
                  <a:srgbClr val="00B0F0"/>
                </a:solidFill>
              </a:rPr>
              <a:t>value_counts</a:t>
            </a:r>
            <a:r>
              <a:rPr lang="en-US" sz="2800" dirty="0" smtClean="0">
                <a:solidFill>
                  <a:srgbClr val="00B0F0"/>
                </a:solidFill>
              </a:rPr>
              <a:t>().</a:t>
            </a:r>
            <a:r>
              <a:rPr lang="en-US" sz="2800" dirty="0" err="1" smtClean="0">
                <a:solidFill>
                  <a:srgbClr val="00B0F0"/>
                </a:solidFill>
              </a:rPr>
              <a:t>index.tolist</a:t>
            </a:r>
            <a:r>
              <a:rPr lang="en-US" sz="2800" dirty="0" smtClean="0">
                <a:solidFill>
                  <a:srgbClr val="00B0F0"/>
                </a:solidFill>
              </a:rPr>
              <a:t>()[:24] </a:t>
            </a:r>
          </a:p>
          <a:p>
            <a:pPr>
              <a:buNone/>
            </a:pPr>
            <a:endParaRPr lang="en-US" sz="2800" dirty="0" smtClean="0">
              <a:solidFill>
                <a:srgbClr val="00B0F0"/>
              </a:solidFill>
            </a:endParaRPr>
          </a:p>
          <a:p>
            <a:pPr>
              <a:buNone/>
            </a:pPr>
            <a:r>
              <a:rPr lang="en-US" sz="2800" dirty="0" smtClean="0">
                <a:solidFill>
                  <a:srgbClr val="00B0F0"/>
                </a:solidFill>
              </a:rPr>
              <a:t>  timemost2 = </a:t>
            </a:r>
            <a:r>
              <a:rPr lang="en-US" sz="2800" dirty="0" err="1" smtClean="0">
                <a:solidFill>
                  <a:srgbClr val="00B0F0"/>
                </a:solidFill>
              </a:rPr>
              <a:t>Order_Details</a:t>
            </a:r>
            <a:r>
              <a:rPr lang="en-US" sz="2800" dirty="0" smtClean="0">
                <a:solidFill>
                  <a:srgbClr val="00B0F0"/>
                </a:solidFill>
              </a:rPr>
              <a:t>['Hour'].</a:t>
            </a:r>
            <a:r>
              <a:rPr lang="en-US" sz="2800" dirty="0" err="1" smtClean="0">
                <a:solidFill>
                  <a:srgbClr val="00B0F0"/>
                </a:solidFill>
              </a:rPr>
              <a:t>value_counts</a:t>
            </a:r>
            <a:r>
              <a:rPr lang="en-US" sz="2800" dirty="0" smtClean="0">
                <a:solidFill>
                  <a:srgbClr val="00B0F0"/>
                </a:solidFill>
              </a:rPr>
              <a:t>().</a:t>
            </a:r>
            <a:r>
              <a:rPr lang="en-US" sz="2800" dirty="0" err="1" smtClean="0">
                <a:solidFill>
                  <a:srgbClr val="00B0F0"/>
                </a:solidFill>
              </a:rPr>
              <a:t>values.tolist</a:t>
            </a:r>
            <a:r>
              <a:rPr lang="en-US" sz="2800" dirty="0" smtClean="0">
                <a:solidFill>
                  <a:srgbClr val="00B0F0"/>
                </a:solidFill>
              </a:rPr>
              <a:t>()[:24] </a:t>
            </a:r>
          </a:p>
          <a:p>
            <a:pPr>
              <a:buNone/>
            </a:pPr>
            <a:endParaRPr lang="en-US" sz="2800" dirty="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fontScale="92500" lnSpcReduction="10000"/>
          </a:bodyPr>
          <a:lstStyle/>
          <a:p>
            <a:pPr>
              <a:buNone/>
            </a:pPr>
            <a:r>
              <a:rPr lang="en-IN" sz="2800" dirty="0" smtClean="0">
                <a:solidFill>
                  <a:srgbClr val="C00000"/>
                </a:solidFill>
              </a:rPr>
              <a:t>Step 4:</a:t>
            </a:r>
          </a:p>
          <a:p>
            <a:pPr>
              <a:buNone/>
            </a:pPr>
            <a:r>
              <a:rPr lang="en-IN" sz="2800" dirty="0" smtClean="0">
                <a:solidFill>
                  <a:srgbClr val="C00000"/>
                </a:solidFill>
              </a:rPr>
              <a:t>      </a:t>
            </a:r>
            <a:r>
              <a:rPr lang="en-US" sz="2800" dirty="0" smtClean="0"/>
              <a:t>Finally, we stack the indices (hour) and frequencies together to yield the final result.</a:t>
            </a:r>
          </a:p>
          <a:p>
            <a:pPr>
              <a:buNone/>
            </a:pPr>
            <a:r>
              <a:rPr lang="en-IN" sz="2800" dirty="0" smtClean="0">
                <a:solidFill>
                  <a:srgbClr val="7030A0"/>
                </a:solidFill>
              </a:rPr>
              <a:t>PROGRAM</a:t>
            </a:r>
          </a:p>
          <a:p>
            <a:pPr>
              <a:buNone/>
            </a:pPr>
            <a:r>
              <a:rPr lang="en-IN" sz="2800" dirty="0" smtClean="0">
                <a:solidFill>
                  <a:srgbClr val="7030A0"/>
                </a:solidFill>
              </a:rPr>
              <a:t> </a:t>
            </a:r>
            <a:r>
              <a:rPr lang="en-IN" sz="2800" dirty="0" smtClean="0">
                <a:solidFill>
                  <a:srgbClr val="00B0F0"/>
                </a:solidFill>
              </a:rPr>
              <a:t>import </a:t>
            </a:r>
            <a:r>
              <a:rPr lang="en-IN" sz="2800" dirty="0" err="1" smtClean="0">
                <a:solidFill>
                  <a:srgbClr val="00B0F0"/>
                </a:solidFill>
              </a:rPr>
              <a:t>matplotlib.pyplot</a:t>
            </a:r>
            <a:r>
              <a:rPr lang="en-IN" sz="2800" dirty="0" smtClean="0">
                <a:solidFill>
                  <a:srgbClr val="00B0F0"/>
                </a:solidFill>
              </a:rPr>
              <a:t> as </a:t>
            </a:r>
            <a:r>
              <a:rPr lang="en-IN" sz="2800" dirty="0" err="1" smtClean="0">
                <a:solidFill>
                  <a:srgbClr val="00B0F0"/>
                </a:solidFill>
              </a:rPr>
              <a:t>plt</a:t>
            </a:r>
            <a:endParaRPr lang="en-IN" sz="2800" dirty="0" smtClean="0">
              <a:solidFill>
                <a:srgbClr val="00B0F0"/>
              </a:solidFill>
            </a:endParaRPr>
          </a:p>
          <a:p>
            <a:pPr>
              <a:buNone/>
            </a:pPr>
            <a:r>
              <a:rPr lang="en-IN" sz="2800" dirty="0" smtClean="0">
                <a:solidFill>
                  <a:srgbClr val="00B0F0"/>
                </a:solidFill>
              </a:rPr>
              <a:t> fig=</a:t>
            </a:r>
            <a:r>
              <a:rPr lang="en-IN" sz="2800" dirty="0" err="1" smtClean="0">
                <a:solidFill>
                  <a:srgbClr val="00B0F0"/>
                </a:solidFill>
              </a:rPr>
              <a:t>plt.figure</a:t>
            </a:r>
            <a:r>
              <a:rPr lang="en-IN" sz="2800" dirty="0" smtClean="0">
                <a:solidFill>
                  <a:srgbClr val="00B0F0"/>
                </a:solidFill>
              </a:rPr>
              <a:t>()</a:t>
            </a:r>
          </a:p>
          <a:p>
            <a:pPr>
              <a:buNone/>
            </a:pPr>
            <a:r>
              <a:rPr lang="en-IN" sz="2800" dirty="0" smtClean="0">
                <a:solidFill>
                  <a:srgbClr val="00B0F0"/>
                </a:solidFill>
              </a:rPr>
              <a:t> </a:t>
            </a:r>
            <a:r>
              <a:rPr lang="en-IN" sz="2800" dirty="0" err="1" smtClean="0">
                <a:solidFill>
                  <a:srgbClr val="00B0F0"/>
                </a:solidFill>
              </a:rPr>
              <a:t>ax</a:t>
            </a:r>
            <a:r>
              <a:rPr lang="en-IN" sz="2800" dirty="0" smtClean="0">
                <a:solidFill>
                  <a:srgbClr val="00B0F0"/>
                </a:solidFill>
              </a:rPr>
              <a:t>=</a:t>
            </a:r>
            <a:r>
              <a:rPr lang="en-IN" sz="2800" dirty="0" err="1" smtClean="0">
                <a:solidFill>
                  <a:srgbClr val="00B0F0"/>
                </a:solidFill>
              </a:rPr>
              <a:t>fig.add_axes</a:t>
            </a:r>
            <a:r>
              <a:rPr lang="en-IN" sz="2800" dirty="0" smtClean="0">
                <a:solidFill>
                  <a:srgbClr val="00B0F0"/>
                </a:solidFill>
              </a:rPr>
              <a:t>([0,0,1,1])</a:t>
            </a:r>
          </a:p>
          <a:p>
            <a:pPr>
              <a:buNone/>
            </a:pPr>
            <a:r>
              <a:rPr lang="en-US" sz="2800" dirty="0" smtClean="0">
                <a:solidFill>
                  <a:srgbClr val="00B0F0"/>
                </a:solidFill>
              </a:rPr>
              <a:t>products=['</a:t>
            </a:r>
            <a:r>
              <a:rPr lang="en-US" sz="2800" dirty="0" err="1" smtClean="0">
                <a:solidFill>
                  <a:srgbClr val="00B0F0"/>
                </a:solidFill>
              </a:rPr>
              <a:t>grocery','vegetables','cosmetics','fruits','home</a:t>
            </a:r>
            <a:r>
              <a:rPr lang="en-US" sz="2800" dirty="0" smtClean="0">
                <a:solidFill>
                  <a:srgbClr val="00B0F0"/>
                </a:solidFill>
              </a:rPr>
              <a:t> expenditure']</a:t>
            </a:r>
          </a:p>
          <a:p>
            <a:pPr>
              <a:buNone/>
            </a:pPr>
            <a:r>
              <a:rPr lang="en-IN" sz="2800" dirty="0" err="1" smtClean="0">
                <a:solidFill>
                  <a:srgbClr val="00B0F0"/>
                </a:solidFill>
              </a:rPr>
              <a:t>productsold</a:t>
            </a:r>
            <a:r>
              <a:rPr lang="en-IN" sz="2800" dirty="0" smtClean="0">
                <a:solidFill>
                  <a:srgbClr val="00B0F0"/>
                </a:solidFill>
              </a:rPr>
              <a:t>=[81,11,0,42,58]</a:t>
            </a:r>
          </a:p>
          <a:p>
            <a:pPr>
              <a:buNone/>
            </a:pPr>
            <a:r>
              <a:rPr lang="en-IN" sz="2800" dirty="0" smtClean="0">
                <a:solidFill>
                  <a:srgbClr val="00B0F0"/>
                </a:solidFill>
              </a:rPr>
              <a:t>ax.bar(</a:t>
            </a:r>
            <a:r>
              <a:rPr lang="en-IN" sz="2800" dirty="0" err="1" smtClean="0">
                <a:solidFill>
                  <a:srgbClr val="00B0F0"/>
                </a:solidFill>
              </a:rPr>
              <a:t>products,productsold</a:t>
            </a:r>
            <a:r>
              <a:rPr lang="en-IN" sz="2800" dirty="0" smtClean="0">
                <a:solidFill>
                  <a:srgbClr val="00B0F0"/>
                </a:solidFill>
              </a:rPr>
              <a:t>)</a:t>
            </a:r>
          </a:p>
          <a:p>
            <a:pPr>
              <a:buNone/>
            </a:pPr>
            <a:r>
              <a:rPr lang="en-IN" sz="2800" dirty="0" err="1" smtClean="0">
                <a:solidFill>
                  <a:srgbClr val="00B0F0"/>
                </a:solidFill>
              </a:rPr>
              <a:t>plt.show</a:t>
            </a:r>
            <a:endParaRPr lang="en-IN" sz="2800" dirty="0" smtClean="0">
              <a:solidFill>
                <a:srgbClr val="00B0F0"/>
              </a:solidFill>
            </a:endParaRPr>
          </a:p>
          <a:p>
            <a:pPr>
              <a:buNone/>
            </a:pPr>
            <a:endParaRPr lang="en-US" sz="2800" dirty="0">
              <a:solidFill>
                <a:srgbClr val="7030A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215</TotalTime>
  <Words>650</Words>
  <Application>Microsoft Office PowerPoint</Application>
  <PresentationFormat>On-screen Show (4:3)</PresentationFormat>
  <Paragraphs>89</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PRODUCT SALES ANALYSIS</vt:lpstr>
      <vt:lpstr>INTRODUCTION </vt:lpstr>
      <vt:lpstr>Slide 3</vt:lpstr>
      <vt:lpstr>Slide 4</vt:lpstr>
      <vt:lpstr>Necessary step to follow:</vt:lpstr>
      <vt:lpstr>Slide 6</vt:lpstr>
      <vt:lpstr>Slide 7</vt:lpstr>
      <vt:lpstr>Slide 8</vt:lpstr>
      <vt:lpstr>Slide 9</vt:lpstr>
      <vt:lpstr>Slide 10</vt:lpstr>
      <vt:lpstr>Slide 11</vt:lpstr>
      <vt:lpstr>Slide 12</vt:lpstr>
      <vt:lpstr>Slide 13</vt:lpstr>
      <vt:lpstr>Slide 14</vt:lpstr>
      <vt:lpstr>SALES REPORTING:</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dc:title>
  <dc:creator>SMILEYROCKE</dc:creator>
  <cp:lastModifiedBy>SMILEYROCKE</cp:lastModifiedBy>
  <cp:revision>23</cp:revision>
  <dcterms:created xsi:type="dcterms:W3CDTF">2023-10-17T13:00:51Z</dcterms:created>
  <dcterms:modified xsi:type="dcterms:W3CDTF">2023-10-18T04:27:42Z</dcterms:modified>
</cp:coreProperties>
</file>