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7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328" r:id="rId11"/>
    <p:sldId id="329" r:id="rId12"/>
    <p:sldId id="330" r:id="rId13"/>
    <p:sldId id="331" r:id="rId14"/>
    <p:sldId id="332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22" r:id="rId61"/>
    <p:sldId id="323" r:id="rId62"/>
    <p:sldId id="324" r:id="rId63"/>
    <p:sldId id="325" r:id="rId64"/>
    <p:sldId id="326" r:id="rId65"/>
    <p:sldId id="32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05" autoAdjust="0"/>
  </p:normalViewPr>
  <p:slideViewPr>
    <p:cSldViewPr snapToGrid="0">
      <p:cViewPr>
        <p:scale>
          <a:sx n="66" d="100"/>
          <a:sy n="66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02963-1019-4CDF-A806-0E7378A5E714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FB853-EC3A-4D11-B957-BE4459B7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B853-EC3A-4D11-B957-BE4459B77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Binary Number System</a:t>
            </a:r>
          </a:p>
        </p:txBody>
      </p:sp>
      <p:sp>
        <p:nvSpPr>
          <p:cNvPr id="4096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Digital Electronics</a:t>
            </a:r>
            <a:r>
              <a:rPr lang="en-US" altLang="en-US" smtClean="0">
                <a:sym typeface="Symbol" panose="05050102010706020507" pitchFamily="18" charset="2"/>
              </a:rPr>
              <a:t>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2.1 Introduction to AOI Logic</a:t>
            </a: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Project Lead The Way, Inc.</a:t>
            </a:r>
            <a:endParaRPr lang="en-US" altLang="en-US" baseline="30000" smtClean="0"/>
          </a:p>
          <a:p>
            <a:pPr eaLnBrk="1" hangingPunct="1"/>
            <a:r>
              <a:rPr lang="en-US" altLang="en-US" smtClean="0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BBF159-AF95-4437-8336-E7C81BEFC11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5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26468-BD47-40FD-8942-EF1730664F99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06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26468-BD47-40FD-8942-EF1730664F99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36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6D66-257B-48D2-B468-03FE78DD2869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EB4A-79B8-4D56-B2EC-C92D8AA83729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8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4BCA-5CFD-423C-8FCD-2140370ABDC6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7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B186A-F546-43AB-96EB-DAEC706840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19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E96C9-17F0-49C2-888C-53F7E0418EF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6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CAA7F-6B4C-49AA-9974-5D6BB535D30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4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082CD-C50B-4382-A4C6-0FA9B9AB07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69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836F9-EB0B-4DCD-9CAA-42192BDB87C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8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45C9B-5552-43F6-AC0B-59C38C99DBE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12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F6FAF-B5D8-4E12-9564-FB0D9F79CD2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50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36B95-7B87-460B-B691-F653CC513F6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6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2AAE-D3A9-415E-9723-6BC70264F9CC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86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499ED-0C7D-4FB0-ADDC-41970EE449D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60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E02F9-F382-4298-93E8-13BE7F1DD55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56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73240-4DE4-42C2-A443-0531A542A7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63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AB8D108-8010-426B-B26A-29396A4280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7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A4321DE-864E-4740-A361-10D651277A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4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074E-5053-45FF-8EFC-E401802043F7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8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C997-9126-489F-918F-924250935AA7}" type="datetime1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1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5BCA-364A-408D-9553-463F0810FB04}" type="datetime1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1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F330-E699-4067-BC05-DBF94B6BD792}" type="datetime1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9FED-6EAE-4F88-A535-F4A8AD44256E}" type="datetime1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B37-ADA2-403E-999A-046995E64AAA}" type="datetime1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9787-AC07-487E-91C0-9C3DF79FC906}" type="datetime1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6DE4-B8BF-4879-8E59-50B6FE4E7F4E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B0A1-0460-4EA1-BDE6-9F887249B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86C806-35F9-4D9D-B782-2563E391BB7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7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1733"/>
            <a:ext cx="9144000" cy="2387600"/>
          </a:xfrm>
        </p:spPr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29"/>
            <a:ext cx="9144000" cy="1655762"/>
          </a:xfrm>
        </p:spPr>
        <p:txBody>
          <a:bodyPr/>
          <a:lstStyle/>
          <a:p>
            <a:r>
              <a:rPr lang="en-US" dirty="0" smtClean="0"/>
              <a:t>CSE 1108 </a:t>
            </a:r>
          </a:p>
          <a:p>
            <a:r>
              <a:rPr lang="en-US" dirty="0" smtClean="0"/>
              <a:t>Introduction to Computer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But why do we human beings use 10 based number system</a:t>
            </a:r>
            <a:r>
              <a:rPr lang="en-US" altLang="en-US" sz="2800" dirty="0" smtClean="0"/>
              <a:t>?</a:t>
            </a:r>
          </a:p>
          <a:p>
            <a:r>
              <a:rPr lang="en-US" altLang="en-US" sz="2800" dirty="0" smtClean="0"/>
              <a:t>The most commonly accepted explanation is that our </a:t>
            </a:r>
            <a:r>
              <a:rPr lang="en-US" altLang="en-US" sz="2800" b="1" dirty="0" smtClean="0"/>
              <a:t>base-10</a:t>
            </a:r>
            <a:r>
              <a:rPr lang="en-US" altLang="en-US" sz="2800" dirty="0" smtClean="0"/>
              <a:t> number system was adopted by our ancestors most likely because we have 10 fingers.</a:t>
            </a:r>
          </a:p>
          <a:p>
            <a:r>
              <a:rPr lang="en-US" altLang="en-US" sz="2800" dirty="0" smtClean="0"/>
              <a:t>However, computers operate using the base-2 number system also known as the </a:t>
            </a:r>
            <a:r>
              <a:rPr lang="en-US" altLang="en-US" sz="2800" b="1" dirty="0" smtClean="0"/>
              <a:t>binary number system.</a:t>
            </a:r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441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>
                <a:latin typeface="Calibri Light (Headings)"/>
              </a:rPr>
              <a:t>The </a:t>
            </a:r>
            <a:r>
              <a:rPr lang="en-US" altLang="en-US" dirty="0">
                <a:solidFill>
                  <a:schemeClr val="tx1"/>
                </a:solidFill>
                <a:latin typeface="Calibri Light (Headings)"/>
              </a:rPr>
              <a:t>Fundamental</a:t>
            </a:r>
            <a:r>
              <a:rPr lang="en-US" altLang="en-US" dirty="0" smtClean="0">
                <a:latin typeface="Calibri Light (Headings)"/>
              </a:rPr>
              <a:t> </a:t>
            </a:r>
            <a:r>
              <a:rPr lang="en-US" altLang="en-US" dirty="0">
                <a:latin typeface="Calibri Light (Headings)"/>
              </a:rPr>
              <a:t>P</a:t>
            </a:r>
            <a:r>
              <a:rPr lang="en-US" altLang="en-US" dirty="0" smtClean="0">
                <a:latin typeface="Calibri Light (Headings)"/>
              </a:rPr>
              <a:t>oint</a:t>
            </a:r>
            <a:endParaRPr lang="en-US" dirty="0">
              <a:latin typeface="Calibri Light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Binary representation of numbers and other information is the representation which can be understood by computer chips and can be saved in memory. </a:t>
            </a:r>
            <a:endParaRPr lang="en-US" altLang="en-US" dirty="0" smtClean="0"/>
          </a:p>
          <a:p>
            <a:r>
              <a:rPr lang="en-US" altLang="en-US" dirty="0"/>
              <a:t>In fact, computer </a:t>
            </a:r>
            <a:r>
              <a:rPr lang="en-US" altLang="en-US" dirty="0" smtClean="0"/>
              <a:t>chips are </a:t>
            </a:r>
            <a:r>
              <a:rPr lang="en-US" altLang="en-US" dirty="0"/>
              <a:t>made up mostly of semiconductor materials such as silicon</a:t>
            </a:r>
            <a:r>
              <a:rPr lang="en-US" altLang="en-US" dirty="0" smtClean="0"/>
              <a:t>. </a:t>
            </a:r>
          </a:p>
          <a:p>
            <a:r>
              <a:rPr lang="en-US" altLang="en-US" dirty="0" smtClean="0"/>
              <a:t>They can </a:t>
            </a:r>
            <a:r>
              <a:rPr lang="en-US" altLang="en-US" dirty="0"/>
              <a:t>present one of two status at any given time, and can retain a status for a long time.</a:t>
            </a:r>
          </a:p>
          <a:p>
            <a:r>
              <a:rPr lang="en-US" altLang="en-US" dirty="0"/>
              <a:t>+5 volt or -5 volt.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9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>
                <a:latin typeface="Calibri Light (Headings)"/>
              </a:rPr>
              <a:t>The </a:t>
            </a:r>
            <a:r>
              <a:rPr lang="en-US" altLang="en-US" dirty="0">
                <a:solidFill>
                  <a:schemeClr val="tx1"/>
                </a:solidFill>
                <a:latin typeface="Calibri Light (Headings)"/>
              </a:rPr>
              <a:t>Fundamental</a:t>
            </a:r>
            <a:r>
              <a:rPr lang="en-US" altLang="en-US" dirty="0">
                <a:latin typeface="Calibri Light (Headings)"/>
              </a:rPr>
              <a:t>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CPU and memory are made up of millions of tiny “switches” that can be either ON or OFF. Two symbols, 0 and 1, can be used to stand for the two states of ON and OFF. </a:t>
            </a:r>
            <a:endParaRPr lang="en-US" altLang="en-US" dirty="0" smtClean="0"/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4" name="Picture 5" descr="switc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41058"/>
            <a:ext cx="5181600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50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>
                <a:latin typeface="Calibri Light (Headings)"/>
              </a:rPr>
              <a:t>The </a:t>
            </a:r>
            <a:r>
              <a:rPr lang="en-US" altLang="en-US" dirty="0">
                <a:solidFill>
                  <a:schemeClr val="tx1"/>
                </a:solidFill>
                <a:latin typeface="Calibri Light (Headings)"/>
              </a:rPr>
              <a:t>Fundamental</a:t>
            </a:r>
            <a:r>
              <a:rPr lang="en-US" altLang="en-US" dirty="0">
                <a:latin typeface="Calibri Light (Headings)"/>
              </a:rPr>
              <a:t>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Since the computer is really made up of tiny switches that can be either OFF or ON, you can look at a binary number as a series of light switches. A 1 represents a switch that is ON, and a 0 means a switch that is OFF.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4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Number Systems</a:t>
            </a:r>
          </a:p>
        </p:txBody>
      </p:sp>
      <p:graphicFrame>
        <p:nvGraphicFramePr>
          <p:cNvPr id="107600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3030"/>
              </p:ext>
            </p:extLst>
          </p:nvPr>
        </p:nvGraphicFramePr>
        <p:xfrm>
          <a:off x="2628900" y="2101958"/>
          <a:ext cx="6934200" cy="3429002"/>
        </p:xfrm>
        <a:graphic>
          <a:graphicData uri="http://schemas.openxmlformats.org/drawingml/2006/table">
            <a:tbl>
              <a:tblPr/>
              <a:tblGrid>
                <a:gridCol w="1346200"/>
                <a:gridCol w="850900"/>
                <a:gridCol w="1565275"/>
                <a:gridCol w="1387475"/>
                <a:gridCol w="1784350"/>
              </a:tblGrid>
              <a:tr h="896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in computers?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14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DDE-13C2-4BF5-84D7-815F04CD966B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Quantities/Counting (1 of </a:t>
            </a:r>
            <a:r>
              <a:rPr lang="en-US" altLang="en-US" dirty="0" smtClean="0"/>
              <a:t>2)</a:t>
            </a:r>
            <a:endParaRPr lang="en-US" altLang="en-US" dirty="0"/>
          </a:p>
        </p:txBody>
      </p:sp>
      <p:graphicFrame>
        <p:nvGraphicFramePr>
          <p:cNvPr id="11991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06226"/>
              </p:ext>
            </p:extLst>
          </p:nvPr>
        </p:nvGraphicFramePr>
        <p:xfrm>
          <a:off x="3733800" y="1690688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536-A31A-4330-A0CB-66A6AD4D7652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7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Quantities/Counting (2 of </a:t>
            </a:r>
            <a:r>
              <a:rPr lang="en-US" altLang="en-US" dirty="0" smtClean="0"/>
              <a:t>2) </a:t>
            </a:r>
            <a:endParaRPr lang="en-US" altLang="en-US" dirty="0"/>
          </a:p>
        </p:txBody>
      </p:sp>
      <p:graphicFrame>
        <p:nvGraphicFramePr>
          <p:cNvPr id="12089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17696"/>
              </p:ext>
            </p:extLst>
          </p:nvPr>
        </p:nvGraphicFramePr>
        <p:xfrm>
          <a:off x="3578817" y="1690688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A2D3-88BF-4BE8-A459-F377C15616E4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8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Among Bases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possibilities:</a:t>
            </a:r>
          </a:p>
        </p:txBody>
      </p:sp>
      <p:sp>
        <p:nvSpPr>
          <p:cNvPr id="123908" name="Oval 4"/>
          <p:cNvSpPr>
            <a:spLocks noChangeArrowheads="1"/>
          </p:cNvSpPr>
          <p:nvPr/>
        </p:nvSpPr>
        <p:spPr bwMode="auto">
          <a:xfrm>
            <a:off x="7144070" y="4826675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27447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3910" name="Oval 6"/>
          <p:cNvSpPr>
            <a:spLocks noChangeArrowheads="1"/>
          </p:cNvSpPr>
          <p:nvPr/>
        </p:nvSpPr>
        <p:spPr bwMode="auto">
          <a:xfrm>
            <a:off x="68595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2744788" y="46767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V="1">
            <a:off x="5257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 flipV="1">
            <a:off x="5257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 flipV="1">
            <a:off x="8153400" y="3381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 flipV="1">
            <a:off x="3962400" y="3305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rot="5400000" flipV="1">
            <a:off x="6096000" y="2238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rot="5400000" flipV="1">
            <a:off x="6096000" y="4448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FF35-8A17-482C-81DF-8586F105DCF7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Example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743200" y="2971801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25</a:t>
            </a:r>
            <a:r>
              <a:rPr lang="en-US" altLang="en-US" sz="4800" baseline="-25000"/>
              <a:t>10</a:t>
            </a:r>
            <a:r>
              <a:rPr lang="en-US" altLang="en-US" sz="4800"/>
              <a:t> = 11001</a:t>
            </a:r>
            <a:r>
              <a:rPr lang="en-US" altLang="en-US" sz="4800" baseline="-25000"/>
              <a:t>2</a:t>
            </a:r>
            <a:r>
              <a:rPr lang="en-US" altLang="en-US" sz="4800"/>
              <a:t> = 31</a:t>
            </a:r>
            <a:r>
              <a:rPr lang="en-US" altLang="en-US" sz="4800" baseline="-25000"/>
              <a:t>8</a:t>
            </a:r>
            <a:r>
              <a:rPr lang="en-US" altLang="en-US" sz="4800"/>
              <a:t> = 19</a:t>
            </a:r>
            <a:r>
              <a:rPr lang="en-US" altLang="en-US" sz="4800" baseline="-25000"/>
              <a:t>16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3657600" y="4495800"/>
            <a:ext cx="1295400" cy="533400"/>
          </a:xfrm>
          <a:prstGeom prst="wedgeRoundRectCallout">
            <a:avLst>
              <a:gd name="adj1" fmla="val -40440"/>
              <a:gd name="adj2" fmla="val -165773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877F-DD93-4426-8189-C15455983073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Decimal (just for fun)</a:t>
            </a:r>
          </a:p>
        </p:txBody>
      </p:sp>
      <p:sp>
        <p:nvSpPr>
          <p:cNvPr id="124931" name="Oval 3"/>
          <p:cNvSpPr>
            <a:spLocks noChangeArrowheads="1"/>
          </p:cNvSpPr>
          <p:nvPr/>
        </p:nvSpPr>
        <p:spPr bwMode="auto">
          <a:xfrm>
            <a:off x="7144070" y="47790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24932" name="Oval 4"/>
          <p:cNvSpPr>
            <a:spLocks noChangeArrowheads="1"/>
          </p:cNvSpPr>
          <p:nvPr/>
        </p:nvSpPr>
        <p:spPr bwMode="auto">
          <a:xfrm>
            <a:off x="2744788" y="25495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6859588" y="25495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2744788" y="47117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24942" name="Freeform 14"/>
          <p:cNvSpPr>
            <a:spLocks/>
          </p:cNvSpPr>
          <p:nvPr/>
        </p:nvSpPr>
        <p:spPr bwMode="auto">
          <a:xfrm>
            <a:off x="3351508" y="2165470"/>
            <a:ext cx="990600" cy="369332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A4F2-B840-4F72-9D54-313E4E6A29E7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Categories of </a:t>
            </a:r>
            <a:r>
              <a:rPr lang="en-US" altLang="en-US" b="1" dirty="0" smtClean="0"/>
              <a:t>Numbers</a:t>
            </a:r>
            <a:endParaRPr lang="en-US" altLang="en-US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Natural Numbers</a:t>
            </a:r>
          </a:p>
          <a:p>
            <a:pPr eaLnBrk="1" hangingPunct="1"/>
            <a:r>
              <a:rPr lang="en-US" altLang="en-US" dirty="0" smtClean="0"/>
              <a:t>Whole Numbers</a:t>
            </a:r>
          </a:p>
          <a:p>
            <a:r>
              <a:rPr lang="en-US" altLang="en-US" dirty="0"/>
              <a:t>Integers</a:t>
            </a:r>
          </a:p>
          <a:p>
            <a:pPr eaLnBrk="1" hangingPunct="1"/>
            <a:r>
              <a:rPr lang="en-US" altLang="en-US" dirty="0" smtClean="0"/>
              <a:t>Rational Numbers</a:t>
            </a:r>
          </a:p>
          <a:p>
            <a:pPr eaLnBrk="1" hangingPunct="1"/>
            <a:r>
              <a:rPr lang="en-US" altLang="en-US" dirty="0" smtClean="0"/>
              <a:t>Irrational Numbers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EC97-218A-4C61-B51D-465256D8620B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3276600" y="2362201"/>
            <a:ext cx="6019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125</a:t>
            </a:r>
            <a:r>
              <a:rPr lang="en-US" altLang="en-US" baseline="-25000" dirty="0">
                <a:latin typeface="Courier New" panose="02070309020205020404" pitchFamily="49" charset="0"/>
              </a:rPr>
              <a:t>10</a:t>
            </a:r>
            <a:r>
              <a:rPr lang="en-US" altLang="en-US" dirty="0">
                <a:latin typeface="Courier New" panose="02070309020205020404" pitchFamily="49" charset="0"/>
              </a:rPr>
              <a:t> =&gt;	5 x 10</a:t>
            </a:r>
            <a:r>
              <a:rPr lang="en-US" altLang="en-US" baseline="30000" dirty="0">
                <a:latin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</a:rPr>
              <a:t>	=   5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	2 x 10</a:t>
            </a:r>
            <a:r>
              <a:rPr lang="en-US" altLang="en-US" baseline="30000" dirty="0">
                <a:latin typeface="Courier New" panose="02070309020205020404" pitchFamily="49" charset="0"/>
              </a:rPr>
              <a:t>1</a:t>
            </a:r>
            <a:r>
              <a:rPr lang="en-US" altLang="en-US" dirty="0">
                <a:latin typeface="Courier New" panose="02070309020205020404" pitchFamily="49" charset="0"/>
              </a:rPr>
              <a:t>	=  20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	1 x 10</a:t>
            </a:r>
            <a:r>
              <a:rPr lang="en-US" altLang="en-US" baseline="30000" dirty="0">
                <a:latin typeface="Courier New" panose="02070309020205020404" pitchFamily="49" charset="0"/>
              </a:rPr>
              <a:t>2	</a:t>
            </a:r>
            <a:r>
              <a:rPr lang="en-US" altLang="en-US" dirty="0">
                <a:latin typeface="Courier New" panose="02070309020205020404" pitchFamily="49" charset="0"/>
              </a:rPr>
              <a:t>= 100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		</a:t>
            </a:r>
            <a:r>
              <a:rPr lang="en-US" altLang="en-US" dirty="0" smtClean="0">
                <a:latin typeface="Courier New" panose="02070309020205020404" pitchFamily="49" charset="0"/>
              </a:rPr>
              <a:t>  125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6200614" y="3241728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4750231" y="3962400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6010114" y="1200331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1AB4-E316-4790-90A0-ACF69E4C09C6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00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Decimal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30052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30053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30054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V="1">
            <a:off x="4038600" y="2739271"/>
            <a:ext cx="0" cy="1295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C569-6D96-4BEC-AB9A-2A46EEA3B482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to Decimal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Multiply each bit by 2</a:t>
            </a:r>
            <a:r>
              <a:rPr lang="en-US" altLang="en-US" sz="2900" i="1" baseline="30000"/>
              <a:t>n</a:t>
            </a:r>
            <a:r>
              <a:rPr lang="en-US" altLang="en-US"/>
              <a:t>, where </a:t>
            </a:r>
            <a:r>
              <a:rPr lang="en-US" altLang="en-US" i="1"/>
              <a:t>n</a:t>
            </a:r>
            <a:r>
              <a:rPr lang="en-US" altLang="en-US"/>
              <a:t> is the “weight” of the bit</a:t>
            </a:r>
          </a:p>
          <a:p>
            <a:pPr lvl="1"/>
            <a:r>
              <a:rPr lang="en-US" altLang="en-US"/>
              <a:t>The weight is the position of the bit, starting from 0 on the right</a:t>
            </a:r>
          </a:p>
          <a:p>
            <a:pPr lvl="1"/>
            <a:r>
              <a:rPr lang="en-US" altLang="en-US"/>
              <a:t>Add the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1543-AA99-4CA4-87F8-1910A8831BF7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3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352800" y="2438400"/>
            <a:ext cx="6629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101011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=&gt; 	1 x 2</a:t>
            </a:r>
            <a:r>
              <a:rPr lang="en-US" altLang="en-US" baseline="30000">
                <a:latin typeface="Courier New" panose="02070309020205020404" pitchFamily="49" charset="0"/>
              </a:rPr>
              <a:t>0</a:t>
            </a:r>
            <a:r>
              <a:rPr lang="en-US" altLang="en-US">
                <a:latin typeface="Courier New" panose="02070309020205020404" pitchFamily="49" charset="0"/>
              </a:rPr>
              <a:t> = 	 1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			1 x 2</a:t>
            </a:r>
            <a:r>
              <a:rPr lang="en-US" altLang="en-US" baseline="30000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 =	 2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			0 x 2</a:t>
            </a:r>
            <a:r>
              <a:rPr lang="en-US" altLang="en-US" baseline="30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= 	 0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			1 x 2</a:t>
            </a:r>
            <a:r>
              <a:rPr lang="en-US" altLang="en-US" baseline="30000">
                <a:latin typeface="Courier New" panose="02070309020205020404" pitchFamily="49" charset="0"/>
              </a:rPr>
              <a:t>3</a:t>
            </a:r>
            <a:r>
              <a:rPr lang="en-US" altLang="en-US">
                <a:latin typeface="Courier New" panose="02070309020205020404" pitchFamily="49" charset="0"/>
              </a:rPr>
              <a:t> = 	 8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			0 x 2</a:t>
            </a:r>
            <a:r>
              <a:rPr lang="en-US" altLang="en-US" baseline="30000">
                <a:latin typeface="Courier New" panose="02070309020205020404" pitchFamily="49" charset="0"/>
              </a:rPr>
              <a:t>4</a:t>
            </a:r>
            <a:r>
              <a:rPr lang="en-US" altLang="en-US">
                <a:latin typeface="Courier New" panose="02070309020205020404" pitchFamily="49" charset="0"/>
              </a:rPr>
              <a:t> =	 0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			1 x 2</a:t>
            </a:r>
            <a:r>
              <a:rPr lang="en-US" altLang="en-US" baseline="30000">
                <a:latin typeface="Courier New" panose="02070309020205020404" pitchFamily="49" charset="0"/>
              </a:rPr>
              <a:t>5</a:t>
            </a:r>
            <a:r>
              <a:rPr lang="en-US" altLang="en-US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									43</a:t>
            </a:r>
            <a:r>
              <a:rPr lang="en-US" altLang="en-US" baseline="-25000">
                <a:latin typeface="Courier New" panose="02070309020205020404" pitchFamily="49" charset="0"/>
              </a:rPr>
              <a:t>10</a:t>
            </a:r>
            <a:r>
              <a:rPr lang="en-US" altLang="en-US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		</a:t>
            </a: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7391400" y="4724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3549650" y="1266825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Bit “0”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23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8F9F-505C-4741-9EA6-1E86164C468B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5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Decimal</a:t>
            </a:r>
          </a:p>
        </p:txBody>
      </p:sp>
      <p:sp>
        <p:nvSpPr>
          <p:cNvPr id="133123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rot="16200000" flipV="1">
            <a:off x="6076950" y="1619250"/>
            <a:ext cx="0" cy="13335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24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F20F-BD81-49AE-BD2A-8EA550C8F019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37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Decimal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Multiply each bit by 8</a:t>
            </a:r>
            <a:r>
              <a:rPr lang="en-US" altLang="en-US" sz="2900" i="1" baseline="30000"/>
              <a:t>n</a:t>
            </a:r>
            <a:r>
              <a:rPr lang="en-US" altLang="en-US"/>
              <a:t>, where </a:t>
            </a:r>
            <a:r>
              <a:rPr lang="en-US" altLang="en-US" i="1"/>
              <a:t>n</a:t>
            </a:r>
            <a:r>
              <a:rPr lang="en-US" altLang="en-US"/>
              <a:t> is the “weight” of the bit</a:t>
            </a:r>
          </a:p>
          <a:p>
            <a:pPr lvl="1"/>
            <a:r>
              <a:rPr lang="en-US" altLang="en-US"/>
              <a:t>The weight is the position of the bit, starting from 0 on the right</a:t>
            </a:r>
          </a:p>
          <a:p>
            <a:pPr lvl="1"/>
            <a:r>
              <a:rPr lang="en-US" altLang="en-US"/>
              <a:t>Add the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25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AF94-1222-4D79-A858-4D9A7A950FED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781300" y="2452447"/>
            <a:ext cx="675015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724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8</a:t>
            </a:r>
            <a:r>
              <a:rPr lang="en-US" altLang="en-US" sz="2400" dirty="0">
                <a:latin typeface="Courier New" panose="02070309020205020404" pitchFamily="49" charset="0"/>
              </a:rPr>
              <a:t> =&gt; 	4 x 8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	  4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		2 x 8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	 16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		7 x 8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	448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				468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>
            <a:off x="6327183" y="3579947"/>
            <a:ext cx="1096506" cy="156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26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40A-9716-445C-B76F-05F5BE7C51C1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4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Decimal</a:t>
            </a:r>
          </a:p>
        </p:txBody>
      </p:sp>
      <p:sp>
        <p:nvSpPr>
          <p:cNvPr id="139267" name="Oval 3"/>
          <p:cNvSpPr>
            <a:spLocks noChangeArrowheads="1"/>
          </p:cNvSpPr>
          <p:nvPr/>
        </p:nvSpPr>
        <p:spPr bwMode="auto">
          <a:xfrm>
            <a:off x="6859588" y="4234959"/>
            <a:ext cx="2513011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 rot="16200000" flipV="1">
            <a:off x="5330263" y="2528992"/>
            <a:ext cx="1587008" cy="1824924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27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EA4-DE4D-4F52-A183-E976889D2007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2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Decimal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Multiply each bit by 16</a:t>
            </a:r>
            <a:r>
              <a:rPr lang="en-US" altLang="en-US" sz="2900" i="1" baseline="30000"/>
              <a:t>n</a:t>
            </a:r>
            <a:r>
              <a:rPr lang="en-US" altLang="en-US"/>
              <a:t>, where </a:t>
            </a:r>
            <a:r>
              <a:rPr lang="en-US" altLang="en-US" i="1"/>
              <a:t>n</a:t>
            </a:r>
            <a:r>
              <a:rPr lang="en-US" altLang="en-US"/>
              <a:t> is the “weight” of the bit</a:t>
            </a:r>
          </a:p>
          <a:p>
            <a:pPr lvl="1"/>
            <a:r>
              <a:rPr lang="en-US" altLang="en-US"/>
              <a:t>The weight is the position of the bit, starting from 0 on the right</a:t>
            </a:r>
          </a:p>
          <a:p>
            <a:pPr lvl="1"/>
            <a:r>
              <a:rPr lang="en-US" altLang="en-US"/>
              <a:t>Add the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28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0C04-78F7-4BC9-B88B-1D3D28D0F961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0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890793" y="2450696"/>
            <a:ext cx="79661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ABC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	C x 16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12 x   1 =   12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	B x 16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11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		A x 16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10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		                   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2748</a:t>
            </a:r>
            <a:r>
              <a:rPr lang="en-US" altLang="en-US" sz="2400" baseline="-25000" dirty="0" smtClean="0">
                <a:latin typeface="Courier New" panose="02070309020205020404" pitchFamily="49" charset="0"/>
              </a:rPr>
              <a:t>10</a:t>
            </a:r>
            <a:endParaRPr lang="en-US" altLang="en-US" sz="2400" baseline="-25000" dirty="0">
              <a:latin typeface="Courier New" panose="02070309020205020404" pitchFamily="49" charset="0"/>
            </a:endParaRPr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7254896" y="3703637"/>
            <a:ext cx="1362161" cy="4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29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B348-0CF6-4FD2-A5D8-523D112361DD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Natural Numbers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Are the counting numbers</a:t>
            </a:r>
          </a:p>
          <a:p>
            <a:pPr eaLnBrk="1" hangingPunct="1"/>
            <a:r>
              <a:rPr lang="en-US" altLang="en-US" dirty="0" smtClean="0"/>
              <a:t>{1, 2, 3, 4, 5, 6, 7, 8, …}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275-52E2-4E1B-AB8B-4A7146048B7E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0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Binary</a:t>
            </a:r>
          </a:p>
        </p:txBody>
      </p:sp>
      <p:sp>
        <p:nvSpPr>
          <p:cNvPr id="142339" name="Oval 1027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42340" name="Oval 1028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42341" name="Oval 1029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42342" name="Oval 1030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42343" name="Line 1031"/>
          <p:cNvSpPr>
            <a:spLocks noChangeShapeType="1"/>
          </p:cNvSpPr>
          <p:nvPr/>
        </p:nvSpPr>
        <p:spPr bwMode="auto">
          <a:xfrm>
            <a:off x="3962400" y="28956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30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18DE-4B4E-4616-A6CF-E4CFAD8F8732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Binary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Divide by two, keep track of the remainder</a:t>
            </a:r>
          </a:p>
          <a:p>
            <a:pPr lvl="1"/>
            <a:r>
              <a:rPr lang="en-US" altLang="en-US"/>
              <a:t>First remainder is bit 0 (LSB, least-significant bit)</a:t>
            </a:r>
          </a:p>
          <a:p>
            <a:pPr lvl="1"/>
            <a:r>
              <a:rPr lang="en-US" altLang="en-US"/>
              <a:t>Second remainder is bit 1</a:t>
            </a:r>
          </a:p>
          <a:p>
            <a:pPr lvl="1"/>
            <a:r>
              <a:rPr lang="en-US" altLang="en-US"/>
              <a:t>Etc.</a:t>
            </a:r>
          </a:p>
          <a:p>
            <a:pPr lvl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31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0B0B-E399-4279-B6F5-97EC86F0A66A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10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65" name="Text Box 1027"/>
          <p:cNvSpPr txBox="1">
            <a:spLocks noChangeArrowheads="1"/>
          </p:cNvSpPr>
          <p:nvPr/>
        </p:nvSpPr>
        <p:spPr bwMode="auto">
          <a:xfrm>
            <a:off x="1746143" y="2084519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125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= ?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66" name="Group 1028"/>
          <p:cNvGrpSpPr>
            <a:grpSpLocks/>
          </p:cNvGrpSpPr>
          <p:nvPr/>
        </p:nvGrpSpPr>
        <p:grpSpPr bwMode="auto">
          <a:xfrm>
            <a:off x="4984643" y="2008319"/>
            <a:ext cx="2057400" cy="822325"/>
            <a:chOff x="2232" y="816"/>
            <a:chExt cx="1296" cy="518"/>
          </a:xfrm>
        </p:grpSpPr>
        <p:sp>
          <p:nvSpPr>
            <p:cNvPr id="67" name="Text Box 1029"/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2 125</a:t>
              </a:r>
              <a:b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</a:b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  62   1</a:t>
              </a:r>
              <a:endPara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68" name="Line 1030"/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9" name="Line 1031"/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" name="Group 1032"/>
          <p:cNvGrpSpPr>
            <a:grpSpLocks/>
          </p:cNvGrpSpPr>
          <p:nvPr/>
        </p:nvGrpSpPr>
        <p:grpSpPr bwMode="auto">
          <a:xfrm>
            <a:off x="4984643" y="2389319"/>
            <a:ext cx="2057400" cy="822325"/>
            <a:chOff x="2232" y="1056"/>
            <a:chExt cx="1296" cy="518"/>
          </a:xfrm>
        </p:grpSpPr>
        <p:sp>
          <p:nvSpPr>
            <p:cNvPr id="71" name="Text Box 1033"/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    </a:t>
              </a:r>
              <a:b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</a:b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  31   0</a:t>
              </a:r>
              <a:endPara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72" name="Line 1034"/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3" name="Line 1035"/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" name="Group 1036"/>
          <p:cNvGrpSpPr>
            <a:grpSpLocks/>
          </p:cNvGrpSpPr>
          <p:nvPr/>
        </p:nvGrpSpPr>
        <p:grpSpPr bwMode="auto">
          <a:xfrm>
            <a:off x="4984643" y="2770319"/>
            <a:ext cx="2057400" cy="822325"/>
            <a:chOff x="2232" y="1296"/>
            <a:chExt cx="1296" cy="518"/>
          </a:xfrm>
        </p:grpSpPr>
        <p:sp>
          <p:nvSpPr>
            <p:cNvPr id="75" name="Text Box 1037"/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    </a:t>
              </a:r>
              <a:b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</a:b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  15   1</a:t>
              </a:r>
              <a:endPara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76" name="Line 1038"/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7" name="Line 1039"/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" name="Group 1040"/>
          <p:cNvGrpSpPr>
            <a:grpSpLocks/>
          </p:cNvGrpSpPr>
          <p:nvPr/>
        </p:nvGrpSpPr>
        <p:grpSpPr bwMode="auto">
          <a:xfrm>
            <a:off x="4968768" y="3164019"/>
            <a:ext cx="2057400" cy="822325"/>
            <a:chOff x="624" y="2112"/>
            <a:chExt cx="1296" cy="518"/>
          </a:xfrm>
        </p:grpSpPr>
        <p:sp>
          <p:nvSpPr>
            <p:cNvPr id="79" name="Text Box 1041"/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    </a:t>
              </a:r>
              <a:b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</a:b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   7   1</a:t>
              </a:r>
              <a:endPara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80" name="Line 1042"/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1" name="Line 1043"/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" name="Group 1044"/>
          <p:cNvGrpSpPr>
            <a:grpSpLocks/>
          </p:cNvGrpSpPr>
          <p:nvPr/>
        </p:nvGrpSpPr>
        <p:grpSpPr bwMode="auto">
          <a:xfrm>
            <a:off x="5000518" y="3559307"/>
            <a:ext cx="2057400" cy="822325"/>
            <a:chOff x="2232" y="1783"/>
            <a:chExt cx="1296" cy="518"/>
          </a:xfrm>
        </p:grpSpPr>
        <p:sp>
          <p:nvSpPr>
            <p:cNvPr id="83" name="Text Box 1045"/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    </a:t>
              </a:r>
              <a:b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</a:b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   3   1</a:t>
              </a:r>
              <a:endPara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84" name="Line 1046"/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5" name="Line 1047"/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6" name="Group 1048"/>
          <p:cNvGrpSpPr>
            <a:grpSpLocks/>
          </p:cNvGrpSpPr>
          <p:nvPr/>
        </p:nvGrpSpPr>
        <p:grpSpPr bwMode="auto">
          <a:xfrm>
            <a:off x="5000518" y="3941894"/>
            <a:ext cx="2057400" cy="822325"/>
            <a:chOff x="2232" y="2976"/>
            <a:chExt cx="1296" cy="518"/>
          </a:xfrm>
        </p:grpSpPr>
        <p:sp>
          <p:nvSpPr>
            <p:cNvPr id="87" name="Text Box 1049"/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    </a:t>
              </a:r>
              <a:b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</a:b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   1   1</a:t>
              </a:r>
              <a:endPara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88" name="Line 1050"/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9" name="Line 1051"/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0" name="Group 1052"/>
          <p:cNvGrpSpPr>
            <a:grpSpLocks/>
          </p:cNvGrpSpPr>
          <p:nvPr/>
        </p:nvGrpSpPr>
        <p:grpSpPr bwMode="auto">
          <a:xfrm>
            <a:off x="4984643" y="4322894"/>
            <a:ext cx="2057400" cy="822325"/>
            <a:chOff x="2232" y="2284"/>
            <a:chExt cx="1296" cy="518"/>
          </a:xfrm>
        </p:grpSpPr>
        <p:sp>
          <p:nvSpPr>
            <p:cNvPr id="91" name="Text Box 1053"/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    </a:t>
              </a:r>
              <a:b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</a:b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   0   1</a:t>
              </a:r>
              <a:endPara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92" name="Line 1054"/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3" name="Line 1055"/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94" name="Text Box 1056"/>
          <p:cNvSpPr txBox="1">
            <a:spLocks noChangeArrowheads="1"/>
          </p:cNvSpPr>
          <p:nvPr/>
        </p:nvSpPr>
        <p:spPr bwMode="auto">
          <a:xfrm>
            <a:off x="6927743" y="5894519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125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= 1111101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5" name="Freeform 1057"/>
          <p:cNvSpPr>
            <a:spLocks/>
          </p:cNvSpPr>
          <p:nvPr/>
        </p:nvSpPr>
        <p:spPr bwMode="auto">
          <a:xfrm>
            <a:off x="6895993" y="2541719"/>
            <a:ext cx="2819400" cy="3276600"/>
          </a:xfrm>
          <a:custGeom>
            <a:avLst/>
            <a:gdLst>
              <a:gd name="T0" fmla="*/ 0 w 1776"/>
              <a:gd name="T1" fmla="*/ 0 h 2064"/>
              <a:gd name="T2" fmla="*/ 1036 w 1776"/>
              <a:gd name="T3" fmla="*/ 408 h 2064"/>
              <a:gd name="T4" fmla="*/ 1776 w 1776"/>
              <a:gd name="T5" fmla="*/ 2064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6" h="2064">
                <a:moveTo>
                  <a:pt x="0" y="0"/>
                </a:moveTo>
                <a:cubicBezTo>
                  <a:pt x="173" y="68"/>
                  <a:pt x="740" y="64"/>
                  <a:pt x="1036" y="408"/>
                </a:cubicBezTo>
                <a:cubicBezTo>
                  <a:pt x="1332" y="752"/>
                  <a:pt x="1622" y="1719"/>
                  <a:pt x="1776" y="2064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32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0F13-5ED8-43ED-9B73-3D3E9B6F40BA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 autoUpdateAnimBg="0"/>
      <p:bldP spid="9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Binary</a:t>
            </a:r>
          </a:p>
        </p:txBody>
      </p:sp>
      <p:sp>
        <p:nvSpPr>
          <p:cNvPr id="145411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45412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 flipH="1">
            <a:off x="5334000" y="2743200"/>
            <a:ext cx="15240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4BF-4267-4BD6-A7C6-CB3E8EC88DAB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Binary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Convert each octal digit to a 3-bit equivalent binary representation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7D1C-76B0-4AB4-BECA-987E36BC0A52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0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045776" y="1994178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705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8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47460" name="Group 4"/>
          <p:cNvGrpSpPr>
            <a:grpSpLocks/>
          </p:cNvGrpSpPr>
          <p:nvPr/>
        </p:nvGrpSpPr>
        <p:grpSpPr bwMode="auto">
          <a:xfrm>
            <a:off x="5029200" y="2667001"/>
            <a:ext cx="2667000" cy="1570038"/>
            <a:chOff x="2208" y="1680"/>
            <a:chExt cx="1680" cy="989"/>
          </a:xfrm>
        </p:grpSpPr>
        <p:sp>
          <p:nvSpPr>
            <p:cNvPr id="147461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168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7   0   5</a:t>
              </a:r>
            </a:p>
            <a:p>
              <a:pPr>
                <a:spcBef>
                  <a:spcPct val="50000"/>
                </a:spcBef>
              </a:pPr>
              <a:endParaRPr lang="en-US" alt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111 000 101</a:t>
              </a:r>
            </a:p>
          </p:txBody>
        </p:sp>
        <p:sp>
          <p:nvSpPr>
            <p:cNvPr id="147462" name="Line 6"/>
            <p:cNvSpPr>
              <a:spLocks noChangeShapeType="1"/>
            </p:cNvSpPr>
            <p:nvPr/>
          </p:nvSpPr>
          <p:spPr bwMode="auto">
            <a:xfrm>
              <a:off x="24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463" name="Line 7"/>
            <p:cNvSpPr>
              <a:spLocks noChangeShapeType="1"/>
            </p:cNvSpPr>
            <p:nvPr/>
          </p:nvSpPr>
          <p:spPr bwMode="auto">
            <a:xfrm>
              <a:off x="288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464" name="Line 8"/>
            <p:cNvSpPr>
              <a:spLocks noChangeShapeType="1"/>
            </p:cNvSpPr>
            <p:nvPr/>
          </p:nvSpPr>
          <p:spPr bwMode="auto">
            <a:xfrm>
              <a:off x="336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705600" y="5257800"/>
            <a:ext cx="358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705</a:t>
            </a:r>
            <a:r>
              <a:rPr lang="en-US" altLang="en-US" baseline="-25000">
                <a:latin typeface="Courier New" panose="02070309020205020404" pitchFamily="49" charset="0"/>
              </a:rPr>
              <a:t>8</a:t>
            </a:r>
            <a:r>
              <a:rPr lang="en-US" altLang="en-US">
                <a:latin typeface="Courier New" panose="02070309020205020404" pitchFamily="49" charset="0"/>
              </a:rPr>
              <a:t> = 111000101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35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A8A-3934-40D4-AD80-8868C899E22B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Binary</a:t>
            </a:r>
          </a:p>
        </p:txBody>
      </p:sp>
      <p:sp>
        <p:nvSpPr>
          <p:cNvPr id="148483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H="1">
            <a:off x="5448300" y="44958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36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0D5A-01CF-447F-B86E-A61FFCC84287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20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Binary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Convert each hexadecimal digit to a 4-bit equivalent binary representation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37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2CA-E8D4-47AB-B6F7-12FA5E3EFC93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7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2076773" y="1690688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10AF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50532" name="Group 4"/>
          <p:cNvGrpSpPr>
            <a:grpSpLocks/>
          </p:cNvGrpSpPr>
          <p:nvPr/>
        </p:nvGrpSpPr>
        <p:grpSpPr bwMode="auto">
          <a:xfrm>
            <a:off x="4343400" y="2667001"/>
            <a:ext cx="3810000" cy="1570038"/>
            <a:chOff x="2208" y="1680"/>
            <a:chExt cx="2400" cy="989"/>
          </a:xfrm>
        </p:grpSpPr>
        <p:sp>
          <p:nvSpPr>
            <p:cNvPr id="150533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240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1    0    A    F</a:t>
              </a:r>
            </a:p>
            <a:p>
              <a:pPr>
                <a:spcBef>
                  <a:spcPct val="50000"/>
                </a:spcBef>
              </a:pPr>
              <a:endParaRPr lang="en-US" alt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0001 0000 1010 1111</a:t>
              </a:r>
            </a:p>
          </p:txBody>
        </p:sp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>
              <a:off x="2448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535" name="Line 7"/>
            <p:cNvSpPr>
              <a:spLocks noChangeShapeType="1"/>
            </p:cNvSpPr>
            <p:nvPr/>
          </p:nvSpPr>
          <p:spPr bwMode="auto">
            <a:xfrm>
              <a:off x="30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536" name="Line 8"/>
            <p:cNvSpPr>
              <a:spLocks noChangeShapeType="1"/>
            </p:cNvSpPr>
            <p:nvPr/>
          </p:nvSpPr>
          <p:spPr bwMode="auto">
            <a:xfrm>
              <a:off x="36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537" name="Line 9"/>
            <p:cNvSpPr>
              <a:spLocks noChangeShapeType="1"/>
            </p:cNvSpPr>
            <p:nvPr/>
          </p:nvSpPr>
          <p:spPr bwMode="auto">
            <a:xfrm>
              <a:off x="416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5562600" y="5334000"/>
            <a:ext cx="480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10AF</a:t>
            </a:r>
            <a:r>
              <a:rPr lang="en-US" altLang="en-US" baseline="-25000">
                <a:latin typeface="Courier New" panose="02070309020205020404" pitchFamily="49" charset="0"/>
              </a:rPr>
              <a:t>16</a:t>
            </a:r>
            <a:r>
              <a:rPr lang="en-US" altLang="en-US">
                <a:latin typeface="Courier New" panose="02070309020205020404" pitchFamily="49" charset="0"/>
              </a:rPr>
              <a:t> = 0001000010101111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38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1A42-1C54-4D38-A78A-82FA40CCE07F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Octal</a:t>
            </a:r>
          </a:p>
        </p:txBody>
      </p:sp>
      <p:sp>
        <p:nvSpPr>
          <p:cNvPr id="151555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51556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51557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51558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5448300" y="23622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39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A05E-0A81-4DBD-819C-F4F2EDACDF0B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5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Whole Numbers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 of the counting numbers and zero.</a:t>
            </a:r>
          </a:p>
          <a:p>
            <a:pPr eaLnBrk="1" hangingPunct="1"/>
            <a:r>
              <a:rPr lang="en-US" altLang="en-US" smtClean="0"/>
              <a:t>{0, 1, 2, 3, 4, 5, 6, 7, …}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8572-C2F8-4611-8C05-681181813DB8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Octal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Divide by 8</a:t>
            </a:r>
          </a:p>
          <a:p>
            <a:pPr lvl="1"/>
            <a:r>
              <a:rPr lang="en-US" altLang="en-US"/>
              <a:t>Keep track of the remainder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40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FDA0-2C5C-4C90-9D7A-176844ECE536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2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838199" y="1729581"/>
            <a:ext cx="2246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 smtClean="0">
                <a:latin typeface="Courier New" panose="02070309020205020404" pitchFamily="49" charset="0"/>
              </a:rPr>
              <a:t> 1234</a:t>
            </a:r>
            <a:r>
              <a:rPr lang="en-US" altLang="en-US" sz="2400" baseline="-25000" dirty="0" smtClean="0">
                <a:latin typeface="Courier New" panose="02070309020205020404" pitchFamily="49" charset="0"/>
              </a:rPr>
              <a:t>10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754303" y="2352675"/>
            <a:ext cx="2192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</a:rPr>
              <a:t>8  1234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154   2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4151178" y="2438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4151178" y="2743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3736841" y="2743200"/>
            <a:ext cx="2192337" cy="822325"/>
            <a:chOff x="1056" y="2688"/>
            <a:chExt cx="1381" cy="518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1056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 altLang="en-US">
                  <a:latin typeface="Courier New" panose="02070309020205020404" pitchFamily="49" charset="0"/>
                </a:rPr>
                <a:t>     19   2</a:t>
              </a: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306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1306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" name="Group 11"/>
          <p:cNvGrpSpPr>
            <a:grpSpLocks/>
          </p:cNvGrpSpPr>
          <p:nvPr/>
        </p:nvGrpSpPr>
        <p:grpSpPr bwMode="auto">
          <a:xfrm>
            <a:off x="3740016" y="3140075"/>
            <a:ext cx="2192337" cy="822325"/>
            <a:chOff x="2640" y="2688"/>
            <a:chExt cx="1381" cy="518"/>
          </a:xfrm>
        </p:grpSpPr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2640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 altLang="en-US">
                  <a:latin typeface="Courier New" panose="02070309020205020404" pitchFamily="49" charset="0"/>
                </a:rPr>
                <a:t>      2   3</a:t>
              </a: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2890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2890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3740016" y="3530600"/>
            <a:ext cx="2192337" cy="822325"/>
            <a:chOff x="4224" y="2688"/>
            <a:chExt cx="1381" cy="518"/>
          </a:xfrm>
        </p:grpSpPr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4224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 altLang="en-US">
                  <a:latin typeface="Courier New" panose="02070309020205020404" pitchFamily="49" charset="0"/>
                </a:rPr>
                <a:t>      0   2</a:t>
              </a: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4474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4474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6221278" y="5029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1234</a:t>
            </a:r>
            <a:r>
              <a:rPr lang="en-US" altLang="en-US" baseline="-25000">
                <a:latin typeface="Courier New" panose="02070309020205020404" pitchFamily="49" charset="0"/>
              </a:rPr>
              <a:t>10</a:t>
            </a:r>
            <a:r>
              <a:rPr lang="en-US" altLang="en-US">
                <a:latin typeface="Courier New" panose="02070309020205020404" pitchFamily="49" charset="0"/>
              </a:rPr>
              <a:t> = 2322</a:t>
            </a:r>
            <a:r>
              <a:rPr lang="en-US" altLang="en-US" baseline="-2500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5960928" y="2944678"/>
            <a:ext cx="2439153" cy="2054816"/>
          </a:xfrm>
          <a:custGeom>
            <a:avLst/>
            <a:gdLst>
              <a:gd name="T0" fmla="*/ 0 w 1584"/>
              <a:gd name="T1" fmla="*/ 0 h 1296"/>
              <a:gd name="T2" fmla="*/ 927 w 1584"/>
              <a:gd name="T3" fmla="*/ 291 h 1296"/>
              <a:gd name="T4" fmla="*/ 1584 w 1584"/>
              <a:gd name="T5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296">
                <a:moveTo>
                  <a:pt x="0" y="0"/>
                </a:moveTo>
                <a:cubicBezTo>
                  <a:pt x="154" y="48"/>
                  <a:pt x="663" y="75"/>
                  <a:pt x="927" y="291"/>
                </a:cubicBezTo>
                <a:cubicBezTo>
                  <a:pt x="1191" y="507"/>
                  <a:pt x="1447" y="1087"/>
                  <a:pt x="1584" y="1296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41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C1C8-2F00-4A3C-B63A-D9BC1F11F985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Hexadecimal</a:t>
            </a:r>
          </a:p>
        </p:txBody>
      </p:sp>
      <p:sp>
        <p:nvSpPr>
          <p:cNvPr id="154627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54628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54629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5181600" y="2667000"/>
            <a:ext cx="16764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42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9ABB-44AF-432F-8C04-887D8A28F98D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80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Hexadecimal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Divide by 16</a:t>
            </a:r>
          </a:p>
          <a:p>
            <a:pPr lvl="1"/>
            <a:r>
              <a:rPr lang="en-US" altLang="en-US"/>
              <a:t>Keep track of the remainder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43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14CC-A24C-410E-A1E2-F0BCCFC7ECC7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27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692258" y="16906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1234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= ?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6407258" y="53482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1234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= 4D2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6132621" y="3144838"/>
            <a:ext cx="2517775" cy="2162175"/>
          </a:xfrm>
          <a:custGeom>
            <a:avLst/>
            <a:gdLst>
              <a:gd name="T0" fmla="*/ 0 w 1509"/>
              <a:gd name="T1" fmla="*/ 75 h 1393"/>
              <a:gd name="T2" fmla="*/ 1038 w 1509"/>
              <a:gd name="T3" fmla="*/ 220 h 1393"/>
              <a:gd name="T4" fmla="*/ 1509 w 1509"/>
              <a:gd name="T5" fmla="*/ 1393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1393">
                <a:moveTo>
                  <a:pt x="0" y="75"/>
                </a:moveTo>
                <a:cubicBezTo>
                  <a:pt x="173" y="99"/>
                  <a:pt x="787" y="0"/>
                  <a:pt x="1038" y="220"/>
                </a:cubicBezTo>
                <a:cubicBezTo>
                  <a:pt x="1302" y="436"/>
                  <a:pt x="1411" y="1149"/>
                  <a:pt x="1509" y="1393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3664058" y="2671763"/>
            <a:ext cx="3581400" cy="1593850"/>
            <a:chOff x="2064" y="1482"/>
            <a:chExt cx="2256" cy="1004"/>
          </a:xfrm>
        </p:grpSpPr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2064" y="1482"/>
              <a:ext cx="155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16  1234</a:t>
              </a:r>
            </a:p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     77   2</a:t>
              </a:r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54" name="Group 10"/>
            <p:cNvGrpSpPr>
              <a:grpSpLocks/>
            </p:cNvGrpSpPr>
            <p:nvPr/>
          </p:nvGrpSpPr>
          <p:grpSpPr bwMode="auto">
            <a:xfrm>
              <a:off x="2084" y="1726"/>
              <a:ext cx="2236" cy="518"/>
              <a:chOff x="2084" y="1726"/>
              <a:chExt cx="2236" cy="518"/>
            </a:xfrm>
          </p:grpSpPr>
          <p:sp>
            <p:nvSpPr>
              <p:cNvPr id="59" name="Text Box 11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457200" marR="0" lvl="0" indent="-4572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</a:rPr>
                  <a:t>16</a:t>
                </a:r>
              </a:p>
              <a:p>
                <a:pPr marL="457200" marR="0" lvl="0" indent="-4572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</a:rPr>
                  <a:t>       4   13 = D</a:t>
                </a:r>
              </a:p>
            </p:txBody>
          </p:sp>
          <p:sp>
            <p:nvSpPr>
              <p:cNvPr id="60" name="Line 12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" name="Line 13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Group 14"/>
            <p:cNvGrpSpPr>
              <a:grpSpLocks/>
            </p:cNvGrpSpPr>
            <p:nvPr/>
          </p:nvGrpSpPr>
          <p:grpSpPr bwMode="auto">
            <a:xfrm>
              <a:off x="2084" y="1968"/>
              <a:ext cx="2236" cy="518"/>
              <a:chOff x="2084" y="1726"/>
              <a:chExt cx="2236" cy="518"/>
            </a:xfrm>
          </p:grpSpPr>
          <p:sp>
            <p:nvSpPr>
              <p:cNvPr id="56" name="Text Box 15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457200" marR="0" lvl="0" indent="-4572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</a:rPr>
                  <a:t>16</a:t>
                </a:r>
              </a:p>
              <a:p>
                <a:pPr marL="457200" marR="0" lvl="0" indent="-4572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</a:rPr>
                  <a:t>       0   4</a:t>
                </a:r>
              </a:p>
            </p:txBody>
          </p:sp>
          <p:sp>
            <p:nvSpPr>
              <p:cNvPr id="57" name="Line 16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Line 17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44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4776-B262-4FEA-B206-D1422B379E6E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2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 autoUpdateAnimBg="0"/>
      <p:bldP spid="4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Octal</a:t>
            </a:r>
          </a:p>
        </p:txBody>
      </p:sp>
      <p:sp>
        <p:nvSpPr>
          <p:cNvPr id="157699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57700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 flipV="1">
            <a:off x="5334000" y="2743200"/>
            <a:ext cx="17526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45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1915-0964-4480-B7EF-8CC46933E531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4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Octal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Group bits in threes, starting on right</a:t>
            </a:r>
          </a:p>
          <a:p>
            <a:pPr lvl="1"/>
            <a:r>
              <a:rPr lang="en-US" altLang="en-US"/>
              <a:t>Convert to octal digits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46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7306-63E0-4155-9B8C-E8BBE407CB53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0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420678" y="169068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1011010111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= ?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4544878" y="2986088"/>
            <a:ext cx="4267200" cy="1552575"/>
            <a:chOff x="2160" y="1680"/>
            <a:chExt cx="2688" cy="978"/>
          </a:xfrm>
        </p:grpSpPr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2160" y="1680"/>
              <a:ext cx="268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1 011 010 111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1  3   2   7</a:t>
              </a:r>
              <a:r>
                <a: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 </a:t>
              </a: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236" y="1968"/>
              <a:ext cx="0" cy="43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2668" y="1944"/>
              <a:ext cx="0" cy="43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3100" y="1944"/>
              <a:ext cx="0" cy="43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3532" y="1944"/>
              <a:ext cx="0" cy="43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687878" y="572928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1011010111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= 1327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7748-E27F-4AD7-8694-5AC605938DBC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Hexadecimal</a:t>
            </a:r>
          </a:p>
        </p:txBody>
      </p:sp>
      <p:sp>
        <p:nvSpPr>
          <p:cNvPr id="160771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60774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5486400" y="4495800"/>
            <a:ext cx="1219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48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1B21-7D7F-4904-8E58-2CACB642E4F8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5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Hexadecimal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Group bits in fours, starting on right</a:t>
            </a:r>
          </a:p>
          <a:p>
            <a:pPr lvl="1"/>
            <a:r>
              <a:rPr lang="en-US" altLang="en-US"/>
              <a:t>Convert to hexadecimal digits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49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7050-5786-438A-B21D-F3ECEA029A2A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5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Integers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Are all of the natural numbers, their opposites and zero.</a:t>
            </a:r>
          </a:p>
          <a:p>
            <a:r>
              <a:rPr lang="en-US" altLang="en-US" dirty="0"/>
              <a:t>{…, -4, -3, -2, -1, 0, 1, 2, 3, 4, …}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5464-3807-4B9F-A28B-A843545AFD64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518833" y="1624846"/>
            <a:ext cx="426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1010111011</a:t>
            </a:r>
            <a:r>
              <a:rPr lang="en-US" altLang="en-US" sz="20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000" dirty="0">
                <a:latin typeface="Courier New" panose="02070309020205020404" pitchFamily="49" charset="0"/>
              </a:rPr>
              <a:t> = ?</a:t>
            </a:r>
            <a:r>
              <a:rPr lang="en-US" altLang="en-US" sz="20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953000" y="2667000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10 1011 1011</a:t>
            </a:r>
          </a:p>
          <a:p>
            <a:pPr>
              <a:spcBef>
                <a:spcPct val="50000"/>
              </a:spcBef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AutoNum type="arabicPlain" startAt="2"/>
            </a:pPr>
            <a:r>
              <a:rPr lang="en-US" altLang="en-US">
                <a:latin typeface="Courier New" panose="02070309020205020404" pitchFamily="49" charset="0"/>
              </a:rPr>
              <a:t>  B     B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162821" name="Line 5"/>
          <p:cNvSpPr>
            <a:spLocks noChangeShapeType="1"/>
          </p:cNvSpPr>
          <p:nvPr/>
        </p:nvSpPr>
        <p:spPr bwMode="auto">
          <a:xfrm>
            <a:off x="51054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60198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69342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6265189" y="5212972"/>
            <a:ext cx="426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1010111011</a:t>
            </a:r>
            <a:r>
              <a:rPr lang="en-US" altLang="en-US" sz="20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000" dirty="0">
                <a:latin typeface="Courier New" panose="02070309020205020404" pitchFamily="49" charset="0"/>
              </a:rPr>
              <a:t> = 2BB</a:t>
            </a:r>
            <a:r>
              <a:rPr lang="en-US" altLang="en-US" sz="20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C566-56DF-4C7C-B6C9-63B0715F2DAC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6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Hexadecimal</a:t>
            </a:r>
          </a:p>
        </p:txBody>
      </p:sp>
      <p:sp>
        <p:nvSpPr>
          <p:cNvPr id="163843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63844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63845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63846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8153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51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4C26-5F5D-4A4B-9829-9CBA0CF085C5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76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Hexadecimal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Use binary as an intermediary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52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9AFA-DB4B-4856-89F5-C92F111F5FE4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99268" y="169068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1076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4210373" y="2424113"/>
            <a:ext cx="4267200" cy="2286000"/>
            <a:chOff x="1920" y="1326"/>
            <a:chExt cx="2688" cy="1440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920" y="1326"/>
              <a:ext cx="2688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1    0     7     6</a:t>
              </a:r>
            </a:p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lain"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001  000   111   110</a:t>
              </a:r>
            </a:p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lain"/>
                <a:tabLst/>
                <a:defRPr/>
              </a:pPr>
              <a:endPara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2160" y="1584"/>
              <a:ext cx="0" cy="43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3408" y="1584"/>
              <a:ext cx="0" cy="43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2736" y="1584"/>
              <a:ext cx="0" cy="43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4128" y="1584"/>
              <a:ext cx="0" cy="43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" name="Group 10"/>
          <p:cNvGrpSpPr>
            <a:grpSpLocks/>
          </p:cNvGrpSpPr>
          <p:nvPr/>
        </p:nvGrpSpPr>
        <p:grpSpPr bwMode="auto">
          <a:xfrm>
            <a:off x="4667573" y="3636963"/>
            <a:ext cx="3276600" cy="1254125"/>
            <a:chOff x="2208" y="2090"/>
            <a:chExt cx="2064" cy="790"/>
          </a:xfrm>
        </p:grpSpPr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2208" y="2592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     3       E</a:t>
              </a: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3476" y="2090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2660" y="2090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6150239" y="5539442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1076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23E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53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C627-F2C7-4E25-8B30-D0DFC49F55CA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Octal</a:t>
            </a:r>
          </a:p>
        </p:txBody>
      </p:sp>
      <p:sp>
        <p:nvSpPr>
          <p:cNvPr id="129027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29028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9029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8153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6938-C2AD-4EF2-9C02-ACFCABBD72A2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6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Octal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Use binary as an intermediary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55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46E0-962F-4752-8FD1-9B7C4F515337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4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343187" y="169068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1F0C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= ?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34" name="Group 144"/>
          <p:cNvGrpSpPr>
            <a:grpSpLocks/>
          </p:cNvGrpSpPr>
          <p:nvPr/>
        </p:nvGrpSpPr>
        <p:grpSpPr bwMode="auto">
          <a:xfrm>
            <a:off x="4086387" y="2424113"/>
            <a:ext cx="4876800" cy="2286000"/>
            <a:chOff x="1920" y="1326"/>
            <a:chExt cx="3072" cy="1440"/>
          </a:xfrm>
        </p:grpSpPr>
        <p:sp>
          <p:nvSpPr>
            <p:cNvPr id="35" name="Text Box 124"/>
            <p:cNvSpPr txBox="1">
              <a:spLocks noChangeArrowheads="1"/>
            </p:cNvSpPr>
            <p:nvPr/>
          </p:nvSpPr>
          <p:spPr bwMode="auto">
            <a:xfrm>
              <a:off x="1920" y="1326"/>
              <a:ext cx="3072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  1     F      0      C</a:t>
              </a:r>
            </a:p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lain"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0001  1111   0000   1100</a:t>
              </a:r>
            </a:p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lain"/>
                <a:tabLst/>
                <a:defRPr/>
              </a:pPr>
              <a:endPara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  <a:p>
              <a:pPr marL="457200" marR="0" lvl="0" indent="-45720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6" name="Line 126"/>
            <p:cNvSpPr>
              <a:spLocks noChangeShapeType="1"/>
            </p:cNvSpPr>
            <p:nvPr/>
          </p:nvSpPr>
          <p:spPr bwMode="auto">
            <a:xfrm>
              <a:off x="2256" y="1584"/>
              <a:ext cx="0" cy="43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Line 127"/>
            <p:cNvSpPr>
              <a:spLocks noChangeShapeType="1"/>
            </p:cNvSpPr>
            <p:nvPr/>
          </p:nvSpPr>
          <p:spPr bwMode="auto">
            <a:xfrm>
              <a:off x="3744" y="1584"/>
              <a:ext cx="0" cy="43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Line 128"/>
            <p:cNvSpPr>
              <a:spLocks noChangeShapeType="1"/>
            </p:cNvSpPr>
            <p:nvPr/>
          </p:nvSpPr>
          <p:spPr bwMode="auto">
            <a:xfrm>
              <a:off x="2928" y="1584"/>
              <a:ext cx="0" cy="43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9" name="Line 132"/>
            <p:cNvSpPr>
              <a:spLocks noChangeShapeType="1"/>
            </p:cNvSpPr>
            <p:nvPr/>
          </p:nvSpPr>
          <p:spPr bwMode="auto">
            <a:xfrm>
              <a:off x="4560" y="1584"/>
              <a:ext cx="0" cy="43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" name="Group 145"/>
          <p:cNvGrpSpPr>
            <a:grpSpLocks/>
          </p:cNvGrpSpPr>
          <p:nvPr/>
        </p:nvGrpSpPr>
        <p:grpSpPr bwMode="auto">
          <a:xfrm>
            <a:off x="4362612" y="3668713"/>
            <a:ext cx="4403725" cy="1146175"/>
            <a:chOff x="2094" y="2110"/>
            <a:chExt cx="2774" cy="722"/>
          </a:xfrm>
        </p:grpSpPr>
        <p:sp>
          <p:nvSpPr>
            <p:cNvPr id="41" name="Text Box 133"/>
            <p:cNvSpPr txBox="1">
              <a:spLocks noChangeArrowheads="1"/>
            </p:cNvSpPr>
            <p:nvPr/>
          </p:nvSpPr>
          <p:spPr bwMode="auto">
            <a:xfrm>
              <a:off x="2208" y="2544"/>
              <a:ext cx="2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1   7   4     1     4</a:t>
              </a:r>
            </a:p>
          </p:txBody>
        </p:sp>
        <p:sp>
          <p:nvSpPr>
            <p:cNvPr id="42" name="Line 134"/>
            <p:cNvSpPr>
              <a:spLocks noChangeShapeType="1"/>
            </p:cNvSpPr>
            <p:nvPr/>
          </p:nvSpPr>
          <p:spPr bwMode="auto">
            <a:xfrm>
              <a:off x="4388" y="2110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Line 135"/>
            <p:cNvSpPr>
              <a:spLocks noChangeShapeType="1"/>
            </p:cNvSpPr>
            <p:nvPr/>
          </p:nvSpPr>
          <p:spPr bwMode="auto">
            <a:xfrm>
              <a:off x="3704" y="2110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Line 140"/>
            <p:cNvSpPr>
              <a:spLocks noChangeShapeType="1"/>
            </p:cNvSpPr>
            <p:nvPr/>
          </p:nvSpPr>
          <p:spPr bwMode="auto">
            <a:xfrm>
              <a:off x="3010" y="2110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" name="Line 141"/>
            <p:cNvSpPr>
              <a:spLocks noChangeShapeType="1"/>
            </p:cNvSpPr>
            <p:nvPr/>
          </p:nvSpPr>
          <p:spPr bwMode="auto">
            <a:xfrm>
              <a:off x="2544" y="2110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Line 142"/>
            <p:cNvSpPr>
              <a:spLocks noChangeShapeType="1"/>
            </p:cNvSpPr>
            <p:nvPr/>
          </p:nvSpPr>
          <p:spPr bwMode="auto">
            <a:xfrm>
              <a:off x="2094" y="2110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47" name="Text Box 143"/>
          <p:cNvSpPr txBox="1">
            <a:spLocks noChangeArrowheads="1"/>
          </p:cNvSpPr>
          <p:nvPr/>
        </p:nvSpPr>
        <p:spPr bwMode="auto">
          <a:xfrm>
            <a:off x="6143787" y="568744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1F0C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17414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DC3-4050-4F12-82E8-A7C98D7FADE7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3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– Convert ...</a:t>
            </a:r>
          </a:p>
        </p:txBody>
      </p:sp>
      <p:sp>
        <p:nvSpPr>
          <p:cNvPr id="169019" name="Text Box 59"/>
          <p:cNvSpPr txBox="1">
            <a:spLocks noChangeArrowheads="1"/>
          </p:cNvSpPr>
          <p:nvPr/>
        </p:nvSpPr>
        <p:spPr bwMode="auto">
          <a:xfrm>
            <a:off x="4601263" y="5403751"/>
            <a:ext cx="2989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Don’t use a calculator!</a:t>
            </a:r>
          </a:p>
        </p:txBody>
      </p:sp>
      <p:graphicFrame>
        <p:nvGraphicFramePr>
          <p:cNvPr id="169058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7825"/>
              </p:ext>
            </p:extLst>
          </p:nvPr>
        </p:nvGraphicFramePr>
        <p:xfrm>
          <a:off x="2666999" y="1723057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/>
                <a:gridCol w="1828800"/>
                <a:gridCol w="1714500"/>
                <a:gridCol w="1714500"/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57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C3CC-88AA-47B0-9609-411AA2A4B1E4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87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– Convert …</a:t>
            </a:r>
          </a:p>
        </p:txBody>
      </p:sp>
      <p:graphicFrame>
        <p:nvGraphicFramePr>
          <p:cNvPr id="17002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58214"/>
              </p:ext>
            </p:extLst>
          </p:nvPr>
        </p:nvGraphicFramePr>
        <p:xfrm>
          <a:off x="2788404" y="2605868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/>
                <a:gridCol w="1828800"/>
                <a:gridCol w="1714500"/>
                <a:gridCol w="1714500"/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70031" name="AutoShape 47"/>
          <p:cNvSpPr>
            <a:spLocks noChangeArrowheads="1"/>
          </p:cNvSpPr>
          <p:nvPr/>
        </p:nvSpPr>
        <p:spPr bwMode="auto">
          <a:xfrm>
            <a:off x="1746250" y="1841810"/>
            <a:ext cx="8699500" cy="30646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pPr algn="ctr"/>
            <a:r>
              <a:rPr lang="en-US" altLang="en-US"/>
              <a:t>Answer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21F3-B607-4589-97EA-3B1E351D4903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057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Fractions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Decimal to decimal (just for fun)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864603" y="3225006"/>
            <a:ext cx="5562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3.14 =&gt;	4 x 10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-2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0.04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1 x 10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0.1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		3 x 10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           3.14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6334933" y="4355024"/>
            <a:ext cx="1352226" cy="103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59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DFE-9B9A-4F3A-BE3A-AAD3316106E6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Rational Numbers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Numbers that can be expressed as a fraction (a/b).  </a:t>
            </a:r>
          </a:p>
          <a:p>
            <a:r>
              <a:rPr lang="en-US" altLang="en-US" dirty="0"/>
              <a:t>This set includes the integers, terminating decimals, and repeating decimals.</a:t>
            </a:r>
          </a:p>
          <a:p>
            <a:r>
              <a:rPr lang="en-US" altLang="en-US" dirty="0"/>
              <a:t>Some examples:</a:t>
            </a:r>
          </a:p>
          <a:p>
            <a:pPr eaLnBrk="1" hangingPunct="1"/>
            <a:r>
              <a:rPr lang="en-US" altLang="en-US" dirty="0"/>
              <a:t>2 = 2/1			</a:t>
            </a:r>
          </a:p>
          <a:p>
            <a:pPr eaLnBrk="1" hangingPunct="1"/>
            <a:r>
              <a:rPr lang="en-US" altLang="en-US" dirty="0"/>
              <a:t>3 ¼ = 13/4</a:t>
            </a:r>
          </a:p>
          <a:p>
            <a:pPr eaLnBrk="1" hangingPunct="1"/>
            <a:r>
              <a:rPr lang="en-US" altLang="en-US" dirty="0"/>
              <a:t>-0.25 = -25/100</a:t>
            </a:r>
          </a:p>
          <a:p>
            <a:pPr eaLnBrk="1" hangingPunct="1"/>
            <a:r>
              <a:rPr lang="en-US" altLang="en-US" dirty="0"/>
              <a:t>1/3 = 0.33333333333333333333333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6865-C10F-4C62-9321-E3004063570E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Fractions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Binary to decimal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89143" y="2856854"/>
            <a:ext cx="6172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10.1011 =&gt; 	1 x 2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-4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0.0625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1 x 2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-3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0.125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0 x 2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-2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0.0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1 x 2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0.5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0 x 2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0.0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1 x 2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1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2.0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       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2.6875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308743" y="5066654"/>
            <a:ext cx="1219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60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C3E8-2516-4B45-B725-48AB9D713347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97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en-US" dirty="0" smtClean="0"/>
              <a:t>Decimal to binary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035085" y="2862022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3.14579</a:t>
            </a: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988085" y="2325447"/>
            <a:ext cx="1485900" cy="407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.14579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x     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0.29158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x     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0.58316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x     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1.16632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x     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0.33264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x     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0.66528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x     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1.33056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etc.</a:t>
            </a:r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8026185" y="2890597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8026185" y="3444635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8026185" y="4000260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8026185" y="4554297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8026185" y="5109922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8026185" y="5665547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>
            <a:off x="3492285" y="3243022"/>
            <a:ext cx="914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3111285" y="3243022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Freeform 16"/>
          <p:cNvSpPr>
            <a:spLocks/>
          </p:cNvSpPr>
          <p:nvPr/>
        </p:nvSpPr>
        <p:spPr bwMode="auto">
          <a:xfrm>
            <a:off x="4559085" y="2481022"/>
            <a:ext cx="3429000" cy="609600"/>
          </a:xfrm>
          <a:custGeom>
            <a:avLst/>
            <a:gdLst>
              <a:gd name="T0" fmla="*/ 0 w 2160"/>
              <a:gd name="T1" fmla="*/ 384 h 384"/>
              <a:gd name="T2" fmla="*/ 1440 w 2160"/>
              <a:gd name="T3" fmla="*/ 384 h 384"/>
              <a:gd name="T4" fmla="*/ 1632 w 2160"/>
              <a:gd name="T5" fmla="*/ 0 h 384"/>
              <a:gd name="T6" fmla="*/ 2160 w 2160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" h="384">
                <a:moveTo>
                  <a:pt x="0" y="384"/>
                </a:moveTo>
                <a:lnTo>
                  <a:pt x="1440" y="384"/>
                </a:lnTo>
                <a:lnTo>
                  <a:pt x="1632" y="0"/>
                </a:lnTo>
                <a:lnTo>
                  <a:pt x="2160" y="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2958885" y="5910022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11.001001...</a:t>
            </a:r>
          </a:p>
        </p:txBody>
      </p:sp>
      <p:sp>
        <p:nvSpPr>
          <p:cNvPr id="60" name="Line 18"/>
          <p:cNvSpPr>
            <a:spLocks noChangeShapeType="1"/>
          </p:cNvSpPr>
          <p:nvPr/>
        </p:nvSpPr>
        <p:spPr bwMode="auto">
          <a:xfrm>
            <a:off x="3187485" y="3319222"/>
            <a:ext cx="0" cy="2590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Freeform 19"/>
          <p:cNvSpPr>
            <a:spLocks/>
          </p:cNvSpPr>
          <p:nvPr/>
        </p:nvSpPr>
        <p:spPr bwMode="auto">
          <a:xfrm>
            <a:off x="3644685" y="3014422"/>
            <a:ext cx="4343400" cy="2895600"/>
          </a:xfrm>
          <a:custGeom>
            <a:avLst/>
            <a:gdLst>
              <a:gd name="T0" fmla="*/ 2736 w 2736"/>
              <a:gd name="T1" fmla="*/ 0 h 1824"/>
              <a:gd name="T2" fmla="*/ 2304 w 2736"/>
              <a:gd name="T3" fmla="*/ 0 h 1824"/>
              <a:gd name="T4" fmla="*/ 2064 w 2736"/>
              <a:gd name="T5" fmla="*/ 432 h 1824"/>
              <a:gd name="T6" fmla="*/ 0 w 2736"/>
              <a:gd name="T7" fmla="*/ 432 h 1824"/>
              <a:gd name="T8" fmla="*/ 0 w 2736"/>
              <a:gd name="T9" fmla="*/ 182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6" h="1824">
                <a:moveTo>
                  <a:pt x="2736" y="0"/>
                </a:moveTo>
                <a:lnTo>
                  <a:pt x="2304" y="0"/>
                </a:lnTo>
                <a:lnTo>
                  <a:pt x="2064" y="432"/>
                </a:lnTo>
                <a:lnTo>
                  <a:pt x="0" y="432"/>
                </a:lnTo>
                <a:lnTo>
                  <a:pt x="0" y="182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8073810" y="2938222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Rectangle 21"/>
          <p:cNvSpPr>
            <a:spLocks noChangeArrowheads="1"/>
          </p:cNvSpPr>
          <p:nvPr/>
        </p:nvSpPr>
        <p:spPr bwMode="auto">
          <a:xfrm>
            <a:off x="8073810" y="3487497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Rectangle 22"/>
          <p:cNvSpPr>
            <a:spLocks noChangeArrowheads="1"/>
          </p:cNvSpPr>
          <p:nvPr/>
        </p:nvSpPr>
        <p:spPr bwMode="auto">
          <a:xfrm>
            <a:off x="8076985" y="4043122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Rectangle 23"/>
          <p:cNvSpPr>
            <a:spLocks noChangeArrowheads="1"/>
          </p:cNvSpPr>
          <p:nvPr/>
        </p:nvSpPr>
        <p:spPr bwMode="auto">
          <a:xfrm>
            <a:off x="8070635" y="4586047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8070635" y="5135322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8070635" y="5687772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Freeform 26"/>
          <p:cNvSpPr>
            <a:spLocks/>
          </p:cNvSpPr>
          <p:nvPr/>
        </p:nvSpPr>
        <p:spPr bwMode="auto">
          <a:xfrm>
            <a:off x="4555910" y="5300422"/>
            <a:ext cx="3352800" cy="609600"/>
          </a:xfrm>
          <a:custGeom>
            <a:avLst/>
            <a:gdLst>
              <a:gd name="T0" fmla="*/ 2112 w 2112"/>
              <a:gd name="T1" fmla="*/ 336 h 384"/>
              <a:gd name="T2" fmla="*/ 1776 w 2112"/>
              <a:gd name="T3" fmla="*/ 336 h 384"/>
              <a:gd name="T4" fmla="*/ 1392 w 2112"/>
              <a:gd name="T5" fmla="*/ 0 h 384"/>
              <a:gd name="T6" fmla="*/ 0 w 2112"/>
              <a:gd name="T7" fmla="*/ 0 h 384"/>
              <a:gd name="T8" fmla="*/ 0 w 2112"/>
              <a:gd name="T9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2" h="384">
                <a:moveTo>
                  <a:pt x="2112" y="336"/>
                </a:moveTo>
                <a:lnTo>
                  <a:pt x="1776" y="336"/>
                </a:lnTo>
                <a:lnTo>
                  <a:pt x="1392" y="0"/>
                </a:ln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61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FD5-104E-4A8E-9A42-D0EA133492BB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1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– Convert ...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4601263" y="5309469"/>
            <a:ext cx="2989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Don’t use a calculator!</a:t>
            </a:r>
          </a:p>
        </p:txBody>
      </p:sp>
      <p:graphicFrame>
        <p:nvGraphicFramePr>
          <p:cNvPr id="18640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74600"/>
              </p:ext>
            </p:extLst>
          </p:nvPr>
        </p:nvGraphicFramePr>
        <p:xfrm>
          <a:off x="2019300" y="1778008"/>
          <a:ext cx="8153400" cy="3175000"/>
        </p:xfrm>
        <a:graphic>
          <a:graphicData uri="http://schemas.openxmlformats.org/drawingml/2006/table">
            <a:tbl>
              <a:tblPr/>
              <a:tblGrid>
                <a:gridCol w="1997075"/>
                <a:gridCol w="2765425"/>
                <a:gridCol w="1352550"/>
                <a:gridCol w="2038350"/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101.1101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62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D978-15E2-4983-BA5F-17CBEE04CA1D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68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– Convert …</a:t>
            </a:r>
          </a:p>
        </p:txBody>
      </p:sp>
      <p:graphicFrame>
        <p:nvGraphicFramePr>
          <p:cNvPr id="187439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72059"/>
              </p:ext>
            </p:extLst>
          </p:nvPr>
        </p:nvGraphicFramePr>
        <p:xfrm>
          <a:off x="2019300" y="2530098"/>
          <a:ext cx="8153400" cy="3175000"/>
        </p:xfrm>
        <a:graphic>
          <a:graphicData uri="http://schemas.openxmlformats.org/drawingml/2006/table">
            <a:tbl>
              <a:tblPr/>
              <a:tblGrid>
                <a:gridCol w="1997075"/>
                <a:gridCol w="2765425"/>
                <a:gridCol w="1352550"/>
                <a:gridCol w="2038350"/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11101.110011…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35.63…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1D.CC…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5.8125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101.1101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3.109375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11.000111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3.1C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12.5078125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1100.10000010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14.404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87443" name="AutoShape 51"/>
          <p:cNvSpPr>
            <a:spLocks noChangeArrowheads="1"/>
          </p:cNvSpPr>
          <p:nvPr/>
        </p:nvSpPr>
        <p:spPr bwMode="auto">
          <a:xfrm>
            <a:off x="1746250" y="1690688"/>
            <a:ext cx="8699500" cy="30646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pPr algn="ctr"/>
            <a:r>
              <a:rPr lang="en-US" altLang="en-US"/>
              <a:t>Answer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63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AE50-C352-4B98-8653-539EC21D5F38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2875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258" y="3202982"/>
            <a:ext cx="6329766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Thank </a:t>
            </a:r>
            <a:r>
              <a:rPr lang="en-US" altLang="en-US" dirty="0" smtClean="0"/>
              <a:t>you! </a:t>
            </a:r>
            <a:br>
              <a:rPr lang="en-US" altLang="en-US" dirty="0" smtClean="0"/>
            </a:br>
            <a:r>
              <a:rPr lang="en-US" altLang="en-US" dirty="0" smtClean="0"/>
              <a:t>Any Questions?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64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557E-588F-4184-9269-914A62704044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Irrational Numbers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Numbers that </a:t>
            </a:r>
            <a:r>
              <a:rPr lang="en-US" altLang="en-US" b="1" dirty="0" smtClean="0"/>
              <a:t>CANNOT </a:t>
            </a:r>
            <a:r>
              <a:rPr lang="en-US" altLang="en-US" dirty="0" smtClean="0"/>
              <a:t>be expressed as a fraction of integers.</a:t>
            </a:r>
          </a:p>
          <a:p>
            <a:pPr eaLnBrk="1" hangingPunct="1"/>
            <a:r>
              <a:rPr lang="en-US" altLang="en-US" dirty="0" smtClean="0"/>
              <a:t>In decimal form, they are the numbers that go on forever without a repeating pattern.</a:t>
            </a:r>
          </a:p>
          <a:p>
            <a:pPr eaLnBrk="1" hangingPunct="1"/>
            <a:r>
              <a:rPr lang="en-US" altLang="en-US" dirty="0" smtClean="0"/>
              <a:t>Some examples:</a:t>
            </a:r>
          </a:p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√2 = 1.4142…</a:t>
            </a:r>
          </a:p>
          <a:p>
            <a:pPr eaLnBrk="1" hangingPunct="1"/>
            <a:r>
              <a:rPr lang="el-GR" altLang="en-US" i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π</a:t>
            </a:r>
            <a:r>
              <a:rPr lang="en-US" altLang="en-US" i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Comic Sans MS" panose="030F0702030302020204" pitchFamily="66" charset="0"/>
                <a:cs typeface="Arial" panose="020B0604020202020204" pitchFamily="34" charset="0"/>
              </a:rPr>
              <a:t>= </a:t>
            </a:r>
            <a:r>
              <a:rPr lang="en-US" altLang="en-US" dirty="0" smtClean="0">
                <a:latin typeface="Arial Unicode MS" panose="020B0604020202020204" pitchFamily="34" charset="-128"/>
                <a:cs typeface="Arial" panose="020B0604020202020204" pitchFamily="34" charset="0"/>
              </a:rPr>
              <a:t>3.1415…</a:t>
            </a:r>
          </a:p>
          <a:p>
            <a:pPr eaLnBrk="1" hangingPunct="1"/>
            <a:r>
              <a:rPr lang="en-US" altLang="en-US" dirty="0" smtClean="0">
                <a:latin typeface="Arial Unicode MS" panose="020B0604020202020204" pitchFamily="34" charset="-128"/>
                <a:cs typeface="Arial" panose="020B0604020202020204" pitchFamily="34" charset="0"/>
              </a:rPr>
              <a:t>45.9492…</a:t>
            </a:r>
            <a:endParaRPr lang="el-GR" altLang="en-US" i="1" dirty="0" smtClean="0">
              <a:latin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3507-1B6E-473A-BEAE-FC66C8C28F15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Bridging the Digital Divide</a:t>
            </a:r>
          </a:p>
        </p:txBody>
      </p:sp>
      <p:grpSp>
        <p:nvGrpSpPr>
          <p:cNvPr id="24579" name="Group 23"/>
          <p:cNvGrpSpPr>
            <a:grpSpLocks noChangeAspect="1"/>
          </p:cNvGrpSpPr>
          <p:nvPr/>
        </p:nvGrpSpPr>
        <p:grpSpPr bwMode="auto">
          <a:xfrm>
            <a:off x="1752600" y="2514600"/>
            <a:ext cx="1189038" cy="1193800"/>
            <a:chOff x="240" y="3226"/>
            <a:chExt cx="749" cy="752"/>
          </a:xfrm>
        </p:grpSpPr>
        <p:sp>
          <p:nvSpPr>
            <p:cNvPr id="24663" name="Freeform 24"/>
            <p:cNvSpPr>
              <a:spLocks/>
            </p:cNvSpPr>
            <p:nvPr/>
          </p:nvSpPr>
          <p:spPr bwMode="auto">
            <a:xfrm>
              <a:off x="328" y="3226"/>
              <a:ext cx="661" cy="662"/>
            </a:xfrm>
            <a:custGeom>
              <a:avLst/>
              <a:gdLst>
                <a:gd name="T0" fmla="*/ 0 w 1323"/>
                <a:gd name="T1" fmla="*/ 1 h 1323"/>
                <a:gd name="T2" fmla="*/ 0 w 1323"/>
                <a:gd name="T3" fmla="*/ 1 h 1323"/>
                <a:gd name="T4" fmla="*/ 0 w 1323"/>
                <a:gd name="T5" fmla="*/ 1 h 1323"/>
                <a:gd name="T6" fmla="*/ 0 w 1323"/>
                <a:gd name="T7" fmla="*/ 1 h 1323"/>
                <a:gd name="T8" fmla="*/ 0 w 1323"/>
                <a:gd name="T9" fmla="*/ 1 h 1323"/>
                <a:gd name="T10" fmla="*/ 0 w 1323"/>
                <a:gd name="T11" fmla="*/ 1 h 1323"/>
                <a:gd name="T12" fmla="*/ 0 w 1323"/>
                <a:gd name="T13" fmla="*/ 1 h 1323"/>
                <a:gd name="T14" fmla="*/ 0 w 1323"/>
                <a:gd name="T15" fmla="*/ 1 h 1323"/>
                <a:gd name="T16" fmla="*/ 0 w 1323"/>
                <a:gd name="T17" fmla="*/ 1 h 1323"/>
                <a:gd name="T18" fmla="*/ 0 w 1323"/>
                <a:gd name="T19" fmla="*/ 1 h 1323"/>
                <a:gd name="T20" fmla="*/ 0 w 1323"/>
                <a:gd name="T21" fmla="*/ 1 h 1323"/>
                <a:gd name="T22" fmla="*/ 0 w 1323"/>
                <a:gd name="T23" fmla="*/ 1 h 1323"/>
                <a:gd name="T24" fmla="*/ 0 w 1323"/>
                <a:gd name="T25" fmla="*/ 1 h 1323"/>
                <a:gd name="T26" fmla="*/ 0 w 1323"/>
                <a:gd name="T27" fmla="*/ 1 h 1323"/>
                <a:gd name="T28" fmla="*/ 0 w 1323"/>
                <a:gd name="T29" fmla="*/ 1 h 1323"/>
                <a:gd name="T30" fmla="*/ 0 w 1323"/>
                <a:gd name="T31" fmla="*/ 1 h 1323"/>
                <a:gd name="T32" fmla="*/ 0 w 1323"/>
                <a:gd name="T33" fmla="*/ 1 h 1323"/>
                <a:gd name="T34" fmla="*/ 0 w 1323"/>
                <a:gd name="T35" fmla="*/ 1 h 1323"/>
                <a:gd name="T36" fmla="*/ 0 w 1323"/>
                <a:gd name="T37" fmla="*/ 1 h 1323"/>
                <a:gd name="T38" fmla="*/ 0 w 1323"/>
                <a:gd name="T39" fmla="*/ 1 h 1323"/>
                <a:gd name="T40" fmla="*/ 0 w 1323"/>
                <a:gd name="T41" fmla="*/ 1 h 1323"/>
                <a:gd name="T42" fmla="*/ 0 w 1323"/>
                <a:gd name="T43" fmla="*/ 1 h 1323"/>
                <a:gd name="T44" fmla="*/ 0 w 1323"/>
                <a:gd name="T45" fmla="*/ 1 h 1323"/>
                <a:gd name="T46" fmla="*/ 0 w 1323"/>
                <a:gd name="T47" fmla="*/ 1 h 1323"/>
                <a:gd name="T48" fmla="*/ 0 w 1323"/>
                <a:gd name="T49" fmla="*/ 1 h 1323"/>
                <a:gd name="T50" fmla="*/ 0 w 1323"/>
                <a:gd name="T51" fmla="*/ 1 h 1323"/>
                <a:gd name="T52" fmla="*/ 0 w 1323"/>
                <a:gd name="T53" fmla="*/ 1 h 1323"/>
                <a:gd name="T54" fmla="*/ 0 w 1323"/>
                <a:gd name="T55" fmla="*/ 1 h 1323"/>
                <a:gd name="T56" fmla="*/ 0 w 1323"/>
                <a:gd name="T57" fmla="*/ 1 h 1323"/>
                <a:gd name="T58" fmla="*/ 0 w 1323"/>
                <a:gd name="T59" fmla="*/ 1 h 1323"/>
                <a:gd name="T60" fmla="*/ 0 w 1323"/>
                <a:gd name="T61" fmla="*/ 1 h 1323"/>
                <a:gd name="T62" fmla="*/ 0 w 1323"/>
                <a:gd name="T63" fmla="*/ 1 h 13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23"/>
                <a:gd name="T97" fmla="*/ 0 h 1323"/>
                <a:gd name="T98" fmla="*/ 1323 w 1323"/>
                <a:gd name="T99" fmla="*/ 1323 h 13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23" h="1323">
                  <a:moveTo>
                    <a:pt x="662" y="0"/>
                  </a:moveTo>
                  <a:lnTo>
                    <a:pt x="729" y="4"/>
                  </a:lnTo>
                  <a:lnTo>
                    <a:pt x="795" y="14"/>
                  </a:lnTo>
                  <a:lnTo>
                    <a:pt x="859" y="30"/>
                  </a:lnTo>
                  <a:lnTo>
                    <a:pt x="918" y="52"/>
                  </a:lnTo>
                  <a:lnTo>
                    <a:pt x="977" y="80"/>
                  </a:lnTo>
                  <a:lnTo>
                    <a:pt x="1031" y="113"/>
                  </a:lnTo>
                  <a:lnTo>
                    <a:pt x="1082" y="151"/>
                  </a:lnTo>
                  <a:lnTo>
                    <a:pt x="1129" y="194"/>
                  </a:lnTo>
                  <a:lnTo>
                    <a:pt x="1172" y="241"/>
                  </a:lnTo>
                  <a:lnTo>
                    <a:pt x="1210" y="291"/>
                  </a:lnTo>
                  <a:lnTo>
                    <a:pt x="1243" y="347"/>
                  </a:lnTo>
                  <a:lnTo>
                    <a:pt x="1271" y="404"/>
                  </a:lnTo>
                  <a:lnTo>
                    <a:pt x="1293" y="465"/>
                  </a:lnTo>
                  <a:lnTo>
                    <a:pt x="1309" y="529"/>
                  </a:lnTo>
                  <a:lnTo>
                    <a:pt x="1319" y="594"/>
                  </a:lnTo>
                  <a:lnTo>
                    <a:pt x="1323" y="662"/>
                  </a:lnTo>
                  <a:lnTo>
                    <a:pt x="1319" y="730"/>
                  </a:lnTo>
                  <a:lnTo>
                    <a:pt x="1309" y="796"/>
                  </a:lnTo>
                  <a:lnTo>
                    <a:pt x="1293" y="859"/>
                  </a:lnTo>
                  <a:lnTo>
                    <a:pt x="1271" y="919"/>
                  </a:lnTo>
                  <a:lnTo>
                    <a:pt x="1243" y="978"/>
                  </a:lnTo>
                  <a:lnTo>
                    <a:pt x="1210" y="1032"/>
                  </a:lnTo>
                  <a:lnTo>
                    <a:pt x="1172" y="1083"/>
                  </a:lnTo>
                  <a:lnTo>
                    <a:pt x="1129" y="1130"/>
                  </a:lnTo>
                  <a:lnTo>
                    <a:pt x="1082" y="1172"/>
                  </a:lnTo>
                  <a:lnTo>
                    <a:pt x="1031" y="1210"/>
                  </a:lnTo>
                  <a:lnTo>
                    <a:pt x="977" y="1244"/>
                  </a:lnTo>
                  <a:lnTo>
                    <a:pt x="918" y="1271"/>
                  </a:lnTo>
                  <a:lnTo>
                    <a:pt x="859" y="1293"/>
                  </a:lnTo>
                  <a:lnTo>
                    <a:pt x="795" y="1309"/>
                  </a:lnTo>
                  <a:lnTo>
                    <a:pt x="729" y="1320"/>
                  </a:lnTo>
                  <a:lnTo>
                    <a:pt x="662" y="1323"/>
                  </a:lnTo>
                  <a:lnTo>
                    <a:pt x="594" y="1320"/>
                  </a:lnTo>
                  <a:lnTo>
                    <a:pt x="528" y="1309"/>
                  </a:lnTo>
                  <a:lnTo>
                    <a:pt x="465" y="1293"/>
                  </a:lnTo>
                  <a:lnTo>
                    <a:pt x="405" y="1271"/>
                  </a:lnTo>
                  <a:lnTo>
                    <a:pt x="346" y="1244"/>
                  </a:lnTo>
                  <a:lnTo>
                    <a:pt x="292" y="1210"/>
                  </a:lnTo>
                  <a:lnTo>
                    <a:pt x="241" y="1172"/>
                  </a:lnTo>
                  <a:lnTo>
                    <a:pt x="194" y="1130"/>
                  </a:lnTo>
                  <a:lnTo>
                    <a:pt x="151" y="1083"/>
                  </a:lnTo>
                  <a:lnTo>
                    <a:pt x="113" y="1032"/>
                  </a:lnTo>
                  <a:lnTo>
                    <a:pt x="80" y="978"/>
                  </a:lnTo>
                  <a:lnTo>
                    <a:pt x="52" y="919"/>
                  </a:lnTo>
                  <a:lnTo>
                    <a:pt x="30" y="859"/>
                  </a:lnTo>
                  <a:lnTo>
                    <a:pt x="14" y="796"/>
                  </a:lnTo>
                  <a:lnTo>
                    <a:pt x="4" y="730"/>
                  </a:lnTo>
                  <a:lnTo>
                    <a:pt x="0" y="662"/>
                  </a:lnTo>
                  <a:lnTo>
                    <a:pt x="4" y="594"/>
                  </a:lnTo>
                  <a:lnTo>
                    <a:pt x="14" y="529"/>
                  </a:lnTo>
                  <a:lnTo>
                    <a:pt x="30" y="465"/>
                  </a:lnTo>
                  <a:lnTo>
                    <a:pt x="52" y="404"/>
                  </a:lnTo>
                  <a:lnTo>
                    <a:pt x="80" y="347"/>
                  </a:lnTo>
                  <a:lnTo>
                    <a:pt x="113" y="291"/>
                  </a:lnTo>
                  <a:lnTo>
                    <a:pt x="151" y="241"/>
                  </a:lnTo>
                  <a:lnTo>
                    <a:pt x="194" y="194"/>
                  </a:lnTo>
                  <a:lnTo>
                    <a:pt x="241" y="151"/>
                  </a:lnTo>
                  <a:lnTo>
                    <a:pt x="292" y="113"/>
                  </a:lnTo>
                  <a:lnTo>
                    <a:pt x="346" y="80"/>
                  </a:lnTo>
                  <a:lnTo>
                    <a:pt x="405" y="52"/>
                  </a:lnTo>
                  <a:lnTo>
                    <a:pt x="465" y="30"/>
                  </a:lnTo>
                  <a:lnTo>
                    <a:pt x="528" y="14"/>
                  </a:lnTo>
                  <a:lnTo>
                    <a:pt x="594" y="4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DDB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4" name="Freeform 25"/>
            <p:cNvSpPr>
              <a:spLocks/>
            </p:cNvSpPr>
            <p:nvPr/>
          </p:nvSpPr>
          <p:spPr bwMode="auto">
            <a:xfrm>
              <a:off x="317" y="3715"/>
              <a:ext cx="54" cy="23"/>
            </a:xfrm>
            <a:custGeom>
              <a:avLst/>
              <a:gdLst>
                <a:gd name="T0" fmla="*/ 0 w 110"/>
                <a:gd name="T1" fmla="*/ 0 h 46"/>
                <a:gd name="T2" fmla="*/ 0 w 110"/>
                <a:gd name="T3" fmla="*/ 0 h 46"/>
                <a:gd name="T4" fmla="*/ 0 w 110"/>
                <a:gd name="T5" fmla="*/ 1 h 46"/>
                <a:gd name="T6" fmla="*/ 0 w 110"/>
                <a:gd name="T7" fmla="*/ 1 h 46"/>
                <a:gd name="T8" fmla="*/ 0 w 110"/>
                <a:gd name="T9" fmla="*/ 1 h 46"/>
                <a:gd name="T10" fmla="*/ 0 w 110"/>
                <a:gd name="T11" fmla="*/ 1 h 46"/>
                <a:gd name="T12" fmla="*/ 0 w 110"/>
                <a:gd name="T13" fmla="*/ 1 h 46"/>
                <a:gd name="T14" fmla="*/ 0 w 110"/>
                <a:gd name="T15" fmla="*/ 1 h 46"/>
                <a:gd name="T16" fmla="*/ 0 w 110"/>
                <a:gd name="T17" fmla="*/ 1 h 46"/>
                <a:gd name="T18" fmla="*/ 0 w 110"/>
                <a:gd name="T19" fmla="*/ 1 h 46"/>
                <a:gd name="T20" fmla="*/ 0 w 110"/>
                <a:gd name="T21" fmla="*/ 1 h 46"/>
                <a:gd name="T22" fmla="*/ 0 w 110"/>
                <a:gd name="T23" fmla="*/ 0 h 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0"/>
                <a:gd name="T37" fmla="*/ 0 h 46"/>
                <a:gd name="T38" fmla="*/ 110 w 110"/>
                <a:gd name="T39" fmla="*/ 46 h 4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0" h="46">
                  <a:moveTo>
                    <a:pt x="110" y="0"/>
                  </a:moveTo>
                  <a:lnTo>
                    <a:pt x="97" y="0"/>
                  </a:lnTo>
                  <a:lnTo>
                    <a:pt x="84" y="1"/>
                  </a:lnTo>
                  <a:lnTo>
                    <a:pt x="70" y="1"/>
                  </a:lnTo>
                  <a:lnTo>
                    <a:pt x="57" y="2"/>
                  </a:lnTo>
                  <a:lnTo>
                    <a:pt x="43" y="3"/>
                  </a:lnTo>
                  <a:lnTo>
                    <a:pt x="29" y="3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46"/>
                  </a:lnTo>
                  <a:lnTo>
                    <a:pt x="110" y="24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5" name="Freeform 26"/>
            <p:cNvSpPr>
              <a:spLocks/>
            </p:cNvSpPr>
            <p:nvPr/>
          </p:nvSpPr>
          <p:spPr bwMode="auto">
            <a:xfrm>
              <a:off x="240" y="3407"/>
              <a:ext cx="570" cy="571"/>
            </a:xfrm>
            <a:custGeom>
              <a:avLst/>
              <a:gdLst>
                <a:gd name="T0" fmla="*/ 1 w 1139"/>
                <a:gd name="T1" fmla="*/ 1 h 1141"/>
                <a:gd name="T2" fmla="*/ 1 w 1139"/>
                <a:gd name="T3" fmla="*/ 1 h 1141"/>
                <a:gd name="T4" fmla="*/ 1 w 1139"/>
                <a:gd name="T5" fmla="*/ 1 h 1141"/>
                <a:gd name="T6" fmla="*/ 1 w 1139"/>
                <a:gd name="T7" fmla="*/ 1 h 1141"/>
                <a:gd name="T8" fmla="*/ 1 w 1139"/>
                <a:gd name="T9" fmla="*/ 1 h 1141"/>
                <a:gd name="T10" fmla="*/ 1 w 1139"/>
                <a:gd name="T11" fmla="*/ 1 h 1141"/>
                <a:gd name="T12" fmla="*/ 1 w 1139"/>
                <a:gd name="T13" fmla="*/ 1 h 1141"/>
                <a:gd name="T14" fmla="*/ 1 w 1139"/>
                <a:gd name="T15" fmla="*/ 1 h 1141"/>
                <a:gd name="T16" fmla="*/ 1 w 1139"/>
                <a:gd name="T17" fmla="*/ 0 h 1141"/>
                <a:gd name="T18" fmla="*/ 0 w 1139"/>
                <a:gd name="T19" fmla="*/ 1 h 1141"/>
                <a:gd name="T20" fmla="*/ 1 w 1139"/>
                <a:gd name="T21" fmla="*/ 1 h 1141"/>
                <a:gd name="T22" fmla="*/ 1 w 1139"/>
                <a:gd name="T23" fmla="*/ 1 h 1141"/>
                <a:gd name="T24" fmla="*/ 1 w 1139"/>
                <a:gd name="T25" fmla="*/ 1 h 1141"/>
                <a:gd name="T26" fmla="*/ 1 w 1139"/>
                <a:gd name="T27" fmla="*/ 1 h 1141"/>
                <a:gd name="T28" fmla="*/ 1 w 1139"/>
                <a:gd name="T29" fmla="*/ 1 h 1141"/>
                <a:gd name="T30" fmla="*/ 1 w 1139"/>
                <a:gd name="T31" fmla="*/ 1 h 1141"/>
                <a:gd name="T32" fmla="*/ 1 w 1139"/>
                <a:gd name="T33" fmla="*/ 1 h 1141"/>
                <a:gd name="T34" fmla="*/ 1 w 1139"/>
                <a:gd name="T35" fmla="*/ 1 h 1141"/>
                <a:gd name="T36" fmla="*/ 1 w 1139"/>
                <a:gd name="T37" fmla="*/ 1 h 1141"/>
                <a:gd name="T38" fmla="*/ 1 w 1139"/>
                <a:gd name="T39" fmla="*/ 1 h 1141"/>
                <a:gd name="T40" fmla="*/ 1 w 1139"/>
                <a:gd name="T41" fmla="*/ 1 h 1141"/>
                <a:gd name="T42" fmla="*/ 1 w 1139"/>
                <a:gd name="T43" fmla="*/ 1 h 1141"/>
                <a:gd name="T44" fmla="*/ 1 w 1139"/>
                <a:gd name="T45" fmla="*/ 1 h 1141"/>
                <a:gd name="T46" fmla="*/ 1 w 1139"/>
                <a:gd name="T47" fmla="*/ 1 h 1141"/>
                <a:gd name="T48" fmla="*/ 1 w 1139"/>
                <a:gd name="T49" fmla="*/ 1 h 1141"/>
                <a:gd name="T50" fmla="*/ 1 w 1139"/>
                <a:gd name="T51" fmla="*/ 1 h 1141"/>
                <a:gd name="T52" fmla="*/ 1 w 1139"/>
                <a:gd name="T53" fmla="*/ 1 h 1141"/>
                <a:gd name="T54" fmla="*/ 1 w 1139"/>
                <a:gd name="T55" fmla="*/ 1 h 1141"/>
                <a:gd name="T56" fmla="*/ 1 w 1139"/>
                <a:gd name="T57" fmla="*/ 1 h 1141"/>
                <a:gd name="T58" fmla="*/ 1 w 1139"/>
                <a:gd name="T59" fmla="*/ 1 h 1141"/>
                <a:gd name="T60" fmla="*/ 1 w 1139"/>
                <a:gd name="T61" fmla="*/ 1 h 1141"/>
                <a:gd name="T62" fmla="*/ 1 w 1139"/>
                <a:gd name="T63" fmla="*/ 1 h 1141"/>
                <a:gd name="T64" fmla="*/ 1 w 1139"/>
                <a:gd name="T65" fmla="*/ 1 h 1141"/>
                <a:gd name="T66" fmla="*/ 1 w 1139"/>
                <a:gd name="T67" fmla="*/ 1 h 1141"/>
                <a:gd name="T68" fmla="*/ 1 w 1139"/>
                <a:gd name="T69" fmla="*/ 1 h 1141"/>
                <a:gd name="T70" fmla="*/ 1 w 1139"/>
                <a:gd name="T71" fmla="*/ 1 h 1141"/>
                <a:gd name="T72" fmla="*/ 1 w 1139"/>
                <a:gd name="T73" fmla="*/ 1 h 1141"/>
                <a:gd name="T74" fmla="*/ 1 w 1139"/>
                <a:gd name="T75" fmla="*/ 1 h 1141"/>
                <a:gd name="T76" fmla="*/ 1 w 1139"/>
                <a:gd name="T77" fmla="*/ 1 h 1141"/>
                <a:gd name="T78" fmla="*/ 1 w 1139"/>
                <a:gd name="T79" fmla="*/ 1 h 1141"/>
                <a:gd name="T80" fmla="*/ 1 w 1139"/>
                <a:gd name="T81" fmla="*/ 1 h 1141"/>
                <a:gd name="T82" fmla="*/ 1 w 1139"/>
                <a:gd name="T83" fmla="*/ 1 h 1141"/>
                <a:gd name="T84" fmla="*/ 1 w 1139"/>
                <a:gd name="T85" fmla="*/ 1 h 1141"/>
                <a:gd name="T86" fmla="*/ 1 w 1139"/>
                <a:gd name="T87" fmla="*/ 1 h 1141"/>
                <a:gd name="T88" fmla="*/ 1 w 1139"/>
                <a:gd name="T89" fmla="*/ 1 h 1141"/>
                <a:gd name="T90" fmla="*/ 1 w 1139"/>
                <a:gd name="T91" fmla="*/ 1 h 1141"/>
                <a:gd name="T92" fmla="*/ 1 w 1139"/>
                <a:gd name="T93" fmla="*/ 1 h 1141"/>
                <a:gd name="T94" fmla="*/ 1 w 1139"/>
                <a:gd name="T95" fmla="*/ 1 h 1141"/>
                <a:gd name="T96" fmla="*/ 1 w 1139"/>
                <a:gd name="T97" fmla="*/ 1 h 1141"/>
                <a:gd name="T98" fmla="*/ 1 w 1139"/>
                <a:gd name="T99" fmla="*/ 1 h 1141"/>
                <a:gd name="T100" fmla="*/ 1 w 1139"/>
                <a:gd name="T101" fmla="*/ 1 h 1141"/>
                <a:gd name="T102" fmla="*/ 1 w 1139"/>
                <a:gd name="T103" fmla="*/ 1 h 1141"/>
                <a:gd name="T104" fmla="*/ 1 w 1139"/>
                <a:gd name="T105" fmla="*/ 1 h 1141"/>
                <a:gd name="T106" fmla="*/ 1 w 1139"/>
                <a:gd name="T107" fmla="*/ 1 h 1141"/>
                <a:gd name="T108" fmla="*/ 1 w 1139"/>
                <a:gd name="T109" fmla="*/ 1 h 1141"/>
                <a:gd name="T110" fmla="*/ 1 w 1139"/>
                <a:gd name="T111" fmla="*/ 1 h 1141"/>
                <a:gd name="T112" fmla="*/ 1 w 1139"/>
                <a:gd name="T113" fmla="*/ 1 h 1141"/>
                <a:gd name="T114" fmla="*/ 1 w 1139"/>
                <a:gd name="T115" fmla="*/ 1 h 1141"/>
                <a:gd name="T116" fmla="*/ 1 w 1139"/>
                <a:gd name="T117" fmla="*/ 1 h 1141"/>
                <a:gd name="T118" fmla="*/ 1 w 1139"/>
                <a:gd name="T119" fmla="*/ 1 h 1141"/>
                <a:gd name="T120" fmla="*/ 1 w 1139"/>
                <a:gd name="T121" fmla="*/ 1 h 1141"/>
                <a:gd name="T122" fmla="*/ 1 w 1139"/>
                <a:gd name="T123" fmla="*/ 1 h 11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39"/>
                <a:gd name="T187" fmla="*/ 0 h 1141"/>
                <a:gd name="T188" fmla="*/ 1139 w 1139"/>
                <a:gd name="T189" fmla="*/ 1141 h 11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39" h="1141">
                  <a:moveTo>
                    <a:pt x="940" y="201"/>
                  </a:moveTo>
                  <a:lnTo>
                    <a:pt x="915" y="177"/>
                  </a:lnTo>
                  <a:lnTo>
                    <a:pt x="889" y="155"/>
                  </a:lnTo>
                  <a:lnTo>
                    <a:pt x="863" y="135"/>
                  </a:lnTo>
                  <a:lnTo>
                    <a:pt x="835" y="115"/>
                  </a:lnTo>
                  <a:lnTo>
                    <a:pt x="806" y="97"/>
                  </a:lnTo>
                  <a:lnTo>
                    <a:pt x="778" y="80"/>
                  </a:lnTo>
                  <a:lnTo>
                    <a:pt x="748" y="66"/>
                  </a:lnTo>
                  <a:lnTo>
                    <a:pt x="718" y="52"/>
                  </a:lnTo>
                  <a:lnTo>
                    <a:pt x="687" y="40"/>
                  </a:lnTo>
                  <a:lnTo>
                    <a:pt x="654" y="30"/>
                  </a:lnTo>
                  <a:lnTo>
                    <a:pt x="622" y="21"/>
                  </a:lnTo>
                  <a:lnTo>
                    <a:pt x="590" y="13"/>
                  </a:lnTo>
                  <a:lnTo>
                    <a:pt x="556" y="7"/>
                  </a:lnTo>
                  <a:lnTo>
                    <a:pt x="523" y="3"/>
                  </a:lnTo>
                  <a:lnTo>
                    <a:pt x="490" y="1"/>
                  </a:lnTo>
                  <a:lnTo>
                    <a:pt x="455" y="0"/>
                  </a:lnTo>
                  <a:lnTo>
                    <a:pt x="153" y="0"/>
                  </a:lnTo>
                  <a:lnTo>
                    <a:pt x="153" y="252"/>
                  </a:lnTo>
                  <a:lnTo>
                    <a:pt x="0" y="252"/>
                  </a:lnTo>
                  <a:lnTo>
                    <a:pt x="0" y="361"/>
                  </a:lnTo>
                  <a:lnTo>
                    <a:pt x="153" y="361"/>
                  </a:lnTo>
                  <a:lnTo>
                    <a:pt x="153" y="621"/>
                  </a:lnTo>
                  <a:lnTo>
                    <a:pt x="167" y="621"/>
                  </a:lnTo>
                  <a:lnTo>
                    <a:pt x="182" y="619"/>
                  </a:lnTo>
                  <a:lnTo>
                    <a:pt x="196" y="619"/>
                  </a:lnTo>
                  <a:lnTo>
                    <a:pt x="210" y="618"/>
                  </a:lnTo>
                  <a:lnTo>
                    <a:pt x="223" y="617"/>
                  </a:lnTo>
                  <a:lnTo>
                    <a:pt x="237" y="617"/>
                  </a:lnTo>
                  <a:lnTo>
                    <a:pt x="250" y="616"/>
                  </a:lnTo>
                  <a:lnTo>
                    <a:pt x="263" y="616"/>
                  </a:lnTo>
                  <a:lnTo>
                    <a:pt x="263" y="361"/>
                  </a:lnTo>
                  <a:lnTo>
                    <a:pt x="556" y="361"/>
                  </a:lnTo>
                  <a:lnTo>
                    <a:pt x="556" y="252"/>
                  </a:lnTo>
                  <a:lnTo>
                    <a:pt x="263" y="252"/>
                  </a:lnTo>
                  <a:lnTo>
                    <a:pt x="263" y="109"/>
                  </a:lnTo>
                  <a:lnTo>
                    <a:pt x="455" y="109"/>
                  </a:lnTo>
                  <a:lnTo>
                    <a:pt x="484" y="110"/>
                  </a:lnTo>
                  <a:lnTo>
                    <a:pt x="513" y="112"/>
                  </a:lnTo>
                  <a:lnTo>
                    <a:pt x="540" y="115"/>
                  </a:lnTo>
                  <a:lnTo>
                    <a:pt x="568" y="121"/>
                  </a:lnTo>
                  <a:lnTo>
                    <a:pt x="596" y="127"/>
                  </a:lnTo>
                  <a:lnTo>
                    <a:pt x="623" y="133"/>
                  </a:lnTo>
                  <a:lnTo>
                    <a:pt x="650" y="143"/>
                  </a:lnTo>
                  <a:lnTo>
                    <a:pt x="676" y="153"/>
                  </a:lnTo>
                  <a:lnTo>
                    <a:pt x="702" y="165"/>
                  </a:lnTo>
                  <a:lnTo>
                    <a:pt x="726" y="177"/>
                  </a:lnTo>
                  <a:lnTo>
                    <a:pt x="750" y="191"/>
                  </a:lnTo>
                  <a:lnTo>
                    <a:pt x="774" y="206"/>
                  </a:lnTo>
                  <a:lnTo>
                    <a:pt x="797" y="222"/>
                  </a:lnTo>
                  <a:lnTo>
                    <a:pt x="819" y="239"/>
                  </a:lnTo>
                  <a:lnTo>
                    <a:pt x="841" y="259"/>
                  </a:lnTo>
                  <a:lnTo>
                    <a:pt x="862" y="279"/>
                  </a:lnTo>
                  <a:lnTo>
                    <a:pt x="896" y="315"/>
                  </a:lnTo>
                  <a:lnTo>
                    <a:pt x="927" y="356"/>
                  </a:lnTo>
                  <a:lnTo>
                    <a:pt x="954" y="397"/>
                  </a:lnTo>
                  <a:lnTo>
                    <a:pt x="977" y="441"/>
                  </a:lnTo>
                  <a:lnTo>
                    <a:pt x="995" y="486"/>
                  </a:lnTo>
                  <a:lnTo>
                    <a:pt x="1010" y="533"/>
                  </a:lnTo>
                  <a:lnTo>
                    <a:pt x="1021" y="581"/>
                  </a:lnTo>
                  <a:lnTo>
                    <a:pt x="1028" y="631"/>
                  </a:lnTo>
                  <a:lnTo>
                    <a:pt x="828" y="631"/>
                  </a:lnTo>
                  <a:lnTo>
                    <a:pt x="828" y="730"/>
                  </a:lnTo>
                  <a:lnTo>
                    <a:pt x="502" y="730"/>
                  </a:lnTo>
                  <a:lnTo>
                    <a:pt x="524" y="801"/>
                  </a:lnTo>
                  <a:lnTo>
                    <a:pt x="535" y="829"/>
                  </a:lnTo>
                  <a:lnTo>
                    <a:pt x="548" y="854"/>
                  </a:lnTo>
                  <a:lnTo>
                    <a:pt x="563" y="877"/>
                  </a:lnTo>
                  <a:lnTo>
                    <a:pt x="581" y="897"/>
                  </a:lnTo>
                  <a:lnTo>
                    <a:pt x="599" y="915"/>
                  </a:lnTo>
                  <a:lnTo>
                    <a:pt x="619" y="933"/>
                  </a:lnTo>
                  <a:lnTo>
                    <a:pt x="641" y="946"/>
                  </a:lnTo>
                  <a:lnTo>
                    <a:pt x="662" y="959"/>
                  </a:lnTo>
                  <a:lnTo>
                    <a:pt x="684" y="971"/>
                  </a:lnTo>
                  <a:lnTo>
                    <a:pt x="706" y="980"/>
                  </a:lnTo>
                  <a:lnTo>
                    <a:pt x="729" y="988"/>
                  </a:lnTo>
                  <a:lnTo>
                    <a:pt x="751" y="994"/>
                  </a:lnTo>
                  <a:lnTo>
                    <a:pt x="772" y="999"/>
                  </a:lnTo>
                  <a:lnTo>
                    <a:pt x="793" y="1004"/>
                  </a:lnTo>
                  <a:lnTo>
                    <a:pt x="811" y="1007"/>
                  </a:lnTo>
                  <a:lnTo>
                    <a:pt x="828" y="1010"/>
                  </a:lnTo>
                  <a:lnTo>
                    <a:pt x="828" y="1032"/>
                  </a:lnTo>
                  <a:lnTo>
                    <a:pt x="263" y="1032"/>
                  </a:lnTo>
                  <a:lnTo>
                    <a:pt x="263" y="640"/>
                  </a:lnTo>
                  <a:lnTo>
                    <a:pt x="153" y="662"/>
                  </a:lnTo>
                  <a:lnTo>
                    <a:pt x="153" y="1141"/>
                  </a:lnTo>
                  <a:lnTo>
                    <a:pt x="938" y="1140"/>
                  </a:lnTo>
                  <a:lnTo>
                    <a:pt x="938" y="906"/>
                  </a:lnTo>
                  <a:lnTo>
                    <a:pt x="884" y="905"/>
                  </a:lnTo>
                  <a:lnTo>
                    <a:pt x="882" y="905"/>
                  </a:lnTo>
                  <a:lnTo>
                    <a:pt x="878" y="905"/>
                  </a:lnTo>
                  <a:lnTo>
                    <a:pt x="871" y="904"/>
                  </a:lnTo>
                  <a:lnTo>
                    <a:pt x="862" y="904"/>
                  </a:lnTo>
                  <a:lnTo>
                    <a:pt x="851" y="903"/>
                  </a:lnTo>
                  <a:lnTo>
                    <a:pt x="839" y="900"/>
                  </a:lnTo>
                  <a:lnTo>
                    <a:pt x="825" y="898"/>
                  </a:lnTo>
                  <a:lnTo>
                    <a:pt x="810" y="896"/>
                  </a:lnTo>
                  <a:lnTo>
                    <a:pt x="794" y="892"/>
                  </a:lnTo>
                  <a:lnTo>
                    <a:pt x="778" y="888"/>
                  </a:lnTo>
                  <a:lnTo>
                    <a:pt x="760" y="882"/>
                  </a:lnTo>
                  <a:lnTo>
                    <a:pt x="743" y="876"/>
                  </a:lnTo>
                  <a:lnTo>
                    <a:pt x="726" y="868"/>
                  </a:lnTo>
                  <a:lnTo>
                    <a:pt x="710" y="860"/>
                  </a:lnTo>
                  <a:lnTo>
                    <a:pt x="694" y="851"/>
                  </a:lnTo>
                  <a:lnTo>
                    <a:pt x="679" y="839"/>
                  </a:lnTo>
                  <a:lnTo>
                    <a:pt x="938" y="839"/>
                  </a:lnTo>
                  <a:lnTo>
                    <a:pt x="938" y="740"/>
                  </a:lnTo>
                  <a:lnTo>
                    <a:pt x="1139" y="740"/>
                  </a:lnTo>
                  <a:lnTo>
                    <a:pt x="1139" y="685"/>
                  </a:lnTo>
                  <a:lnTo>
                    <a:pt x="1138" y="650"/>
                  </a:lnTo>
                  <a:lnTo>
                    <a:pt x="1136" y="617"/>
                  </a:lnTo>
                  <a:lnTo>
                    <a:pt x="1132" y="584"/>
                  </a:lnTo>
                  <a:lnTo>
                    <a:pt x="1127" y="550"/>
                  </a:lnTo>
                  <a:lnTo>
                    <a:pt x="1119" y="518"/>
                  </a:lnTo>
                  <a:lnTo>
                    <a:pt x="1111" y="486"/>
                  </a:lnTo>
                  <a:lnTo>
                    <a:pt x="1100" y="454"/>
                  </a:lnTo>
                  <a:lnTo>
                    <a:pt x="1089" y="422"/>
                  </a:lnTo>
                  <a:lnTo>
                    <a:pt x="1075" y="393"/>
                  </a:lnTo>
                  <a:lnTo>
                    <a:pt x="1060" y="363"/>
                  </a:lnTo>
                  <a:lnTo>
                    <a:pt x="1044" y="334"/>
                  </a:lnTo>
                  <a:lnTo>
                    <a:pt x="1025" y="306"/>
                  </a:lnTo>
                  <a:lnTo>
                    <a:pt x="1007" y="279"/>
                  </a:lnTo>
                  <a:lnTo>
                    <a:pt x="986" y="252"/>
                  </a:lnTo>
                  <a:lnTo>
                    <a:pt x="963" y="226"/>
                  </a:lnTo>
                  <a:lnTo>
                    <a:pt x="940" y="2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Freeform 29"/>
            <p:cNvSpPr>
              <a:spLocks/>
            </p:cNvSpPr>
            <p:nvPr/>
          </p:nvSpPr>
          <p:spPr bwMode="auto">
            <a:xfrm>
              <a:off x="665" y="3458"/>
              <a:ext cx="239" cy="238"/>
            </a:xfrm>
            <a:custGeom>
              <a:avLst/>
              <a:gdLst>
                <a:gd name="T0" fmla="*/ 1 w 477"/>
                <a:gd name="T1" fmla="*/ 0 h 478"/>
                <a:gd name="T2" fmla="*/ 1 w 477"/>
                <a:gd name="T3" fmla="*/ 0 h 478"/>
                <a:gd name="T4" fmla="*/ 1 w 477"/>
                <a:gd name="T5" fmla="*/ 0 h 478"/>
                <a:gd name="T6" fmla="*/ 1 w 477"/>
                <a:gd name="T7" fmla="*/ 0 h 478"/>
                <a:gd name="T8" fmla="*/ 1 w 477"/>
                <a:gd name="T9" fmla="*/ 0 h 478"/>
                <a:gd name="T10" fmla="*/ 1 w 477"/>
                <a:gd name="T11" fmla="*/ 0 h 478"/>
                <a:gd name="T12" fmla="*/ 1 w 477"/>
                <a:gd name="T13" fmla="*/ 0 h 478"/>
                <a:gd name="T14" fmla="*/ 1 w 477"/>
                <a:gd name="T15" fmla="*/ 0 h 478"/>
                <a:gd name="T16" fmla="*/ 1 w 477"/>
                <a:gd name="T17" fmla="*/ 0 h 478"/>
                <a:gd name="T18" fmla="*/ 1 w 477"/>
                <a:gd name="T19" fmla="*/ 0 h 478"/>
                <a:gd name="T20" fmla="*/ 1 w 477"/>
                <a:gd name="T21" fmla="*/ 0 h 478"/>
                <a:gd name="T22" fmla="*/ 1 w 477"/>
                <a:gd name="T23" fmla="*/ 0 h 478"/>
                <a:gd name="T24" fmla="*/ 1 w 477"/>
                <a:gd name="T25" fmla="*/ 0 h 478"/>
                <a:gd name="T26" fmla="*/ 1 w 477"/>
                <a:gd name="T27" fmla="*/ 0 h 478"/>
                <a:gd name="T28" fmla="*/ 1 w 477"/>
                <a:gd name="T29" fmla="*/ 0 h 478"/>
                <a:gd name="T30" fmla="*/ 1 w 477"/>
                <a:gd name="T31" fmla="*/ 0 h 478"/>
                <a:gd name="T32" fmla="*/ 1 w 477"/>
                <a:gd name="T33" fmla="*/ 0 h 478"/>
                <a:gd name="T34" fmla="*/ 1 w 477"/>
                <a:gd name="T35" fmla="*/ 0 h 478"/>
                <a:gd name="T36" fmla="*/ 1 w 477"/>
                <a:gd name="T37" fmla="*/ 0 h 478"/>
                <a:gd name="T38" fmla="*/ 1 w 477"/>
                <a:gd name="T39" fmla="*/ 0 h 478"/>
                <a:gd name="T40" fmla="*/ 1 w 477"/>
                <a:gd name="T41" fmla="*/ 0 h 478"/>
                <a:gd name="T42" fmla="*/ 1 w 477"/>
                <a:gd name="T43" fmla="*/ 0 h 478"/>
                <a:gd name="T44" fmla="*/ 1 w 477"/>
                <a:gd name="T45" fmla="*/ 0 h 478"/>
                <a:gd name="T46" fmla="*/ 1 w 477"/>
                <a:gd name="T47" fmla="*/ 0 h 478"/>
                <a:gd name="T48" fmla="*/ 1 w 477"/>
                <a:gd name="T49" fmla="*/ 0 h 478"/>
                <a:gd name="T50" fmla="*/ 1 w 477"/>
                <a:gd name="T51" fmla="*/ 0 h 478"/>
                <a:gd name="T52" fmla="*/ 1 w 477"/>
                <a:gd name="T53" fmla="*/ 0 h 478"/>
                <a:gd name="T54" fmla="*/ 1 w 477"/>
                <a:gd name="T55" fmla="*/ 0 h 478"/>
                <a:gd name="T56" fmla="*/ 1 w 477"/>
                <a:gd name="T57" fmla="*/ 0 h 478"/>
                <a:gd name="T58" fmla="*/ 1 w 477"/>
                <a:gd name="T59" fmla="*/ 0 h 478"/>
                <a:gd name="T60" fmla="*/ 1 w 477"/>
                <a:gd name="T61" fmla="*/ 0 h 478"/>
                <a:gd name="T62" fmla="*/ 1 w 477"/>
                <a:gd name="T63" fmla="*/ 0 h 47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77"/>
                <a:gd name="T97" fmla="*/ 0 h 478"/>
                <a:gd name="T98" fmla="*/ 477 w 477"/>
                <a:gd name="T99" fmla="*/ 478 h 47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77" h="478">
                  <a:moveTo>
                    <a:pt x="240" y="478"/>
                  </a:moveTo>
                  <a:lnTo>
                    <a:pt x="263" y="477"/>
                  </a:lnTo>
                  <a:lnTo>
                    <a:pt x="286" y="473"/>
                  </a:lnTo>
                  <a:lnTo>
                    <a:pt x="308" y="468"/>
                  </a:lnTo>
                  <a:lnTo>
                    <a:pt x="330" y="460"/>
                  </a:lnTo>
                  <a:lnTo>
                    <a:pt x="350" y="449"/>
                  </a:lnTo>
                  <a:lnTo>
                    <a:pt x="371" y="438"/>
                  </a:lnTo>
                  <a:lnTo>
                    <a:pt x="390" y="424"/>
                  </a:lnTo>
                  <a:lnTo>
                    <a:pt x="408" y="408"/>
                  </a:lnTo>
                  <a:lnTo>
                    <a:pt x="424" y="390"/>
                  </a:lnTo>
                  <a:lnTo>
                    <a:pt x="438" y="371"/>
                  </a:lnTo>
                  <a:lnTo>
                    <a:pt x="449" y="351"/>
                  </a:lnTo>
                  <a:lnTo>
                    <a:pt x="460" y="331"/>
                  </a:lnTo>
                  <a:lnTo>
                    <a:pt x="467" y="309"/>
                  </a:lnTo>
                  <a:lnTo>
                    <a:pt x="473" y="286"/>
                  </a:lnTo>
                  <a:lnTo>
                    <a:pt x="476" y="263"/>
                  </a:lnTo>
                  <a:lnTo>
                    <a:pt x="477" y="238"/>
                  </a:lnTo>
                  <a:lnTo>
                    <a:pt x="476" y="215"/>
                  </a:lnTo>
                  <a:lnTo>
                    <a:pt x="473" y="191"/>
                  </a:lnTo>
                  <a:lnTo>
                    <a:pt x="467" y="169"/>
                  </a:lnTo>
                  <a:lnTo>
                    <a:pt x="460" y="147"/>
                  </a:lnTo>
                  <a:lnTo>
                    <a:pt x="449" y="127"/>
                  </a:lnTo>
                  <a:lnTo>
                    <a:pt x="438" y="107"/>
                  </a:lnTo>
                  <a:lnTo>
                    <a:pt x="424" y="88"/>
                  </a:lnTo>
                  <a:lnTo>
                    <a:pt x="408" y="70"/>
                  </a:lnTo>
                  <a:lnTo>
                    <a:pt x="390" y="54"/>
                  </a:lnTo>
                  <a:lnTo>
                    <a:pt x="371" y="40"/>
                  </a:lnTo>
                  <a:lnTo>
                    <a:pt x="350" y="29"/>
                  </a:lnTo>
                  <a:lnTo>
                    <a:pt x="330" y="18"/>
                  </a:lnTo>
                  <a:lnTo>
                    <a:pt x="308" y="10"/>
                  </a:lnTo>
                  <a:lnTo>
                    <a:pt x="286" y="5"/>
                  </a:lnTo>
                  <a:lnTo>
                    <a:pt x="263" y="1"/>
                  </a:lnTo>
                  <a:lnTo>
                    <a:pt x="240" y="0"/>
                  </a:lnTo>
                  <a:lnTo>
                    <a:pt x="216" y="1"/>
                  </a:lnTo>
                  <a:lnTo>
                    <a:pt x="191" y="5"/>
                  </a:lnTo>
                  <a:lnTo>
                    <a:pt x="168" y="10"/>
                  </a:lnTo>
                  <a:lnTo>
                    <a:pt x="147" y="18"/>
                  </a:lnTo>
                  <a:lnTo>
                    <a:pt x="126" y="29"/>
                  </a:lnTo>
                  <a:lnTo>
                    <a:pt x="106" y="40"/>
                  </a:lnTo>
                  <a:lnTo>
                    <a:pt x="88" y="54"/>
                  </a:lnTo>
                  <a:lnTo>
                    <a:pt x="70" y="70"/>
                  </a:lnTo>
                  <a:lnTo>
                    <a:pt x="54" y="86"/>
                  </a:lnTo>
                  <a:lnTo>
                    <a:pt x="41" y="105"/>
                  </a:lnTo>
                  <a:lnTo>
                    <a:pt x="29" y="124"/>
                  </a:lnTo>
                  <a:lnTo>
                    <a:pt x="19" y="146"/>
                  </a:lnTo>
                  <a:lnTo>
                    <a:pt x="11" y="168"/>
                  </a:lnTo>
                  <a:lnTo>
                    <a:pt x="5" y="190"/>
                  </a:lnTo>
                  <a:lnTo>
                    <a:pt x="1" y="214"/>
                  </a:lnTo>
                  <a:lnTo>
                    <a:pt x="0" y="238"/>
                  </a:lnTo>
                  <a:lnTo>
                    <a:pt x="1" y="263"/>
                  </a:lnTo>
                  <a:lnTo>
                    <a:pt x="5" y="286"/>
                  </a:lnTo>
                  <a:lnTo>
                    <a:pt x="11" y="309"/>
                  </a:lnTo>
                  <a:lnTo>
                    <a:pt x="19" y="331"/>
                  </a:lnTo>
                  <a:lnTo>
                    <a:pt x="29" y="351"/>
                  </a:lnTo>
                  <a:lnTo>
                    <a:pt x="41" y="371"/>
                  </a:lnTo>
                  <a:lnTo>
                    <a:pt x="54" y="390"/>
                  </a:lnTo>
                  <a:lnTo>
                    <a:pt x="70" y="408"/>
                  </a:lnTo>
                  <a:lnTo>
                    <a:pt x="88" y="424"/>
                  </a:lnTo>
                  <a:lnTo>
                    <a:pt x="107" y="438"/>
                  </a:lnTo>
                  <a:lnTo>
                    <a:pt x="127" y="449"/>
                  </a:lnTo>
                  <a:lnTo>
                    <a:pt x="148" y="460"/>
                  </a:lnTo>
                  <a:lnTo>
                    <a:pt x="170" y="468"/>
                  </a:lnTo>
                  <a:lnTo>
                    <a:pt x="193" y="473"/>
                  </a:lnTo>
                  <a:lnTo>
                    <a:pt x="216" y="477"/>
                  </a:lnTo>
                  <a:lnTo>
                    <a:pt x="240" y="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7" name="Freeform 30"/>
            <p:cNvSpPr>
              <a:spLocks/>
            </p:cNvSpPr>
            <p:nvPr/>
          </p:nvSpPr>
          <p:spPr bwMode="auto">
            <a:xfrm>
              <a:off x="727" y="3519"/>
              <a:ext cx="115" cy="116"/>
            </a:xfrm>
            <a:custGeom>
              <a:avLst/>
              <a:gdLst>
                <a:gd name="T0" fmla="*/ 0 w 231"/>
                <a:gd name="T1" fmla="*/ 1 h 232"/>
                <a:gd name="T2" fmla="*/ 0 w 231"/>
                <a:gd name="T3" fmla="*/ 1 h 232"/>
                <a:gd name="T4" fmla="*/ 0 w 231"/>
                <a:gd name="T5" fmla="*/ 1 h 232"/>
                <a:gd name="T6" fmla="*/ 0 w 231"/>
                <a:gd name="T7" fmla="*/ 1 h 232"/>
                <a:gd name="T8" fmla="*/ 0 w 231"/>
                <a:gd name="T9" fmla="*/ 1 h 232"/>
                <a:gd name="T10" fmla="*/ 0 w 231"/>
                <a:gd name="T11" fmla="*/ 1 h 232"/>
                <a:gd name="T12" fmla="*/ 0 w 231"/>
                <a:gd name="T13" fmla="*/ 1 h 232"/>
                <a:gd name="T14" fmla="*/ 0 w 231"/>
                <a:gd name="T15" fmla="*/ 1 h 232"/>
                <a:gd name="T16" fmla="*/ 0 w 231"/>
                <a:gd name="T17" fmla="*/ 1 h 232"/>
                <a:gd name="T18" fmla="*/ 0 w 231"/>
                <a:gd name="T19" fmla="*/ 1 h 232"/>
                <a:gd name="T20" fmla="*/ 0 w 231"/>
                <a:gd name="T21" fmla="*/ 1 h 232"/>
                <a:gd name="T22" fmla="*/ 0 w 231"/>
                <a:gd name="T23" fmla="*/ 1 h 232"/>
                <a:gd name="T24" fmla="*/ 0 w 231"/>
                <a:gd name="T25" fmla="*/ 1 h 232"/>
                <a:gd name="T26" fmla="*/ 0 w 231"/>
                <a:gd name="T27" fmla="*/ 1 h 232"/>
                <a:gd name="T28" fmla="*/ 0 w 231"/>
                <a:gd name="T29" fmla="*/ 1 h 232"/>
                <a:gd name="T30" fmla="*/ 0 w 231"/>
                <a:gd name="T31" fmla="*/ 0 h 232"/>
                <a:gd name="T32" fmla="*/ 0 w 231"/>
                <a:gd name="T33" fmla="*/ 0 h 232"/>
                <a:gd name="T34" fmla="*/ 0 w 231"/>
                <a:gd name="T35" fmla="*/ 0 h 232"/>
                <a:gd name="T36" fmla="*/ 0 w 231"/>
                <a:gd name="T37" fmla="*/ 1 h 232"/>
                <a:gd name="T38" fmla="*/ 0 w 231"/>
                <a:gd name="T39" fmla="*/ 1 h 232"/>
                <a:gd name="T40" fmla="*/ 0 w 231"/>
                <a:gd name="T41" fmla="*/ 1 h 232"/>
                <a:gd name="T42" fmla="*/ 0 w 231"/>
                <a:gd name="T43" fmla="*/ 1 h 232"/>
                <a:gd name="T44" fmla="*/ 0 w 231"/>
                <a:gd name="T45" fmla="*/ 1 h 232"/>
                <a:gd name="T46" fmla="*/ 0 w 231"/>
                <a:gd name="T47" fmla="*/ 1 h 232"/>
                <a:gd name="T48" fmla="*/ 0 w 231"/>
                <a:gd name="T49" fmla="*/ 1 h 232"/>
                <a:gd name="T50" fmla="*/ 0 w 231"/>
                <a:gd name="T51" fmla="*/ 1 h 232"/>
                <a:gd name="T52" fmla="*/ 0 w 231"/>
                <a:gd name="T53" fmla="*/ 1 h 232"/>
                <a:gd name="T54" fmla="*/ 0 w 231"/>
                <a:gd name="T55" fmla="*/ 1 h 232"/>
                <a:gd name="T56" fmla="*/ 0 w 231"/>
                <a:gd name="T57" fmla="*/ 1 h 232"/>
                <a:gd name="T58" fmla="*/ 0 w 231"/>
                <a:gd name="T59" fmla="*/ 1 h 232"/>
                <a:gd name="T60" fmla="*/ 0 w 231"/>
                <a:gd name="T61" fmla="*/ 1 h 232"/>
                <a:gd name="T62" fmla="*/ 0 w 231"/>
                <a:gd name="T63" fmla="*/ 1 h 232"/>
                <a:gd name="T64" fmla="*/ 0 w 231"/>
                <a:gd name="T65" fmla="*/ 1 h 232"/>
                <a:gd name="T66" fmla="*/ 0 w 231"/>
                <a:gd name="T67" fmla="*/ 1 h 232"/>
                <a:gd name="T68" fmla="*/ 0 w 231"/>
                <a:gd name="T69" fmla="*/ 1 h 232"/>
                <a:gd name="T70" fmla="*/ 0 w 231"/>
                <a:gd name="T71" fmla="*/ 1 h 232"/>
                <a:gd name="T72" fmla="*/ 0 w 231"/>
                <a:gd name="T73" fmla="*/ 1 h 232"/>
                <a:gd name="T74" fmla="*/ 0 w 231"/>
                <a:gd name="T75" fmla="*/ 1 h 232"/>
                <a:gd name="T76" fmla="*/ 0 w 231"/>
                <a:gd name="T77" fmla="*/ 1 h 232"/>
                <a:gd name="T78" fmla="*/ 0 w 231"/>
                <a:gd name="T79" fmla="*/ 1 h 232"/>
                <a:gd name="T80" fmla="*/ 0 w 231"/>
                <a:gd name="T81" fmla="*/ 1 h 232"/>
                <a:gd name="T82" fmla="*/ 0 w 231"/>
                <a:gd name="T83" fmla="*/ 1 h 232"/>
                <a:gd name="T84" fmla="*/ 0 w 231"/>
                <a:gd name="T85" fmla="*/ 1 h 232"/>
                <a:gd name="T86" fmla="*/ 0 w 231"/>
                <a:gd name="T87" fmla="*/ 1 h 232"/>
                <a:gd name="T88" fmla="*/ 0 w 231"/>
                <a:gd name="T89" fmla="*/ 1 h 232"/>
                <a:gd name="T90" fmla="*/ 0 w 231"/>
                <a:gd name="T91" fmla="*/ 1 h 232"/>
                <a:gd name="T92" fmla="*/ 0 w 231"/>
                <a:gd name="T93" fmla="*/ 1 h 232"/>
                <a:gd name="T94" fmla="*/ 0 w 231"/>
                <a:gd name="T95" fmla="*/ 1 h 232"/>
                <a:gd name="T96" fmla="*/ 0 w 231"/>
                <a:gd name="T97" fmla="*/ 1 h 232"/>
                <a:gd name="T98" fmla="*/ 0 w 231"/>
                <a:gd name="T99" fmla="*/ 1 h 232"/>
                <a:gd name="T100" fmla="*/ 0 w 231"/>
                <a:gd name="T101" fmla="*/ 1 h 232"/>
                <a:gd name="T102" fmla="*/ 0 w 231"/>
                <a:gd name="T103" fmla="*/ 1 h 232"/>
                <a:gd name="T104" fmla="*/ 0 w 231"/>
                <a:gd name="T105" fmla="*/ 1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31"/>
                <a:gd name="T160" fmla="*/ 0 h 232"/>
                <a:gd name="T161" fmla="*/ 231 w 231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31" h="232">
                  <a:moveTo>
                    <a:pt x="0" y="115"/>
                  </a:moveTo>
                  <a:lnTo>
                    <a:pt x="2" y="104"/>
                  </a:lnTo>
                  <a:lnTo>
                    <a:pt x="3" y="94"/>
                  </a:lnTo>
                  <a:lnTo>
                    <a:pt x="5" y="82"/>
                  </a:lnTo>
                  <a:lnTo>
                    <a:pt x="10" y="72"/>
                  </a:lnTo>
                  <a:lnTo>
                    <a:pt x="14" y="61"/>
                  </a:lnTo>
                  <a:lnTo>
                    <a:pt x="20" y="51"/>
                  </a:lnTo>
                  <a:lnTo>
                    <a:pt x="27" y="42"/>
                  </a:lnTo>
                  <a:lnTo>
                    <a:pt x="35" y="34"/>
                  </a:lnTo>
                  <a:lnTo>
                    <a:pt x="43" y="26"/>
                  </a:lnTo>
                  <a:lnTo>
                    <a:pt x="52" y="19"/>
                  </a:lnTo>
                  <a:lnTo>
                    <a:pt x="63" y="13"/>
                  </a:lnTo>
                  <a:lnTo>
                    <a:pt x="73" y="8"/>
                  </a:lnTo>
                  <a:lnTo>
                    <a:pt x="83" y="5"/>
                  </a:lnTo>
                  <a:lnTo>
                    <a:pt x="94" y="3"/>
                  </a:lnTo>
                  <a:lnTo>
                    <a:pt x="105" y="0"/>
                  </a:lnTo>
                  <a:lnTo>
                    <a:pt x="117" y="0"/>
                  </a:lnTo>
                  <a:lnTo>
                    <a:pt x="128" y="0"/>
                  </a:lnTo>
                  <a:lnTo>
                    <a:pt x="140" y="3"/>
                  </a:lnTo>
                  <a:lnTo>
                    <a:pt x="150" y="5"/>
                  </a:lnTo>
                  <a:lnTo>
                    <a:pt x="161" y="8"/>
                  </a:lnTo>
                  <a:lnTo>
                    <a:pt x="171" y="13"/>
                  </a:lnTo>
                  <a:lnTo>
                    <a:pt x="180" y="19"/>
                  </a:lnTo>
                  <a:lnTo>
                    <a:pt x="189" y="26"/>
                  </a:lnTo>
                  <a:lnTo>
                    <a:pt x="197" y="34"/>
                  </a:lnTo>
                  <a:lnTo>
                    <a:pt x="212" y="51"/>
                  </a:lnTo>
                  <a:lnTo>
                    <a:pt x="223" y="72"/>
                  </a:lnTo>
                  <a:lnTo>
                    <a:pt x="229" y="94"/>
                  </a:lnTo>
                  <a:lnTo>
                    <a:pt x="231" y="115"/>
                  </a:lnTo>
                  <a:lnTo>
                    <a:pt x="229" y="138"/>
                  </a:lnTo>
                  <a:lnTo>
                    <a:pt x="222" y="160"/>
                  </a:lnTo>
                  <a:lnTo>
                    <a:pt x="211" y="181"/>
                  </a:lnTo>
                  <a:lnTo>
                    <a:pt x="197" y="197"/>
                  </a:lnTo>
                  <a:lnTo>
                    <a:pt x="180" y="212"/>
                  </a:lnTo>
                  <a:lnTo>
                    <a:pt x="161" y="223"/>
                  </a:lnTo>
                  <a:lnTo>
                    <a:pt x="140" y="229"/>
                  </a:lnTo>
                  <a:lnTo>
                    <a:pt x="117" y="232"/>
                  </a:lnTo>
                  <a:lnTo>
                    <a:pt x="105" y="232"/>
                  </a:lnTo>
                  <a:lnTo>
                    <a:pt x="94" y="229"/>
                  </a:lnTo>
                  <a:lnTo>
                    <a:pt x="83" y="227"/>
                  </a:lnTo>
                  <a:lnTo>
                    <a:pt x="73" y="224"/>
                  </a:lnTo>
                  <a:lnTo>
                    <a:pt x="63" y="219"/>
                  </a:lnTo>
                  <a:lnTo>
                    <a:pt x="52" y="213"/>
                  </a:lnTo>
                  <a:lnTo>
                    <a:pt x="43" y="206"/>
                  </a:lnTo>
                  <a:lnTo>
                    <a:pt x="35" y="198"/>
                  </a:lnTo>
                  <a:lnTo>
                    <a:pt x="27" y="190"/>
                  </a:lnTo>
                  <a:lnTo>
                    <a:pt x="20" y="181"/>
                  </a:lnTo>
                  <a:lnTo>
                    <a:pt x="14" y="171"/>
                  </a:lnTo>
                  <a:lnTo>
                    <a:pt x="10" y="160"/>
                  </a:lnTo>
                  <a:lnTo>
                    <a:pt x="5" y="150"/>
                  </a:lnTo>
                  <a:lnTo>
                    <a:pt x="3" y="138"/>
                  </a:lnTo>
                  <a:lnTo>
                    <a:pt x="2" y="127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Freeform 31"/>
            <p:cNvSpPr>
              <a:spLocks/>
            </p:cNvSpPr>
            <p:nvPr/>
          </p:nvSpPr>
          <p:spPr bwMode="auto">
            <a:xfrm>
              <a:off x="476" y="3458"/>
              <a:ext cx="239" cy="238"/>
            </a:xfrm>
            <a:custGeom>
              <a:avLst/>
              <a:gdLst>
                <a:gd name="T0" fmla="*/ 1 w 478"/>
                <a:gd name="T1" fmla="*/ 0 h 478"/>
                <a:gd name="T2" fmla="*/ 1 w 478"/>
                <a:gd name="T3" fmla="*/ 0 h 478"/>
                <a:gd name="T4" fmla="*/ 1 w 478"/>
                <a:gd name="T5" fmla="*/ 0 h 478"/>
                <a:gd name="T6" fmla="*/ 1 w 478"/>
                <a:gd name="T7" fmla="*/ 0 h 478"/>
                <a:gd name="T8" fmla="*/ 1 w 478"/>
                <a:gd name="T9" fmla="*/ 0 h 478"/>
                <a:gd name="T10" fmla="*/ 1 w 478"/>
                <a:gd name="T11" fmla="*/ 0 h 478"/>
                <a:gd name="T12" fmla="*/ 1 w 478"/>
                <a:gd name="T13" fmla="*/ 0 h 478"/>
                <a:gd name="T14" fmla="*/ 1 w 478"/>
                <a:gd name="T15" fmla="*/ 0 h 478"/>
                <a:gd name="T16" fmla="*/ 1 w 478"/>
                <a:gd name="T17" fmla="*/ 0 h 478"/>
                <a:gd name="T18" fmla="*/ 1 w 478"/>
                <a:gd name="T19" fmla="*/ 0 h 478"/>
                <a:gd name="T20" fmla="*/ 1 w 478"/>
                <a:gd name="T21" fmla="*/ 0 h 478"/>
                <a:gd name="T22" fmla="*/ 1 w 478"/>
                <a:gd name="T23" fmla="*/ 0 h 478"/>
                <a:gd name="T24" fmla="*/ 1 w 478"/>
                <a:gd name="T25" fmla="*/ 0 h 478"/>
                <a:gd name="T26" fmla="*/ 1 w 478"/>
                <a:gd name="T27" fmla="*/ 0 h 478"/>
                <a:gd name="T28" fmla="*/ 1 w 478"/>
                <a:gd name="T29" fmla="*/ 0 h 478"/>
                <a:gd name="T30" fmla="*/ 1 w 478"/>
                <a:gd name="T31" fmla="*/ 0 h 478"/>
                <a:gd name="T32" fmla="*/ 1 w 478"/>
                <a:gd name="T33" fmla="*/ 0 h 478"/>
                <a:gd name="T34" fmla="*/ 1 w 478"/>
                <a:gd name="T35" fmla="*/ 0 h 478"/>
                <a:gd name="T36" fmla="*/ 1 w 478"/>
                <a:gd name="T37" fmla="*/ 0 h 478"/>
                <a:gd name="T38" fmla="*/ 1 w 478"/>
                <a:gd name="T39" fmla="*/ 0 h 478"/>
                <a:gd name="T40" fmla="*/ 1 w 478"/>
                <a:gd name="T41" fmla="*/ 0 h 478"/>
                <a:gd name="T42" fmla="*/ 1 w 478"/>
                <a:gd name="T43" fmla="*/ 0 h 478"/>
                <a:gd name="T44" fmla="*/ 1 w 478"/>
                <a:gd name="T45" fmla="*/ 0 h 478"/>
                <a:gd name="T46" fmla="*/ 1 w 478"/>
                <a:gd name="T47" fmla="*/ 0 h 478"/>
                <a:gd name="T48" fmla="*/ 1 w 478"/>
                <a:gd name="T49" fmla="*/ 0 h 478"/>
                <a:gd name="T50" fmla="*/ 1 w 478"/>
                <a:gd name="T51" fmla="*/ 0 h 478"/>
                <a:gd name="T52" fmla="*/ 1 w 478"/>
                <a:gd name="T53" fmla="*/ 0 h 478"/>
                <a:gd name="T54" fmla="*/ 1 w 478"/>
                <a:gd name="T55" fmla="*/ 0 h 478"/>
                <a:gd name="T56" fmla="*/ 1 w 478"/>
                <a:gd name="T57" fmla="*/ 0 h 478"/>
                <a:gd name="T58" fmla="*/ 1 w 478"/>
                <a:gd name="T59" fmla="*/ 0 h 478"/>
                <a:gd name="T60" fmla="*/ 1 w 478"/>
                <a:gd name="T61" fmla="*/ 0 h 478"/>
                <a:gd name="T62" fmla="*/ 1 w 478"/>
                <a:gd name="T63" fmla="*/ 0 h 47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78"/>
                <a:gd name="T97" fmla="*/ 0 h 478"/>
                <a:gd name="T98" fmla="*/ 478 w 478"/>
                <a:gd name="T99" fmla="*/ 478 h 47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78" h="478">
                  <a:moveTo>
                    <a:pt x="239" y="478"/>
                  </a:moveTo>
                  <a:lnTo>
                    <a:pt x="263" y="477"/>
                  </a:lnTo>
                  <a:lnTo>
                    <a:pt x="286" y="473"/>
                  </a:lnTo>
                  <a:lnTo>
                    <a:pt x="308" y="468"/>
                  </a:lnTo>
                  <a:lnTo>
                    <a:pt x="331" y="460"/>
                  </a:lnTo>
                  <a:lnTo>
                    <a:pt x="352" y="449"/>
                  </a:lnTo>
                  <a:lnTo>
                    <a:pt x="371" y="438"/>
                  </a:lnTo>
                  <a:lnTo>
                    <a:pt x="391" y="424"/>
                  </a:lnTo>
                  <a:lnTo>
                    <a:pt x="408" y="408"/>
                  </a:lnTo>
                  <a:lnTo>
                    <a:pt x="424" y="390"/>
                  </a:lnTo>
                  <a:lnTo>
                    <a:pt x="438" y="371"/>
                  </a:lnTo>
                  <a:lnTo>
                    <a:pt x="450" y="351"/>
                  </a:lnTo>
                  <a:lnTo>
                    <a:pt x="460" y="331"/>
                  </a:lnTo>
                  <a:lnTo>
                    <a:pt x="468" y="309"/>
                  </a:lnTo>
                  <a:lnTo>
                    <a:pt x="474" y="286"/>
                  </a:lnTo>
                  <a:lnTo>
                    <a:pt x="477" y="263"/>
                  </a:lnTo>
                  <a:lnTo>
                    <a:pt x="478" y="238"/>
                  </a:lnTo>
                  <a:lnTo>
                    <a:pt x="477" y="215"/>
                  </a:lnTo>
                  <a:lnTo>
                    <a:pt x="474" y="191"/>
                  </a:lnTo>
                  <a:lnTo>
                    <a:pt x="468" y="169"/>
                  </a:lnTo>
                  <a:lnTo>
                    <a:pt x="460" y="147"/>
                  </a:lnTo>
                  <a:lnTo>
                    <a:pt x="450" y="127"/>
                  </a:lnTo>
                  <a:lnTo>
                    <a:pt x="438" y="107"/>
                  </a:lnTo>
                  <a:lnTo>
                    <a:pt x="424" y="88"/>
                  </a:lnTo>
                  <a:lnTo>
                    <a:pt x="408" y="70"/>
                  </a:lnTo>
                  <a:lnTo>
                    <a:pt x="391" y="54"/>
                  </a:lnTo>
                  <a:lnTo>
                    <a:pt x="371" y="40"/>
                  </a:lnTo>
                  <a:lnTo>
                    <a:pt x="352" y="29"/>
                  </a:lnTo>
                  <a:lnTo>
                    <a:pt x="331" y="18"/>
                  </a:lnTo>
                  <a:lnTo>
                    <a:pt x="308" y="10"/>
                  </a:lnTo>
                  <a:lnTo>
                    <a:pt x="286" y="5"/>
                  </a:lnTo>
                  <a:lnTo>
                    <a:pt x="263" y="1"/>
                  </a:lnTo>
                  <a:lnTo>
                    <a:pt x="239" y="0"/>
                  </a:lnTo>
                  <a:lnTo>
                    <a:pt x="215" y="1"/>
                  </a:lnTo>
                  <a:lnTo>
                    <a:pt x="190" y="5"/>
                  </a:lnTo>
                  <a:lnTo>
                    <a:pt x="169" y="10"/>
                  </a:lnTo>
                  <a:lnTo>
                    <a:pt x="147" y="18"/>
                  </a:lnTo>
                  <a:lnTo>
                    <a:pt x="125" y="29"/>
                  </a:lnTo>
                  <a:lnTo>
                    <a:pt x="105" y="40"/>
                  </a:lnTo>
                  <a:lnTo>
                    <a:pt x="87" y="54"/>
                  </a:lnTo>
                  <a:lnTo>
                    <a:pt x="71" y="70"/>
                  </a:lnTo>
                  <a:lnTo>
                    <a:pt x="54" y="86"/>
                  </a:lnTo>
                  <a:lnTo>
                    <a:pt x="41" y="105"/>
                  </a:lnTo>
                  <a:lnTo>
                    <a:pt x="29" y="124"/>
                  </a:lnTo>
                  <a:lnTo>
                    <a:pt x="19" y="146"/>
                  </a:lnTo>
                  <a:lnTo>
                    <a:pt x="11" y="168"/>
                  </a:lnTo>
                  <a:lnTo>
                    <a:pt x="5" y="190"/>
                  </a:lnTo>
                  <a:lnTo>
                    <a:pt x="1" y="214"/>
                  </a:lnTo>
                  <a:lnTo>
                    <a:pt x="0" y="238"/>
                  </a:lnTo>
                  <a:lnTo>
                    <a:pt x="1" y="263"/>
                  </a:lnTo>
                  <a:lnTo>
                    <a:pt x="5" y="286"/>
                  </a:lnTo>
                  <a:lnTo>
                    <a:pt x="11" y="309"/>
                  </a:lnTo>
                  <a:lnTo>
                    <a:pt x="18" y="331"/>
                  </a:lnTo>
                  <a:lnTo>
                    <a:pt x="28" y="351"/>
                  </a:lnTo>
                  <a:lnTo>
                    <a:pt x="39" y="371"/>
                  </a:lnTo>
                  <a:lnTo>
                    <a:pt x="53" y="390"/>
                  </a:lnTo>
                  <a:lnTo>
                    <a:pt x="69" y="408"/>
                  </a:lnTo>
                  <a:lnTo>
                    <a:pt x="87" y="424"/>
                  </a:lnTo>
                  <a:lnTo>
                    <a:pt x="106" y="438"/>
                  </a:lnTo>
                  <a:lnTo>
                    <a:pt x="126" y="449"/>
                  </a:lnTo>
                  <a:lnTo>
                    <a:pt x="148" y="460"/>
                  </a:lnTo>
                  <a:lnTo>
                    <a:pt x="170" y="468"/>
                  </a:lnTo>
                  <a:lnTo>
                    <a:pt x="192" y="473"/>
                  </a:lnTo>
                  <a:lnTo>
                    <a:pt x="215" y="477"/>
                  </a:lnTo>
                  <a:lnTo>
                    <a:pt x="239" y="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9" name="Freeform 32"/>
            <p:cNvSpPr>
              <a:spLocks/>
            </p:cNvSpPr>
            <p:nvPr/>
          </p:nvSpPr>
          <p:spPr bwMode="auto">
            <a:xfrm>
              <a:off x="537" y="3519"/>
              <a:ext cx="117" cy="116"/>
            </a:xfrm>
            <a:custGeom>
              <a:avLst/>
              <a:gdLst>
                <a:gd name="T0" fmla="*/ 0 w 233"/>
                <a:gd name="T1" fmla="*/ 1 h 232"/>
                <a:gd name="T2" fmla="*/ 1 w 233"/>
                <a:gd name="T3" fmla="*/ 1 h 232"/>
                <a:gd name="T4" fmla="*/ 1 w 233"/>
                <a:gd name="T5" fmla="*/ 1 h 232"/>
                <a:gd name="T6" fmla="*/ 1 w 233"/>
                <a:gd name="T7" fmla="*/ 1 h 232"/>
                <a:gd name="T8" fmla="*/ 1 w 233"/>
                <a:gd name="T9" fmla="*/ 1 h 232"/>
                <a:gd name="T10" fmla="*/ 1 w 233"/>
                <a:gd name="T11" fmla="*/ 1 h 232"/>
                <a:gd name="T12" fmla="*/ 1 w 233"/>
                <a:gd name="T13" fmla="*/ 1 h 232"/>
                <a:gd name="T14" fmla="*/ 1 w 233"/>
                <a:gd name="T15" fmla="*/ 1 h 232"/>
                <a:gd name="T16" fmla="*/ 1 w 233"/>
                <a:gd name="T17" fmla="*/ 1 h 232"/>
                <a:gd name="T18" fmla="*/ 1 w 233"/>
                <a:gd name="T19" fmla="*/ 1 h 232"/>
                <a:gd name="T20" fmla="*/ 1 w 233"/>
                <a:gd name="T21" fmla="*/ 1 h 232"/>
                <a:gd name="T22" fmla="*/ 1 w 233"/>
                <a:gd name="T23" fmla="*/ 1 h 232"/>
                <a:gd name="T24" fmla="*/ 1 w 233"/>
                <a:gd name="T25" fmla="*/ 1 h 232"/>
                <a:gd name="T26" fmla="*/ 1 w 233"/>
                <a:gd name="T27" fmla="*/ 1 h 232"/>
                <a:gd name="T28" fmla="*/ 1 w 233"/>
                <a:gd name="T29" fmla="*/ 1 h 232"/>
                <a:gd name="T30" fmla="*/ 1 w 233"/>
                <a:gd name="T31" fmla="*/ 0 h 232"/>
                <a:gd name="T32" fmla="*/ 1 w 233"/>
                <a:gd name="T33" fmla="*/ 0 h 232"/>
                <a:gd name="T34" fmla="*/ 1 w 233"/>
                <a:gd name="T35" fmla="*/ 0 h 232"/>
                <a:gd name="T36" fmla="*/ 1 w 233"/>
                <a:gd name="T37" fmla="*/ 1 h 232"/>
                <a:gd name="T38" fmla="*/ 1 w 233"/>
                <a:gd name="T39" fmla="*/ 1 h 232"/>
                <a:gd name="T40" fmla="*/ 1 w 233"/>
                <a:gd name="T41" fmla="*/ 1 h 232"/>
                <a:gd name="T42" fmla="*/ 1 w 233"/>
                <a:gd name="T43" fmla="*/ 1 h 232"/>
                <a:gd name="T44" fmla="*/ 1 w 233"/>
                <a:gd name="T45" fmla="*/ 1 h 232"/>
                <a:gd name="T46" fmla="*/ 1 w 233"/>
                <a:gd name="T47" fmla="*/ 1 h 232"/>
                <a:gd name="T48" fmla="*/ 1 w 233"/>
                <a:gd name="T49" fmla="*/ 1 h 232"/>
                <a:gd name="T50" fmla="*/ 1 w 233"/>
                <a:gd name="T51" fmla="*/ 1 h 232"/>
                <a:gd name="T52" fmla="*/ 1 w 233"/>
                <a:gd name="T53" fmla="*/ 1 h 232"/>
                <a:gd name="T54" fmla="*/ 1 w 233"/>
                <a:gd name="T55" fmla="*/ 1 h 232"/>
                <a:gd name="T56" fmla="*/ 1 w 233"/>
                <a:gd name="T57" fmla="*/ 1 h 232"/>
                <a:gd name="T58" fmla="*/ 1 w 233"/>
                <a:gd name="T59" fmla="*/ 1 h 232"/>
                <a:gd name="T60" fmla="*/ 1 w 233"/>
                <a:gd name="T61" fmla="*/ 1 h 232"/>
                <a:gd name="T62" fmla="*/ 1 w 233"/>
                <a:gd name="T63" fmla="*/ 1 h 232"/>
                <a:gd name="T64" fmla="*/ 1 w 233"/>
                <a:gd name="T65" fmla="*/ 1 h 232"/>
                <a:gd name="T66" fmla="*/ 1 w 233"/>
                <a:gd name="T67" fmla="*/ 1 h 232"/>
                <a:gd name="T68" fmla="*/ 1 w 233"/>
                <a:gd name="T69" fmla="*/ 1 h 232"/>
                <a:gd name="T70" fmla="*/ 1 w 233"/>
                <a:gd name="T71" fmla="*/ 1 h 232"/>
                <a:gd name="T72" fmla="*/ 1 w 233"/>
                <a:gd name="T73" fmla="*/ 1 h 232"/>
                <a:gd name="T74" fmla="*/ 1 w 233"/>
                <a:gd name="T75" fmla="*/ 1 h 232"/>
                <a:gd name="T76" fmla="*/ 1 w 233"/>
                <a:gd name="T77" fmla="*/ 1 h 232"/>
                <a:gd name="T78" fmla="*/ 1 w 233"/>
                <a:gd name="T79" fmla="*/ 1 h 232"/>
                <a:gd name="T80" fmla="*/ 1 w 233"/>
                <a:gd name="T81" fmla="*/ 1 h 232"/>
                <a:gd name="T82" fmla="*/ 1 w 233"/>
                <a:gd name="T83" fmla="*/ 1 h 232"/>
                <a:gd name="T84" fmla="*/ 1 w 233"/>
                <a:gd name="T85" fmla="*/ 1 h 232"/>
                <a:gd name="T86" fmla="*/ 1 w 233"/>
                <a:gd name="T87" fmla="*/ 1 h 232"/>
                <a:gd name="T88" fmla="*/ 1 w 233"/>
                <a:gd name="T89" fmla="*/ 1 h 232"/>
                <a:gd name="T90" fmla="*/ 1 w 233"/>
                <a:gd name="T91" fmla="*/ 1 h 232"/>
                <a:gd name="T92" fmla="*/ 1 w 233"/>
                <a:gd name="T93" fmla="*/ 1 h 232"/>
                <a:gd name="T94" fmla="*/ 1 w 233"/>
                <a:gd name="T95" fmla="*/ 1 h 232"/>
                <a:gd name="T96" fmla="*/ 1 w 233"/>
                <a:gd name="T97" fmla="*/ 1 h 232"/>
                <a:gd name="T98" fmla="*/ 1 w 233"/>
                <a:gd name="T99" fmla="*/ 1 h 232"/>
                <a:gd name="T100" fmla="*/ 1 w 233"/>
                <a:gd name="T101" fmla="*/ 1 h 232"/>
                <a:gd name="T102" fmla="*/ 1 w 233"/>
                <a:gd name="T103" fmla="*/ 1 h 232"/>
                <a:gd name="T104" fmla="*/ 1 w 233"/>
                <a:gd name="T105" fmla="*/ 1 h 232"/>
                <a:gd name="T106" fmla="*/ 1 w 233"/>
                <a:gd name="T107" fmla="*/ 1 h 232"/>
                <a:gd name="T108" fmla="*/ 1 w 233"/>
                <a:gd name="T109" fmla="*/ 1 h 232"/>
                <a:gd name="T110" fmla="*/ 1 w 233"/>
                <a:gd name="T111" fmla="*/ 1 h 232"/>
                <a:gd name="T112" fmla="*/ 0 w 233"/>
                <a:gd name="T113" fmla="*/ 1 h 2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3"/>
                <a:gd name="T172" fmla="*/ 0 h 232"/>
                <a:gd name="T173" fmla="*/ 233 w 233"/>
                <a:gd name="T174" fmla="*/ 232 h 2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3" h="232">
                  <a:moveTo>
                    <a:pt x="0" y="115"/>
                  </a:moveTo>
                  <a:lnTo>
                    <a:pt x="2" y="104"/>
                  </a:lnTo>
                  <a:lnTo>
                    <a:pt x="3" y="94"/>
                  </a:lnTo>
                  <a:lnTo>
                    <a:pt x="5" y="82"/>
                  </a:lnTo>
                  <a:lnTo>
                    <a:pt x="10" y="72"/>
                  </a:lnTo>
                  <a:lnTo>
                    <a:pt x="14" y="61"/>
                  </a:lnTo>
                  <a:lnTo>
                    <a:pt x="20" y="51"/>
                  </a:lnTo>
                  <a:lnTo>
                    <a:pt x="27" y="42"/>
                  </a:lnTo>
                  <a:lnTo>
                    <a:pt x="35" y="34"/>
                  </a:lnTo>
                  <a:lnTo>
                    <a:pt x="43" y="26"/>
                  </a:lnTo>
                  <a:lnTo>
                    <a:pt x="52" y="19"/>
                  </a:lnTo>
                  <a:lnTo>
                    <a:pt x="63" y="13"/>
                  </a:lnTo>
                  <a:lnTo>
                    <a:pt x="73" y="8"/>
                  </a:lnTo>
                  <a:lnTo>
                    <a:pt x="83" y="5"/>
                  </a:lnTo>
                  <a:lnTo>
                    <a:pt x="94" y="3"/>
                  </a:lnTo>
                  <a:lnTo>
                    <a:pt x="105" y="0"/>
                  </a:lnTo>
                  <a:lnTo>
                    <a:pt x="117" y="0"/>
                  </a:lnTo>
                  <a:lnTo>
                    <a:pt x="128" y="0"/>
                  </a:lnTo>
                  <a:lnTo>
                    <a:pt x="140" y="3"/>
                  </a:lnTo>
                  <a:lnTo>
                    <a:pt x="150" y="5"/>
                  </a:lnTo>
                  <a:lnTo>
                    <a:pt x="162" y="8"/>
                  </a:lnTo>
                  <a:lnTo>
                    <a:pt x="171" y="13"/>
                  </a:lnTo>
                  <a:lnTo>
                    <a:pt x="181" y="19"/>
                  </a:lnTo>
                  <a:lnTo>
                    <a:pt x="191" y="26"/>
                  </a:lnTo>
                  <a:lnTo>
                    <a:pt x="199" y="34"/>
                  </a:lnTo>
                  <a:lnTo>
                    <a:pt x="207" y="42"/>
                  </a:lnTo>
                  <a:lnTo>
                    <a:pt x="214" y="51"/>
                  </a:lnTo>
                  <a:lnTo>
                    <a:pt x="219" y="61"/>
                  </a:lnTo>
                  <a:lnTo>
                    <a:pt x="224" y="72"/>
                  </a:lnTo>
                  <a:lnTo>
                    <a:pt x="229" y="82"/>
                  </a:lnTo>
                  <a:lnTo>
                    <a:pt x="231" y="94"/>
                  </a:lnTo>
                  <a:lnTo>
                    <a:pt x="232" y="104"/>
                  </a:lnTo>
                  <a:lnTo>
                    <a:pt x="233" y="115"/>
                  </a:lnTo>
                  <a:lnTo>
                    <a:pt x="231" y="138"/>
                  </a:lnTo>
                  <a:lnTo>
                    <a:pt x="224" y="160"/>
                  </a:lnTo>
                  <a:lnTo>
                    <a:pt x="214" y="181"/>
                  </a:lnTo>
                  <a:lnTo>
                    <a:pt x="200" y="197"/>
                  </a:lnTo>
                  <a:lnTo>
                    <a:pt x="182" y="212"/>
                  </a:lnTo>
                  <a:lnTo>
                    <a:pt x="162" y="223"/>
                  </a:lnTo>
                  <a:lnTo>
                    <a:pt x="140" y="229"/>
                  </a:lnTo>
                  <a:lnTo>
                    <a:pt x="117" y="232"/>
                  </a:lnTo>
                  <a:lnTo>
                    <a:pt x="105" y="232"/>
                  </a:lnTo>
                  <a:lnTo>
                    <a:pt x="94" y="229"/>
                  </a:lnTo>
                  <a:lnTo>
                    <a:pt x="83" y="227"/>
                  </a:lnTo>
                  <a:lnTo>
                    <a:pt x="73" y="224"/>
                  </a:lnTo>
                  <a:lnTo>
                    <a:pt x="63" y="219"/>
                  </a:lnTo>
                  <a:lnTo>
                    <a:pt x="52" y="213"/>
                  </a:lnTo>
                  <a:lnTo>
                    <a:pt x="43" y="206"/>
                  </a:lnTo>
                  <a:lnTo>
                    <a:pt x="35" y="198"/>
                  </a:lnTo>
                  <a:lnTo>
                    <a:pt x="27" y="190"/>
                  </a:lnTo>
                  <a:lnTo>
                    <a:pt x="20" y="181"/>
                  </a:lnTo>
                  <a:lnTo>
                    <a:pt x="14" y="171"/>
                  </a:lnTo>
                  <a:lnTo>
                    <a:pt x="10" y="160"/>
                  </a:lnTo>
                  <a:lnTo>
                    <a:pt x="5" y="150"/>
                  </a:lnTo>
                  <a:lnTo>
                    <a:pt x="3" y="138"/>
                  </a:lnTo>
                  <a:lnTo>
                    <a:pt x="2" y="127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Freeform 33"/>
            <p:cNvSpPr>
              <a:spLocks/>
            </p:cNvSpPr>
            <p:nvPr/>
          </p:nvSpPr>
          <p:spPr bwMode="auto">
            <a:xfrm>
              <a:off x="769" y="3561"/>
              <a:ext cx="31" cy="32"/>
            </a:xfrm>
            <a:custGeom>
              <a:avLst/>
              <a:gdLst>
                <a:gd name="T0" fmla="*/ 0 w 63"/>
                <a:gd name="T1" fmla="*/ 1 h 64"/>
                <a:gd name="T2" fmla="*/ 0 w 63"/>
                <a:gd name="T3" fmla="*/ 1 h 64"/>
                <a:gd name="T4" fmla="*/ 0 w 63"/>
                <a:gd name="T5" fmla="*/ 1 h 64"/>
                <a:gd name="T6" fmla="*/ 0 w 63"/>
                <a:gd name="T7" fmla="*/ 1 h 64"/>
                <a:gd name="T8" fmla="*/ 0 w 63"/>
                <a:gd name="T9" fmla="*/ 1 h 64"/>
                <a:gd name="T10" fmla="*/ 0 w 63"/>
                <a:gd name="T11" fmla="*/ 1 h 64"/>
                <a:gd name="T12" fmla="*/ 0 w 63"/>
                <a:gd name="T13" fmla="*/ 1 h 64"/>
                <a:gd name="T14" fmla="*/ 0 w 63"/>
                <a:gd name="T15" fmla="*/ 1 h 64"/>
                <a:gd name="T16" fmla="*/ 0 w 63"/>
                <a:gd name="T17" fmla="*/ 0 h 64"/>
                <a:gd name="T18" fmla="*/ 0 w 63"/>
                <a:gd name="T19" fmla="*/ 1 h 64"/>
                <a:gd name="T20" fmla="*/ 0 w 63"/>
                <a:gd name="T21" fmla="*/ 1 h 64"/>
                <a:gd name="T22" fmla="*/ 0 w 63"/>
                <a:gd name="T23" fmla="*/ 1 h 64"/>
                <a:gd name="T24" fmla="*/ 0 w 63"/>
                <a:gd name="T25" fmla="*/ 1 h 64"/>
                <a:gd name="T26" fmla="*/ 0 w 63"/>
                <a:gd name="T27" fmla="*/ 1 h 64"/>
                <a:gd name="T28" fmla="*/ 0 w 63"/>
                <a:gd name="T29" fmla="*/ 1 h 64"/>
                <a:gd name="T30" fmla="*/ 0 w 63"/>
                <a:gd name="T31" fmla="*/ 1 h 64"/>
                <a:gd name="T32" fmla="*/ 0 w 63"/>
                <a:gd name="T33" fmla="*/ 1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64"/>
                <a:gd name="T53" fmla="*/ 63 w 63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64">
                  <a:moveTo>
                    <a:pt x="32" y="64"/>
                  </a:moveTo>
                  <a:lnTo>
                    <a:pt x="44" y="61"/>
                  </a:lnTo>
                  <a:lnTo>
                    <a:pt x="54" y="54"/>
                  </a:lnTo>
                  <a:lnTo>
                    <a:pt x="61" y="44"/>
                  </a:lnTo>
                  <a:lnTo>
                    <a:pt x="63" y="31"/>
                  </a:lnTo>
                  <a:lnTo>
                    <a:pt x="61" y="19"/>
                  </a:lnTo>
                  <a:lnTo>
                    <a:pt x="54" y="10"/>
                  </a:lnTo>
                  <a:lnTo>
                    <a:pt x="44" y="3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9" y="10"/>
                  </a:lnTo>
                  <a:lnTo>
                    <a:pt x="2" y="19"/>
                  </a:lnTo>
                  <a:lnTo>
                    <a:pt x="0" y="31"/>
                  </a:lnTo>
                  <a:lnTo>
                    <a:pt x="2" y="44"/>
                  </a:lnTo>
                  <a:lnTo>
                    <a:pt x="9" y="54"/>
                  </a:lnTo>
                  <a:lnTo>
                    <a:pt x="19" y="61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1" name="Freeform 34"/>
            <p:cNvSpPr>
              <a:spLocks/>
            </p:cNvSpPr>
            <p:nvPr/>
          </p:nvSpPr>
          <p:spPr bwMode="auto">
            <a:xfrm>
              <a:off x="580" y="3561"/>
              <a:ext cx="32" cy="32"/>
            </a:xfrm>
            <a:custGeom>
              <a:avLst/>
              <a:gdLst>
                <a:gd name="T0" fmla="*/ 1 w 63"/>
                <a:gd name="T1" fmla="*/ 1 h 64"/>
                <a:gd name="T2" fmla="*/ 1 w 63"/>
                <a:gd name="T3" fmla="*/ 1 h 64"/>
                <a:gd name="T4" fmla="*/ 1 w 63"/>
                <a:gd name="T5" fmla="*/ 1 h 64"/>
                <a:gd name="T6" fmla="*/ 1 w 63"/>
                <a:gd name="T7" fmla="*/ 1 h 64"/>
                <a:gd name="T8" fmla="*/ 1 w 63"/>
                <a:gd name="T9" fmla="*/ 1 h 64"/>
                <a:gd name="T10" fmla="*/ 1 w 63"/>
                <a:gd name="T11" fmla="*/ 1 h 64"/>
                <a:gd name="T12" fmla="*/ 1 w 63"/>
                <a:gd name="T13" fmla="*/ 1 h 64"/>
                <a:gd name="T14" fmla="*/ 1 w 63"/>
                <a:gd name="T15" fmla="*/ 1 h 64"/>
                <a:gd name="T16" fmla="*/ 1 w 63"/>
                <a:gd name="T17" fmla="*/ 0 h 64"/>
                <a:gd name="T18" fmla="*/ 1 w 63"/>
                <a:gd name="T19" fmla="*/ 1 h 64"/>
                <a:gd name="T20" fmla="*/ 1 w 63"/>
                <a:gd name="T21" fmla="*/ 1 h 64"/>
                <a:gd name="T22" fmla="*/ 1 w 63"/>
                <a:gd name="T23" fmla="*/ 1 h 64"/>
                <a:gd name="T24" fmla="*/ 0 w 63"/>
                <a:gd name="T25" fmla="*/ 1 h 64"/>
                <a:gd name="T26" fmla="*/ 1 w 63"/>
                <a:gd name="T27" fmla="*/ 1 h 64"/>
                <a:gd name="T28" fmla="*/ 1 w 63"/>
                <a:gd name="T29" fmla="*/ 1 h 64"/>
                <a:gd name="T30" fmla="*/ 1 w 63"/>
                <a:gd name="T31" fmla="*/ 1 h 64"/>
                <a:gd name="T32" fmla="*/ 1 w 63"/>
                <a:gd name="T33" fmla="*/ 1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64"/>
                <a:gd name="T53" fmla="*/ 63 w 63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64">
                  <a:moveTo>
                    <a:pt x="31" y="64"/>
                  </a:moveTo>
                  <a:lnTo>
                    <a:pt x="43" y="61"/>
                  </a:lnTo>
                  <a:lnTo>
                    <a:pt x="54" y="54"/>
                  </a:lnTo>
                  <a:lnTo>
                    <a:pt x="61" y="44"/>
                  </a:lnTo>
                  <a:lnTo>
                    <a:pt x="63" y="31"/>
                  </a:lnTo>
                  <a:lnTo>
                    <a:pt x="61" y="19"/>
                  </a:lnTo>
                  <a:lnTo>
                    <a:pt x="54" y="10"/>
                  </a:lnTo>
                  <a:lnTo>
                    <a:pt x="43" y="3"/>
                  </a:lnTo>
                  <a:lnTo>
                    <a:pt x="31" y="0"/>
                  </a:lnTo>
                  <a:lnTo>
                    <a:pt x="18" y="3"/>
                  </a:lnTo>
                  <a:lnTo>
                    <a:pt x="9" y="10"/>
                  </a:lnTo>
                  <a:lnTo>
                    <a:pt x="2" y="19"/>
                  </a:lnTo>
                  <a:lnTo>
                    <a:pt x="0" y="31"/>
                  </a:lnTo>
                  <a:lnTo>
                    <a:pt x="2" y="44"/>
                  </a:lnTo>
                  <a:lnTo>
                    <a:pt x="9" y="54"/>
                  </a:lnTo>
                  <a:lnTo>
                    <a:pt x="18" y="61"/>
                  </a:lnTo>
                  <a:lnTo>
                    <a:pt x="31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0" name="Group 37"/>
          <p:cNvGrpSpPr>
            <a:grpSpLocks noChangeAspect="1"/>
          </p:cNvGrpSpPr>
          <p:nvPr/>
        </p:nvGrpSpPr>
        <p:grpSpPr bwMode="auto">
          <a:xfrm flipH="1">
            <a:off x="5119688" y="2525714"/>
            <a:ext cx="1128712" cy="1208087"/>
            <a:chOff x="1536" y="3259"/>
            <a:chExt cx="711" cy="761"/>
          </a:xfrm>
        </p:grpSpPr>
        <p:sp>
          <p:nvSpPr>
            <p:cNvPr id="24655" name="Freeform 38"/>
            <p:cNvSpPr>
              <a:spLocks/>
            </p:cNvSpPr>
            <p:nvPr/>
          </p:nvSpPr>
          <p:spPr bwMode="auto">
            <a:xfrm>
              <a:off x="1536" y="3259"/>
              <a:ext cx="617" cy="615"/>
            </a:xfrm>
            <a:custGeom>
              <a:avLst/>
              <a:gdLst>
                <a:gd name="T0" fmla="*/ 340 w 617"/>
                <a:gd name="T1" fmla="*/ 1 h 615"/>
                <a:gd name="T2" fmla="*/ 400 w 617"/>
                <a:gd name="T3" fmla="*/ 14 h 615"/>
                <a:gd name="T4" fmla="*/ 456 w 617"/>
                <a:gd name="T5" fmla="*/ 37 h 615"/>
                <a:gd name="T6" fmla="*/ 504 w 617"/>
                <a:gd name="T7" fmla="*/ 70 h 615"/>
                <a:gd name="T8" fmla="*/ 546 w 617"/>
                <a:gd name="T9" fmla="*/ 112 h 615"/>
                <a:gd name="T10" fmla="*/ 580 w 617"/>
                <a:gd name="T11" fmla="*/ 161 h 615"/>
                <a:gd name="T12" fmla="*/ 603 w 617"/>
                <a:gd name="T13" fmla="*/ 216 h 615"/>
                <a:gd name="T14" fmla="*/ 615 w 617"/>
                <a:gd name="T15" fmla="*/ 276 h 615"/>
                <a:gd name="T16" fmla="*/ 615 w 617"/>
                <a:gd name="T17" fmla="*/ 339 h 615"/>
                <a:gd name="T18" fmla="*/ 603 w 617"/>
                <a:gd name="T19" fmla="*/ 399 h 615"/>
                <a:gd name="T20" fmla="*/ 580 w 617"/>
                <a:gd name="T21" fmla="*/ 454 h 615"/>
                <a:gd name="T22" fmla="*/ 546 w 617"/>
                <a:gd name="T23" fmla="*/ 503 h 615"/>
                <a:gd name="T24" fmla="*/ 504 w 617"/>
                <a:gd name="T25" fmla="*/ 545 h 615"/>
                <a:gd name="T26" fmla="*/ 456 w 617"/>
                <a:gd name="T27" fmla="*/ 578 h 615"/>
                <a:gd name="T28" fmla="*/ 400 w 617"/>
                <a:gd name="T29" fmla="*/ 601 h 615"/>
                <a:gd name="T30" fmla="*/ 340 w 617"/>
                <a:gd name="T31" fmla="*/ 614 h 615"/>
                <a:gd name="T32" fmla="*/ 277 w 617"/>
                <a:gd name="T33" fmla="*/ 614 h 615"/>
                <a:gd name="T34" fmla="*/ 217 w 617"/>
                <a:gd name="T35" fmla="*/ 601 h 615"/>
                <a:gd name="T36" fmla="*/ 162 w 617"/>
                <a:gd name="T37" fmla="*/ 578 h 615"/>
                <a:gd name="T38" fmla="*/ 112 w 617"/>
                <a:gd name="T39" fmla="*/ 545 h 615"/>
                <a:gd name="T40" fmla="*/ 70 w 617"/>
                <a:gd name="T41" fmla="*/ 503 h 615"/>
                <a:gd name="T42" fmla="*/ 37 w 617"/>
                <a:gd name="T43" fmla="*/ 454 h 615"/>
                <a:gd name="T44" fmla="*/ 14 w 617"/>
                <a:gd name="T45" fmla="*/ 399 h 615"/>
                <a:gd name="T46" fmla="*/ 2 w 617"/>
                <a:gd name="T47" fmla="*/ 339 h 615"/>
                <a:gd name="T48" fmla="*/ 2 w 617"/>
                <a:gd name="T49" fmla="*/ 276 h 615"/>
                <a:gd name="T50" fmla="*/ 14 w 617"/>
                <a:gd name="T51" fmla="*/ 216 h 615"/>
                <a:gd name="T52" fmla="*/ 37 w 617"/>
                <a:gd name="T53" fmla="*/ 161 h 615"/>
                <a:gd name="T54" fmla="*/ 70 w 617"/>
                <a:gd name="T55" fmla="*/ 112 h 615"/>
                <a:gd name="T56" fmla="*/ 112 w 617"/>
                <a:gd name="T57" fmla="*/ 70 h 615"/>
                <a:gd name="T58" fmla="*/ 162 w 617"/>
                <a:gd name="T59" fmla="*/ 37 h 615"/>
                <a:gd name="T60" fmla="*/ 217 w 617"/>
                <a:gd name="T61" fmla="*/ 14 h 615"/>
                <a:gd name="T62" fmla="*/ 277 w 617"/>
                <a:gd name="T63" fmla="*/ 1 h 6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17"/>
                <a:gd name="T97" fmla="*/ 0 h 615"/>
                <a:gd name="T98" fmla="*/ 617 w 617"/>
                <a:gd name="T99" fmla="*/ 615 h 6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17" h="615">
                  <a:moveTo>
                    <a:pt x="308" y="0"/>
                  </a:moveTo>
                  <a:lnTo>
                    <a:pt x="340" y="1"/>
                  </a:lnTo>
                  <a:lnTo>
                    <a:pt x="370" y="6"/>
                  </a:lnTo>
                  <a:lnTo>
                    <a:pt x="400" y="14"/>
                  </a:lnTo>
                  <a:lnTo>
                    <a:pt x="429" y="24"/>
                  </a:lnTo>
                  <a:lnTo>
                    <a:pt x="456" y="37"/>
                  </a:lnTo>
                  <a:lnTo>
                    <a:pt x="481" y="52"/>
                  </a:lnTo>
                  <a:lnTo>
                    <a:pt x="504" y="70"/>
                  </a:lnTo>
                  <a:lnTo>
                    <a:pt x="526" y="90"/>
                  </a:lnTo>
                  <a:lnTo>
                    <a:pt x="546" y="112"/>
                  </a:lnTo>
                  <a:lnTo>
                    <a:pt x="564" y="135"/>
                  </a:lnTo>
                  <a:lnTo>
                    <a:pt x="580" y="161"/>
                  </a:lnTo>
                  <a:lnTo>
                    <a:pt x="592" y="188"/>
                  </a:lnTo>
                  <a:lnTo>
                    <a:pt x="603" y="216"/>
                  </a:lnTo>
                  <a:lnTo>
                    <a:pt x="610" y="245"/>
                  </a:lnTo>
                  <a:lnTo>
                    <a:pt x="615" y="276"/>
                  </a:lnTo>
                  <a:lnTo>
                    <a:pt x="617" y="307"/>
                  </a:lnTo>
                  <a:lnTo>
                    <a:pt x="615" y="339"/>
                  </a:lnTo>
                  <a:lnTo>
                    <a:pt x="610" y="369"/>
                  </a:lnTo>
                  <a:lnTo>
                    <a:pt x="603" y="399"/>
                  </a:lnTo>
                  <a:lnTo>
                    <a:pt x="592" y="427"/>
                  </a:lnTo>
                  <a:lnTo>
                    <a:pt x="580" y="454"/>
                  </a:lnTo>
                  <a:lnTo>
                    <a:pt x="564" y="480"/>
                  </a:lnTo>
                  <a:lnTo>
                    <a:pt x="546" y="503"/>
                  </a:lnTo>
                  <a:lnTo>
                    <a:pt x="526" y="525"/>
                  </a:lnTo>
                  <a:lnTo>
                    <a:pt x="504" y="545"/>
                  </a:lnTo>
                  <a:lnTo>
                    <a:pt x="481" y="562"/>
                  </a:lnTo>
                  <a:lnTo>
                    <a:pt x="456" y="578"/>
                  </a:lnTo>
                  <a:lnTo>
                    <a:pt x="429" y="591"/>
                  </a:lnTo>
                  <a:lnTo>
                    <a:pt x="400" y="601"/>
                  </a:lnTo>
                  <a:lnTo>
                    <a:pt x="370" y="609"/>
                  </a:lnTo>
                  <a:lnTo>
                    <a:pt x="340" y="614"/>
                  </a:lnTo>
                  <a:lnTo>
                    <a:pt x="308" y="615"/>
                  </a:lnTo>
                  <a:lnTo>
                    <a:pt x="277" y="614"/>
                  </a:lnTo>
                  <a:lnTo>
                    <a:pt x="246" y="609"/>
                  </a:lnTo>
                  <a:lnTo>
                    <a:pt x="217" y="601"/>
                  </a:lnTo>
                  <a:lnTo>
                    <a:pt x="188" y="591"/>
                  </a:lnTo>
                  <a:lnTo>
                    <a:pt x="162" y="578"/>
                  </a:lnTo>
                  <a:lnTo>
                    <a:pt x="136" y="562"/>
                  </a:lnTo>
                  <a:lnTo>
                    <a:pt x="112" y="545"/>
                  </a:lnTo>
                  <a:lnTo>
                    <a:pt x="90" y="525"/>
                  </a:lnTo>
                  <a:lnTo>
                    <a:pt x="70" y="503"/>
                  </a:lnTo>
                  <a:lnTo>
                    <a:pt x="53" y="480"/>
                  </a:lnTo>
                  <a:lnTo>
                    <a:pt x="37" y="454"/>
                  </a:lnTo>
                  <a:lnTo>
                    <a:pt x="24" y="427"/>
                  </a:lnTo>
                  <a:lnTo>
                    <a:pt x="14" y="399"/>
                  </a:lnTo>
                  <a:lnTo>
                    <a:pt x="6" y="369"/>
                  </a:lnTo>
                  <a:lnTo>
                    <a:pt x="2" y="339"/>
                  </a:lnTo>
                  <a:lnTo>
                    <a:pt x="0" y="307"/>
                  </a:lnTo>
                  <a:lnTo>
                    <a:pt x="2" y="276"/>
                  </a:lnTo>
                  <a:lnTo>
                    <a:pt x="6" y="245"/>
                  </a:lnTo>
                  <a:lnTo>
                    <a:pt x="14" y="216"/>
                  </a:lnTo>
                  <a:lnTo>
                    <a:pt x="24" y="188"/>
                  </a:lnTo>
                  <a:lnTo>
                    <a:pt x="37" y="161"/>
                  </a:lnTo>
                  <a:lnTo>
                    <a:pt x="53" y="135"/>
                  </a:lnTo>
                  <a:lnTo>
                    <a:pt x="70" y="112"/>
                  </a:lnTo>
                  <a:lnTo>
                    <a:pt x="90" y="90"/>
                  </a:lnTo>
                  <a:lnTo>
                    <a:pt x="112" y="70"/>
                  </a:lnTo>
                  <a:lnTo>
                    <a:pt x="136" y="52"/>
                  </a:lnTo>
                  <a:lnTo>
                    <a:pt x="162" y="37"/>
                  </a:lnTo>
                  <a:lnTo>
                    <a:pt x="188" y="24"/>
                  </a:lnTo>
                  <a:lnTo>
                    <a:pt x="217" y="14"/>
                  </a:lnTo>
                  <a:lnTo>
                    <a:pt x="246" y="6"/>
                  </a:lnTo>
                  <a:lnTo>
                    <a:pt x="277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DDB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6" name="Freeform 39"/>
            <p:cNvSpPr>
              <a:spLocks/>
            </p:cNvSpPr>
            <p:nvPr/>
          </p:nvSpPr>
          <p:spPr bwMode="auto">
            <a:xfrm>
              <a:off x="1888" y="3558"/>
              <a:ext cx="201" cy="200"/>
            </a:xfrm>
            <a:custGeom>
              <a:avLst/>
              <a:gdLst>
                <a:gd name="T0" fmla="*/ 37 w 201"/>
                <a:gd name="T1" fmla="*/ 177 h 200"/>
                <a:gd name="T2" fmla="*/ 53 w 201"/>
                <a:gd name="T3" fmla="*/ 188 h 200"/>
                <a:gd name="T4" fmla="*/ 71 w 201"/>
                <a:gd name="T5" fmla="*/ 196 h 200"/>
                <a:gd name="T6" fmla="*/ 91 w 201"/>
                <a:gd name="T7" fmla="*/ 199 h 200"/>
                <a:gd name="T8" fmla="*/ 110 w 201"/>
                <a:gd name="T9" fmla="*/ 199 h 200"/>
                <a:gd name="T10" fmla="*/ 129 w 201"/>
                <a:gd name="T11" fmla="*/ 196 h 200"/>
                <a:gd name="T12" fmla="*/ 148 w 201"/>
                <a:gd name="T13" fmla="*/ 188 h 200"/>
                <a:gd name="T14" fmla="*/ 164 w 201"/>
                <a:gd name="T15" fmla="*/ 177 h 200"/>
                <a:gd name="T16" fmla="*/ 178 w 201"/>
                <a:gd name="T17" fmla="*/ 163 h 200"/>
                <a:gd name="T18" fmla="*/ 189 w 201"/>
                <a:gd name="T19" fmla="*/ 147 h 200"/>
                <a:gd name="T20" fmla="*/ 197 w 201"/>
                <a:gd name="T21" fmla="*/ 129 h 200"/>
                <a:gd name="T22" fmla="*/ 200 w 201"/>
                <a:gd name="T23" fmla="*/ 109 h 200"/>
                <a:gd name="T24" fmla="*/ 200 w 201"/>
                <a:gd name="T25" fmla="*/ 89 h 200"/>
                <a:gd name="T26" fmla="*/ 196 w 201"/>
                <a:gd name="T27" fmla="*/ 70 h 200"/>
                <a:gd name="T28" fmla="*/ 189 w 201"/>
                <a:gd name="T29" fmla="*/ 52 h 200"/>
                <a:gd name="T30" fmla="*/ 178 w 201"/>
                <a:gd name="T31" fmla="*/ 36 h 200"/>
                <a:gd name="T32" fmla="*/ 165 w 201"/>
                <a:gd name="T33" fmla="*/ 23 h 200"/>
                <a:gd name="T34" fmla="*/ 148 w 201"/>
                <a:gd name="T35" fmla="*/ 12 h 200"/>
                <a:gd name="T36" fmla="*/ 131 w 201"/>
                <a:gd name="T37" fmla="*/ 4 h 200"/>
                <a:gd name="T38" fmla="*/ 111 w 201"/>
                <a:gd name="T39" fmla="*/ 0 h 200"/>
                <a:gd name="T40" fmla="*/ 91 w 201"/>
                <a:gd name="T41" fmla="*/ 0 h 200"/>
                <a:gd name="T42" fmla="*/ 71 w 201"/>
                <a:gd name="T43" fmla="*/ 4 h 200"/>
                <a:gd name="T44" fmla="*/ 53 w 201"/>
                <a:gd name="T45" fmla="*/ 11 h 200"/>
                <a:gd name="T46" fmla="*/ 37 w 201"/>
                <a:gd name="T47" fmla="*/ 22 h 200"/>
                <a:gd name="T48" fmla="*/ 22 w 201"/>
                <a:gd name="T49" fmla="*/ 36 h 200"/>
                <a:gd name="T50" fmla="*/ 12 w 201"/>
                <a:gd name="T51" fmla="*/ 52 h 200"/>
                <a:gd name="T52" fmla="*/ 4 w 201"/>
                <a:gd name="T53" fmla="*/ 71 h 200"/>
                <a:gd name="T54" fmla="*/ 1 w 201"/>
                <a:gd name="T55" fmla="*/ 90 h 200"/>
                <a:gd name="T56" fmla="*/ 1 w 201"/>
                <a:gd name="T57" fmla="*/ 109 h 200"/>
                <a:gd name="T58" fmla="*/ 4 w 201"/>
                <a:gd name="T59" fmla="*/ 129 h 200"/>
                <a:gd name="T60" fmla="*/ 12 w 201"/>
                <a:gd name="T61" fmla="*/ 147 h 200"/>
                <a:gd name="T62" fmla="*/ 22 w 201"/>
                <a:gd name="T63" fmla="*/ 163 h 2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1"/>
                <a:gd name="T97" fmla="*/ 0 h 200"/>
                <a:gd name="T98" fmla="*/ 201 w 201"/>
                <a:gd name="T99" fmla="*/ 200 h 2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1" h="200">
                  <a:moveTo>
                    <a:pt x="29" y="170"/>
                  </a:moveTo>
                  <a:lnTo>
                    <a:pt x="37" y="177"/>
                  </a:lnTo>
                  <a:lnTo>
                    <a:pt x="45" y="183"/>
                  </a:lnTo>
                  <a:lnTo>
                    <a:pt x="53" y="188"/>
                  </a:lnTo>
                  <a:lnTo>
                    <a:pt x="62" y="192"/>
                  </a:lnTo>
                  <a:lnTo>
                    <a:pt x="71" y="196"/>
                  </a:lnTo>
                  <a:lnTo>
                    <a:pt x="81" y="198"/>
                  </a:lnTo>
                  <a:lnTo>
                    <a:pt x="91" y="199"/>
                  </a:lnTo>
                  <a:lnTo>
                    <a:pt x="101" y="200"/>
                  </a:lnTo>
                  <a:lnTo>
                    <a:pt x="110" y="199"/>
                  </a:lnTo>
                  <a:lnTo>
                    <a:pt x="120" y="198"/>
                  </a:lnTo>
                  <a:lnTo>
                    <a:pt x="129" y="196"/>
                  </a:lnTo>
                  <a:lnTo>
                    <a:pt x="139" y="192"/>
                  </a:lnTo>
                  <a:lnTo>
                    <a:pt x="148" y="188"/>
                  </a:lnTo>
                  <a:lnTo>
                    <a:pt x="156" y="183"/>
                  </a:lnTo>
                  <a:lnTo>
                    <a:pt x="164" y="177"/>
                  </a:lnTo>
                  <a:lnTo>
                    <a:pt x="171" y="170"/>
                  </a:lnTo>
                  <a:lnTo>
                    <a:pt x="178" y="163"/>
                  </a:lnTo>
                  <a:lnTo>
                    <a:pt x="184" y="155"/>
                  </a:lnTo>
                  <a:lnTo>
                    <a:pt x="189" y="147"/>
                  </a:lnTo>
                  <a:lnTo>
                    <a:pt x="193" y="138"/>
                  </a:lnTo>
                  <a:lnTo>
                    <a:pt x="197" y="129"/>
                  </a:lnTo>
                  <a:lnTo>
                    <a:pt x="199" y="120"/>
                  </a:lnTo>
                  <a:lnTo>
                    <a:pt x="200" y="109"/>
                  </a:lnTo>
                  <a:lnTo>
                    <a:pt x="201" y="100"/>
                  </a:lnTo>
                  <a:lnTo>
                    <a:pt x="200" y="89"/>
                  </a:lnTo>
                  <a:lnTo>
                    <a:pt x="198" y="79"/>
                  </a:lnTo>
                  <a:lnTo>
                    <a:pt x="196" y="70"/>
                  </a:lnTo>
                  <a:lnTo>
                    <a:pt x="193" y="61"/>
                  </a:lnTo>
                  <a:lnTo>
                    <a:pt x="189" y="52"/>
                  </a:lnTo>
                  <a:lnTo>
                    <a:pt x="184" y="44"/>
                  </a:lnTo>
                  <a:lnTo>
                    <a:pt x="178" y="36"/>
                  </a:lnTo>
                  <a:lnTo>
                    <a:pt x="171" y="29"/>
                  </a:lnTo>
                  <a:lnTo>
                    <a:pt x="165" y="23"/>
                  </a:lnTo>
                  <a:lnTo>
                    <a:pt x="156" y="17"/>
                  </a:lnTo>
                  <a:lnTo>
                    <a:pt x="148" y="12"/>
                  </a:lnTo>
                  <a:lnTo>
                    <a:pt x="140" y="8"/>
                  </a:lnTo>
                  <a:lnTo>
                    <a:pt x="131" y="4"/>
                  </a:lnTo>
                  <a:lnTo>
                    <a:pt x="121" y="2"/>
                  </a:lnTo>
                  <a:lnTo>
                    <a:pt x="111" y="0"/>
                  </a:lnTo>
                  <a:lnTo>
                    <a:pt x="101" y="0"/>
                  </a:lnTo>
                  <a:lnTo>
                    <a:pt x="91" y="0"/>
                  </a:lnTo>
                  <a:lnTo>
                    <a:pt x="81" y="1"/>
                  </a:lnTo>
                  <a:lnTo>
                    <a:pt x="71" y="4"/>
                  </a:lnTo>
                  <a:lnTo>
                    <a:pt x="62" y="7"/>
                  </a:lnTo>
                  <a:lnTo>
                    <a:pt x="53" y="11"/>
                  </a:lnTo>
                  <a:lnTo>
                    <a:pt x="45" y="16"/>
                  </a:lnTo>
                  <a:lnTo>
                    <a:pt x="37" y="22"/>
                  </a:lnTo>
                  <a:lnTo>
                    <a:pt x="29" y="29"/>
                  </a:lnTo>
                  <a:lnTo>
                    <a:pt x="22" y="36"/>
                  </a:lnTo>
                  <a:lnTo>
                    <a:pt x="17" y="44"/>
                  </a:lnTo>
                  <a:lnTo>
                    <a:pt x="12" y="52"/>
                  </a:lnTo>
                  <a:lnTo>
                    <a:pt x="8" y="62"/>
                  </a:lnTo>
                  <a:lnTo>
                    <a:pt x="4" y="71"/>
                  </a:lnTo>
                  <a:lnTo>
                    <a:pt x="2" y="80"/>
                  </a:lnTo>
                  <a:lnTo>
                    <a:pt x="1" y="90"/>
                  </a:lnTo>
                  <a:lnTo>
                    <a:pt x="0" y="100"/>
                  </a:lnTo>
                  <a:lnTo>
                    <a:pt x="1" y="109"/>
                  </a:lnTo>
                  <a:lnTo>
                    <a:pt x="2" y="120"/>
                  </a:lnTo>
                  <a:lnTo>
                    <a:pt x="4" y="129"/>
                  </a:lnTo>
                  <a:lnTo>
                    <a:pt x="8" y="138"/>
                  </a:lnTo>
                  <a:lnTo>
                    <a:pt x="12" y="147"/>
                  </a:lnTo>
                  <a:lnTo>
                    <a:pt x="17" y="155"/>
                  </a:lnTo>
                  <a:lnTo>
                    <a:pt x="22" y="163"/>
                  </a:lnTo>
                  <a:lnTo>
                    <a:pt x="29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Freeform 40"/>
            <p:cNvSpPr>
              <a:spLocks/>
            </p:cNvSpPr>
            <p:nvPr/>
          </p:nvSpPr>
          <p:spPr bwMode="auto">
            <a:xfrm>
              <a:off x="1940" y="3609"/>
              <a:ext cx="97" cy="97"/>
            </a:xfrm>
            <a:custGeom>
              <a:avLst/>
              <a:gdLst>
                <a:gd name="T0" fmla="*/ 0 w 97"/>
                <a:gd name="T1" fmla="*/ 49 h 97"/>
                <a:gd name="T2" fmla="*/ 1 w 97"/>
                <a:gd name="T3" fmla="*/ 39 h 97"/>
                <a:gd name="T4" fmla="*/ 4 w 97"/>
                <a:gd name="T5" fmla="*/ 30 h 97"/>
                <a:gd name="T6" fmla="*/ 8 w 97"/>
                <a:gd name="T7" fmla="*/ 22 h 97"/>
                <a:gd name="T8" fmla="*/ 14 w 97"/>
                <a:gd name="T9" fmla="*/ 15 h 97"/>
                <a:gd name="T10" fmla="*/ 18 w 97"/>
                <a:gd name="T11" fmla="*/ 11 h 97"/>
                <a:gd name="T12" fmla="*/ 22 w 97"/>
                <a:gd name="T13" fmla="*/ 8 h 97"/>
                <a:gd name="T14" fmla="*/ 26 w 97"/>
                <a:gd name="T15" fmla="*/ 6 h 97"/>
                <a:gd name="T16" fmla="*/ 30 w 97"/>
                <a:gd name="T17" fmla="*/ 4 h 97"/>
                <a:gd name="T18" fmla="*/ 34 w 97"/>
                <a:gd name="T19" fmla="*/ 3 h 97"/>
                <a:gd name="T20" fmla="*/ 39 w 97"/>
                <a:gd name="T21" fmla="*/ 1 h 97"/>
                <a:gd name="T22" fmla="*/ 44 w 97"/>
                <a:gd name="T23" fmla="*/ 0 h 97"/>
                <a:gd name="T24" fmla="*/ 49 w 97"/>
                <a:gd name="T25" fmla="*/ 0 h 97"/>
                <a:gd name="T26" fmla="*/ 53 w 97"/>
                <a:gd name="T27" fmla="*/ 0 h 97"/>
                <a:gd name="T28" fmla="*/ 58 w 97"/>
                <a:gd name="T29" fmla="*/ 1 h 97"/>
                <a:gd name="T30" fmla="*/ 63 w 97"/>
                <a:gd name="T31" fmla="*/ 3 h 97"/>
                <a:gd name="T32" fmla="*/ 67 w 97"/>
                <a:gd name="T33" fmla="*/ 4 h 97"/>
                <a:gd name="T34" fmla="*/ 71 w 97"/>
                <a:gd name="T35" fmla="*/ 6 h 97"/>
                <a:gd name="T36" fmla="*/ 75 w 97"/>
                <a:gd name="T37" fmla="*/ 8 h 97"/>
                <a:gd name="T38" fmla="*/ 79 w 97"/>
                <a:gd name="T39" fmla="*/ 11 h 97"/>
                <a:gd name="T40" fmla="*/ 83 w 97"/>
                <a:gd name="T41" fmla="*/ 15 h 97"/>
                <a:gd name="T42" fmla="*/ 89 w 97"/>
                <a:gd name="T43" fmla="*/ 22 h 97"/>
                <a:gd name="T44" fmla="*/ 94 w 97"/>
                <a:gd name="T45" fmla="*/ 30 h 97"/>
                <a:gd name="T46" fmla="*/ 96 w 97"/>
                <a:gd name="T47" fmla="*/ 39 h 97"/>
                <a:gd name="T48" fmla="*/ 97 w 97"/>
                <a:gd name="T49" fmla="*/ 49 h 97"/>
                <a:gd name="T50" fmla="*/ 96 w 97"/>
                <a:gd name="T51" fmla="*/ 58 h 97"/>
                <a:gd name="T52" fmla="*/ 94 w 97"/>
                <a:gd name="T53" fmla="*/ 68 h 97"/>
                <a:gd name="T54" fmla="*/ 89 w 97"/>
                <a:gd name="T55" fmla="*/ 76 h 97"/>
                <a:gd name="T56" fmla="*/ 83 w 97"/>
                <a:gd name="T57" fmla="*/ 83 h 97"/>
                <a:gd name="T58" fmla="*/ 79 w 97"/>
                <a:gd name="T59" fmla="*/ 87 h 97"/>
                <a:gd name="T60" fmla="*/ 75 w 97"/>
                <a:gd name="T61" fmla="*/ 89 h 97"/>
                <a:gd name="T62" fmla="*/ 71 w 97"/>
                <a:gd name="T63" fmla="*/ 92 h 97"/>
                <a:gd name="T64" fmla="*/ 67 w 97"/>
                <a:gd name="T65" fmla="*/ 93 h 97"/>
                <a:gd name="T66" fmla="*/ 63 w 97"/>
                <a:gd name="T67" fmla="*/ 95 h 97"/>
                <a:gd name="T68" fmla="*/ 58 w 97"/>
                <a:gd name="T69" fmla="*/ 96 h 97"/>
                <a:gd name="T70" fmla="*/ 53 w 97"/>
                <a:gd name="T71" fmla="*/ 97 h 97"/>
                <a:gd name="T72" fmla="*/ 49 w 97"/>
                <a:gd name="T73" fmla="*/ 97 h 97"/>
                <a:gd name="T74" fmla="*/ 39 w 97"/>
                <a:gd name="T75" fmla="*/ 96 h 97"/>
                <a:gd name="T76" fmla="*/ 30 w 97"/>
                <a:gd name="T77" fmla="*/ 93 h 97"/>
                <a:gd name="T78" fmla="*/ 21 w 97"/>
                <a:gd name="T79" fmla="*/ 89 h 97"/>
                <a:gd name="T80" fmla="*/ 14 w 97"/>
                <a:gd name="T81" fmla="*/ 83 h 97"/>
                <a:gd name="T82" fmla="*/ 8 w 97"/>
                <a:gd name="T83" fmla="*/ 76 h 97"/>
                <a:gd name="T84" fmla="*/ 4 w 97"/>
                <a:gd name="T85" fmla="*/ 68 h 97"/>
                <a:gd name="T86" fmla="*/ 1 w 97"/>
                <a:gd name="T87" fmla="*/ 58 h 97"/>
                <a:gd name="T88" fmla="*/ 0 w 97"/>
                <a:gd name="T89" fmla="*/ 49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7"/>
                <a:gd name="T136" fmla="*/ 0 h 97"/>
                <a:gd name="T137" fmla="*/ 97 w 97"/>
                <a:gd name="T138" fmla="*/ 97 h 9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7" h="97">
                  <a:moveTo>
                    <a:pt x="0" y="49"/>
                  </a:moveTo>
                  <a:lnTo>
                    <a:pt x="1" y="39"/>
                  </a:lnTo>
                  <a:lnTo>
                    <a:pt x="4" y="30"/>
                  </a:lnTo>
                  <a:lnTo>
                    <a:pt x="8" y="22"/>
                  </a:lnTo>
                  <a:lnTo>
                    <a:pt x="14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6"/>
                  </a:lnTo>
                  <a:lnTo>
                    <a:pt x="30" y="4"/>
                  </a:lnTo>
                  <a:lnTo>
                    <a:pt x="34" y="3"/>
                  </a:lnTo>
                  <a:lnTo>
                    <a:pt x="39" y="1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8" y="1"/>
                  </a:lnTo>
                  <a:lnTo>
                    <a:pt x="63" y="3"/>
                  </a:lnTo>
                  <a:lnTo>
                    <a:pt x="67" y="4"/>
                  </a:lnTo>
                  <a:lnTo>
                    <a:pt x="71" y="6"/>
                  </a:lnTo>
                  <a:lnTo>
                    <a:pt x="75" y="8"/>
                  </a:lnTo>
                  <a:lnTo>
                    <a:pt x="79" y="11"/>
                  </a:lnTo>
                  <a:lnTo>
                    <a:pt x="83" y="15"/>
                  </a:lnTo>
                  <a:lnTo>
                    <a:pt x="89" y="22"/>
                  </a:lnTo>
                  <a:lnTo>
                    <a:pt x="94" y="30"/>
                  </a:lnTo>
                  <a:lnTo>
                    <a:pt x="96" y="39"/>
                  </a:lnTo>
                  <a:lnTo>
                    <a:pt x="97" y="49"/>
                  </a:lnTo>
                  <a:lnTo>
                    <a:pt x="96" y="58"/>
                  </a:lnTo>
                  <a:lnTo>
                    <a:pt x="94" y="68"/>
                  </a:lnTo>
                  <a:lnTo>
                    <a:pt x="89" y="76"/>
                  </a:lnTo>
                  <a:lnTo>
                    <a:pt x="83" y="83"/>
                  </a:lnTo>
                  <a:lnTo>
                    <a:pt x="79" y="87"/>
                  </a:lnTo>
                  <a:lnTo>
                    <a:pt x="75" y="89"/>
                  </a:lnTo>
                  <a:lnTo>
                    <a:pt x="71" y="92"/>
                  </a:lnTo>
                  <a:lnTo>
                    <a:pt x="67" y="93"/>
                  </a:lnTo>
                  <a:lnTo>
                    <a:pt x="63" y="95"/>
                  </a:lnTo>
                  <a:lnTo>
                    <a:pt x="58" y="96"/>
                  </a:lnTo>
                  <a:lnTo>
                    <a:pt x="53" y="97"/>
                  </a:lnTo>
                  <a:lnTo>
                    <a:pt x="49" y="97"/>
                  </a:lnTo>
                  <a:lnTo>
                    <a:pt x="39" y="96"/>
                  </a:lnTo>
                  <a:lnTo>
                    <a:pt x="30" y="93"/>
                  </a:lnTo>
                  <a:lnTo>
                    <a:pt x="21" y="89"/>
                  </a:lnTo>
                  <a:lnTo>
                    <a:pt x="14" y="83"/>
                  </a:lnTo>
                  <a:lnTo>
                    <a:pt x="8" y="76"/>
                  </a:lnTo>
                  <a:lnTo>
                    <a:pt x="4" y="68"/>
                  </a:lnTo>
                  <a:lnTo>
                    <a:pt x="1" y="5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Freeform 41"/>
            <p:cNvSpPr>
              <a:spLocks/>
            </p:cNvSpPr>
            <p:nvPr/>
          </p:nvSpPr>
          <p:spPr bwMode="auto">
            <a:xfrm>
              <a:off x="1604" y="3412"/>
              <a:ext cx="566" cy="608"/>
            </a:xfrm>
            <a:custGeom>
              <a:avLst/>
              <a:gdLst>
                <a:gd name="T0" fmla="*/ 15 w 566"/>
                <a:gd name="T1" fmla="*/ 395 h 608"/>
                <a:gd name="T2" fmla="*/ 65 w 566"/>
                <a:gd name="T3" fmla="*/ 377 h 608"/>
                <a:gd name="T4" fmla="*/ 95 w 566"/>
                <a:gd name="T5" fmla="*/ 305 h 608"/>
                <a:gd name="T6" fmla="*/ 82 w 566"/>
                <a:gd name="T7" fmla="*/ 273 h 608"/>
                <a:gd name="T8" fmla="*/ 52 w 566"/>
                <a:gd name="T9" fmla="*/ 211 h 608"/>
                <a:gd name="T10" fmla="*/ 53 w 566"/>
                <a:gd name="T11" fmla="*/ 124 h 608"/>
                <a:gd name="T12" fmla="*/ 100 w 566"/>
                <a:gd name="T13" fmla="*/ 51 h 608"/>
                <a:gd name="T14" fmla="*/ 140 w 566"/>
                <a:gd name="T15" fmla="*/ 24 h 608"/>
                <a:gd name="T16" fmla="*/ 186 w 566"/>
                <a:gd name="T17" fmla="*/ 10 h 608"/>
                <a:gd name="T18" fmla="*/ 236 w 566"/>
                <a:gd name="T19" fmla="*/ 11 h 608"/>
                <a:gd name="T20" fmla="*/ 289 w 566"/>
                <a:gd name="T21" fmla="*/ 17 h 608"/>
                <a:gd name="T22" fmla="*/ 355 w 566"/>
                <a:gd name="T23" fmla="*/ 0 h 608"/>
                <a:gd name="T24" fmla="*/ 447 w 566"/>
                <a:gd name="T25" fmla="*/ 20 h 608"/>
                <a:gd name="T26" fmla="*/ 514 w 566"/>
                <a:gd name="T27" fmla="*/ 88 h 608"/>
                <a:gd name="T28" fmla="*/ 534 w 566"/>
                <a:gd name="T29" fmla="*/ 173 h 608"/>
                <a:gd name="T30" fmla="*/ 512 w 566"/>
                <a:gd name="T31" fmla="*/ 194 h 608"/>
                <a:gd name="T32" fmla="*/ 484 w 566"/>
                <a:gd name="T33" fmla="*/ 182 h 608"/>
                <a:gd name="T34" fmla="*/ 475 w 566"/>
                <a:gd name="T35" fmla="*/ 135 h 608"/>
                <a:gd name="T36" fmla="*/ 439 w 566"/>
                <a:gd name="T37" fmla="*/ 80 h 608"/>
                <a:gd name="T38" fmla="*/ 378 w 566"/>
                <a:gd name="T39" fmla="*/ 55 h 608"/>
                <a:gd name="T40" fmla="*/ 320 w 566"/>
                <a:gd name="T41" fmla="*/ 63 h 608"/>
                <a:gd name="T42" fmla="*/ 286 w 566"/>
                <a:gd name="T43" fmla="*/ 81 h 608"/>
                <a:gd name="T44" fmla="*/ 260 w 566"/>
                <a:gd name="T45" fmla="*/ 75 h 608"/>
                <a:gd name="T46" fmla="*/ 218 w 566"/>
                <a:gd name="T47" fmla="*/ 63 h 608"/>
                <a:gd name="T48" fmla="*/ 159 w 566"/>
                <a:gd name="T49" fmla="*/ 76 h 608"/>
                <a:gd name="T50" fmla="*/ 114 w 566"/>
                <a:gd name="T51" fmla="*/ 121 h 608"/>
                <a:gd name="T52" fmla="*/ 102 w 566"/>
                <a:gd name="T53" fmla="*/ 180 h 608"/>
                <a:gd name="T54" fmla="*/ 120 w 566"/>
                <a:gd name="T55" fmla="*/ 232 h 608"/>
                <a:gd name="T56" fmla="*/ 133 w 566"/>
                <a:gd name="T57" fmla="*/ 249 h 608"/>
                <a:gd name="T58" fmla="*/ 151 w 566"/>
                <a:gd name="T59" fmla="*/ 307 h 608"/>
                <a:gd name="T60" fmla="*/ 122 w 566"/>
                <a:gd name="T61" fmla="*/ 399 h 608"/>
                <a:gd name="T62" fmla="*/ 102 w 566"/>
                <a:gd name="T63" fmla="*/ 442 h 608"/>
                <a:gd name="T64" fmla="*/ 140 w 566"/>
                <a:gd name="T65" fmla="*/ 448 h 608"/>
                <a:gd name="T66" fmla="*/ 162 w 566"/>
                <a:gd name="T67" fmla="*/ 446 h 608"/>
                <a:gd name="T68" fmla="*/ 210 w 566"/>
                <a:gd name="T69" fmla="*/ 423 h 608"/>
                <a:gd name="T70" fmla="*/ 245 w 566"/>
                <a:gd name="T71" fmla="*/ 368 h 608"/>
                <a:gd name="T72" fmla="*/ 247 w 566"/>
                <a:gd name="T73" fmla="*/ 307 h 608"/>
                <a:gd name="T74" fmla="*/ 227 w 566"/>
                <a:gd name="T75" fmla="*/ 264 h 608"/>
                <a:gd name="T76" fmla="*/ 222 w 566"/>
                <a:gd name="T77" fmla="*/ 256 h 608"/>
                <a:gd name="T78" fmla="*/ 205 w 566"/>
                <a:gd name="T79" fmla="*/ 236 h 608"/>
                <a:gd name="T80" fmla="*/ 216 w 566"/>
                <a:gd name="T81" fmla="*/ 208 h 608"/>
                <a:gd name="T82" fmla="*/ 249 w 566"/>
                <a:gd name="T83" fmla="*/ 207 h 608"/>
                <a:gd name="T84" fmla="*/ 292 w 566"/>
                <a:gd name="T85" fmla="*/ 219 h 608"/>
                <a:gd name="T86" fmla="*/ 320 w 566"/>
                <a:gd name="T87" fmla="*/ 235 h 608"/>
                <a:gd name="T88" fmla="*/ 316 w 566"/>
                <a:gd name="T89" fmla="*/ 265 h 608"/>
                <a:gd name="T90" fmla="*/ 299 w 566"/>
                <a:gd name="T91" fmla="*/ 289 h 608"/>
                <a:gd name="T92" fmla="*/ 298 w 566"/>
                <a:gd name="T93" fmla="*/ 384 h 608"/>
                <a:gd name="T94" fmla="*/ 249 w 566"/>
                <a:gd name="T95" fmla="*/ 461 h 608"/>
                <a:gd name="T96" fmla="*/ 207 w 566"/>
                <a:gd name="T97" fmla="*/ 489 h 608"/>
                <a:gd name="T98" fmla="*/ 355 w 566"/>
                <a:gd name="T99" fmla="*/ 530 h 608"/>
                <a:gd name="T100" fmla="*/ 309 w 566"/>
                <a:gd name="T101" fmla="*/ 436 h 608"/>
                <a:gd name="T102" fmla="*/ 469 w 566"/>
                <a:gd name="T103" fmla="*/ 350 h 608"/>
                <a:gd name="T104" fmla="*/ 446 w 566"/>
                <a:gd name="T105" fmla="*/ 262 h 608"/>
                <a:gd name="T106" fmla="*/ 499 w 566"/>
                <a:gd name="T107" fmla="*/ 240 h 608"/>
                <a:gd name="T108" fmla="*/ 526 w 566"/>
                <a:gd name="T109" fmla="*/ 344 h 608"/>
                <a:gd name="T110" fmla="*/ 566 w 566"/>
                <a:gd name="T111" fmla="*/ 440 h 608"/>
                <a:gd name="T112" fmla="*/ 416 w 566"/>
                <a:gd name="T113" fmla="*/ 505 h 608"/>
                <a:gd name="T114" fmla="*/ 482 w 566"/>
                <a:gd name="T115" fmla="*/ 518 h 608"/>
                <a:gd name="T116" fmla="*/ 140 w 566"/>
                <a:gd name="T117" fmla="*/ 504 h 608"/>
                <a:gd name="T118" fmla="*/ 91 w 566"/>
                <a:gd name="T119" fmla="*/ 497 h 608"/>
                <a:gd name="T120" fmla="*/ 40 w 566"/>
                <a:gd name="T121" fmla="*/ 471 h 608"/>
                <a:gd name="T122" fmla="*/ 2 w 566"/>
                <a:gd name="T123" fmla="*/ 429 h 60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66"/>
                <a:gd name="T187" fmla="*/ 0 h 608"/>
                <a:gd name="T188" fmla="*/ 566 w 566"/>
                <a:gd name="T189" fmla="*/ 608 h 60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66" h="608">
                  <a:moveTo>
                    <a:pt x="3" y="408"/>
                  </a:moveTo>
                  <a:lnTo>
                    <a:pt x="4" y="404"/>
                  </a:lnTo>
                  <a:lnTo>
                    <a:pt x="7" y="401"/>
                  </a:lnTo>
                  <a:lnTo>
                    <a:pt x="10" y="399"/>
                  </a:lnTo>
                  <a:lnTo>
                    <a:pt x="13" y="397"/>
                  </a:lnTo>
                  <a:lnTo>
                    <a:pt x="15" y="395"/>
                  </a:lnTo>
                  <a:lnTo>
                    <a:pt x="19" y="393"/>
                  </a:lnTo>
                  <a:lnTo>
                    <a:pt x="22" y="393"/>
                  </a:lnTo>
                  <a:lnTo>
                    <a:pt x="26" y="392"/>
                  </a:lnTo>
                  <a:lnTo>
                    <a:pt x="40" y="390"/>
                  </a:lnTo>
                  <a:lnTo>
                    <a:pt x="53" y="385"/>
                  </a:lnTo>
                  <a:lnTo>
                    <a:pt x="65" y="377"/>
                  </a:lnTo>
                  <a:lnTo>
                    <a:pt x="76" y="368"/>
                  </a:lnTo>
                  <a:lnTo>
                    <a:pt x="84" y="357"/>
                  </a:lnTo>
                  <a:lnTo>
                    <a:pt x="91" y="344"/>
                  </a:lnTo>
                  <a:lnTo>
                    <a:pt x="95" y="331"/>
                  </a:lnTo>
                  <a:lnTo>
                    <a:pt x="97" y="316"/>
                  </a:lnTo>
                  <a:lnTo>
                    <a:pt x="95" y="305"/>
                  </a:lnTo>
                  <a:lnTo>
                    <a:pt x="92" y="294"/>
                  </a:lnTo>
                  <a:lnTo>
                    <a:pt x="88" y="282"/>
                  </a:lnTo>
                  <a:lnTo>
                    <a:pt x="82" y="272"/>
                  </a:lnTo>
                  <a:lnTo>
                    <a:pt x="82" y="273"/>
                  </a:lnTo>
                  <a:lnTo>
                    <a:pt x="83" y="273"/>
                  </a:lnTo>
                  <a:lnTo>
                    <a:pt x="75" y="262"/>
                  </a:lnTo>
                  <a:lnTo>
                    <a:pt x="67" y="250"/>
                  </a:lnTo>
                  <a:lnTo>
                    <a:pt x="61" y="238"/>
                  </a:lnTo>
                  <a:lnTo>
                    <a:pt x="56" y="224"/>
                  </a:lnTo>
                  <a:lnTo>
                    <a:pt x="52" y="211"/>
                  </a:lnTo>
                  <a:lnTo>
                    <a:pt x="49" y="198"/>
                  </a:lnTo>
                  <a:lnTo>
                    <a:pt x="47" y="184"/>
                  </a:lnTo>
                  <a:lnTo>
                    <a:pt x="46" y="171"/>
                  </a:lnTo>
                  <a:lnTo>
                    <a:pt x="47" y="155"/>
                  </a:lnTo>
                  <a:lnTo>
                    <a:pt x="50" y="139"/>
                  </a:lnTo>
                  <a:lnTo>
                    <a:pt x="53" y="124"/>
                  </a:lnTo>
                  <a:lnTo>
                    <a:pt x="59" y="109"/>
                  </a:lnTo>
                  <a:lnTo>
                    <a:pt x="65" y="95"/>
                  </a:lnTo>
                  <a:lnTo>
                    <a:pt x="74" y="81"/>
                  </a:lnTo>
                  <a:lnTo>
                    <a:pt x="83" y="69"/>
                  </a:lnTo>
                  <a:lnTo>
                    <a:pt x="94" y="57"/>
                  </a:lnTo>
                  <a:lnTo>
                    <a:pt x="100" y="51"/>
                  </a:lnTo>
                  <a:lnTo>
                    <a:pt x="106" y="46"/>
                  </a:lnTo>
                  <a:lnTo>
                    <a:pt x="113" y="40"/>
                  </a:lnTo>
                  <a:lnTo>
                    <a:pt x="120" y="36"/>
                  </a:lnTo>
                  <a:lnTo>
                    <a:pt x="126" y="32"/>
                  </a:lnTo>
                  <a:lnTo>
                    <a:pt x="133" y="28"/>
                  </a:lnTo>
                  <a:lnTo>
                    <a:pt x="140" y="24"/>
                  </a:lnTo>
                  <a:lnTo>
                    <a:pt x="148" y="21"/>
                  </a:lnTo>
                  <a:lnTo>
                    <a:pt x="155" y="18"/>
                  </a:lnTo>
                  <a:lnTo>
                    <a:pt x="163" y="15"/>
                  </a:lnTo>
                  <a:lnTo>
                    <a:pt x="170" y="13"/>
                  </a:lnTo>
                  <a:lnTo>
                    <a:pt x="178" y="12"/>
                  </a:lnTo>
                  <a:lnTo>
                    <a:pt x="186" y="10"/>
                  </a:lnTo>
                  <a:lnTo>
                    <a:pt x="194" y="9"/>
                  </a:lnTo>
                  <a:lnTo>
                    <a:pt x="202" y="8"/>
                  </a:lnTo>
                  <a:lnTo>
                    <a:pt x="210" y="8"/>
                  </a:lnTo>
                  <a:lnTo>
                    <a:pt x="219" y="8"/>
                  </a:lnTo>
                  <a:lnTo>
                    <a:pt x="228" y="9"/>
                  </a:lnTo>
                  <a:lnTo>
                    <a:pt x="236" y="11"/>
                  </a:lnTo>
                  <a:lnTo>
                    <a:pt x="245" y="12"/>
                  </a:lnTo>
                  <a:lnTo>
                    <a:pt x="254" y="14"/>
                  </a:lnTo>
                  <a:lnTo>
                    <a:pt x="262" y="16"/>
                  </a:lnTo>
                  <a:lnTo>
                    <a:pt x="271" y="19"/>
                  </a:lnTo>
                  <a:lnTo>
                    <a:pt x="279" y="23"/>
                  </a:lnTo>
                  <a:lnTo>
                    <a:pt x="289" y="17"/>
                  </a:lnTo>
                  <a:lnTo>
                    <a:pt x="299" y="13"/>
                  </a:lnTo>
                  <a:lnTo>
                    <a:pt x="310" y="9"/>
                  </a:lnTo>
                  <a:lnTo>
                    <a:pt x="321" y="6"/>
                  </a:lnTo>
                  <a:lnTo>
                    <a:pt x="332" y="3"/>
                  </a:lnTo>
                  <a:lnTo>
                    <a:pt x="344" y="1"/>
                  </a:lnTo>
                  <a:lnTo>
                    <a:pt x="355" y="0"/>
                  </a:lnTo>
                  <a:lnTo>
                    <a:pt x="367" y="0"/>
                  </a:lnTo>
                  <a:lnTo>
                    <a:pt x="384" y="1"/>
                  </a:lnTo>
                  <a:lnTo>
                    <a:pt x="401" y="3"/>
                  </a:lnTo>
                  <a:lnTo>
                    <a:pt x="417" y="7"/>
                  </a:lnTo>
                  <a:lnTo>
                    <a:pt x="432" y="13"/>
                  </a:lnTo>
                  <a:lnTo>
                    <a:pt x="447" y="20"/>
                  </a:lnTo>
                  <a:lnTo>
                    <a:pt x="461" y="28"/>
                  </a:lnTo>
                  <a:lnTo>
                    <a:pt x="473" y="38"/>
                  </a:lnTo>
                  <a:lnTo>
                    <a:pt x="485" y="48"/>
                  </a:lnTo>
                  <a:lnTo>
                    <a:pt x="496" y="61"/>
                  </a:lnTo>
                  <a:lnTo>
                    <a:pt x="505" y="74"/>
                  </a:lnTo>
                  <a:lnTo>
                    <a:pt x="514" y="88"/>
                  </a:lnTo>
                  <a:lnTo>
                    <a:pt x="521" y="102"/>
                  </a:lnTo>
                  <a:lnTo>
                    <a:pt x="527" y="117"/>
                  </a:lnTo>
                  <a:lnTo>
                    <a:pt x="531" y="134"/>
                  </a:lnTo>
                  <a:lnTo>
                    <a:pt x="534" y="150"/>
                  </a:lnTo>
                  <a:lnTo>
                    <a:pt x="534" y="167"/>
                  </a:lnTo>
                  <a:lnTo>
                    <a:pt x="534" y="173"/>
                  </a:lnTo>
                  <a:lnTo>
                    <a:pt x="532" y="178"/>
                  </a:lnTo>
                  <a:lnTo>
                    <a:pt x="530" y="182"/>
                  </a:lnTo>
                  <a:lnTo>
                    <a:pt x="526" y="186"/>
                  </a:lnTo>
                  <a:lnTo>
                    <a:pt x="522" y="190"/>
                  </a:lnTo>
                  <a:lnTo>
                    <a:pt x="518" y="192"/>
                  </a:lnTo>
                  <a:lnTo>
                    <a:pt x="512" y="194"/>
                  </a:lnTo>
                  <a:lnTo>
                    <a:pt x="507" y="194"/>
                  </a:lnTo>
                  <a:lnTo>
                    <a:pt x="501" y="194"/>
                  </a:lnTo>
                  <a:lnTo>
                    <a:pt x="497" y="192"/>
                  </a:lnTo>
                  <a:lnTo>
                    <a:pt x="492" y="190"/>
                  </a:lnTo>
                  <a:lnTo>
                    <a:pt x="488" y="186"/>
                  </a:lnTo>
                  <a:lnTo>
                    <a:pt x="484" y="182"/>
                  </a:lnTo>
                  <a:lnTo>
                    <a:pt x="482" y="178"/>
                  </a:lnTo>
                  <a:lnTo>
                    <a:pt x="480" y="173"/>
                  </a:lnTo>
                  <a:lnTo>
                    <a:pt x="480" y="167"/>
                  </a:lnTo>
                  <a:lnTo>
                    <a:pt x="479" y="156"/>
                  </a:lnTo>
                  <a:lnTo>
                    <a:pt x="477" y="145"/>
                  </a:lnTo>
                  <a:lnTo>
                    <a:pt x="475" y="135"/>
                  </a:lnTo>
                  <a:lnTo>
                    <a:pt x="471" y="124"/>
                  </a:lnTo>
                  <a:lnTo>
                    <a:pt x="466" y="115"/>
                  </a:lnTo>
                  <a:lnTo>
                    <a:pt x="461" y="105"/>
                  </a:lnTo>
                  <a:lnTo>
                    <a:pt x="454" y="96"/>
                  </a:lnTo>
                  <a:lnTo>
                    <a:pt x="447" y="88"/>
                  </a:lnTo>
                  <a:lnTo>
                    <a:pt x="439" y="80"/>
                  </a:lnTo>
                  <a:lnTo>
                    <a:pt x="430" y="73"/>
                  </a:lnTo>
                  <a:lnTo>
                    <a:pt x="420" y="68"/>
                  </a:lnTo>
                  <a:lnTo>
                    <a:pt x="410" y="63"/>
                  </a:lnTo>
                  <a:lnTo>
                    <a:pt x="400" y="59"/>
                  </a:lnTo>
                  <a:lnTo>
                    <a:pt x="389" y="57"/>
                  </a:lnTo>
                  <a:lnTo>
                    <a:pt x="378" y="55"/>
                  </a:lnTo>
                  <a:lnTo>
                    <a:pt x="367" y="55"/>
                  </a:lnTo>
                  <a:lnTo>
                    <a:pt x="357" y="55"/>
                  </a:lnTo>
                  <a:lnTo>
                    <a:pt x="348" y="57"/>
                  </a:lnTo>
                  <a:lnTo>
                    <a:pt x="338" y="58"/>
                  </a:lnTo>
                  <a:lnTo>
                    <a:pt x="329" y="61"/>
                  </a:lnTo>
                  <a:lnTo>
                    <a:pt x="320" y="63"/>
                  </a:lnTo>
                  <a:lnTo>
                    <a:pt x="312" y="67"/>
                  </a:lnTo>
                  <a:lnTo>
                    <a:pt x="304" y="71"/>
                  </a:lnTo>
                  <a:lnTo>
                    <a:pt x="297" y="76"/>
                  </a:lnTo>
                  <a:lnTo>
                    <a:pt x="293" y="78"/>
                  </a:lnTo>
                  <a:lnTo>
                    <a:pt x="290" y="80"/>
                  </a:lnTo>
                  <a:lnTo>
                    <a:pt x="286" y="81"/>
                  </a:lnTo>
                  <a:lnTo>
                    <a:pt x="282" y="82"/>
                  </a:lnTo>
                  <a:lnTo>
                    <a:pt x="278" y="82"/>
                  </a:lnTo>
                  <a:lnTo>
                    <a:pt x="274" y="81"/>
                  </a:lnTo>
                  <a:lnTo>
                    <a:pt x="271" y="80"/>
                  </a:lnTo>
                  <a:lnTo>
                    <a:pt x="267" y="78"/>
                  </a:lnTo>
                  <a:lnTo>
                    <a:pt x="260" y="75"/>
                  </a:lnTo>
                  <a:lnTo>
                    <a:pt x="254" y="72"/>
                  </a:lnTo>
                  <a:lnTo>
                    <a:pt x="247" y="69"/>
                  </a:lnTo>
                  <a:lnTo>
                    <a:pt x="240" y="67"/>
                  </a:lnTo>
                  <a:lnTo>
                    <a:pt x="232" y="66"/>
                  </a:lnTo>
                  <a:lnTo>
                    <a:pt x="225" y="65"/>
                  </a:lnTo>
                  <a:lnTo>
                    <a:pt x="218" y="63"/>
                  </a:lnTo>
                  <a:lnTo>
                    <a:pt x="210" y="63"/>
                  </a:lnTo>
                  <a:lnTo>
                    <a:pt x="199" y="64"/>
                  </a:lnTo>
                  <a:lnTo>
                    <a:pt x="189" y="66"/>
                  </a:lnTo>
                  <a:lnTo>
                    <a:pt x="179" y="68"/>
                  </a:lnTo>
                  <a:lnTo>
                    <a:pt x="168" y="71"/>
                  </a:lnTo>
                  <a:lnTo>
                    <a:pt x="159" y="76"/>
                  </a:lnTo>
                  <a:lnTo>
                    <a:pt x="150" y="82"/>
                  </a:lnTo>
                  <a:lnTo>
                    <a:pt x="141" y="88"/>
                  </a:lnTo>
                  <a:lnTo>
                    <a:pt x="133" y="96"/>
                  </a:lnTo>
                  <a:lnTo>
                    <a:pt x="126" y="104"/>
                  </a:lnTo>
                  <a:lnTo>
                    <a:pt x="120" y="112"/>
                  </a:lnTo>
                  <a:lnTo>
                    <a:pt x="114" y="121"/>
                  </a:lnTo>
                  <a:lnTo>
                    <a:pt x="110" y="130"/>
                  </a:lnTo>
                  <a:lnTo>
                    <a:pt x="106" y="140"/>
                  </a:lnTo>
                  <a:lnTo>
                    <a:pt x="104" y="150"/>
                  </a:lnTo>
                  <a:lnTo>
                    <a:pt x="102" y="160"/>
                  </a:lnTo>
                  <a:lnTo>
                    <a:pt x="102" y="171"/>
                  </a:lnTo>
                  <a:lnTo>
                    <a:pt x="102" y="180"/>
                  </a:lnTo>
                  <a:lnTo>
                    <a:pt x="103" y="189"/>
                  </a:lnTo>
                  <a:lnTo>
                    <a:pt x="105" y="198"/>
                  </a:lnTo>
                  <a:lnTo>
                    <a:pt x="108" y="207"/>
                  </a:lnTo>
                  <a:lnTo>
                    <a:pt x="111" y="215"/>
                  </a:lnTo>
                  <a:lnTo>
                    <a:pt x="115" y="224"/>
                  </a:lnTo>
                  <a:lnTo>
                    <a:pt x="120" y="232"/>
                  </a:lnTo>
                  <a:lnTo>
                    <a:pt x="126" y="239"/>
                  </a:lnTo>
                  <a:lnTo>
                    <a:pt x="126" y="240"/>
                  </a:lnTo>
                  <a:lnTo>
                    <a:pt x="127" y="240"/>
                  </a:lnTo>
                  <a:lnTo>
                    <a:pt x="133" y="249"/>
                  </a:lnTo>
                  <a:lnTo>
                    <a:pt x="137" y="258"/>
                  </a:lnTo>
                  <a:lnTo>
                    <a:pt x="141" y="267"/>
                  </a:lnTo>
                  <a:lnTo>
                    <a:pt x="145" y="277"/>
                  </a:lnTo>
                  <a:lnTo>
                    <a:pt x="148" y="287"/>
                  </a:lnTo>
                  <a:lnTo>
                    <a:pt x="150" y="297"/>
                  </a:lnTo>
                  <a:lnTo>
                    <a:pt x="151" y="307"/>
                  </a:lnTo>
                  <a:lnTo>
                    <a:pt x="152" y="316"/>
                  </a:lnTo>
                  <a:lnTo>
                    <a:pt x="151" y="335"/>
                  </a:lnTo>
                  <a:lnTo>
                    <a:pt x="147" y="352"/>
                  </a:lnTo>
                  <a:lnTo>
                    <a:pt x="140" y="369"/>
                  </a:lnTo>
                  <a:lnTo>
                    <a:pt x="132" y="385"/>
                  </a:lnTo>
                  <a:lnTo>
                    <a:pt x="122" y="399"/>
                  </a:lnTo>
                  <a:lnTo>
                    <a:pt x="110" y="412"/>
                  </a:lnTo>
                  <a:lnTo>
                    <a:pt x="97" y="423"/>
                  </a:lnTo>
                  <a:lnTo>
                    <a:pt x="82" y="432"/>
                  </a:lnTo>
                  <a:lnTo>
                    <a:pt x="88" y="436"/>
                  </a:lnTo>
                  <a:lnTo>
                    <a:pt x="95" y="439"/>
                  </a:lnTo>
                  <a:lnTo>
                    <a:pt x="102" y="442"/>
                  </a:lnTo>
                  <a:lnTo>
                    <a:pt x="109" y="444"/>
                  </a:lnTo>
                  <a:lnTo>
                    <a:pt x="116" y="446"/>
                  </a:lnTo>
                  <a:lnTo>
                    <a:pt x="124" y="447"/>
                  </a:lnTo>
                  <a:lnTo>
                    <a:pt x="132" y="448"/>
                  </a:lnTo>
                  <a:lnTo>
                    <a:pt x="139" y="448"/>
                  </a:lnTo>
                  <a:lnTo>
                    <a:pt x="140" y="448"/>
                  </a:lnTo>
                  <a:lnTo>
                    <a:pt x="142" y="448"/>
                  </a:lnTo>
                  <a:lnTo>
                    <a:pt x="143" y="448"/>
                  </a:lnTo>
                  <a:lnTo>
                    <a:pt x="144" y="448"/>
                  </a:lnTo>
                  <a:lnTo>
                    <a:pt x="152" y="448"/>
                  </a:lnTo>
                  <a:lnTo>
                    <a:pt x="162" y="446"/>
                  </a:lnTo>
                  <a:lnTo>
                    <a:pt x="170" y="444"/>
                  </a:lnTo>
                  <a:lnTo>
                    <a:pt x="179" y="442"/>
                  </a:lnTo>
                  <a:lnTo>
                    <a:pt x="187" y="438"/>
                  </a:lnTo>
                  <a:lnTo>
                    <a:pt x="195" y="434"/>
                  </a:lnTo>
                  <a:lnTo>
                    <a:pt x="202" y="428"/>
                  </a:lnTo>
                  <a:lnTo>
                    <a:pt x="210" y="423"/>
                  </a:lnTo>
                  <a:lnTo>
                    <a:pt x="217" y="416"/>
                  </a:lnTo>
                  <a:lnTo>
                    <a:pt x="224" y="408"/>
                  </a:lnTo>
                  <a:lnTo>
                    <a:pt x="231" y="398"/>
                  </a:lnTo>
                  <a:lnTo>
                    <a:pt x="237" y="389"/>
                  </a:lnTo>
                  <a:lnTo>
                    <a:pt x="241" y="379"/>
                  </a:lnTo>
                  <a:lnTo>
                    <a:pt x="245" y="368"/>
                  </a:lnTo>
                  <a:lnTo>
                    <a:pt x="248" y="357"/>
                  </a:lnTo>
                  <a:lnTo>
                    <a:pt x="250" y="346"/>
                  </a:lnTo>
                  <a:lnTo>
                    <a:pt x="250" y="334"/>
                  </a:lnTo>
                  <a:lnTo>
                    <a:pt x="250" y="325"/>
                  </a:lnTo>
                  <a:lnTo>
                    <a:pt x="249" y="316"/>
                  </a:lnTo>
                  <a:lnTo>
                    <a:pt x="247" y="307"/>
                  </a:lnTo>
                  <a:lnTo>
                    <a:pt x="245" y="298"/>
                  </a:lnTo>
                  <a:lnTo>
                    <a:pt x="241" y="290"/>
                  </a:lnTo>
                  <a:lnTo>
                    <a:pt x="238" y="282"/>
                  </a:lnTo>
                  <a:lnTo>
                    <a:pt x="233" y="274"/>
                  </a:lnTo>
                  <a:lnTo>
                    <a:pt x="229" y="267"/>
                  </a:lnTo>
                  <a:lnTo>
                    <a:pt x="227" y="264"/>
                  </a:lnTo>
                  <a:lnTo>
                    <a:pt x="226" y="262"/>
                  </a:lnTo>
                  <a:lnTo>
                    <a:pt x="225" y="259"/>
                  </a:lnTo>
                  <a:lnTo>
                    <a:pt x="224" y="257"/>
                  </a:lnTo>
                  <a:lnTo>
                    <a:pt x="224" y="256"/>
                  </a:lnTo>
                  <a:lnTo>
                    <a:pt x="223" y="256"/>
                  </a:lnTo>
                  <a:lnTo>
                    <a:pt x="222" y="256"/>
                  </a:lnTo>
                  <a:lnTo>
                    <a:pt x="222" y="255"/>
                  </a:lnTo>
                  <a:lnTo>
                    <a:pt x="217" y="253"/>
                  </a:lnTo>
                  <a:lnTo>
                    <a:pt x="213" y="250"/>
                  </a:lnTo>
                  <a:lnTo>
                    <a:pt x="209" y="246"/>
                  </a:lnTo>
                  <a:lnTo>
                    <a:pt x="207" y="241"/>
                  </a:lnTo>
                  <a:lnTo>
                    <a:pt x="205" y="236"/>
                  </a:lnTo>
                  <a:lnTo>
                    <a:pt x="205" y="231"/>
                  </a:lnTo>
                  <a:lnTo>
                    <a:pt x="205" y="225"/>
                  </a:lnTo>
                  <a:lnTo>
                    <a:pt x="206" y="220"/>
                  </a:lnTo>
                  <a:lnTo>
                    <a:pt x="209" y="215"/>
                  </a:lnTo>
                  <a:lnTo>
                    <a:pt x="212" y="211"/>
                  </a:lnTo>
                  <a:lnTo>
                    <a:pt x="216" y="208"/>
                  </a:lnTo>
                  <a:lnTo>
                    <a:pt x="221" y="205"/>
                  </a:lnTo>
                  <a:lnTo>
                    <a:pt x="226" y="203"/>
                  </a:lnTo>
                  <a:lnTo>
                    <a:pt x="231" y="202"/>
                  </a:lnTo>
                  <a:lnTo>
                    <a:pt x="237" y="203"/>
                  </a:lnTo>
                  <a:lnTo>
                    <a:pt x="242" y="204"/>
                  </a:lnTo>
                  <a:lnTo>
                    <a:pt x="249" y="207"/>
                  </a:lnTo>
                  <a:lnTo>
                    <a:pt x="256" y="209"/>
                  </a:lnTo>
                  <a:lnTo>
                    <a:pt x="263" y="212"/>
                  </a:lnTo>
                  <a:lnTo>
                    <a:pt x="270" y="213"/>
                  </a:lnTo>
                  <a:lnTo>
                    <a:pt x="277" y="216"/>
                  </a:lnTo>
                  <a:lnTo>
                    <a:pt x="285" y="217"/>
                  </a:lnTo>
                  <a:lnTo>
                    <a:pt x="292" y="219"/>
                  </a:lnTo>
                  <a:lnTo>
                    <a:pt x="299" y="220"/>
                  </a:lnTo>
                  <a:lnTo>
                    <a:pt x="305" y="221"/>
                  </a:lnTo>
                  <a:lnTo>
                    <a:pt x="309" y="224"/>
                  </a:lnTo>
                  <a:lnTo>
                    <a:pt x="314" y="227"/>
                  </a:lnTo>
                  <a:lnTo>
                    <a:pt x="317" y="231"/>
                  </a:lnTo>
                  <a:lnTo>
                    <a:pt x="320" y="235"/>
                  </a:lnTo>
                  <a:lnTo>
                    <a:pt x="321" y="240"/>
                  </a:lnTo>
                  <a:lnTo>
                    <a:pt x="323" y="246"/>
                  </a:lnTo>
                  <a:lnTo>
                    <a:pt x="322" y="251"/>
                  </a:lnTo>
                  <a:lnTo>
                    <a:pt x="321" y="257"/>
                  </a:lnTo>
                  <a:lnTo>
                    <a:pt x="319" y="261"/>
                  </a:lnTo>
                  <a:lnTo>
                    <a:pt x="316" y="265"/>
                  </a:lnTo>
                  <a:lnTo>
                    <a:pt x="312" y="268"/>
                  </a:lnTo>
                  <a:lnTo>
                    <a:pt x="308" y="271"/>
                  </a:lnTo>
                  <a:lnTo>
                    <a:pt x="304" y="273"/>
                  </a:lnTo>
                  <a:lnTo>
                    <a:pt x="300" y="274"/>
                  </a:lnTo>
                  <a:lnTo>
                    <a:pt x="294" y="274"/>
                  </a:lnTo>
                  <a:lnTo>
                    <a:pt x="299" y="289"/>
                  </a:lnTo>
                  <a:lnTo>
                    <a:pt x="302" y="304"/>
                  </a:lnTo>
                  <a:lnTo>
                    <a:pt x="305" y="319"/>
                  </a:lnTo>
                  <a:lnTo>
                    <a:pt x="305" y="334"/>
                  </a:lnTo>
                  <a:lnTo>
                    <a:pt x="305" y="351"/>
                  </a:lnTo>
                  <a:lnTo>
                    <a:pt x="302" y="368"/>
                  </a:lnTo>
                  <a:lnTo>
                    <a:pt x="298" y="384"/>
                  </a:lnTo>
                  <a:lnTo>
                    <a:pt x="293" y="400"/>
                  </a:lnTo>
                  <a:lnTo>
                    <a:pt x="285" y="415"/>
                  </a:lnTo>
                  <a:lnTo>
                    <a:pt x="277" y="429"/>
                  </a:lnTo>
                  <a:lnTo>
                    <a:pt x="267" y="443"/>
                  </a:lnTo>
                  <a:lnTo>
                    <a:pt x="255" y="455"/>
                  </a:lnTo>
                  <a:lnTo>
                    <a:pt x="249" y="461"/>
                  </a:lnTo>
                  <a:lnTo>
                    <a:pt x="243" y="467"/>
                  </a:lnTo>
                  <a:lnTo>
                    <a:pt x="236" y="472"/>
                  </a:lnTo>
                  <a:lnTo>
                    <a:pt x="229" y="477"/>
                  </a:lnTo>
                  <a:lnTo>
                    <a:pt x="222" y="481"/>
                  </a:lnTo>
                  <a:lnTo>
                    <a:pt x="214" y="485"/>
                  </a:lnTo>
                  <a:lnTo>
                    <a:pt x="207" y="489"/>
                  </a:lnTo>
                  <a:lnTo>
                    <a:pt x="199" y="492"/>
                  </a:lnTo>
                  <a:lnTo>
                    <a:pt x="199" y="553"/>
                  </a:lnTo>
                  <a:lnTo>
                    <a:pt x="389" y="553"/>
                  </a:lnTo>
                  <a:lnTo>
                    <a:pt x="377" y="547"/>
                  </a:lnTo>
                  <a:lnTo>
                    <a:pt x="365" y="539"/>
                  </a:lnTo>
                  <a:lnTo>
                    <a:pt x="355" y="530"/>
                  </a:lnTo>
                  <a:lnTo>
                    <a:pt x="345" y="520"/>
                  </a:lnTo>
                  <a:lnTo>
                    <a:pt x="336" y="510"/>
                  </a:lnTo>
                  <a:lnTo>
                    <a:pt x="328" y="498"/>
                  </a:lnTo>
                  <a:lnTo>
                    <a:pt x="323" y="485"/>
                  </a:lnTo>
                  <a:lnTo>
                    <a:pt x="318" y="471"/>
                  </a:lnTo>
                  <a:lnTo>
                    <a:pt x="309" y="436"/>
                  </a:lnTo>
                  <a:lnTo>
                    <a:pt x="427" y="436"/>
                  </a:lnTo>
                  <a:lnTo>
                    <a:pt x="427" y="385"/>
                  </a:lnTo>
                  <a:lnTo>
                    <a:pt x="485" y="385"/>
                  </a:lnTo>
                  <a:lnTo>
                    <a:pt x="479" y="374"/>
                  </a:lnTo>
                  <a:lnTo>
                    <a:pt x="474" y="362"/>
                  </a:lnTo>
                  <a:lnTo>
                    <a:pt x="469" y="350"/>
                  </a:lnTo>
                  <a:lnTo>
                    <a:pt x="464" y="337"/>
                  </a:lnTo>
                  <a:lnTo>
                    <a:pt x="460" y="323"/>
                  </a:lnTo>
                  <a:lnTo>
                    <a:pt x="456" y="309"/>
                  </a:lnTo>
                  <a:lnTo>
                    <a:pt x="453" y="294"/>
                  </a:lnTo>
                  <a:lnTo>
                    <a:pt x="449" y="279"/>
                  </a:lnTo>
                  <a:lnTo>
                    <a:pt x="446" y="262"/>
                  </a:lnTo>
                  <a:lnTo>
                    <a:pt x="444" y="245"/>
                  </a:lnTo>
                  <a:lnTo>
                    <a:pt x="443" y="228"/>
                  </a:lnTo>
                  <a:lnTo>
                    <a:pt x="442" y="212"/>
                  </a:lnTo>
                  <a:lnTo>
                    <a:pt x="497" y="211"/>
                  </a:lnTo>
                  <a:lnTo>
                    <a:pt x="498" y="225"/>
                  </a:lnTo>
                  <a:lnTo>
                    <a:pt x="499" y="240"/>
                  </a:lnTo>
                  <a:lnTo>
                    <a:pt x="501" y="254"/>
                  </a:lnTo>
                  <a:lnTo>
                    <a:pt x="503" y="269"/>
                  </a:lnTo>
                  <a:lnTo>
                    <a:pt x="508" y="289"/>
                  </a:lnTo>
                  <a:lnTo>
                    <a:pt x="513" y="309"/>
                  </a:lnTo>
                  <a:lnTo>
                    <a:pt x="519" y="327"/>
                  </a:lnTo>
                  <a:lnTo>
                    <a:pt x="526" y="344"/>
                  </a:lnTo>
                  <a:lnTo>
                    <a:pt x="533" y="359"/>
                  </a:lnTo>
                  <a:lnTo>
                    <a:pt x="540" y="372"/>
                  </a:lnTo>
                  <a:lnTo>
                    <a:pt x="548" y="383"/>
                  </a:lnTo>
                  <a:lnTo>
                    <a:pt x="557" y="392"/>
                  </a:lnTo>
                  <a:lnTo>
                    <a:pt x="566" y="400"/>
                  </a:lnTo>
                  <a:lnTo>
                    <a:pt x="566" y="440"/>
                  </a:lnTo>
                  <a:lnTo>
                    <a:pt x="482" y="440"/>
                  </a:lnTo>
                  <a:lnTo>
                    <a:pt x="482" y="492"/>
                  </a:lnTo>
                  <a:lnTo>
                    <a:pt x="394" y="492"/>
                  </a:lnTo>
                  <a:lnTo>
                    <a:pt x="401" y="497"/>
                  </a:lnTo>
                  <a:lnTo>
                    <a:pt x="408" y="501"/>
                  </a:lnTo>
                  <a:lnTo>
                    <a:pt x="416" y="505"/>
                  </a:lnTo>
                  <a:lnTo>
                    <a:pt x="424" y="508"/>
                  </a:lnTo>
                  <a:lnTo>
                    <a:pt x="432" y="511"/>
                  </a:lnTo>
                  <a:lnTo>
                    <a:pt x="440" y="513"/>
                  </a:lnTo>
                  <a:lnTo>
                    <a:pt x="449" y="515"/>
                  </a:lnTo>
                  <a:lnTo>
                    <a:pt x="457" y="516"/>
                  </a:lnTo>
                  <a:lnTo>
                    <a:pt x="482" y="518"/>
                  </a:lnTo>
                  <a:lnTo>
                    <a:pt x="482" y="608"/>
                  </a:lnTo>
                  <a:lnTo>
                    <a:pt x="144" y="608"/>
                  </a:lnTo>
                  <a:lnTo>
                    <a:pt x="144" y="503"/>
                  </a:lnTo>
                  <a:lnTo>
                    <a:pt x="143" y="504"/>
                  </a:lnTo>
                  <a:lnTo>
                    <a:pt x="142" y="504"/>
                  </a:lnTo>
                  <a:lnTo>
                    <a:pt x="140" y="504"/>
                  </a:lnTo>
                  <a:lnTo>
                    <a:pt x="139" y="504"/>
                  </a:lnTo>
                  <a:lnTo>
                    <a:pt x="129" y="503"/>
                  </a:lnTo>
                  <a:lnTo>
                    <a:pt x="120" y="502"/>
                  </a:lnTo>
                  <a:lnTo>
                    <a:pt x="110" y="501"/>
                  </a:lnTo>
                  <a:lnTo>
                    <a:pt x="101" y="499"/>
                  </a:lnTo>
                  <a:lnTo>
                    <a:pt x="91" y="497"/>
                  </a:lnTo>
                  <a:lnTo>
                    <a:pt x="82" y="493"/>
                  </a:lnTo>
                  <a:lnTo>
                    <a:pt x="73" y="490"/>
                  </a:lnTo>
                  <a:lnTo>
                    <a:pt x="64" y="486"/>
                  </a:lnTo>
                  <a:lnTo>
                    <a:pt x="56" y="481"/>
                  </a:lnTo>
                  <a:lnTo>
                    <a:pt x="48" y="476"/>
                  </a:lnTo>
                  <a:lnTo>
                    <a:pt x="40" y="471"/>
                  </a:lnTo>
                  <a:lnTo>
                    <a:pt x="33" y="465"/>
                  </a:lnTo>
                  <a:lnTo>
                    <a:pt x="25" y="458"/>
                  </a:lnTo>
                  <a:lnTo>
                    <a:pt x="18" y="451"/>
                  </a:lnTo>
                  <a:lnTo>
                    <a:pt x="12" y="444"/>
                  </a:lnTo>
                  <a:lnTo>
                    <a:pt x="6" y="436"/>
                  </a:lnTo>
                  <a:lnTo>
                    <a:pt x="2" y="429"/>
                  </a:lnTo>
                  <a:lnTo>
                    <a:pt x="0" y="422"/>
                  </a:lnTo>
                  <a:lnTo>
                    <a:pt x="0" y="415"/>
                  </a:lnTo>
                  <a:lnTo>
                    <a:pt x="3" y="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Freeform 42"/>
            <p:cNvSpPr>
              <a:spLocks/>
            </p:cNvSpPr>
            <p:nvPr/>
          </p:nvSpPr>
          <p:spPr bwMode="auto">
            <a:xfrm>
              <a:off x="2047" y="3558"/>
              <a:ext cx="200" cy="200"/>
            </a:xfrm>
            <a:custGeom>
              <a:avLst/>
              <a:gdLst>
                <a:gd name="T0" fmla="*/ 37 w 200"/>
                <a:gd name="T1" fmla="*/ 177 h 200"/>
                <a:gd name="T2" fmla="*/ 53 w 200"/>
                <a:gd name="T3" fmla="*/ 188 h 200"/>
                <a:gd name="T4" fmla="*/ 71 w 200"/>
                <a:gd name="T5" fmla="*/ 196 h 200"/>
                <a:gd name="T6" fmla="*/ 90 w 200"/>
                <a:gd name="T7" fmla="*/ 199 h 200"/>
                <a:gd name="T8" fmla="*/ 110 w 200"/>
                <a:gd name="T9" fmla="*/ 199 h 200"/>
                <a:gd name="T10" fmla="*/ 129 w 200"/>
                <a:gd name="T11" fmla="*/ 196 h 200"/>
                <a:gd name="T12" fmla="*/ 147 w 200"/>
                <a:gd name="T13" fmla="*/ 188 h 200"/>
                <a:gd name="T14" fmla="*/ 163 w 200"/>
                <a:gd name="T15" fmla="*/ 177 h 200"/>
                <a:gd name="T16" fmla="*/ 178 w 200"/>
                <a:gd name="T17" fmla="*/ 163 h 200"/>
                <a:gd name="T18" fmla="*/ 188 w 200"/>
                <a:gd name="T19" fmla="*/ 147 h 200"/>
                <a:gd name="T20" fmla="*/ 196 w 200"/>
                <a:gd name="T21" fmla="*/ 129 h 200"/>
                <a:gd name="T22" fmla="*/ 199 w 200"/>
                <a:gd name="T23" fmla="*/ 109 h 200"/>
                <a:gd name="T24" fmla="*/ 199 w 200"/>
                <a:gd name="T25" fmla="*/ 89 h 200"/>
                <a:gd name="T26" fmla="*/ 195 w 200"/>
                <a:gd name="T27" fmla="*/ 70 h 200"/>
                <a:gd name="T28" fmla="*/ 188 w 200"/>
                <a:gd name="T29" fmla="*/ 52 h 200"/>
                <a:gd name="T30" fmla="*/ 177 w 200"/>
                <a:gd name="T31" fmla="*/ 36 h 200"/>
                <a:gd name="T32" fmla="*/ 164 w 200"/>
                <a:gd name="T33" fmla="*/ 23 h 200"/>
                <a:gd name="T34" fmla="*/ 148 w 200"/>
                <a:gd name="T35" fmla="*/ 12 h 200"/>
                <a:gd name="T36" fmla="*/ 130 w 200"/>
                <a:gd name="T37" fmla="*/ 4 h 200"/>
                <a:gd name="T38" fmla="*/ 110 w 200"/>
                <a:gd name="T39" fmla="*/ 0 h 200"/>
                <a:gd name="T40" fmla="*/ 90 w 200"/>
                <a:gd name="T41" fmla="*/ 0 h 200"/>
                <a:gd name="T42" fmla="*/ 71 w 200"/>
                <a:gd name="T43" fmla="*/ 4 h 200"/>
                <a:gd name="T44" fmla="*/ 53 w 200"/>
                <a:gd name="T45" fmla="*/ 11 h 200"/>
                <a:gd name="T46" fmla="*/ 37 w 200"/>
                <a:gd name="T47" fmla="*/ 22 h 200"/>
                <a:gd name="T48" fmla="*/ 23 w 200"/>
                <a:gd name="T49" fmla="*/ 36 h 200"/>
                <a:gd name="T50" fmla="*/ 12 w 200"/>
                <a:gd name="T51" fmla="*/ 52 h 200"/>
                <a:gd name="T52" fmla="*/ 4 w 200"/>
                <a:gd name="T53" fmla="*/ 71 h 200"/>
                <a:gd name="T54" fmla="*/ 0 w 200"/>
                <a:gd name="T55" fmla="*/ 90 h 200"/>
                <a:gd name="T56" fmla="*/ 0 w 200"/>
                <a:gd name="T57" fmla="*/ 109 h 200"/>
                <a:gd name="T58" fmla="*/ 4 w 200"/>
                <a:gd name="T59" fmla="*/ 129 h 200"/>
                <a:gd name="T60" fmla="*/ 12 w 200"/>
                <a:gd name="T61" fmla="*/ 147 h 200"/>
                <a:gd name="T62" fmla="*/ 23 w 200"/>
                <a:gd name="T63" fmla="*/ 163 h 2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0"/>
                <a:gd name="T97" fmla="*/ 0 h 200"/>
                <a:gd name="T98" fmla="*/ 200 w 200"/>
                <a:gd name="T99" fmla="*/ 200 h 2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0" h="200">
                  <a:moveTo>
                    <a:pt x="29" y="170"/>
                  </a:moveTo>
                  <a:lnTo>
                    <a:pt x="37" y="177"/>
                  </a:lnTo>
                  <a:lnTo>
                    <a:pt x="45" y="183"/>
                  </a:lnTo>
                  <a:lnTo>
                    <a:pt x="53" y="188"/>
                  </a:lnTo>
                  <a:lnTo>
                    <a:pt x="61" y="192"/>
                  </a:lnTo>
                  <a:lnTo>
                    <a:pt x="71" y="196"/>
                  </a:lnTo>
                  <a:lnTo>
                    <a:pt x="80" y="198"/>
                  </a:lnTo>
                  <a:lnTo>
                    <a:pt x="90" y="199"/>
                  </a:lnTo>
                  <a:lnTo>
                    <a:pt x="100" y="200"/>
                  </a:lnTo>
                  <a:lnTo>
                    <a:pt x="110" y="199"/>
                  </a:lnTo>
                  <a:lnTo>
                    <a:pt x="119" y="198"/>
                  </a:lnTo>
                  <a:lnTo>
                    <a:pt x="129" y="196"/>
                  </a:lnTo>
                  <a:lnTo>
                    <a:pt x="138" y="192"/>
                  </a:lnTo>
                  <a:lnTo>
                    <a:pt x="147" y="188"/>
                  </a:lnTo>
                  <a:lnTo>
                    <a:pt x="155" y="183"/>
                  </a:lnTo>
                  <a:lnTo>
                    <a:pt x="163" y="177"/>
                  </a:lnTo>
                  <a:lnTo>
                    <a:pt x="171" y="170"/>
                  </a:lnTo>
                  <a:lnTo>
                    <a:pt x="178" y="163"/>
                  </a:lnTo>
                  <a:lnTo>
                    <a:pt x="183" y="155"/>
                  </a:lnTo>
                  <a:lnTo>
                    <a:pt x="188" y="147"/>
                  </a:lnTo>
                  <a:lnTo>
                    <a:pt x="192" y="138"/>
                  </a:lnTo>
                  <a:lnTo>
                    <a:pt x="196" y="129"/>
                  </a:lnTo>
                  <a:lnTo>
                    <a:pt x="198" y="120"/>
                  </a:lnTo>
                  <a:lnTo>
                    <a:pt x="199" y="109"/>
                  </a:lnTo>
                  <a:lnTo>
                    <a:pt x="200" y="100"/>
                  </a:lnTo>
                  <a:lnTo>
                    <a:pt x="199" y="89"/>
                  </a:lnTo>
                  <a:lnTo>
                    <a:pt x="198" y="79"/>
                  </a:lnTo>
                  <a:lnTo>
                    <a:pt x="195" y="70"/>
                  </a:lnTo>
                  <a:lnTo>
                    <a:pt x="192" y="61"/>
                  </a:lnTo>
                  <a:lnTo>
                    <a:pt x="188" y="52"/>
                  </a:lnTo>
                  <a:lnTo>
                    <a:pt x="183" y="44"/>
                  </a:lnTo>
                  <a:lnTo>
                    <a:pt x="177" y="36"/>
                  </a:lnTo>
                  <a:lnTo>
                    <a:pt x="171" y="29"/>
                  </a:lnTo>
                  <a:lnTo>
                    <a:pt x="164" y="23"/>
                  </a:lnTo>
                  <a:lnTo>
                    <a:pt x="156" y="17"/>
                  </a:lnTo>
                  <a:lnTo>
                    <a:pt x="148" y="12"/>
                  </a:lnTo>
                  <a:lnTo>
                    <a:pt x="139" y="8"/>
                  </a:lnTo>
                  <a:lnTo>
                    <a:pt x="130" y="4"/>
                  </a:lnTo>
                  <a:lnTo>
                    <a:pt x="120" y="2"/>
                  </a:lnTo>
                  <a:lnTo>
                    <a:pt x="110" y="0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0" y="1"/>
                  </a:lnTo>
                  <a:lnTo>
                    <a:pt x="71" y="4"/>
                  </a:lnTo>
                  <a:lnTo>
                    <a:pt x="61" y="7"/>
                  </a:lnTo>
                  <a:lnTo>
                    <a:pt x="53" y="11"/>
                  </a:lnTo>
                  <a:lnTo>
                    <a:pt x="45" y="16"/>
                  </a:lnTo>
                  <a:lnTo>
                    <a:pt x="37" y="22"/>
                  </a:lnTo>
                  <a:lnTo>
                    <a:pt x="29" y="29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2" y="52"/>
                  </a:lnTo>
                  <a:lnTo>
                    <a:pt x="8" y="62"/>
                  </a:lnTo>
                  <a:lnTo>
                    <a:pt x="4" y="71"/>
                  </a:lnTo>
                  <a:lnTo>
                    <a:pt x="2" y="80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0" y="109"/>
                  </a:lnTo>
                  <a:lnTo>
                    <a:pt x="2" y="120"/>
                  </a:lnTo>
                  <a:lnTo>
                    <a:pt x="4" y="129"/>
                  </a:lnTo>
                  <a:lnTo>
                    <a:pt x="8" y="138"/>
                  </a:lnTo>
                  <a:lnTo>
                    <a:pt x="12" y="147"/>
                  </a:lnTo>
                  <a:lnTo>
                    <a:pt x="17" y="155"/>
                  </a:lnTo>
                  <a:lnTo>
                    <a:pt x="23" y="163"/>
                  </a:lnTo>
                  <a:lnTo>
                    <a:pt x="29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Freeform 43"/>
            <p:cNvSpPr>
              <a:spLocks/>
            </p:cNvSpPr>
            <p:nvPr/>
          </p:nvSpPr>
          <p:spPr bwMode="auto">
            <a:xfrm>
              <a:off x="2099" y="3609"/>
              <a:ext cx="96" cy="97"/>
            </a:xfrm>
            <a:custGeom>
              <a:avLst/>
              <a:gdLst>
                <a:gd name="T0" fmla="*/ 0 w 96"/>
                <a:gd name="T1" fmla="*/ 49 h 97"/>
                <a:gd name="T2" fmla="*/ 1 w 96"/>
                <a:gd name="T3" fmla="*/ 39 h 97"/>
                <a:gd name="T4" fmla="*/ 4 w 96"/>
                <a:gd name="T5" fmla="*/ 30 h 97"/>
                <a:gd name="T6" fmla="*/ 8 w 96"/>
                <a:gd name="T7" fmla="*/ 22 h 97"/>
                <a:gd name="T8" fmla="*/ 14 w 96"/>
                <a:gd name="T9" fmla="*/ 15 h 97"/>
                <a:gd name="T10" fmla="*/ 17 w 96"/>
                <a:gd name="T11" fmla="*/ 11 h 97"/>
                <a:gd name="T12" fmla="*/ 21 w 96"/>
                <a:gd name="T13" fmla="*/ 8 h 97"/>
                <a:gd name="T14" fmla="*/ 25 w 96"/>
                <a:gd name="T15" fmla="*/ 6 h 97"/>
                <a:gd name="T16" fmla="*/ 29 w 96"/>
                <a:gd name="T17" fmla="*/ 4 h 97"/>
                <a:gd name="T18" fmla="*/ 34 w 96"/>
                <a:gd name="T19" fmla="*/ 3 h 97"/>
                <a:gd name="T20" fmla="*/ 38 w 96"/>
                <a:gd name="T21" fmla="*/ 1 h 97"/>
                <a:gd name="T22" fmla="*/ 43 w 96"/>
                <a:gd name="T23" fmla="*/ 0 h 97"/>
                <a:gd name="T24" fmla="*/ 48 w 96"/>
                <a:gd name="T25" fmla="*/ 0 h 97"/>
                <a:gd name="T26" fmla="*/ 52 w 96"/>
                <a:gd name="T27" fmla="*/ 0 h 97"/>
                <a:gd name="T28" fmla="*/ 57 w 96"/>
                <a:gd name="T29" fmla="*/ 1 h 97"/>
                <a:gd name="T30" fmla="*/ 62 w 96"/>
                <a:gd name="T31" fmla="*/ 3 h 97"/>
                <a:gd name="T32" fmla="*/ 66 w 96"/>
                <a:gd name="T33" fmla="*/ 4 h 97"/>
                <a:gd name="T34" fmla="*/ 70 w 96"/>
                <a:gd name="T35" fmla="*/ 6 h 97"/>
                <a:gd name="T36" fmla="*/ 74 w 96"/>
                <a:gd name="T37" fmla="*/ 8 h 97"/>
                <a:gd name="T38" fmla="*/ 78 w 96"/>
                <a:gd name="T39" fmla="*/ 11 h 97"/>
                <a:gd name="T40" fmla="*/ 82 w 96"/>
                <a:gd name="T41" fmla="*/ 15 h 97"/>
                <a:gd name="T42" fmla="*/ 88 w 96"/>
                <a:gd name="T43" fmla="*/ 22 h 97"/>
                <a:gd name="T44" fmla="*/ 93 w 96"/>
                <a:gd name="T45" fmla="*/ 30 h 97"/>
                <a:gd name="T46" fmla="*/ 95 w 96"/>
                <a:gd name="T47" fmla="*/ 39 h 97"/>
                <a:gd name="T48" fmla="*/ 96 w 96"/>
                <a:gd name="T49" fmla="*/ 49 h 97"/>
                <a:gd name="T50" fmla="*/ 95 w 96"/>
                <a:gd name="T51" fmla="*/ 58 h 97"/>
                <a:gd name="T52" fmla="*/ 93 w 96"/>
                <a:gd name="T53" fmla="*/ 68 h 97"/>
                <a:gd name="T54" fmla="*/ 88 w 96"/>
                <a:gd name="T55" fmla="*/ 76 h 97"/>
                <a:gd name="T56" fmla="*/ 82 w 96"/>
                <a:gd name="T57" fmla="*/ 83 h 97"/>
                <a:gd name="T58" fmla="*/ 78 w 96"/>
                <a:gd name="T59" fmla="*/ 87 h 97"/>
                <a:gd name="T60" fmla="*/ 74 w 96"/>
                <a:gd name="T61" fmla="*/ 89 h 97"/>
                <a:gd name="T62" fmla="*/ 70 w 96"/>
                <a:gd name="T63" fmla="*/ 92 h 97"/>
                <a:gd name="T64" fmla="*/ 66 w 96"/>
                <a:gd name="T65" fmla="*/ 93 h 97"/>
                <a:gd name="T66" fmla="*/ 62 w 96"/>
                <a:gd name="T67" fmla="*/ 95 h 97"/>
                <a:gd name="T68" fmla="*/ 57 w 96"/>
                <a:gd name="T69" fmla="*/ 96 h 97"/>
                <a:gd name="T70" fmla="*/ 52 w 96"/>
                <a:gd name="T71" fmla="*/ 97 h 97"/>
                <a:gd name="T72" fmla="*/ 48 w 96"/>
                <a:gd name="T73" fmla="*/ 97 h 97"/>
                <a:gd name="T74" fmla="*/ 38 w 96"/>
                <a:gd name="T75" fmla="*/ 96 h 97"/>
                <a:gd name="T76" fmla="*/ 29 w 96"/>
                <a:gd name="T77" fmla="*/ 93 h 97"/>
                <a:gd name="T78" fmla="*/ 21 w 96"/>
                <a:gd name="T79" fmla="*/ 89 h 97"/>
                <a:gd name="T80" fmla="*/ 13 w 96"/>
                <a:gd name="T81" fmla="*/ 83 h 97"/>
                <a:gd name="T82" fmla="*/ 8 w 96"/>
                <a:gd name="T83" fmla="*/ 76 h 97"/>
                <a:gd name="T84" fmla="*/ 4 w 96"/>
                <a:gd name="T85" fmla="*/ 68 h 97"/>
                <a:gd name="T86" fmla="*/ 1 w 96"/>
                <a:gd name="T87" fmla="*/ 58 h 97"/>
                <a:gd name="T88" fmla="*/ 0 w 96"/>
                <a:gd name="T89" fmla="*/ 49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6"/>
                <a:gd name="T136" fmla="*/ 0 h 97"/>
                <a:gd name="T137" fmla="*/ 96 w 96"/>
                <a:gd name="T138" fmla="*/ 97 h 9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6" h="97">
                  <a:moveTo>
                    <a:pt x="0" y="49"/>
                  </a:moveTo>
                  <a:lnTo>
                    <a:pt x="1" y="39"/>
                  </a:lnTo>
                  <a:lnTo>
                    <a:pt x="4" y="30"/>
                  </a:lnTo>
                  <a:lnTo>
                    <a:pt x="8" y="22"/>
                  </a:lnTo>
                  <a:lnTo>
                    <a:pt x="14" y="15"/>
                  </a:lnTo>
                  <a:lnTo>
                    <a:pt x="17" y="11"/>
                  </a:lnTo>
                  <a:lnTo>
                    <a:pt x="21" y="8"/>
                  </a:lnTo>
                  <a:lnTo>
                    <a:pt x="25" y="6"/>
                  </a:lnTo>
                  <a:lnTo>
                    <a:pt x="29" y="4"/>
                  </a:lnTo>
                  <a:lnTo>
                    <a:pt x="34" y="3"/>
                  </a:lnTo>
                  <a:lnTo>
                    <a:pt x="38" y="1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2" y="3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4" y="8"/>
                  </a:lnTo>
                  <a:lnTo>
                    <a:pt x="78" y="11"/>
                  </a:lnTo>
                  <a:lnTo>
                    <a:pt x="82" y="15"/>
                  </a:lnTo>
                  <a:lnTo>
                    <a:pt x="88" y="22"/>
                  </a:lnTo>
                  <a:lnTo>
                    <a:pt x="93" y="30"/>
                  </a:lnTo>
                  <a:lnTo>
                    <a:pt x="95" y="39"/>
                  </a:lnTo>
                  <a:lnTo>
                    <a:pt x="96" y="49"/>
                  </a:lnTo>
                  <a:lnTo>
                    <a:pt x="95" y="58"/>
                  </a:lnTo>
                  <a:lnTo>
                    <a:pt x="93" y="68"/>
                  </a:lnTo>
                  <a:lnTo>
                    <a:pt x="88" y="76"/>
                  </a:lnTo>
                  <a:lnTo>
                    <a:pt x="82" y="83"/>
                  </a:lnTo>
                  <a:lnTo>
                    <a:pt x="78" y="87"/>
                  </a:lnTo>
                  <a:lnTo>
                    <a:pt x="74" y="89"/>
                  </a:lnTo>
                  <a:lnTo>
                    <a:pt x="70" y="92"/>
                  </a:lnTo>
                  <a:lnTo>
                    <a:pt x="66" y="93"/>
                  </a:lnTo>
                  <a:lnTo>
                    <a:pt x="62" y="95"/>
                  </a:lnTo>
                  <a:lnTo>
                    <a:pt x="57" y="96"/>
                  </a:lnTo>
                  <a:lnTo>
                    <a:pt x="52" y="97"/>
                  </a:lnTo>
                  <a:lnTo>
                    <a:pt x="48" y="97"/>
                  </a:lnTo>
                  <a:lnTo>
                    <a:pt x="38" y="96"/>
                  </a:lnTo>
                  <a:lnTo>
                    <a:pt x="29" y="93"/>
                  </a:lnTo>
                  <a:lnTo>
                    <a:pt x="21" y="89"/>
                  </a:lnTo>
                  <a:lnTo>
                    <a:pt x="13" y="83"/>
                  </a:lnTo>
                  <a:lnTo>
                    <a:pt x="8" y="76"/>
                  </a:lnTo>
                  <a:lnTo>
                    <a:pt x="4" y="68"/>
                  </a:lnTo>
                  <a:lnTo>
                    <a:pt x="1" y="5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1" name="Freeform 44"/>
            <p:cNvSpPr>
              <a:spLocks/>
            </p:cNvSpPr>
            <p:nvPr/>
          </p:nvSpPr>
          <p:spPr bwMode="auto">
            <a:xfrm>
              <a:off x="1975" y="3644"/>
              <a:ext cx="27" cy="27"/>
            </a:xfrm>
            <a:custGeom>
              <a:avLst/>
              <a:gdLst>
                <a:gd name="T0" fmla="*/ 14 w 27"/>
                <a:gd name="T1" fmla="*/ 27 h 27"/>
                <a:gd name="T2" fmla="*/ 19 w 27"/>
                <a:gd name="T3" fmla="*/ 26 h 27"/>
                <a:gd name="T4" fmla="*/ 23 w 27"/>
                <a:gd name="T5" fmla="*/ 23 h 27"/>
                <a:gd name="T6" fmla="*/ 26 w 27"/>
                <a:gd name="T7" fmla="*/ 19 h 27"/>
                <a:gd name="T8" fmla="*/ 27 w 27"/>
                <a:gd name="T9" fmla="*/ 14 h 27"/>
                <a:gd name="T10" fmla="*/ 26 w 27"/>
                <a:gd name="T11" fmla="*/ 8 h 27"/>
                <a:gd name="T12" fmla="*/ 23 w 27"/>
                <a:gd name="T13" fmla="*/ 4 h 27"/>
                <a:gd name="T14" fmla="*/ 19 w 27"/>
                <a:gd name="T15" fmla="*/ 2 h 27"/>
                <a:gd name="T16" fmla="*/ 14 w 27"/>
                <a:gd name="T17" fmla="*/ 0 h 27"/>
                <a:gd name="T18" fmla="*/ 9 w 27"/>
                <a:gd name="T19" fmla="*/ 2 h 27"/>
                <a:gd name="T20" fmla="*/ 4 w 27"/>
                <a:gd name="T21" fmla="*/ 4 h 27"/>
                <a:gd name="T22" fmla="*/ 1 w 27"/>
                <a:gd name="T23" fmla="*/ 8 h 27"/>
                <a:gd name="T24" fmla="*/ 0 w 27"/>
                <a:gd name="T25" fmla="*/ 14 h 27"/>
                <a:gd name="T26" fmla="*/ 1 w 27"/>
                <a:gd name="T27" fmla="*/ 19 h 27"/>
                <a:gd name="T28" fmla="*/ 4 w 27"/>
                <a:gd name="T29" fmla="*/ 23 h 27"/>
                <a:gd name="T30" fmla="*/ 9 w 27"/>
                <a:gd name="T31" fmla="*/ 26 h 27"/>
                <a:gd name="T32" fmla="*/ 14 w 27"/>
                <a:gd name="T33" fmla="*/ 27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27"/>
                <a:gd name="T53" fmla="*/ 27 w 27"/>
                <a:gd name="T54" fmla="*/ 27 h 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27">
                  <a:moveTo>
                    <a:pt x="14" y="27"/>
                  </a:moveTo>
                  <a:lnTo>
                    <a:pt x="19" y="26"/>
                  </a:lnTo>
                  <a:lnTo>
                    <a:pt x="23" y="23"/>
                  </a:lnTo>
                  <a:lnTo>
                    <a:pt x="26" y="19"/>
                  </a:lnTo>
                  <a:lnTo>
                    <a:pt x="27" y="14"/>
                  </a:lnTo>
                  <a:lnTo>
                    <a:pt x="26" y="8"/>
                  </a:lnTo>
                  <a:lnTo>
                    <a:pt x="23" y="4"/>
                  </a:lnTo>
                  <a:lnTo>
                    <a:pt x="19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Freeform 45"/>
            <p:cNvSpPr>
              <a:spLocks/>
            </p:cNvSpPr>
            <p:nvPr/>
          </p:nvSpPr>
          <p:spPr bwMode="auto">
            <a:xfrm>
              <a:off x="2134" y="3644"/>
              <a:ext cx="26" cy="27"/>
            </a:xfrm>
            <a:custGeom>
              <a:avLst/>
              <a:gdLst>
                <a:gd name="T0" fmla="*/ 13 w 26"/>
                <a:gd name="T1" fmla="*/ 27 h 27"/>
                <a:gd name="T2" fmla="*/ 18 w 26"/>
                <a:gd name="T3" fmla="*/ 26 h 27"/>
                <a:gd name="T4" fmla="*/ 22 w 26"/>
                <a:gd name="T5" fmla="*/ 23 h 27"/>
                <a:gd name="T6" fmla="*/ 25 w 26"/>
                <a:gd name="T7" fmla="*/ 19 h 27"/>
                <a:gd name="T8" fmla="*/ 26 w 26"/>
                <a:gd name="T9" fmla="*/ 14 h 27"/>
                <a:gd name="T10" fmla="*/ 25 w 26"/>
                <a:gd name="T11" fmla="*/ 8 h 27"/>
                <a:gd name="T12" fmla="*/ 22 w 26"/>
                <a:gd name="T13" fmla="*/ 4 h 27"/>
                <a:gd name="T14" fmla="*/ 18 w 26"/>
                <a:gd name="T15" fmla="*/ 2 h 27"/>
                <a:gd name="T16" fmla="*/ 13 w 26"/>
                <a:gd name="T17" fmla="*/ 0 h 27"/>
                <a:gd name="T18" fmla="*/ 8 w 26"/>
                <a:gd name="T19" fmla="*/ 2 h 27"/>
                <a:gd name="T20" fmla="*/ 4 w 26"/>
                <a:gd name="T21" fmla="*/ 4 h 27"/>
                <a:gd name="T22" fmla="*/ 1 w 26"/>
                <a:gd name="T23" fmla="*/ 8 h 27"/>
                <a:gd name="T24" fmla="*/ 0 w 26"/>
                <a:gd name="T25" fmla="*/ 14 h 27"/>
                <a:gd name="T26" fmla="*/ 1 w 26"/>
                <a:gd name="T27" fmla="*/ 19 h 27"/>
                <a:gd name="T28" fmla="*/ 4 w 26"/>
                <a:gd name="T29" fmla="*/ 23 h 27"/>
                <a:gd name="T30" fmla="*/ 8 w 26"/>
                <a:gd name="T31" fmla="*/ 26 h 27"/>
                <a:gd name="T32" fmla="*/ 13 w 26"/>
                <a:gd name="T33" fmla="*/ 27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27"/>
                <a:gd name="T53" fmla="*/ 26 w 26"/>
                <a:gd name="T54" fmla="*/ 27 h 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27">
                  <a:moveTo>
                    <a:pt x="13" y="27"/>
                  </a:moveTo>
                  <a:lnTo>
                    <a:pt x="18" y="26"/>
                  </a:lnTo>
                  <a:lnTo>
                    <a:pt x="22" y="23"/>
                  </a:lnTo>
                  <a:lnTo>
                    <a:pt x="25" y="19"/>
                  </a:lnTo>
                  <a:lnTo>
                    <a:pt x="26" y="14"/>
                  </a:lnTo>
                  <a:lnTo>
                    <a:pt x="25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3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1" name="Group 72"/>
          <p:cNvGrpSpPr>
            <a:grpSpLocks/>
          </p:cNvGrpSpPr>
          <p:nvPr/>
        </p:nvGrpSpPr>
        <p:grpSpPr bwMode="auto">
          <a:xfrm flipH="1">
            <a:off x="3962400" y="1674296"/>
            <a:ext cx="1492250" cy="1060966"/>
            <a:chOff x="1552427" y="4024308"/>
            <a:chExt cx="2333773" cy="1858158"/>
          </a:xfrm>
        </p:grpSpPr>
        <p:sp>
          <p:nvSpPr>
            <p:cNvPr id="74" name="Oval Callout 73"/>
            <p:cNvSpPr/>
            <p:nvPr/>
          </p:nvSpPr>
          <p:spPr>
            <a:xfrm>
              <a:off x="1599598" y="4114182"/>
              <a:ext cx="2286602" cy="1754381"/>
            </a:xfrm>
            <a:prstGeom prst="wedgeEllipseCallout">
              <a:avLst>
                <a:gd name="adj1" fmla="val -39583"/>
                <a:gd name="adj2" fmla="val 6375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20734121">
              <a:off x="2240144" y="4514549"/>
              <a:ext cx="1117232" cy="700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Rockwell Extra Bold" pitchFamily="18" charset="0"/>
                  <a:cs typeface="Arial" charset="0"/>
                </a:rPr>
                <a:t>721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 rot="699748">
              <a:off x="1875183" y="5073392"/>
              <a:ext cx="767165" cy="700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Agency FB" pitchFamily="34" charset="0"/>
                  <a:cs typeface="Arial" charset="0"/>
                </a:rPr>
                <a:t>234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20495717">
              <a:off x="1552427" y="4661905"/>
              <a:ext cx="950888" cy="6450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Britannic Bold" pitchFamily="34" charset="0"/>
                  <a:cs typeface="Arial" charset="0"/>
                </a:rPr>
                <a:t>534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20253086">
              <a:off x="1696426" y="4033552"/>
              <a:ext cx="849096" cy="91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chemeClr val="bg2">
                      <a:lumMod val="75000"/>
                    </a:schemeClr>
                  </a:solidFill>
                  <a:latin typeface="Times" pitchFamily="18" charset="0"/>
                  <a:cs typeface="Arial" charset="0"/>
                </a:rPr>
                <a:t>63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900407">
              <a:off x="3156275" y="4481185"/>
              <a:ext cx="650477" cy="483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Times" pitchFamily="18" charset="0"/>
                  <a:cs typeface="Arial" charset="0"/>
                </a:rPr>
                <a:t>935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928724">
              <a:off x="2910817" y="4160543"/>
              <a:ext cx="649809" cy="6468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  <a:latin typeface="Albertus MT" pitchFamily="18" charset="0"/>
                  <a:cs typeface="Arial" charset="0"/>
                </a:rPr>
                <a:t>23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20552445">
              <a:off x="2764003" y="5215189"/>
              <a:ext cx="928544" cy="5922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ial Black" pitchFamily="34" charset="0"/>
                  <a:cs typeface="Arial" charset="0"/>
                </a:rPr>
                <a:t>137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 rot="20664853">
              <a:off x="2480971" y="4928815"/>
              <a:ext cx="739856" cy="6450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275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 rot="978655">
              <a:off x="2359815" y="4024308"/>
              <a:ext cx="738858" cy="6468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Broadway" pitchFamily="82" charset="0"/>
                  <a:cs typeface="Arial" charset="0"/>
                </a:rPr>
                <a:t>16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  <a:latin typeface="Broadway" pitchFamily="82" charset="0"/>
                <a:cs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20462029">
              <a:off x="3161241" y="4878770"/>
              <a:ext cx="687717" cy="4865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charset="0"/>
                  <a:cs typeface="Arial" charset="0"/>
                </a:rPr>
                <a:t>935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 rot="900407">
              <a:off x="2394074" y="5398690"/>
              <a:ext cx="650477" cy="483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Times" pitchFamily="18" charset="0"/>
                  <a:cs typeface="Arial" charset="0"/>
                </a:rPr>
                <a:t>145</a:t>
              </a:r>
            </a:p>
          </p:txBody>
        </p:sp>
      </p:grpSp>
      <p:grpSp>
        <p:nvGrpSpPr>
          <p:cNvPr id="24582" name="Group 147"/>
          <p:cNvGrpSpPr>
            <a:grpSpLocks/>
          </p:cNvGrpSpPr>
          <p:nvPr/>
        </p:nvGrpSpPr>
        <p:grpSpPr bwMode="auto">
          <a:xfrm>
            <a:off x="6096000" y="3276600"/>
            <a:ext cx="4114800" cy="3429000"/>
            <a:chOff x="4572000" y="3276600"/>
            <a:chExt cx="4114800" cy="3429000"/>
          </a:xfrm>
        </p:grpSpPr>
        <p:grpSp>
          <p:nvGrpSpPr>
            <p:cNvPr id="24601" name="Group 123"/>
            <p:cNvGrpSpPr>
              <a:grpSpLocks/>
            </p:cNvGrpSpPr>
            <p:nvPr/>
          </p:nvGrpSpPr>
          <p:grpSpPr bwMode="auto">
            <a:xfrm>
              <a:off x="4572000" y="3276600"/>
              <a:ext cx="4114800" cy="3429000"/>
              <a:chOff x="457200" y="3429000"/>
              <a:chExt cx="4114800" cy="3429000"/>
            </a:xfrm>
          </p:grpSpPr>
          <p:sp>
            <p:nvSpPr>
              <p:cNvPr id="86" name="Cloud 85"/>
              <p:cNvSpPr/>
              <p:nvPr/>
            </p:nvSpPr>
            <p:spPr>
              <a:xfrm>
                <a:off x="457200" y="3429000"/>
                <a:ext cx="4114800" cy="3429000"/>
              </a:xfrm>
              <a:prstGeom prst="cloud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865879" flipH="1">
                <a:off x="954088" y="4491038"/>
                <a:ext cx="1243012" cy="4619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latin typeface="Rockwell Extra Bold" pitchFamily="18" charset="0"/>
                    <a:cs typeface="Arial" charset="0"/>
                  </a:rPr>
                  <a:t>00100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20900252" flipH="1">
                <a:off x="1703388" y="5326063"/>
                <a:ext cx="833437" cy="4619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latin typeface="Agency FB" pitchFamily="34" charset="0"/>
                    <a:cs typeface="Arial" charset="0"/>
                  </a:rPr>
                  <a:t>0101011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19293008" flipH="1">
                <a:off x="2305050" y="3684588"/>
                <a:ext cx="969963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Britannic Bold" pitchFamily="34" charset="0"/>
                    <a:cs typeface="Arial" charset="0"/>
                  </a:rPr>
                  <a:t>10101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2531434" flipH="1">
                <a:off x="1851025" y="3565525"/>
                <a:ext cx="800100" cy="5842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solidFill>
                      <a:schemeClr val="bg1">
                        <a:lumMod val="65000"/>
                      </a:schemeClr>
                    </a:solidFill>
                    <a:latin typeface="Times" pitchFamily="18" charset="0"/>
                    <a:cs typeface="Arial" charset="0"/>
                  </a:rPr>
                  <a:t>010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 rot="20699593" flipH="1">
                <a:off x="938213" y="3883025"/>
                <a:ext cx="633412" cy="3079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imes" pitchFamily="18" charset="0"/>
                    <a:cs typeface="Arial" charset="0"/>
                  </a:rPr>
                  <a:t>10010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 rot="19671276" flipH="1">
                <a:off x="1229159" y="3771870"/>
                <a:ext cx="678584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i="1" dirty="0">
                    <a:solidFill>
                      <a:schemeClr val="bg1">
                        <a:lumMod val="65000"/>
                      </a:schemeClr>
                    </a:solidFill>
                    <a:latin typeface="Albertus MT" pitchFamily="18" charset="0"/>
                    <a:cs typeface="Arial" charset="0"/>
                  </a:rPr>
                  <a:t>1101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 rot="1047555" flipH="1">
                <a:off x="587375" y="5186363"/>
                <a:ext cx="1108075" cy="369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 Black" pitchFamily="34" charset="0"/>
                    <a:cs typeface="Arial" charset="0"/>
                  </a:rPr>
                  <a:t>011011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20396688" flipH="1">
                <a:off x="1227138" y="4935538"/>
                <a:ext cx="606425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1101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 rot="20621345" flipH="1">
                <a:off x="881063" y="4087813"/>
                <a:ext cx="654050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Broadway" pitchFamily="82" charset="0"/>
                    <a:cs typeface="Arial" charset="0"/>
                  </a:rPr>
                  <a:t>010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latin typeface="Broadway" pitchFamily="82" charset="0"/>
                  <a:cs typeface="Arial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 rot="1137971" flipH="1">
                <a:off x="481013" y="4729163"/>
                <a:ext cx="966787" cy="3063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cs typeface="Arial" charset="0"/>
                  </a:rPr>
                  <a:t>00101101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 rot="865879" flipH="1">
                <a:off x="3086100" y="3657600"/>
                <a:ext cx="1243013" cy="4619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latin typeface="Rockwell Extra Bold" pitchFamily="18" charset="0"/>
                    <a:cs typeface="Arial" charset="0"/>
                  </a:rPr>
                  <a:t>00100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 rot="20900252" flipH="1">
                <a:off x="3543300" y="5337175"/>
                <a:ext cx="833438" cy="4619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latin typeface="Agency FB" pitchFamily="34" charset="0"/>
                    <a:cs typeface="Arial" charset="0"/>
                  </a:rPr>
                  <a:t>0101011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rot="1047555" flipH="1">
                <a:off x="2871788" y="4806950"/>
                <a:ext cx="1108075" cy="3698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 Black" pitchFamily="34" charset="0"/>
                    <a:cs typeface="Arial" charset="0"/>
                  </a:rPr>
                  <a:t>011011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 rot="20396688" flipH="1">
                <a:off x="3587750" y="4325938"/>
                <a:ext cx="608013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1101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 rot="1137971" flipH="1">
                <a:off x="2690813" y="4038600"/>
                <a:ext cx="966787" cy="3079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cs typeface="Arial" charset="0"/>
                  </a:rPr>
                  <a:t>00101101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 rot="865879" flipH="1">
                <a:off x="2249488" y="5024438"/>
                <a:ext cx="1243012" cy="4619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latin typeface="Rockwell Extra Bold" pitchFamily="18" charset="0"/>
                    <a:cs typeface="Arial" charset="0"/>
                  </a:rPr>
                  <a:t>00100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rot="20900252" flipH="1">
                <a:off x="3028950" y="5859463"/>
                <a:ext cx="771525" cy="4619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latin typeface="Agency FB" pitchFamily="34" charset="0"/>
                    <a:cs typeface="Arial" charset="0"/>
                  </a:rPr>
                  <a:t>001011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rot="19293008" flipH="1">
                <a:off x="1009650" y="5821363"/>
                <a:ext cx="969963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Britannic Bold" pitchFamily="34" charset="0"/>
                    <a:cs typeface="Arial" charset="0"/>
                  </a:rPr>
                  <a:t>10101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 rot="2531434" flipH="1">
                <a:off x="3140075" y="4308475"/>
                <a:ext cx="800100" cy="5842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solidFill>
                      <a:schemeClr val="bg1">
                        <a:lumMod val="65000"/>
                      </a:schemeClr>
                    </a:solidFill>
                    <a:latin typeface="Times" pitchFamily="18" charset="0"/>
                    <a:cs typeface="Arial" charset="0"/>
                  </a:rPr>
                  <a:t>010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 rot="20699593" flipH="1">
                <a:off x="2157413" y="4340225"/>
                <a:ext cx="633412" cy="3079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imes" pitchFamily="18" charset="0"/>
                    <a:cs typeface="Arial" charset="0"/>
                  </a:rPr>
                  <a:t>10010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 rot="19671276" flipH="1">
                <a:off x="2524559" y="4305270"/>
                <a:ext cx="678584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i="1" dirty="0">
                    <a:solidFill>
                      <a:schemeClr val="bg1">
                        <a:lumMod val="65000"/>
                      </a:schemeClr>
                    </a:solidFill>
                    <a:latin typeface="Albertus MT" pitchFamily="18" charset="0"/>
                    <a:cs typeface="Arial" charset="0"/>
                  </a:rPr>
                  <a:t>1101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 rot="1047555" flipH="1">
                <a:off x="1882775" y="5873750"/>
                <a:ext cx="1108075" cy="3698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rial Black" pitchFamily="34" charset="0"/>
                    <a:cs typeface="Arial" charset="0"/>
                  </a:rPr>
                  <a:t>011011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20396688" flipH="1">
                <a:off x="2522538" y="5468938"/>
                <a:ext cx="606425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1101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 rot="20621345" flipH="1">
                <a:off x="2176463" y="4579938"/>
                <a:ext cx="654050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Broadway" pitchFamily="82" charset="0"/>
                    <a:cs typeface="Arial" charset="0"/>
                  </a:rPr>
                  <a:t>010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latin typeface="Broadway" pitchFamily="82" charset="0"/>
                  <a:cs typeface="Arial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137971" flipH="1">
                <a:off x="1776413" y="5178425"/>
                <a:ext cx="966787" cy="3079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cs typeface="Arial" charset="0"/>
                  </a:rPr>
                  <a:t>00101101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 rot="865879" flipH="1">
                <a:off x="1766888" y="6167438"/>
                <a:ext cx="1243012" cy="4619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latin typeface="Rockwell Extra Bold" pitchFamily="18" charset="0"/>
                    <a:cs typeface="Arial" charset="0"/>
                  </a:rPr>
                  <a:t>00100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 rot="2049386" flipH="1">
                <a:off x="3638550" y="4079875"/>
                <a:ext cx="835025" cy="4619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latin typeface="Agency FB" pitchFamily="34" charset="0"/>
                    <a:cs typeface="Arial" charset="0"/>
                  </a:rPr>
                  <a:t>0101011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 rot="1047555" flipH="1">
                <a:off x="3954463" y="4957763"/>
                <a:ext cx="573087" cy="369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gency FB" pitchFamily="34" charset="0"/>
                    <a:cs typeface="Arial" charset="0"/>
                  </a:rPr>
                  <a:t>011011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 rot="20396688" flipH="1">
                <a:off x="1574800" y="4130675"/>
                <a:ext cx="608013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1101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137971" flipH="1">
                <a:off x="3841750" y="4652963"/>
                <a:ext cx="681038" cy="3063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cs typeface="Arial" charset="0"/>
                  </a:rPr>
                  <a:t>00101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rot="20699593" flipH="1">
                <a:off x="714375" y="5715000"/>
                <a:ext cx="633413" cy="3079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imes" pitchFamily="18" charset="0"/>
                    <a:cs typeface="Arial" charset="0"/>
                  </a:rPr>
                  <a:t>10010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20699593" flipH="1">
                <a:off x="2828925" y="5592763"/>
                <a:ext cx="825500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Times" pitchFamily="18" charset="0"/>
                    <a:cs typeface="Arial" charset="0"/>
                  </a:rPr>
                  <a:t>10010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9580996" flipH="1">
                <a:off x="1071563" y="6156325"/>
                <a:ext cx="965200" cy="3079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cs typeface="Arial" charset="0"/>
                  </a:rPr>
                  <a:t>00101101</a:t>
                </a:r>
              </a:p>
            </p:txBody>
          </p:sp>
        </p:grpSp>
        <p:pic>
          <p:nvPicPr>
            <p:cNvPr id="24602" name="Picture 8" descr="C:\Users\ghzite.MAIN\AppData\Local\Microsoft\Windows\Temporary Internet Files\Content.IE5\PYENXLS3\MCj04242240000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4191000"/>
              <a:ext cx="648359" cy="929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3" name="Picture 9" descr="C:\Users\ghzite.MAIN\AppData\Local\Microsoft\Windows\Temporary Internet Files\Content.IE5\W2MQ2YGS\MCj0432649000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5334000"/>
              <a:ext cx="1015555" cy="101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4" name="Picture 11" descr="C:\Users\ghzite.MAIN\AppData\Local\Microsoft\Windows\Temporary Internet Files\Content.IE5\G4VZ6G1N\MCj04316250000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3581400"/>
              <a:ext cx="1015555" cy="101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5" name="Picture 13" descr="C:\Users\ghzite.MAIN\AppData\Local\Microsoft\Windows\Temporary Internet Files\Content.IE5\G4VZ6G1N\MCj03968720000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581400"/>
              <a:ext cx="1073510" cy="979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6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1392">
              <a:off x="6891910" y="5139719"/>
              <a:ext cx="947852" cy="1252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7" name="Picture 48" descr="C:\Users\ghzite.MAIN\AppData\Local\Microsoft\Windows\Temporary Internet Files\Content.IE5\PYENXLS3\MCj04241920000[1]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267200"/>
              <a:ext cx="1358900" cy="111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8" name="Picture 49" descr="C:\Users\ghzite.MAIN\AppData\Local\Microsoft\Windows\Temporary Internet Files\Content.IE5\W2MQ2YGS\MCj04339230000[1]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4800600"/>
              <a:ext cx="1009650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83" name="Group 126"/>
          <p:cNvGrpSpPr>
            <a:grpSpLocks/>
          </p:cNvGrpSpPr>
          <p:nvPr/>
        </p:nvGrpSpPr>
        <p:grpSpPr bwMode="auto">
          <a:xfrm>
            <a:off x="2362201" y="1596510"/>
            <a:ext cx="1501775" cy="1062554"/>
            <a:chOff x="1537529" y="4022143"/>
            <a:chExt cx="2348671" cy="1860323"/>
          </a:xfrm>
        </p:grpSpPr>
        <p:sp>
          <p:nvSpPr>
            <p:cNvPr id="128" name="Oval Callout 127"/>
            <p:cNvSpPr/>
            <p:nvPr/>
          </p:nvSpPr>
          <p:spPr>
            <a:xfrm>
              <a:off x="1599598" y="4114767"/>
              <a:ext cx="2286602" cy="1753801"/>
            </a:xfrm>
            <a:prstGeom prst="wedgeEllipseCallout">
              <a:avLst>
                <a:gd name="adj1" fmla="val -39583"/>
                <a:gd name="adj2" fmla="val 6375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 rot="20734121">
              <a:off x="2240145" y="4515001"/>
              <a:ext cx="1117233" cy="7004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Rockwell Extra Bold" pitchFamily="18" charset="0"/>
                  <a:cs typeface="Arial" charset="0"/>
                </a:rPr>
                <a:t>721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 rot="699748">
              <a:off x="1875181" y="5073659"/>
              <a:ext cx="767167" cy="7004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Agency FB" pitchFamily="34" charset="0"/>
                  <a:cs typeface="Arial" charset="0"/>
                </a:rPr>
                <a:t>234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 rot="20495717">
              <a:off x="1537529" y="4712337"/>
              <a:ext cx="950890" cy="6448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Britannic Bold" pitchFamily="34" charset="0"/>
                  <a:cs typeface="Arial" charset="0"/>
                </a:rPr>
                <a:t>534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 rot="19448663">
              <a:off x="1686493" y="4106428"/>
              <a:ext cx="849097" cy="914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chemeClr val="bg2">
                      <a:lumMod val="75000"/>
                    </a:schemeClr>
                  </a:solidFill>
                  <a:latin typeface="Times" pitchFamily="18" charset="0"/>
                  <a:cs typeface="Arial" charset="0"/>
                </a:rPr>
                <a:t>63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 rot="900407">
              <a:off x="3156275" y="4481648"/>
              <a:ext cx="650478" cy="4836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Times" pitchFamily="18" charset="0"/>
                  <a:cs typeface="Arial" charset="0"/>
                </a:rPr>
                <a:t>935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 rot="1928724">
              <a:off x="2734544" y="4108305"/>
              <a:ext cx="649810" cy="6466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  <a:latin typeface="Albertus MT" pitchFamily="18" charset="0"/>
                  <a:cs typeface="Arial" charset="0"/>
                </a:rPr>
                <a:t>23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 rot="20552445">
              <a:off x="2749106" y="5182057"/>
              <a:ext cx="928544" cy="5920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ial Black" pitchFamily="34" charset="0"/>
                  <a:cs typeface="Arial" charset="0"/>
                </a:rPr>
                <a:t>137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 rot="20664853">
              <a:off x="2480970" y="4929131"/>
              <a:ext cx="739856" cy="6448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275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 rot="978655">
              <a:off x="2240644" y="4022143"/>
              <a:ext cx="738858" cy="6466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Broadway" pitchFamily="82" charset="0"/>
                  <a:cs typeface="Arial" charset="0"/>
                </a:rPr>
                <a:t>16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  <a:latin typeface="Broadway" pitchFamily="82" charset="0"/>
                <a:cs typeface="Arial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 rot="20462029">
              <a:off x="3161240" y="4879101"/>
              <a:ext cx="687719" cy="4863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charset="0"/>
                  <a:cs typeface="Arial" charset="0"/>
                </a:rPr>
                <a:t>935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 rot="900407">
              <a:off x="2394075" y="5398850"/>
              <a:ext cx="650478" cy="4836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Times" pitchFamily="18" charset="0"/>
                  <a:cs typeface="Arial" charset="0"/>
                </a:rPr>
                <a:t>145</a:t>
              </a:r>
            </a:p>
          </p:txBody>
        </p:sp>
      </p:grpSp>
      <p:sp>
        <p:nvSpPr>
          <p:cNvPr id="144" name="Circular Arrow 143"/>
          <p:cNvSpPr/>
          <p:nvPr/>
        </p:nvSpPr>
        <p:spPr>
          <a:xfrm rot="10800000">
            <a:off x="3276600" y="2133600"/>
            <a:ext cx="4648200" cy="3505200"/>
          </a:xfrm>
          <a:prstGeom prst="circularArrow">
            <a:avLst>
              <a:gd name="adj1" fmla="val 11834"/>
              <a:gd name="adj2" fmla="val 1142319"/>
              <a:gd name="adj3" fmla="val 20477001"/>
              <a:gd name="adj4" fmla="val 16223613"/>
              <a:gd name="adj5" fmla="val 160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Circular Arrow 144"/>
          <p:cNvSpPr/>
          <p:nvPr/>
        </p:nvSpPr>
        <p:spPr>
          <a:xfrm>
            <a:off x="4191000" y="1447800"/>
            <a:ext cx="4648200" cy="3505200"/>
          </a:xfrm>
          <a:prstGeom prst="circularArrow">
            <a:avLst>
              <a:gd name="adj1" fmla="val 11834"/>
              <a:gd name="adj2" fmla="val 1142319"/>
              <a:gd name="adj3" fmla="val 20477001"/>
              <a:gd name="adj4" fmla="val 16223613"/>
              <a:gd name="adj5" fmla="val 160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86" name="TextBox 145"/>
          <p:cNvSpPr txBox="1">
            <a:spLocks noChangeArrowheads="1"/>
          </p:cNvSpPr>
          <p:nvPr/>
        </p:nvSpPr>
        <p:spPr bwMode="auto">
          <a:xfrm>
            <a:off x="1981201" y="4764088"/>
            <a:ext cx="20177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Binary-to-Decimal</a:t>
            </a:r>
          </a:p>
          <a:p>
            <a:pPr algn="ctr" eaLnBrk="1" hangingPunct="1"/>
            <a:r>
              <a:rPr lang="en-US" altLang="en-US"/>
              <a:t>Conversion</a:t>
            </a:r>
          </a:p>
        </p:txBody>
      </p:sp>
      <p:sp>
        <p:nvSpPr>
          <p:cNvPr id="24587" name="Rectangle 146"/>
          <p:cNvSpPr>
            <a:spLocks noChangeArrowheads="1"/>
          </p:cNvSpPr>
          <p:nvPr/>
        </p:nvSpPr>
        <p:spPr bwMode="auto">
          <a:xfrm>
            <a:off x="7620000" y="1676401"/>
            <a:ext cx="220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Decimal-to-Binary</a:t>
            </a:r>
          </a:p>
          <a:p>
            <a:pPr algn="ctr" eaLnBrk="1" hangingPunct="1"/>
            <a:r>
              <a:rPr lang="en-US" altLang="en-US"/>
              <a:t>Conversion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B0A1-0460-4EA1-BDE6-9F887249B4F9}" type="slidenum">
              <a:rPr lang="en-US" smtClean="0"/>
              <a:t>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0688-59D2-458D-8F0B-E978FB700622}" type="datetime1">
              <a:rPr lang="en-US" smtClean="0"/>
              <a:t>1/7/2018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But why do we human beings use 10 based number system?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158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1433</Words>
  <Application>Microsoft Office PowerPoint</Application>
  <PresentationFormat>Widescreen</PresentationFormat>
  <Paragraphs>634</Paragraphs>
  <Slides>64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83" baseType="lpstr">
      <vt:lpstr>Arial Unicode MS</vt:lpstr>
      <vt:lpstr>Agency FB</vt:lpstr>
      <vt:lpstr>Aharoni</vt:lpstr>
      <vt:lpstr>Albertus MT</vt:lpstr>
      <vt:lpstr>Arial</vt:lpstr>
      <vt:lpstr>Arial Black</vt:lpstr>
      <vt:lpstr>Britannic Bold</vt:lpstr>
      <vt:lpstr>Broadway</vt:lpstr>
      <vt:lpstr>Calibri</vt:lpstr>
      <vt:lpstr>Calibri Light</vt:lpstr>
      <vt:lpstr>Calibri Light (Headings)</vt:lpstr>
      <vt:lpstr>Comic Sans MS</vt:lpstr>
      <vt:lpstr>Courier New</vt:lpstr>
      <vt:lpstr>Rockwell Extra Bold</vt:lpstr>
      <vt:lpstr>Symbol</vt:lpstr>
      <vt:lpstr>Times</vt:lpstr>
      <vt:lpstr>Times New Roman</vt:lpstr>
      <vt:lpstr>Office Theme</vt:lpstr>
      <vt:lpstr>Default Design</vt:lpstr>
      <vt:lpstr>Number Systems</vt:lpstr>
      <vt:lpstr>Categories of Numbers</vt:lpstr>
      <vt:lpstr>Natural Numbers</vt:lpstr>
      <vt:lpstr>Whole Numbers</vt:lpstr>
      <vt:lpstr>Integers</vt:lpstr>
      <vt:lpstr>Rational Numbers</vt:lpstr>
      <vt:lpstr>Irrational Numbers</vt:lpstr>
      <vt:lpstr>Bridging the Digital Divide</vt:lpstr>
      <vt:lpstr>PowerPoint Presentation</vt:lpstr>
      <vt:lpstr>PowerPoint Presentation</vt:lpstr>
      <vt:lpstr>The Fundamental Point</vt:lpstr>
      <vt:lpstr>The Fundamental Point</vt:lpstr>
      <vt:lpstr>The Fundamental Point</vt:lpstr>
      <vt:lpstr>Common Number Systems</vt:lpstr>
      <vt:lpstr>Quantities/Counting (1 of 2)</vt:lpstr>
      <vt:lpstr>Quantities/Counting (2 of 2) </vt:lpstr>
      <vt:lpstr>Conversion Among Bases</vt:lpstr>
      <vt:lpstr>Quick Example</vt:lpstr>
      <vt:lpstr>Decimal to Decimal (just for fun)</vt:lpstr>
      <vt:lpstr>PowerPoint Presentation</vt:lpstr>
      <vt:lpstr>Binary to Decimal</vt:lpstr>
      <vt:lpstr>Binary to Decimal</vt:lpstr>
      <vt:lpstr>Example</vt:lpstr>
      <vt:lpstr>Octal to Decimal</vt:lpstr>
      <vt:lpstr>Octal to Decimal</vt:lpstr>
      <vt:lpstr>Example</vt:lpstr>
      <vt:lpstr>Hexadecimal to Decimal</vt:lpstr>
      <vt:lpstr>Hexadecimal to Decimal</vt:lpstr>
      <vt:lpstr>Example</vt:lpstr>
      <vt:lpstr>Decimal to Binary</vt:lpstr>
      <vt:lpstr>Decimal to Binary</vt:lpstr>
      <vt:lpstr>Example</vt:lpstr>
      <vt:lpstr>Octal to Binary</vt:lpstr>
      <vt:lpstr>Octal to Binary</vt:lpstr>
      <vt:lpstr>Example</vt:lpstr>
      <vt:lpstr>Hexadecimal to Binary</vt:lpstr>
      <vt:lpstr>Hexadecimal to Binary</vt:lpstr>
      <vt:lpstr>Example</vt:lpstr>
      <vt:lpstr>Decimal to Octal</vt:lpstr>
      <vt:lpstr>Decimal to Octal</vt:lpstr>
      <vt:lpstr>Example</vt:lpstr>
      <vt:lpstr>Decimal to Hexadecimal</vt:lpstr>
      <vt:lpstr>Decimal to Hexadecimal</vt:lpstr>
      <vt:lpstr>Example</vt:lpstr>
      <vt:lpstr>Binary to Octal</vt:lpstr>
      <vt:lpstr>Binary to Octal</vt:lpstr>
      <vt:lpstr>Example</vt:lpstr>
      <vt:lpstr>Binary to Hexadecimal</vt:lpstr>
      <vt:lpstr>Binary to Hexadecimal</vt:lpstr>
      <vt:lpstr>Example</vt:lpstr>
      <vt:lpstr>Octal to Hexadecimal</vt:lpstr>
      <vt:lpstr>Octal to Hexadecimal</vt:lpstr>
      <vt:lpstr>Example</vt:lpstr>
      <vt:lpstr>Hexadecimal to Octal</vt:lpstr>
      <vt:lpstr>Hexadecimal to Octal</vt:lpstr>
      <vt:lpstr>Example</vt:lpstr>
      <vt:lpstr>Exercise – Convert ...</vt:lpstr>
      <vt:lpstr>Exercise – Convert …</vt:lpstr>
      <vt:lpstr>Fractions</vt:lpstr>
      <vt:lpstr>Fractions</vt:lpstr>
      <vt:lpstr>Fractions</vt:lpstr>
      <vt:lpstr>Exercise – Convert ...</vt:lpstr>
      <vt:lpstr>Exercise – Convert …</vt:lpstr>
      <vt:lpstr>Thank you! 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</dc:title>
  <dc:creator>Tafseer</dc:creator>
  <cp:lastModifiedBy>Tafseer</cp:lastModifiedBy>
  <cp:revision>34</cp:revision>
  <dcterms:created xsi:type="dcterms:W3CDTF">2018-01-06T17:42:27Z</dcterms:created>
  <dcterms:modified xsi:type="dcterms:W3CDTF">2018-01-07T05:14:34Z</dcterms:modified>
</cp:coreProperties>
</file>