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bin" ContentType="application/vnd.openxmlformats-officedocument.oleObject"/>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50"/>
  </p:notesMasterIdLst>
  <p:sldIdLst>
    <p:sldId id="256" r:id="rId2"/>
    <p:sldId id="328" r:id="rId3"/>
    <p:sldId id="338" r:id="rId4"/>
    <p:sldId id="333" r:id="rId5"/>
    <p:sldId id="335" r:id="rId6"/>
    <p:sldId id="336" r:id="rId7"/>
    <p:sldId id="337" r:id="rId8"/>
    <p:sldId id="340" r:id="rId9"/>
    <p:sldId id="341" r:id="rId10"/>
    <p:sldId id="342" r:id="rId11"/>
    <p:sldId id="344" r:id="rId12"/>
    <p:sldId id="339" r:id="rId13"/>
    <p:sldId id="345" r:id="rId14"/>
    <p:sldId id="385" r:id="rId15"/>
    <p:sldId id="386" r:id="rId16"/>
    <p:sldId id="346" r:id="rId17"/>
    <p:sldId id="347" r:id="rId18"/>
    <p:sldId id="349" r:id="rId19"/>
    <p:sldId id="348" r:id="rId20"/>
    <p:sldId id="350" r:id="rId21"/>
    <p:sldId id="351" r:id="rId22"/>
    <p:sldId id="353" r:id="rId23"/>
    <p:sldId id="352" r:id="rId24"/>
    <p:sldId id="354" r:id="rId25"/>
    <p:sldId id="355" r:id="rId26"/>
    <p:sldId id="362" r:id="rId27"/>
    <p:sldId id="363" r:id="rId28"/>
    <p:sldId id="365" r:id="rId29"/>
    <p:sldId id="366" r:id="rId30"/>
    <p:sldId id="367" r:id="rId31"/>
    <p:sldId id="368" r:id="rId32"/>
    <p:sldId id="369" r:id="rId33"/>
    <p:sldId id="370" r:id="rId34"/>
    <p:sldId id="371" r:id="rId35"/>
    <p:sldId id="372" r:id="rId36"/>
    <p:sldId id="373" r:id="rId37"/>
    <p:sldId id="374" r:id="rId38"/>
    <p:sldId id="377" r:id="rId39"/>
    <p:sldId id="378" r:id="rId40"/>
    <p:sldId id="379" r:id="rId41"/>
    <p:sldId id="380" r:id="rId42"/>
    <p:sldId id="382" r:id="rId43"/>
    <p:sldId id="383" r:id="rId44"/>
    <p:sldId id="384" r:id="rId45"/>
    <p:sldId id="387" r:id="rId46"/>
    <p:sldId id="388" r:id="rId47"/>
    <p:sldId id="389" r:id="rId48"/>
    <p:sldId id="327" r:id="rId4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23015" autoAdjust="0"/>
    <p:restoredTop sz="86176" autoAdjust="0"/>
  </p:normalViewPr>
  <p:slideViewPr>
    <p:cSldViewPr snapToGrid="0">
      <p:cViewPr varScale="1">
        <p:scale>
          <a:sx n="67" d="100"/>
          <a:sy n="67" d="100"/>
        </p:scale>
        <p:origin x="-390" y="-102"/>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 Id="rId5" Type="http://schemas.openxmlformats.org/officeDocument/2006/relationships/image" Target="../media/image5.wmf"/><Relationship Id="rId4"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7.wmf"/><Relationship Id="rId1" Type="http://schemas.openxmlformats.org/officeDocument/2006/relationships/image" Target="../media/image6.wmf"/><Relationship Id="rId4" Type="http://schemas.openxmlformats.org/officeDocument/2006/relationships/image" Target="../media/image9.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5502963-1019-4CDF-A806-0E7378A5E714}" type="datetimeFigureOut">
              <a:rPr lang="en-US" smtClean="0"/>
              <a:pPr/>
              <a:t>1/14/2019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A9FB853-EC3A-4D11-B957-BE4459B779FB}" type="slidenum">
              <a:rPr lang="en-US" smtClean="0"/>
              <a:pPr/>
              <a:t>‹#›</a:t>
            </a:fld>
            <a:endParaRPr lang="en-US"/>
          </a:p>
        </p:txBody>
      </p:sp>
    </p:spTree>
    <p:extLst>
      <p:ext uri="{BB962C8B-B14F-4D97-AF65-F5344CB8AC3E}">
        <p14:creationId xmlns:p14="http://schemas.microsoft.com/office/powerpoint/2010/main" xmlns="" val="38960628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A9FB853-EC3A-4D11-B957-BE4459B779FB}" type="slidenum">
              <a:rPr lang="en-US" smtClean="0"/>
              <a:pPr/>
              <a:t>1</a:t>
            </a:fld>
            <a:endParaRPr lang="en-US"/>
          </a:p>
        </p:txBody>
      </p:sp>
    </p:spTree>
    <p:extLst>
      <p:ext uri="{BB962C8B-B14F-4D97-AF65-F5344CB8AC3E}">
        <p14:creationId xmlns:p14="http://schemas.microsoft.com/office/powerpoint/2010/main" xmlns="" val="19105977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Slide Image Placeholder 1"/>
          <p:cNvSpPr>
            <a:spLocks noGrp="1" noRot="1" noChangeAspect="1" noTextEdit="1"/>
          </p:cNvSpPr>
          <p:nvPr>
            <p:ph type="sldImg"/>
          </p:nvPr>
        </p:nvSpPr>
        <p:spPr>
          <a:ln/>
        </p:spPr>
      </p:sp>
      <p:sp>
        <p:nvSpPr>
          <p:cNvPr id="116739"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IE" altLang="en-US" dirty="0" smtClean="0"/>
          </a:p>
          <a:p>
            <a:endParaRPr lang="en-IE" altLang="en-US" dirty="0" smtClean="0"/>
          </a:p>
        </p:txBody>
      </p:sp>
      <p:sp>
        <p:nvSpPr>
          <p:cNvPr id="116740"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fld id="{F33A7D32-F0CE-4207-A38F-AC0682F4AA14}" type="slidenum">
              <a:rPr lang="en-US" altLang="en-US" sz="1200" b="0">
                <a:solidFill>
                  <a:srgbClr val="000000"/>
                </a:solidFill>
              </a:rPr>
              <a:pPr/>
              <a:t>45</a:t>
            </a:fld>
            <a:endParaRPr lang="en-US" altLang="en-US" sz="1200" b="0">
              <a:solidFill>
                <a:srgbClr val="000000"/>
              </a:solidFill>
            </a:endParaRPr>
          </a:p>
        </p:txBody>
      </p:sp>
    </p:spTree>
    <p:extLst>
      <p:ext uri="{BB962C8B-B14F-4D97-AF65-F5344CB8AC3E}">
        <p14:creationId xmlns:p14="http://schemas.microsoft.com/office/powerpoint/2010/main" xmlns="" val="40366677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Slide Image Placeholder 1"/>
          <p:cNvSpPr>
            <a:spLocks noGrp="1" noRot="1" noChangeAspect="1" noTextEdit="1"/>
          </p:cNvSpPr>
          <p:nvPr>
            <p:ph type="sldImg"/>
          </p:nvPr>
        </p:nvSpPr>
        <p:spPr>
          <a:ln/>
        </p:spPr>
      </p:sp>
      <p:sp>
        <p:nvSpPr>
          <p:cNvPr id="116739"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IE" altLang="en-US" dirty="0" smtClean="0"/>
          </a:p>
          <a:p>
            <a:endParaRPr lang="en-IE" altLang="en-US" dirty="0" smtClean="0"/>
          </a:p>
        </p:txBody>
      </p:sp>
      <p:sp>
        <p:nvSpPr>
          <p:cNvPr id="116740"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fld id="{F33A7D32-F0CE-4207-A38F-AC0682F4AA14}" type="slidenum">
              <a:rPr lang="en-US" altLang="en-US" sz="1200" b="0">
                <a:solidFill>
                  <a:srgbClr val="000000"/>
                </a:solidFill>
              </a:rPr>
              <a:pPr/>
              <a:t>46</a:t>
            </a:fld>
            <a:endParaRPr lang="en-US" altLang="en-US" sz="1200" b="0">
              <a:solidFill>
                <a:srgbClr val="000000"/>
              </a:solidFill>
            </a:endParaRPr>
          </a:p>
        </p:txBody>
      </p:sp>
    </p:spTree>
    <p:extLst>
      <p:ext uri="{BB962C8B-B14F-4D97-AF65-F5344CB8AC3E}">
        <p14:creationId xmlns:p14="http://schemas.microsoft.com/office/powerpoint/2010/main" xmlns="" val="11042980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Slide Image Placeholder 1"/>
          <p:cNvSpPr>
            <a:spLocks noGrp="1" noRot="1" noChangeAspect="1" noTextEdit="1"/>
          </p:cNvSpPr>
          <p:nvPr>
            <p:ph type="sldImg"/>
          </p:nvPr>
        </p:nvSpPr>
        <p:spPr>
          <a:ln/>
        </p:spPr>
      </p:sp>
      <p:sp>
        <p:nvSpPr>
          <p:cNvPr id="116739"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IE" altLang="en-US" dirty="0" smtClean="0"/>
          </a:p>
          <a:p>
            <a:endParaRPr lang="en-IE" altLang="en-US" dirty="0" smtClean="0"/>
          </a:p>
        </p:txBody>
      </p:sp>
      <p:sp>
        <p:nvSpPr>
          <p:cNvPr id="116740"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fld id="{F33A7D32-F0CE-4207-A38F-AC0682F4AA14}" type="slidenum">
              <a:rPr lang="en-US" altLang="en-US" sz="1200" b="0">
                <a:solidFill>
                  <a:srgbClr val="000000"/>
                </a:solidFill>
              </a:rPr>
              <a:pPr/>
              <a:t>47</a:t>
            </a:fld>
            <a:endParaRPr lang="en-US" altLang="en-US" sz="1200" b="0">
              <a:solidFill>
                <a:srgbClr val="000000"/>
              </a:solidFill>
            </a:endParaRPr>
          </a:p>
        </p:txBody>
      </p:sp>
    </p:spTree>
    <p:extLst>
      <p:ext uri="{BB962C8B-B14F-4D97-AF65-F5344CB8AC3E}">
        <p14:creationId xmlns:p14="http://schemas.microsoft.com/office/powerpoint/2010/main" xmlns="" val="6056508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31747"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smtClean="0"/>
              <a:t>1110 + 1010 = 1 1000, 1001 + 111 = 1 0000, 1111 0000 + 1111 = 1111 1111, 111 1000 + 1111 = 10000111, 1000 1100 + 1100 0110 = 101010010</a:t>
            </a:r>
          </a:p>
        </p:txBody>
      </p:sp>
      <p:sp>
        <p:nvSpPr>
          <p:cNvPr id="32772"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A2323BA-745F-43EA-A394-0D9ED50EA556}" type="slidenum">
              <a:rPr lang="en-US" altLang="en-US">
                <a:latin typeface="Calibri" panose="020F0502020204030204" pitchFamily="34" charset="0"/>
              </a:rPr>
              <a:pPr eaLnBrk="1" hangingPunct="1"/>
              <a:t>10</a:t>
            </a:fld>
            <a:endParaRPr lang="en-US" altLang="en-US">
              <a:latin typeface="Calibri" panose="020F0502020204030204" pitchFamily="34" charset="0"/>
            </a:endParaRPr>
          </a:p>
        </p:txBody>
      </p:sp>
    </p:spTree>
    <p:extLst>
      <p:ext uri="{BB962C8B-B14F-4D97-AF65-F5344CB8AC3E}">
        <p14:creationId xmlns:p14="http://schemas.microsoft.com/office/powerpoint/2010/main" xmlns="" val="21397051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31747"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dirty="0" smtClean="0"/>
          </a:p>
        </p:txBody>
      </p:sp>
      <p:sp>
        <p:nvSpPr>
          <p:cNvPr id="32772"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A2323BA-745F-43EA-A394-0D9ED50EA556}" type="slidenum">
              <a:rPr lang="en-US" altLang="en-US">
                <a:latin typeface="Calibri" panose="020F0502020204030204" pitchFamily="34" charset="0"/>
              </a:rPr>
              <a:pPr eaLnBrk="1" hangingPunct="1"/>
              <a:t>11</a:t>
            </a:fld>
            <a:endParaRPr lang="en-US" altLang="en-US">
              <a:latin typeface="Calibri" panose="020F0502020204030204" pitchFamily="34" charset="0"/>
            </a:endParaRPr>
          </a:p>
        </p:txBody>
      </p:sp>
    </p:spTree>
    <p:extLst>
      <p:ext uri="{BB962C8B-B14F-4D97-AF65-F5344CB8AC3E}">
        <p14:creationId xmlns:p14="http://schemas.microsoft.com/office/powerpoint/2010/main" xmlns="" val="30946947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smtClean="0"/>
              <a:t>1001, 10 1011, 0 , 11000000</a:t>
            </a:r>
          </a:p>
          <a:p>
            <a:endParaRPr lang="en-US" dirty="0"/>
          </a:p>
        </p:txBody>
      </p:sp>
      <p:sp>
        <p:nvSpPr>
          <p:cNvPr id="4" name="Slide Number Placeholder 3"/>
          <p:cNvSpPr>
            <a:spLocks noGrp="1"/>
          </p:cNvSpPr>
          <p:nvPr>
            <p:ph type="sldNum" sz="quarter" idx="10"/>
          </p:nvPr>
        </p:nvSpPr>
        <p:spPr/>
        <p:txBody>
          <a:bodyPr/>
          <a:lstStyle/>
          <a:p>
            <a:fld id="{FA9FB853-EC3A-4D11-B957-BE4459B779FB}" type="slidenum">
              <a:rPr lang="en-US" smtClean="0"/>
              <a:pPr/>
              <a:t>13</a:t>
            </a:fld>
            <a:endParaRPr lang="en-US"/>
          </a:p>
        </p:txBody>
      </p:sp>
    </p:spTree>
    <p:extLst>
      <p:ext uri="{BB962C8B-B14F-4D97-AF65-F5344CB8AC3E}">
        <p14:creationId xmlns:p14="http://schemas.microsoft.com/office/powerpoint/2010/main" xmlns="" val="23333054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4400">
                <a:solidFill>
                  <a:schemeClr val="tx2"/>
                </a:solidFill>
                <a:latin typeface="Times New Roman" panose="02020603050405020304" pitchFamily="18" charset="0"/>
              </a:defRPr>
            </a:lvl1pPr>
            <a:lvl2pPr marL="742950" indent="-285750" eaLnBrk="0" hangingPunct="0">
              <a:defRPr sz="4400">
                <a:solidFill>
                  <a:schemeClr val="tx2"/>
                </a:solidFill>
                <a:latin typeface="Times New Roman" panose="02020603050405020304" pitchFamily="18" charset="0"/>
              </a:defRPr>
            </a:lvl2pPr>
            <a:lvl3pPr marL="1143000" indent="-228600" eaLnBrk="0" hangingPunct="0">
              <a:defRPr sz="4400">
                <a:solidFill>
                  <a:schemeClr val="tx2"/>
                </a:solidFill>
                <a:latin typeface="Times New Roman" panose="02020603050405020304" pitchFamily="18" charset="0"/>
              </a:defRPr>
            </a:lvl3pPr>
            <a:lvl4pPr marL="1600200" indent="-228600" eaLnBrk="0" hangingPunct="0">
              <a:defRPr sz="4400">
                <a:solidFill>
                  <a:schemeClr val="tx2"/>
                </a:solidFill>
                <a:latin typeface="Times New Roman" panose="02020603050405020304" pitchFamily="18" charset="0"/>
              </a:defRPr>
            </a:lvl4pPr>
            <a:lvl5pPr marL="2057400" indent="-228600" eaLnBrk="0" hangingPunct="0">
              <a:defRPr sz="4400">
                <a:solidFill>
                  <a:schemeClr val="tx2"/>
                </a:solidFill>
                <a:latin typeface="Times New Roman" panose="02020603050405020304" pitchFamily="18" charset="0"/>
              </a:defRPr>
            </a:lvl5pPr>
            <a:lvl6pPr marL="2514600" indent="-228600" algn="ctr" eaLnBrk="0" fontAlgn="base" hangingPunct="0">
              <a:spcBef>
                <a:spcPct val="0"/>
              </a:spcBef>
              <a:spcAft>
                <a:spcPct val="0"/>
              </a:spcAft>
              <a:defRPr sz="4400">
                <a:solidFill>
                  <a:schemeClr val="tx2"/>
                </a:solidFill>
                <a:latin typeface="Times New Roman" panose="02020603050405020304" pitchFamily="18" charset="0"/>
              </a:defRPr>
            </a:lvl6pPr>
            <a:lvl7pPr marL="2971800" indent="-228600" algn="ctr" eaLnBrk="0" fontAlgn="base" hangingPunct="0">
              <a:spcBef>
                <a:spcPct val="0"/>
              </a:spcBef>
              <a:spcAft>
                <a:spcPct val="0"/>
              </a:spcAft>
              <a:defRPr sz="4400">
                <a:solidFill>
                  <a:schemeClr val="tx2"/>
                </a:solidFill>
                <a:latin typeface="Times New Roman" panose="02020603050405020304" pitchFamily="18" charset="0"/>
              </a:defRPr>
            </a:lvl7pPr>
            <a:lvl8pPr marL="3429000" indent="-228600" algn="ctr" eaLnBrk="0" fontAlgn="base" hangingPunct="0">
              <a:spcBef>
                <a:spcPct val="0"/>
              </a:spcBef>
              <a:spcAft>
                <a:spcPct val="0"/>
              </a:spcAft>
              <a:defRPr sz="4400">
                <a:solidFill>
                  <a:schemeClr val="tx2"/>
                </a:solidFill>
                <a:latin typeface="Times New Roman" panose="02020603050405020304" pitchFamily="18" charset="0"/>
              </a:defRPr>
            </a:lvl8pPr>
            <a:lvl9pPr marL="3886200" indent="-228600" algn="ctr" eaLnBrk="0" fontAlgn="base" hangingPunct="0">
              <a:spcBef>
                <a:spcPct val="0"/>
              </a:spcBef>
              <a:spcAft>
                <a:spcPct val="0"/>
              </a:spcAft>
              <a:defRPr sz="4400">
                <a:solidFill>
                  <a:schemeClr val="tx2"/>
                </a:solidFill>
                <a:latin typeface="Times New Roman" panose="02020603050405020304" pitchFamily="18" charset="0"/>
              </a:defRPr>
            </a:lvl9pPr>
          </a:lstStyle>
          <a:p>
            <a:pPr eaLnBrk="1" hangingPunct="1"/>
            <a:fld id="{BD06175C-33D7-4DF5-A27E-798171760C44}" type="slidenum">
              <a:rPr lang="en-US" altLang="en-US" sz="1200">
                <a:solidFill>
                  <a:schemeClr val="tx1"/>
                </a:solidFill>
              </a:rPr>
              <a:pPr eaLnBrk="1" hangingPunct="1"/>
              <a:t>20</a:t>
            </a:fld>
            <a:endParaRPr lang="en-US" altLang="en-US" sz="1200">
              <a:solidFill>
                <a:schemeClr val="tx1"/>
              </a:solidFill>
            </a:endParaRPr>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ltLang="en-US" smtClean="0">
              <a:latin typeface="Times New Roman" panose="02020603050405020304" pitchFamily="18" charset="0"/>
            </a:endParaRPr>
          </a:p>
        </p:txBody>
      </p:sp>
    </p:spTree>
    <p:extLst>
      <p:ext uri="{BB962C8B-B14F-4D97-AF65-F5344CB8AC3E}">
        <p14:creationId xmlns:p14="http://schemas.microsoft.com/office/powerpoint/2010/main" xmlns="" val="11191539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33795"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smtClean="0"/>
              <a:t>Value of negative place is -128, range of numbers is now -128 to 127</a:t>
            </a:r>
          </a:p>
        </p:txBody>
      </p:sp>
      <p:sp>
        <p:nvSpPr>
          <p:cNvPr id="34820"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B329CED1-18E2-4B19-98FF-F15F1998DC21}" type="slidenum">
              <a:rPr lang="en-US" altLang="en-US">
                <a:latin typeface="Calibri" panose="020F0502020204030204" pitchFamily="34" charset="0"/>
              </a:rPr>
              <a:pPr eaLnBrk="1" hangingPunct="1"/>
              <a:t>25</a:t>
            </a:fld>
            <a:endParaRPr lang="en-US" altLang="en-US">
              <a:latin typeface="Calibri" panose="020F0502020204030204" pitchFamily="34" charset="0"/>
            </a:endParaRPr>
          </a:p>
        </p:txBody>
      </p:sp>
    </p:spTree>
    <p:extLst>
      <p:ext uri="{BB962C8B-B14F-4D97-AF65-F5344CB8AC3E}">
        <p14:creationId xmlns:p14="http://schemas.microsoft.com/office/powerpoint/2010/main" xmlns="" val="2245364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34819"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smtClean="0"/>
              <a:t>Set 1: 1000 0001, 1110 1001, 1111 1000, 1001 1100</a:t>
            </a:r>
          </a:p>
          <a:p>
            <a:pPr eaLnBrk="1" hangingPunct="1"/>
            <a:r>
              <a:rPr lang="en-US" altLang="en-US" smtClean="0"/>
              <a:t>Set 2: 1111 1011, 1000 1011, 1100 1100, 1111 0100</a:t>
            </a:r>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D63091A-BEC5-4083-A718-F4DC407FBD1A}" type="slidenum">
              <a:rPr lang="en-US" altLang="en-US">
                <a:latin typeface="Calibri" panose="020F0502020204030204" pitchFamily="34" charset="0"/>
              </a:rPr>
              <a:pPr eaLnBrk="1" hangingPunct="1"/>
              <a:t>27</a:t>
            </a:fld>
            <a:endParaRPr lang="en-US" altLang="en-US">
              <a:latin typeface="Calibri" panose="020F0502020204030204" pitchFamily="34" charset="0"/>
            </a:endParaRPr>
          </a:p>
        </p:txBody>
      </p:sp>
    </p:spTree>
    <p:extLst>
      <p:ext uri="{BB962C8B-B14F-4D97-AF65-F5344CB8AC3E}">
        <p14:creationId xmlns:p14="http://schemas.microsoft.com/office/powerpoint/2010/main" xmlns="" val="25629959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35843"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t>12 – 2 = 1100 + 11111110, 66 – 30 = 1000010 + 11100010, 35 – 44 = 100011 + 11010100</a:t>
            </a:r>
          </a:p>
          <a:p>
            <a:r>
              <a:rPr lang="en-US" altLang="en-US" smtClean="0"/>
              <a:t>50 – 10 = 110010 + 11110110, 2 – 1 = 10 + 11111111, 127 – 128 = 1111111 + 10000000</a:t>
            </a:r>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0E8E77C5-7FCA-471F-816C-3E0F3C94CF30}" type="slidenum">
              <a:rPr lang="en-US" altLang="en-US">
                <a:latin typeface="Calibri" panose="020F0502020204030204" pitchFamily="34" charset="0"/>
              </a:rPr>
              <a:pPr eaLnBrk="1" hangingPunct="1"/>
              <a:t>37</a:t>
            </a:fld>
            <a:endParaRPr lang="en-US" altLang="en-US">
              <a:latin typeface="Calibri" panose="020F0502020204030204" pitchFamily="34" charset="0"/>
            </a:endParaRPr>
          </a:p>
        </p:txBody>
      </p:sp>
    </p:spTree>
    <p:extLst>
      <p:ext uri="{BB962C8B-B14F-4D97-AF65-F5344CB8AC3E}">
        <p14:creationId xmlns:p14="http://schemas.microsoft.com/office/powerpoint/2010/main" xmlns="" val="31711460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Slide Image Placeholder 1"/>
          <p:cNvSpPr>
            <a:spLocks noGrp="1" noRot="1" noChangeAspect="1" noTextEdit="1"/>
          </p:cNvSpPr>
          <p:nvPr>
            <p:ph type="sldImg"/>
          </p:nvPr>
        </p:nvSpPr>
        <p:spPr>
          <a:ln/>
        </p:spPr>
      </p:sp>
      <p:sp>
        <p:nvSpPr>
          <p:cNvPr id="116739"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altLang="en-US" dirty="0" smtClean="0"/>
              <a:t>When performing integer arithmetic, an overflow condition is said to occur if the arithmetic produces a result that is outside of the range of the intended storage</a:t>
            </a:r>
            <a:endParaRPr lang="en-IE" altLang="en-US" dirty="0" smtClean="0"/>
          </a:p>
          <a:p>
            <a:r>
              <a:rPr lang="en-US" altLang="en-US" dirty="0" smtClean="0"/>
              <a:t>For example, suppose that we are performing byte arithmetic. The sum 125 + 125 will produce signed overflow but not unsigned overflow. The sum, 250, is within the unsigned byte range, but outside the signed byte range. It is important to understand that producing a carry indicates unsigned overflow, but not necessarily signed overflow. Consider the following examples carefully…</a:t>
            </a:r>
          </a:p>
          <a:p>
            <a:endParaRPr lang="en-US" altLang="en-US" dirty="0" smtClean="0"/>
          </a:p>
          <a:p>
            <a:r>
              <a:rPr lang="en-US" altLang="en-US" dirty="0" smtClean="0"/>
              <a:t>The </a:t>
            </a:r>
            <a:r>
              <a:rPr lang="en-US" altLang="en-US" i="1" dirty="0" smtClean="0"/>
              <a:t>range of unsigned integer values</a:t>
            </a:r>
            <a:r>
              <a:rPr lang="en-US" altLang="en-US" dirty="0" smtClean="0"/>
              <a:t> that can be stored in n bits is  0..2</a:t>
            </a:r>
            <a:r>
              <a:rPr lang="en-US" altLang="en-US" baseline="30000" dirty="0" smtClean="0"/>
              <a:t>n</a:t>
            </a:r>
            <a:r>
              <a:rPr lang="en-US" altLang="en-US" dirty="0" smtClean="0"/>
              <a:t>-1. Byte : 0..255. Word : 0..65535.</a:t>
            </a:r>
            <a:endParaRPr lang="en-IE" altLang="en-US" dirty="0" smtClean="0"/>
          </a:p>
          <a:p>
            <a:r>
              <a:rPr lang="en-US" altLang="en-US" dirty="0" smtClean="0"/>
              <a:t>The </a:t>
            </a:r>
            <a:r>
              <a:rPr lang="en-US" altLang="en-US" i="1" dirty="0" smtClean="0"/>
              <a:t>range of signed integer values</a:t>
            </a:r>
            <a:r>
              <a:rPr lang="en-US" altLang="en-US" dirty="0" smtClean="0"/>
              <a:t> that can be stored in n bits is –2</a:t>
            </a:r>
            <a:r>
              <a:rPr lang="en-US" altLang="en-US" baseline="30000" dirty="0" smtClean="0"/>
              <a:t>n-1</a:t>
            </a:r>
            <a:r>
              <a:rPr lang="en-US" altLang="en-US" dirty="0" smtClean="0"/>
              <a:t>..2</a:t>
            </a:r>
            <a:r>
              <a:rPr lang="en-US" altLang="en-US" baseline="30000" dirty="0" smtClean="0"/>
              <a:t>n-1</a:t>
            </a:r>
            <a:r>
              <a:rPr lang="en-US" altLang="en-US" dirty="0" smtClean="0"/>
              <a:t>-1. Byte : -128..127. Word : -32768..32767.</a:t>
            </a:r>
            <a:endParaRPr lang="en-IE" altLang="en-US" dirty="0" smtClean="0"/>
          </a:p>
          <a:p>
            <a:endParaRPr lang="en-IE" altLang="en-US" dirty="0" smtClean="0"/>
          </a:p>
          <a:p>
            <a:endParaRPr lang="en-IE" altLang="en-US" dirty="0" smtClean="0"/>
          </a:p>
        </p:txBody>
      </p:sp>
      <p:sp>
        <p:nvSpPr>
          <p:cNvPr id="116740"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fld id="{F33A7D32-F0CE-4207-A38F-AC0682F4AA14}" type="slidenum">
              <a:rPr lang="en-US" altLang="en-US" sz="1200" b="0">
                <a:solidFill>
                  <a:srgbClr val="000000"/>
                </a:solidFill>
              </a:rPr>
              <a:pPr/>
              <a:t>44</a:t>
            </a:fld>
            <a:endParaRPr lang="en-US" altLang="en-US" sz="1200" b="0">
              <a:solidFill>
                <a:srgbClr val="000000"/>
              </a:solidFill>
            </a:endParaRPr>
          </a:p>
        </p:txBody>
      </p:sp>
    </p:spTree>
    <p:extLst>
      <p:ext uri="{BB962C8B-B14F-4D97-AF65-F5344CB8AC3E}">
        <p14:creationId xmlns:p14="http://schemas.microsoft.com/office/powerpoint/2010/main" xmlns="" val="36440713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E186D66-257B-48D2-B468-03FE78DD2869}" type="datetime1">
              <a:rPr lang="en-US" smtClean="0"/>
              <a:pPr/>
              <a:t>1/14/2019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F8B0A1-0460-4EA1-BDE6-9F887249B4F9}" type="slidenum">
              <a:rPr lang="en-US" smtClean="0"/>
              <a:pPr/>
              <a:t>‹#›</a:t>
            </a:fld>
            <a:endParaRPr lang="en-US"/>
          </a:p>
        </p:txBody>
      </p:sp>
    </p:spTree>
    <p:extLst>
      <p:ext uri="{BB962C8B-B14F-4D97-AF65-F5344CB8AC3E}">
        <p14:creationId xmlns:p14="http://schemas.microsoft.com/office/powerpoint/2010/main" xmlns="" val="14244076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C90EB4A-79B8-4D56-B2EC-C92D8AA83729}" type="datetime1">
              <a:rPr lang="en-US" smtClean="0"/>
              <a:pPr/>
              <a:t>1/14/2019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F8B0A1-0460-4EA1-BDE6-9F887249B4F9}" type="slidenum">
              <a:rPr lang="en-US" smtClean="0"/>
              <a:pPr/>
              <a:t>‹#›</a:t>
            </a:fld>
            <a:endParaRPr lang="en-US"/>
          </a:p>
        </p:txBody>
      </p:sp>
    </p:spTree>
    <p:extLst>
      <p:ext uri="{BB962C8B-B14F-4D97-AF65-F5344CB8AC3E}">
        <p14:creationId xmlns:p14="http://schemas.microsoft.com/office/powerpoint/2010/main" xmlns="" val="30579825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E1B4BCA-5CFD-423C-8FCD-2140370ABDC6}" type="datetime1">
              <a:rPr lang="en-US" smtClean="0"/>
              <a:pPr/>
              <a:t>1/14/2019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F8B0A1-0460-4EA1-BDE6-9F887249B4F9}" type="slidenum">
              <a:rPr lang="en-US" smtClean="0"/>
              <a:pPr/>
              <a:t>‹#›</a:t>
            </a:fld>
            <a:endParaRPr lang="en-US"/>
          </a:p>
        </p:txBody>
      </p:sp>
    </p:spTree>
    <p:extLst>
      <p:ext uri="{BB962C8B-B14F-4D97-AF65-F5344CB8AC3E}">
        <p14:creationId xmlns:p14="http://schemas.microsoft.com/office/powerpoint/2010/main" xmlns="" val="33977731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34585" y="214314"/>
            <a:ext cx="10390716" cy="1462087"/>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1576917" y="2017713"/>
            <a:ext cx="508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860117" y="2017713"/>
            <a:ext cx="508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1549400" y="6243638"/>
            <a:ext cx="2540000" cy="457200"/>
          </a:xfrm>
        </p:spPr>
        <p:txBody>
          <a:bodyPr/>
          <a:lstStyle>
            <a:lvl1pPr>
              <a:defRPr/>
            </a:lvl1pPr>
          </a:lstStyle>
          <a:p>
            <a:endParaRPr lang="en-US" altLang="zh-CN"/>
          </a:p>
        </p:txBody>
      </p:sp>
      <p:sp>
        <p:nvSpPr>
          <p:cNvPr id="6" name="Footer Placeholder 5"/>
          <p:cNvSpPr>
            <a:spLocks noGrp="1"/>
          </p:cNvSpPr>
          <p:nvPr>
            <p:ph type="ftr" sz="quarter" idx="11"/>
          </p:nvPr>
        </p:nvSpPr>
        <p:spPr>
          <a:xfrm>
            <a:off x="4876800" y="6243638"/>
            <a:ext cx="3860800" cy="457200"/>
          </a:xfrm>
        </p:spPr>
        <p:txBody>
          <a:bodyPr/>
          <a:lstStyle>
            <a:lvl1pPr>
              <a:defRPr/>
            </a:lvl1pPr>
          </a:lstStyle>
          <a:p>
            <a:endParaRPr lang="en-US" altLang="zh-CN"/>
          </a:p>
        </p:txBody>
      </p:sp>
      <p:sp>
        <p:nvSpPr>
          <p:cNvPr id="7" name="Slide Number Placeholder 6"/>
          <p:cNvSpPr>
            <a:spLocks noGrp="1"/>
          </p:cNvSpPr>
          <p:nvPr>
            <p:ph type="sldNum" sz="quarter" idx="12"/>
          </p:nvPr>
        </p:nvSpPr>
        <p:spPr>
          <a:xfrm>
            <a:off x="9389533" y="6243638"/>
            <a:ext cx="2540000" cy="457200"/>
          </a:xfrm>
        </p:spPr>
        <p:txBody>
          <a:bodyPr/>
          <a:lstStyle>
            <a:lvl1pPr>
              <a:defRPr/>
            </a:lvl1pPr>
          </a:lstStyle>
          <a:p>
            <a:fld id="{2A6FD3CB-042D-4731-BBDB-97BF72EE0AEF}" type="slidenum">
              <a:rPr lang="en-US" altLang="zh-CN"/>
              <a:pPr/>
              <a:t>‹#›</a:t>
            </a:fld>
            <a:endParaRPr lang="en-US" altLang="zh-CN"/>
          </a:p>
        </p:txBody>
      </p:sp>
    </p:spTree>
    <p:extLst>
      <p:ext uri="{BB962C8B-B14F-4D97-AF65-F5344CB8AC3E}">
        <p14:creationId xmlns:p14="http://schemas.microsoft.com/office/powerpoint/2010/main" xmlns="" val="8647500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1534585" y="214314"/>
            <a:ext cx="10390716" cy="1462087"/>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1576917" y="2017713"/>
            <a:ext cx="508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6860117" y="2017713"/>
            <a:ext cx="50800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6860117" y="4151313"/>
            <a:ext cx="50800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Date Placeholder 5"/>
          <p:cNvSpPr>
            <a:spLocks noGrp="1"/>
          </p:cNvSpPr>
          <p:nvPr>
            <p:ph type="dt" sz="half" idx="10"/>
          </p:nvPr>
        </p:nvSpPr>
        <p:spPr>
          <a:xfrm>
            <a:off x="1549400" y="6243638"/>
            <a:ext cx="2540000" cy="457200"/>
          </a:xfrm>
        </p:spPr>
        <p:txBody>
          <a:bodyPr/>
          <a:lstStyle>
            <a:lvl1pPr>
              <a:defRPr/>
            </a:lvl1pPr>
          </a:lstStyle>
          <a:p>
            <a:endParaRPr lang="en-US" altLang="zh-CN"/>
          </a:p>
        </p:txBody>
      </p:sp>
      <p:sp>
        <p:nvSpPr>
          <p:cNvPr id="7" name="Footer Placeholder 6"/>
          <p:cNvSpPr>
            <a:spLocks noGrp="1"/>
          </p:cNvSpPr>
          <p:nvPr>
            <p:ph type="ftr" sz="quarter" idx="11"/>
          </p:nvPr>
        </p:nvSpPr>
        <p:spPr>
          <a:xfrm>
            <a:off x="4876800" y="6243638"/>
            <a:ext cx="3860800" cy="457200"/>
          </a:xfrm>
        </p:spPr>
        <p:txBody>
          <a:bodyPr/>
          <a:lstStyle>
            <a:lvl1pPr>
              <a:defRPr/>
            </a:lvl1pPr>
          </a:lstStyle>
          <a:p>
            <a:endParaRPr lang="en-US" altLang="zh-CN"/>
          </a:p>
        </p:txBody>
      </p:sp>
      <p:sp>
        <p:nvSpPr>
          <p:cNvPr id="8" name="Slide Number Placeholder 7"/>
          <p:cNvSpPr>
            <a:spLocks noGrp="1"/>
          </p:cNvSpPr>
          <p:nvPr>
            <p:ph type="sldNum" sz="quarter" idx="12"/>
          </p:nvPr>
        </p:nvSpPr>
        <p:spPr>
          <a:xfrm>
            <a:off x="9389533" y="6243638"/>
            <a:ext cx="2540000" cy="457200"/>
          </a:xfrm>
        </p:spPr>
        <p:txBody>
          <a:bodyPr/>
          <a:lstStyle>
            <a:lvl1pPr>
              <a:defRPr/>
            </a:lvl1pPr>
          </a:lstStyle>
          <a:p>
            <a:fld id="{C6B7714B-DF7E-4E1D-9FD8-E33DD016AAAC}" type="slidenum">
              <a:rPr lang="en-US" altLang="zh-CN"/>
              <a:pPr/>
              <a:t>‹#›</a:t>
            </a:fld>
            <a:endParaRPr lang="en-US" altLang="zh-CN"/>
          </a:p>
        </p:txBody>
      </p:sp>
    </p:spTree>
    <p:extLst>
      <p:ext uri="{BB962C8B-B14F-4D97-AF65-F5344CB8AC3E}">
        <p14:creationId xmlns:p14="http://schemas.microsoft.com/office/powerpoint/2010/main" xmlns="" val="1999825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1912AAE-D3A9-415E-9723-6BC70264F9CC}" type="datetime1">
              <a:rPr lang="en-US" smtClean="0"/>
              <a:pPr/>
              <a:t>1/14/2019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F8B0A1-0460-4EA1-BDE6-9F887249B4F9}" type="slidenum">
              <a:rPr lang="en-US" smtClean="0"/>
              <a:pPr/>
              <a:t>‹#›</a:t>
            </a:fld>
            <a:endParaRPr lang="en-US"/>
          </a:p>
        </p:txBody>
      </p:sp>
    </p:spTree>
    <p:extLst>
      <p:ext uri="{BB962C8B-B14F-4D97-AF65-F5344CB8AC3E}">
        <p14:creationId xmlns:p14="http://schemas.microsoft.com/office/powerpoint/2010/main" xmlns="" val="20118861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7E2074E-5053-45FF-8EFC-E401802043F7}" type="datetime1">
              <a:rPr lang="en-US" smtClean="0"/>
              <a:pPr/>
              <a:t>1/14/2019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F8B0A1-0460-4EA1-BDE6-9F887249B4F9}" type="slidenum">
              <a:rPr lang="en-US" smtClean="0"/>
              <a:pPr/>
              <a:t>‹#›</a:t>
            </a:fld>
            <a:endParaRPr lang="en-US"/>
          </a:p>
        </p:txBody>
      </p:sp>
    </p:spTree>
    <p:extLst>
      <p:ext uri="{BB962C8B-B14F-4D97-AF65-F5344CB8AC3E}">
        <p14:creationId xmlns:p14="http://schemas.microsoft.com/office/powerpoint/2010/main" xmlns="" val="31626810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536C997-9126-489F-918F-924250935AA7}" type="datetime1">
              <a:rPr lang="en-US" smtClean="0"/>
              <a:pPr/>
              <a:t>1/14/2019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F8B0A1-0460-4EA1-BDE6-9F887249B4F9}" type="slidenum">
              <a:rPr lang="en-US" smtClean="0"/>
              <a:pPr/>
              <a:t>‹#›</a:t>
            </a:fld>
            <a:endParaRPr lang="en-US"/>
          </a:p>
        </p:txBody>
      </p:sp>
    </p:spTree>
    <p:extLst>
      <p:ext uri="{BB962C8B-B14F-4D97-AF65-F5344CB8AC3E}">
        <p14:creationId xmlns:p14="http://schemas.microsoft.com/office/powerpoint/2010/main" xmlns="" val="24639189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2C75BCA-364A-408D-9553-463F0810FB04}" type="datetime1">
              <a:rPr lang="en-US" smtClean="0"/>
              <a:pPr/>
              <a:t>1/14/2019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3F8B0A1-0460-4EA1-BDE6-9F887249B4F9}" type="slidenum">
              <a:rPr lang="en-US" smtClean="0"/>
              <a:pPr/>
              <a:t>‹#›</a:t>
            </a:fld>
            <a:endParaRPr lang="en-US"/>
          </a:p>
        </p:txBody>
      </p:sp>
    </p:spTree>
    <p:extLst>
      <p:ext uri="{BB962C8B-B14F-4D97-AF65-F5344CB8AC3E}">
        <p14:creationId xmlns:p14="http://schemas.microsoft.com/office/powerpoint/2010/main" xmlns="" val="13293120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CDAF330-E699-4067-BC05-DBF94B6BD792}" type="datetime1">
              <a:rPr lang="en-US" smtClean="0"/>
              <a:pPr/>
              <a:t>1/14/2019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3F8B0A1-0460-4EA1-BDE6-9F887249B4F9}" type="slidenum">
              <a:rPr lang="en-US" smtClean="0"/>
              <a:pPr/>
              <a:t>‹#›</a:t>
            </a:fld>
            <a:endParaRPr lang="en-US"/>
          </a:p>
        </p:txBody>
      </p:sp>
    </p:spTree>
    <p:extLst>
      <p:ext uri="{BB962C8B-B14F-4D97-AF65-F5344CB8AC3E}">
        <p14:creationId xmlns:p14="http://schemas.microsoft.com/office/powerpoint/2010/main" xmlns="" val="3636145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1669FED-6EAE-4F88-A535-F4A8AD44256E}" type="datetime1">
              <a:rPr lang="en-US" smtClean="0"/>
              <a:pPr/>
              <a:t>1/14/2019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3F8B0A1-0460-4EA1-BDE6-9F887249B4F9}" type="slidenum">
              <a:rPr lang="en-US" smtClean="0"/>
              <a:pPr/>
              <a:t>‹#›</a:t>
            </a:fld>
            <a:endParaRPr lang="en-US"/>
          </a:p>
        </p:txBody>
      </p:sp>
    </p:spTree>
    <p:extLst>
      <p:ext uri="{BB962C8B-B14F-4D97-AF65-F5344CB8AC3E}">
        <p14:creationId xmlns:p14="http://schemas.microsoft.com/office/powerpoint/2010/main" xmlns="" val="31690930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A366B37-ADA2-403E-999A-046995E64AAA}" type="datetime1">
              <a:rPr lang="en-US" smtClean="0"/>
              <a:pPr/>
              <a:t>1/14/2019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F8B0A1-0460-4EA1-BDE6-9F887249B4F9}" type="slidenum">
              <a:rPr lang="en-US" smtClean="0"/>
              <a:pPr/>
              <a:t>‹#›</a:t>
            </a:fld>
            <a:endParaRPr lang="en-US"/>
          </a:p>
        </p:txBody>
      </p:sp>
    </p:spTree>
    <p:extLst>
      <p:ext uri="{BB962C8B-B14F-4D97-AF65-F5344CB8AC3E}">
        <p14:creationId xmlns:p14="http://schemas.microsoft.com/office/powerpoint/2010/main" xmlns="" val="11256733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0A89787-AC07-487E-91C0-9C3DF79FC906}" type="datetime1">
              <a:rPr lang="en-US" smtClean="0"/>
              <a:pPr/>
              <a:t>1/14/2019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F8B0A1-0460-4EA1-BDE6-9F887249B4F9}" type="slidenum">
              <a:rPr lang="en-US" smtClean="0"/>
              <a:pPr/>
              <a:t>‹#›</a:t>
            </a:fld>
            <a:endParaRPr lang="en-US"/>
          </a:p>
        </p:txBody>
      </p:sp>
    </p:spTree>
    <p:extLst>
      <p:ext uri="{BB962C8B-B14F-4D97-AF65-F5344CB8AC3E}">
        <p14:creationId xmlns:p14="http://schemas.microsoft.com/office/powerpoint/2010/main" xmlns="" val="46450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556DE4-B8BF-4879-8E59-50B6FE4E7F4E}" type="datetime1">
              <a:rPr lang="en-US" smtClean="0"/>
              <a:pPr/>
              <a:t>1/14/2019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3F8B0A1-0460-4EA1-BDE6-9F887249B4F9}" type="slidenum">
              <a:rPr lang="en-US" smtClean="0"/>
              <a:pPr/>
              <a:t>‹#›</a:t>
            </a:fld>
            <a:endParaRPr lang="en-US"/>
          </a:p>
        </p:txBody>
      </p:sp>
    </p:spTree>
    <p:extLst>
      <p:ext uri="{BB962C8B-B14F-4D97-AF65-F5344CB8AC3E}">
        <p14:creationId xmlns:p14="http://schemas.microsoft.com/office/powerpoint/2010/main" xmlns="" val="5169256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4.vml"/></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5.v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6.v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bin"/><Relationship Id="rId7"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4.bin"/><Relationship Id="rId5" Type="http://schemas.openxmlformats.org/officeDocument/2006/relationships/oleObject" Target="../embeddings/oleObject3.bin"/><Relationship Id="rId4" Type="http://schemas.openxmlformats.org/officeDocument/2006/relationships/oleObject" Target="../embeddings/oleObject2.bin"/></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9.bin"/><Relationship Id="rId5" Type="http://schemas.openxmlformats.org/officeDocument/2006/relationships/oleObject" Target="../embeddings/oleObject8.bin"/><Relationship Id="rId4" Type="http://schemas.openxmlformats.org/officeDocument/2006/relationships/oleObject" Target="../embeddings/oleObject7.bin"/></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3.v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471733"/>
            <a:ext cx="9144000" cy="2387600"/>
          </a:xfrm>
        </p:spPr>
        <p:txBody>
          <a:bodyPr/>
          <a:lstStyle/>
          <a:p>
            <a:r>
              <a:rPr lang="en-US" dirty="0" smtClean="0"/>
              <a:t>Binary Arithmetic</a:t>
            </a:r>
            <a:br>
              <a:rPr lang="en-US" dirty="0" smtClean="0"/>
            </a:br>
            <a:r>
              <a:rPr lang="en-US" dirty="0" smtClean="0"/>
              <a:t>Addition &amp; Subtraction </a:t>
            </a:r>
            <a:endParaRPr lang="en-US" dirty="0"/>
          </a:p>
        </p:txBody>
      </p:sp>
      <p:sp>
        <p:nvSpPr>
          <p:cNvPr id="3" name="Subtitle 2"/>
          <p:cNvSpPr>
            <a:spLocks noGrp="1"/>
          </p:cNvSpPr>
          <p:nvPr>
            <p:ph type="subTitle" idx="1"/>
          </p:nvPr>
        </p:nvSpPr>
        <p:spPr>
          <a:xfrm>
            <a:off x="1524000" y="3725129"/>
            <a:ext cx="9144000" cy="1655762"/>
          </a:xfrm>
        </p:spPr>
        <p:txBody>
          <a:bodyPr/>
          <a:lstStyle/>
          <a:p>
            <a:r>
              <a:rPr lang="en-US" dirty="0" smtClean="0"/>
              <a:t>CSE 1108 </a:t>
            </a:r>
          </a:p>
          <a:p>
            <a:r>
              <a:rPr lang="en-US" dirty="0" smtClean="0"/>
              <a:t>Introduction to Computer Systems</a:t>
            </a:r>
            <a:endParaRPr lang="en-US" dirty="0"/>
          </a:p>
        </p:txBody>
      </p:sp>
    </p:spTree>
    <p:extLst>
      <p:ext uri="{BB962C8B-B14F-4D97-AF65-F5344CB8AC3E}">
        <p14:creationId xmlns:p14="http://schemas.microsoft.com/office/powerpoint/2010/main" xmlns="" val="4405323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pPr eaLnBrk="1" hangingPunct="1"/>
            <a:r>
              <a:rPr lang="en-US" altLang="en-US" b="1" dirty="0" smtClean="0"/>
              <a:t>Addition Practice</a:t>
            </a:r>
          </a:p>
        </p:txBody>
      </p:sp>
      <p:sp>
        <p:nvSpPr>
          <p:cNvPr id="5123" name="Content Placeholder 2"/>
          <p:cNvSpPr>
            <a:spLocks noGrp="1"/>
          </p:cNvSpPr>
          <p:nvPr>
            <p:ph idx="1"/>
          </p:nvPr>
        </p:nvSpPr>
        <p:spPr/>
        <p:txBody>
          <a:bodyPr/>
          <a:lstStyle/>
          <a:p>
            <a:pPr eaLnBrk="1" hangingPunct="1"/>
            <a:r>
              <a:rPr lang="en-US" altLang="en-US" dirty="0" smtClean="0"/>
              <a:t>1110 + 1010</a:t>
            </a:r>
          </a:p>
          <a:p>
            <a:pPr eaLnBrk="1" hangingPunct="1"/>
            <a:r>
              <a:rPr lang="en-US" altLang="en-US" dirty="0" smtClean="0"/>
              <a:t>1001 + 111</a:t>
            </a:r>
          </a:p>
          <a:p>
            <a:pPr eaLnBrk="1" hangingPunct="1"/>
            <a:r>
              <a:rPr lang="en-US" altLang="en-US" dirty="0" smtClean="0"/>
              <a:t>1111 0000 + 1111</a:t>
            </a:r>
          </a:p>
          <a:p>
            <a:pPr eaLnBrk="1" hangingPunct="1"/>
            <a:r>
              <a:rPr lang="en-US" altLang="en-US" dirty="0" smtClean="0"/>
              <a:t>111 1000 + 1111</a:t>
            </a:r>
          </a:p>
          <a:p>
            <a:pPr eaLnBrk="1" hangingPunct="1"/>
            <a:r>
              <a:rPr lang="en-US" altLang="en-US" dirty="0" smtClean="0"/>
              <a:t>1000 1100 + 1100 0110</a:t>
            </a:r>
          </a:p>
          <a:p>
            <a:pPr eaLnBrk="1" hangingPunct="1"/>
            <a:r>
              <a:rPr lang="en-US" altLang="en-US" dirty="0" smtClean="0"/>
              <a:t>Take a few minutes to try them</a:t>
            </a:r>
          </a:p>
          <a:p>
            <a:pPr eaLnBrk="1" hangingPunct="1"/>
            <a:r>
              <a:rPr lang="en-US" altLang="en-US" sz="1600" dirty="0"/>
              <a:t>(answers in the PowerPoint Notes)</a:t>
            </a:r>
          </a:p>
        </p:txBody>
      </p:sp>
    </p:spTree>
    <p:extLst>
      <p:ext uri="{BB962C8B-B14F-4D97-AF65-F5344CB8AC3E}">
        <p14:creationId xmlns:p14="http://schemas.microsoft.com/office/powerpoint/2010/main" xmlns="" val="46225050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pPr eaLnBrk="1" hangingPunct="1"/>
            <a:r>
              <a:rPr lang="en-US" altLang="en-US" b="1" dirty="0" smtClean="0"/>
              <a:t>Overflow</a:t>
            </a:r>
          </a:p>
        </p:txBody>
      </p:sp>
      <p:sp>
        <p:nvSpPr>
          <p:cNvPr id="5123" name="Content Placeholder 2"/>
          <p:cNvSpPr>
            <a:spLocks noGrp="1"/>
          </p:cNvSpPr>
          <p:nvPr>
            <p:ph idx="1"/>
          </p:nvPr>
        </p:nvSpPr>
        <p:spPr/>
        <p:txBody>
          <a:bodyPr/>
          <a:lstStyle/>
          <a:p>
            <a:r>
              <a:rPr lang="en-US" altLang="en-US" dirty="0"/>
              <a:t>1111 1111 + 100 = 1 0000 0011</a:t>
            </a:r>
          </a:p>
          <a:p>
            <a:r>
              <a:rPr lang="en-US" altLang="en-US" dirty="0"/>
              <a:t>The answer is more than 1 byte large</a:t>
            </a:r>
          </a:p>
          <a:p>
            <a:r>
              <a:rPr lang="en-US" altLang="en-US" dirty="0"/>
              <a:t>A computer typically will make it DROP THE EXTRA BIT ON THE LEFT</a:t>
            </a:r>
          </a:p>
          <a:p>
            <a:r>
              <a:rPr lang="en-US" altLang="en-US" dirty="0"/>
              <a:t>The computer’s answer: 11 (binary) or 3 (decimal)</a:t>
            </a:r>
          </a:p>
          <a:p>
            <a:r>
              <a:rPr lang="en-US" altLang="en-US" dirty="0"/>
              <a:t>This is called an </a:t>
            </a:r>
            <a:r>
              <a:rPr lang="en-US" altLang="en-US" b="1" dirty="0">
                <a:solidFill>
                  <a:srgbClr val="FF0000"/>
                </a:solidFill>
              </a:rPr>
              <a:t>overflow error</a:t>
            </a:r>
          </a:p>
          <a:p>
            <a:r>
              <a:rPr lang="en-US" altLang="en-US" dirty="0"/>
              <a:t>Sometimes overflow behavior is </a:t>
            </a:r>
            <a:r>
              <a:rPr lang="en-US" altLang="en-US" b="1" dirty="0"/>
              <a:t>undefined </a:t>
            </a:r>
            <a:r>
              <a:rPr lang="en-US" altLang="en-US" dirty="0"/>
              <a:t>(unpredictable)</a:t>
            </a:r>
          </a:p>
        </p:txBody>
      </p:sp>
    </p:spTree>
    <p:extLst>
      <p:ext uri="{BB962C8B-B14F-4D97-AF65-F5344CB8AC3E}">
        <p14:creationId xmlns:p14="http://schemas.microsoft.com/office/powerpoint/2010/main" xmlns="" val="143215752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b="1" dirty="0"/>
              <a:t>Why overflow happens</a:t>
            </a:r>
            <a:endParaRPr lang="en-US" b="1" dirty="0"/>
          </a:p>
        </p:txBody>
      </p:sp>
      <p:sp>
        <p:nvSpPr>
          <p:cNvPr id="3" name="Content Placeholder 2"/>
          <p:cNvSpPr>
            <a:spLocks noGrp="1"/>
          </p:cNvSpPr>
          <p:nvPr>
            <p:ph idx="1"/>
          </p:nvPr>
        </p:nvSpPr>
        <p:spPr/>
        <p:txBody>
          <a:bodyPr/>
          <a:lstStyle/>
          <a:p>
            <a:r>
              <a:rPr lang="en-US" altLang="en-US" dirty="0"/>
              <a:t>A computer’s processor stores information in something called a </a:t>
            </a:r>
            <a:r>
              <a:rPr lang="en-US" altLang="en-US" b="1" dirty="0">
                <a:solidFill>
                  <a:srgbClr val="FF0000"/>
                </a:solidFill>
              </a:rPr>
              <a:t>register</a:t>
            </a:r>
            <a:r>
              <a:rPr lang="en-US" altLang="en-US" dirty="0"/>
              <a:t>.</a:t>
            </a:r>
          </a:p>
          <a:p>
            <a:r>
              <a:rPr lang="en-US" altLang="en-US" dirty="0"/>
              <a:t>Registers have a limited space – they can only store a certain number of bits.</a:t>
            </a:r>
          </a:p>
          <a:p>
            <a:r>
              <a:rPr lang="en-US" altLang="en-US" dirty="0"/>
              <a:t>If a processor does a calculation and the answer exceeds the capacity of the register, then the extra bits are dropped</a:t>
            </a:r>
          </a:p>
          <a:p>
            <a:r>
              <a:rPr lang="en-US" altLang="en-US" dirty="0"/>
              <a:t>Modern registers are usually 16 or 32 bits, but for this class we’ll only use 8 bits</a:t>
            </a:r>
            <a:r>
              <a:rPr lang="en-US" altLang="en-US" dirty="0" smtClean="0"/>
              <a:t>.</a:t>
            </a:r>
            <a:endParaRPr lang="en-US" altLang="en-US" dirty="0"/>
          </a:p>
        </p:txBody>
      </p:sp>
      <p:sp>
        <p:nvSpPr>
          <p:cNvPr id="4" name="Date Placeholder 3"/>
          <p:cNvSpPr>
            <a:spLocks noGrp="1"/>
          </p:cNvSpPr>
          <p:nvPr>
            <p:ph type="dt" sz="half" idx="10"/>
          </p:nvPr>
        </p:nvSpPr>
        <p:spPr/>
        <p:txBody>
          <a:bodyPr/>
          <a:lstStyle/>
          <a:p>
            <a:fld id="{61912AAE-D3A9-415E-9723-6BC70264F9CC}" type="datetime1">
              <a:rPr lang="en-US" smtClean="0"/>
              <a:pPr/>
              <a:t>1/14/2019</a:t>
            </a:fld>
            <a:endParaRPr lang="en-US"/>
          </a:p>
        </p:txBody>
      </p:sp>
      <p:sp>
        <p:nvSpPr>
          <p:cNvPr id="5" name="Slide Number Placeholder 4"/>
          <p:cNvSpPr>
            <a:spLocks noGrp="1"/>
          </p:cNvSpPr>
          <p:nvPr>
            <p:ph type="sldNum" sz="quarter" idx="12"/>
          </p:nvPr>
        </p:nvSpPr>
        <p:spPr/>
        <p:txBody>
          <a:bodyPr/>
          <a:lstStyle/>
          <a:p>
            <a:fld id="{E3F8B0A1-0460-4EA1-BDE6-9F887249B4F9}" type="slidenum">
              <a:rPr lang="en-US" smtClean="0"/>
              <a:pPr/>
              <a:t>12</a:t>
            </a:fld>
            <a:endParaRPr lang="en-US"/>
          </a:p>
        </p:txBody>
      </p:sp>
    </p:spTree>
    <p:extLst>
      <p:ext uri="{BB962C8B-B14F-4D97-AF65-F5344CB8AC3E}">
        <p14:creationId xmlns:p14="http://schemas.microsoft.com/office/powerpoint/2010/main" xmlns="" val="224040949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b="1" dirty="0"/>
              <a:t>Addition </a:t>
            </a:r>
            <a:r>
              <a:rPr lang="en-US" altLang="en-US" b="1" dirty="0" smtClean="0"/>
              <a:t>Practice (2)</a:t>
            </a:r>
            <a:endParaRPr lang="en-US" b="1" dirty="0"/>
          </a:p>
        </p:txBody>
      </p:sp>
      <p:sp>
        <p:nvSpPr>
          <p:cNvPr id="3" name="Content Placeholder 2"/>
          <p:cNvSpPr>
            <a:spLocks noGrp="1"/>
          </p:cNvSpPr>
          <p:nvPr>
            <p:ph idx="1"/>
          </p:nvPr>
        </p:nvSpPr>
        <p:spPr/>
        <p:txBody>
          <a:bodyPr/>
          <a:lstStyle/>
          <a:p>
            <a:r>
              <a:rPr lang="en-US" altLang="en-US" dirty="0"/>
              <a:t>Do the math, but give the answer an 8-bit computer would give</a:t>
            </a:r>
          </a:p>
          <a:p>
            <a:r>
              <a:rPr lang="en-US" altLang="en-US" dirty="0"/>
              <a:t>1111 1111 + 1010</a:t>
            </a:r>
          </a:p>
          <a:p>
            <a:r>
              <a:rPr lang="en-US" altLang="en-US" dirty="0"/>
              <a:t>1010 1100 + 111 1111</a:t>
            </a:r>
          </a:p>
          <a:p>
            <a:r>
              <a:rPr lang="en-US" altLang="en-US" dirty="0"/>
              <a:t>1000 0000 + 1000 0000</a:t>
            </a:r>
          </a:p>
          <a:p>
            <a:r>
              <a:rPr lang="en-US" altLang="en-US" dirty="0"/>
              <a:t>1101 1010 + 1110 0110</a:t>
            </a:r>
          </a:p>
          <a:p>
            <a:r>
              <a:rPr lang="en-US" altLang="en-US" sz="1400" dirty="0"/>
              <a:t>(answers in the PowerPoint Notes)</a:t>
            </a:r>
          </a:p>
          <a:p>
            <a:endParaRPr lang="en-US" dirty="0"/>
          </a:p>
        </p:txBody>
      </p:sp>
      <p:sp>
        <p:nvSpPr>
          <p:cNvPr id="4" name="Date Placeholder 3"/>
          <p:cNvSpPr>
            <a:spLocks noGrp="1"/>
          </p:cNvSpPr>
          <p:nvPr>
            <p:ph type="dt" sz="half" idx="10"/>
          </p:nvPr>
        </p:nvSpPr>
        <p:spPr/>
        <p:txBody>
          <a:bodyPr/>
          <a:lstStyle/>
          <a:p>
            <a:fld id="{61912AAE-D3A9-415E-9723-6BC70264F9CC}" type="datetime1">
              <a:rPr lang="en-US" smtClean="0"/>
              <a:pPr/>
              <a:t>1/14/2019</a:t>
            </a:fld>
            <a:endParaRPr lang="en-US"/>
          </a:p>
        </p:txBody>
      </p:sp>
      <p:sp>
        <p:nvSpPr>
          <p:cNvPr id="5" name="Slide Number Placeholder 4"/>
          <p:cNvSpPr>
            <a:spLocks noGrp="1"/>
          </p:cNvSpPr>
          <p:nvPr>
            <p:ph type="sldNum" sz="quarter" idx="12"/>
          </p:nvPr>
        </p:nvSpPr>
        <p:spPr/>
        <p:txBody>
          <a:bodyPr/>
          <a:lstStyle/>
          <a:p>
            <a:fld id="{E3F8B0A1-0460-4EA1-BDE6-9F887249B4F9}" type="slidenum">
              <a:rPr lang="en-US" smtClean="0"/>
              <a:pPr/>
              <a:t>13</a:t>
            </a:fld>
            <a:endParaRPr lang="en-US"/>
          </a:p>
        </p:txBody>
      </p:sp>
    </p:spTree>
    <p:extLst>
      <p:ext uri="{BB962C8B-B14F-4D97-AF65-F5344CB8AC3E}">
        <p14:creationId xmlns:p14="http://schemas.microsoft.com/office/powerpoint/2010/main" xmlns="" val="200809427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pPr eaLnBrk="1" hangingPunct="1"/>
            <a:r>
              <a:rPr lang="en-US" altLang="en-US" b="1" dirty="0" smtClean="0"/>
              <a:t>Representing numbers (</a:t>
            </a:r>
            <a:r>
              <a:rPr lang="en-US" altLang="en-US" b="1" dirty="0" err="1" smtClean="0"/>
              <a:t>ints</a:t>
            </a:r>
            <a:r>
              <a:rPr lang="en-US" altLang="en-US" b="1" dirty="0" smtClean="0"/>
              <a:t>)</a:t>
            </a:r>
          </a:p>
        </p:txBody>
      </p:sp>
      <p:sp>
        <p:nvSpPr>
          <p:cNvPr id="14339" name="Content Placeholder 2"/>
          <p:cNvSpPr>
            <a:spLocks noGrp="1"/>
          </p:cNvSpPr>
          <p:nvPr>
            <p:ph idx="1"/>
          </p:nvPr>
        </p:nvSpPr>
        <p:spPr>
          <a:xfrm>
            <a:off x="1981200" y="1600201"/>
            <a:ext cx="8534400" cy="4525963"/>
          </a:xfrm>
        </p:spPr>
        <p:txBody>
          <a:bodyPr/>
          <a:lstStyle/>
          <a:p>
            <a:pPr eaLnBrk="1" hangingPunct="1"/>
            <a:r>
              <a:rPr lang="en-US" altLang="en-US" dirty="0"/>
              <a:t>Fixed, finite number of bits.</a:t>
            </a:r>
          </a:p>
          <a:p>
            <a:pPr eaLnBrk="1" hangingPunct="1"/>
            <a:endParaRPr lang="en-US" altLang="en-US" dirty="0"/>
          </a:p>
          <a:p>
            <a:pPr lvl="1" eaLnBrk="1" hangingPunct="1">
              <a:buFont typeface="Arial" panose="020B0604020202020204" pitchFamily="34" charset="0"/>
              <a:buNone/>
            </a:pPr>
            <a:r>
              <a:rPr lang="en-US" altLang="en-US" dirty="0"/>
              <a:t>bits		bytes		C/C++		Intel		</a:t>
            </a:r>
          </a:p>
          <a:p>
            <a:pPr lvl="1" eaLnBrk="1" hangingPunct="1">
              <a:buFont typeface="Arial" panose="020B0604020202020204" pitchFamily="34" charset="0"/>
              <a:buNone/>
            </a:pPr>
            <a:r>
              <a:rPr lang="en-US" altLang="en-US" dirty="0"/>
              <a:t>8			1		char		[s]byte		</a:t>
            </a:r>
          </a:p>
          <a:p>
            <a:pPr lvl="1" eaLnBrk="1" hangingPunct="1">
              <a:buFont typeface="Arial" panose="020B0604020202020204" pitchFamily="34" charset="0"/>
              <a:buNone/>
            </a:pPr>
            <a:r>
              <a:rPr lang="en-US" altLang="en-US" dirty="0"/>
              <a:t>16		2		short		[s]word	</a:t>
            </a:r>
          </a:p>
          <a:p>
            <a:pPr lvl="1" eaLnBrk="1" hangingPunct="1">
              <a:buFont typeface="Arial" panose="020B0604020202020204" pitchFamily="34" charset="0"/>
              <a:buNone/>
            </a:pPr>
            <a:r>
              <a:rPr lang="en-US" altLang="en-US" dirty="0"/>
              <a:t>32		4		</a:t>
            </a:r>
            <a:r>
              <a:rPr lang="en-US" altLang="en-US" dirty="0" err="1"/>
              <a:t>int</a:t>
            </a:r>
            <a:r>
              <a:rPr lang="en-US" altLang="en-US" dirty="0"/>
              <a:t> or long	[s]</a:t>
            </a:r>
            <a:r>
              <a:rPr lang="en-US" altLang="en-US" dirty="0" err="1"/>
              <a:t>dword</a:t>
            </a:r>
            <a:r>
              <a:rPr lang="en-US" altLang="en-US" dirty="0"/>
              <a:t>	</a:t>
            </a:r>
          </a:p>
          <a:p>
            <a:pPr lvl="1" eaLnBrk="1" hangingPunct="1">
              <a:buFont typeface="Arial" panose="020B0604020202020204" pitchFamily="34" charset="0"/>
              <a:buNone/>
            </a:pPr>
            <a:r>
              <a:rPr lang="en-US" altLang="en-US" dirty="0"/>
              <a:t>64		8		long </a:t>
            </a:r>
            <a:r>
              <a:rPr lang="en-US" altLang="en-US" dirty="0" err="1"/>
              <a:t>long</a:t>
            </a:r>
            <a:r>
              <a:rPr lang="en-US" altLang="en-US" dirty="0"/>
              <a:t>	[s]qword	</a:t>
            </a:r>
          </a:p>
        </p:txBody>
      </p:sp>
    </p:spTree>
    <p:extLst>
      <p:ext uri="{BB962C8B-B14F-4D97-AF65-F5344CB8AC3E}">
        <p14:creationId xmlns:p14="http://schemas.microsoft.com/office/powerpoint/2010/main" xmlns="" val="59634214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pPr eaLnBrk="1" hangingPunct="1"/>
            <a:r>
              <a:rPr lang="en-US" altLang="en-US" b="1" dirty="0" smtClean="0"/>
              <a:t>Representing numbers (</a:t>
            </a:r>
            <a:r>
              <a:rPr lang="en-US" altLang="en-US" b="1" dirty="0" err="1" smtClean="0"/>
              <a:t>ints</a:t>
            </a:r>
            <a:r>
              <a:rPr lang="en-US" altLang="en-US" b="1" dirty="0" smtClean="0"/>
              <a:t>)</a:t>
            </a:r>
          </a:p>
        </p:txBody>
      </p:sp>
      <p:sp>
        <p:nvSpPr>
          <p:cNvPr id="15363" name="Content Placeholder 2"/>
          <p:cNvSpPr>
            <a:spLocks noGrp="1"/>
          </p:cNvSpPr>
          <p:nvPr>
            <p:ph idx="1"/>
          </p:nvPr>
        </p:nvSpPr>
        <p:spPr>
          <a:xfrm>
            <a:off x="1981200" y="1600201"/>
            <a:ext cx="8534400" cy="4525963"/>
          </a:xfrm>
        </p:spPr>
        <p:txBody>
          <a:bodyPr/>
          <a:lstStyle/>
          <a:p>
            <a:pPr eaLnBrk="1" hangingPunct="1"/>
            <a:r>
              <a:rPr lang="en-US" altLang="en-US"/>
              <a:t>Fixed, finite number of bits.</a:t>
            </a:r>
          </a:p>
          <a:p>
            <a:pPr eaLnBrk="1" hangingPunct="1"/>
            <a:endParaRPr lang="en-US" altLang="en-US"/>
          </a:p>
          <a:p>
            <a:pPr lvl="1" eaLnBrk="1" hangingPunct="1">
              <a:buFont typeface="Arial" panose="020B0604020202020204" pitchFamily="34" charset="0"/>
              <a:buNone/>
            </a:pPr>
            <a:r>
              <a:rPr lang="en-US" altLang="en-US"/>
              <a:t>bits		Intel		signed		unsigned</a:t>
            </a:r>
          </a:p>
          <a:p>
            <a:pPr lvl="1" eaLnBrk="1" hangingPunct="1">
              <a:buFont typeface="Arial" panose="020B0604020202020204" pitchFamily="34" charset="0"/>
              <a:buNone/>
            </a:pPr>
            <a:r>
              <a:rPr lang="en-US" altLang="en-US"/>
              <a:t>8			[s]byte		-2</a:t>
            </a:r>
            <a:r>
              <a:rPr lang="en-US" altLang="en-US" baseline="30000"/>
              <a:t>7</a:t>
            </a:r>
            <a:r>
              <a:rPr lang="en-US" altLang="en-US"/>
              <a:t>..+2</a:t>
            </a:r>
            <a:r>
              <a:rPr lang="en-US" altLang="en-US" baseline="30000"/>
              <a:t>7</a:t>
            </a:r>
            <a:r>
              <a:rPr lang="en-US" altLang="en-US"/>
              <a:t>-1	 0..+2</a:t>
            </a:r>
            <a:r>
              <a:rPr lang="en-US" altLang="en-US" baseline="30000"/>
              <a:t>8</a:t>
            </a:r>
            <a:r>
              <a:rPr lang="en-US" altLang="en-US"/>
              <a:t>-1</a:t>
            </a:r>
          </a:p>
          <a:p>
            <a:pPr lvl="1" eaLnBrk="1" hangingPunct="1">
              <a:buFont typeface="Arial" panose="020B0604020202020204" pitchFamily="34" charset="0"/>
              <a:buNone/>
            </a:pPr>
            <a:r>
              <a:rPr lang="en-US" altLang="en-US"/>
              <a:t>16		[s]word	-2</a:t>
            </a:r>
            <a:r>
              <a:rPr lang="en-US" altLang="en-US" baseline="30000"/>
              <a:t>15</a:t>
            </a:r>
            <a:r>
              <a:rPr lang="en-US" altLang="en-US"/>
              <a:t>..+2</a:t>
            </a:r>
            <a:r>
              <a:rPr lang="en-US" altLang="en-US" baseline="30000"/>
              <a:t>15</a:t>
            </a:r>
            <a:r>
              <a:rPr lang="en-US" altLang="en-US"/>
              <a:t>-1	 0..+2</a:t>
            </a:r>
            <a:r>
              <a:rPr lang="en-US" altLang="en-US" baseline="30000"/>
              <a:t>16</a:t>
            </a:r>
            <a:r>
              <a:rPr lang="en-US" altLang="en-US"/>
              <a:t>-1</a:t>
            </a:r>
          </a:p>
          <a:p>
            <a:pPr lvl="1" eaLnBrk="1" hangingPunct="1">
              <a:buFont typeface="Arial" panose="020B0604020202020204" pitchFamily="34" charset="0"/>
              <a:buNone/>
            </a:pPr>
            <a:r>
              <a:rPr lang="en-US" altLang="en-US"/>
              <a:t>32		[s]dword	-2</a:t>
            </a:r>
            <a:r>
              <a:rPr lang="en-US" altLang="en-US" baseline="30000"/>
              <a:t>31</a:t>
            </a:r>
            <a:r>
              <a:rPr lang="en-US" altLang="en-US"/>
              <a:t>..+2</a:t>
            </a:r>
            <a:r>
              <a:rPr lang="en-US" altLang="en-US" baseline="30000"/>
              <a:t>31</a:t>
            </a:r>
            <a:r>
              <a:rPr lang="en-US" altLang="en-US"/>
              <a:t>-1	 0..+2</a:t>
            </a:r>
            <a:r>
              <a:rPr lang="en-US" altLang="en-US" baseline="30000"/>
              <a:t>32</a:t>
            </a:r>
            <a:r>
              <a:rPr lang="en-US" altLang="en-US"/>
              <a:t>-1</a:t>
            </a:r>
          </a:p>
          <a:p>
            <a:pPr lvl="1" eaLnBrk="1" hangingPunct="1">
              <a:buFont typeface="Arial" panose="020B0604020202020204" pitchFamily="34" charset="0"/>
              <a:buNone/>
            </a:pPr>
            <a:r>
              <a:rPr lang="en-US" altLang="en-US"/>
              <a:t>64		[s]qword	-2</a:t>
            </a:r>
            <a:r>
              <a:rPr lang="en-US" altLang="en-US" baseline="30000"/>
              <a:t>63</a:t>
            </a:r>
            <a:r>
              <a:rPr lang="en-US" altLang="en-US"/>
              <a:t>..+2</a:t>
            </a:r>
            <a:r>
              <a:rPr lang="en-US" altLang="en-US" baseline="30000"/>
              <a:t>63</a:t>
            </a:r>
            <a:r>
              <a:rPr lang="en-US" altLang="en-US"/>
              <a:t>-1	 0..+2</a:t>
            </a:r>
            <a:r>
              <a:rPr lang="en-US" altLang="en-US" baseline="30000"/>
              <a:t>64</a:t>
            </a:r>
            <a:r>
              <a:rPr lang="en-US" altLang="en-US"/>
              <a:t>-1</a:t>
            </a:r>
          </a:p>
          <a:p>
            <a:pPr lvl="1" eaLnBrk="1" hangingPunct="1">
              <a:buFont typeface="Arial" panose="020B0604020202020204" pitchFamily="34" charset="0"/>
              <a:buNone/>
            </a:pPr>
            <a:endParaRPr lang="en-US" altLang="en-US"/>
          </a:p>
          <a:p>
            <a:pPr lvl="1" eaLnBrk="1" hangingPunct="1">
              <a:buFont typeface="Arial" panose="020B0604020202020204" pitchFamily="34" charset="0"/>
              <a:buNone/>
            </a:pPr>
            <a:r>
              <a:rPr lang="en-US" altLang="en-US"/>
              <a:t>In general, for k bits, the unsigned range is [0..+2</a:t>
            </a:r>
            <a:r>
              <a:rPr lang="en-US" altLang="en-US" baseline="30000"/>
              <a:t>k</a:t>
            </a:r>
            <a:r>
              <a:rPr lang="en-US" altLang="en-US"/>
              <a:t>-1] and the signed range is [-2</a:t>
            </a:r>
            <a:r>
              <a:rPr lang="en-US" altLang="en-US" baseline="30000"/>
              <a:t>k-1</a:t>
            </a:r>
            <a:r>
              <a:rPr lang="en-US" altLang="en-US"/>
              <a:t>..+2</a:t>
            </a:r>
            <a:r>
              <a:rPr lang="en-US" altLang="en-US" baseline="30000"/>
              <a:t>k-1</a:t>
            </a:r>
            <a:r>
              <a:rPr lang="en-US" altLang="en-US"/>
              <a:t>-1].</a:t>
            </a:r>
          </a:p>
        </p:txBody>
      </p:sp>
    </p:spTree>
    <p:extLst>
      <p:ext uri="{BB962C8B-B14F-4D97-AF65-F5344CB8AC3E}">
        <p14:creationId xmlns:p14="http://schemas.microsoft.com/office/powerpoint/2010/main" xmlns="" val="203099053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eaLnBrk="1" hangingPunct="1"/>
            <a:r>
              <a:rPr lang="en-US" altLang="en-US" b="1" dirty="0" smtClean="0"/>
              <a:t>Representing Negative Numbers</a:t>
            </a:r>
          </a:p>
        </p:txBody>
      </p:sp>
      <p:sp>
        <p:nvSpPr>
          <p:cNvPr id="45059" name="Rectangle 3"/>
          <p:cNvSpPr>
            <a:spLocks noGrp="1" noChangeArrowheads="1"/>
          </p:cNvSpPr>
          <p:nvPr>
            <p:ph type="body" idx="1"/>
          </p:nvPr>
        </p:nvSpPr>
        <p:spPr/>
        <p:txBody>
          <a:bodyPr/>
          <a:lstStyle/>
          <a:p>
            <a:pPr eaLnBrk="1" hangingPunct="1"/>
            <a:r>
              <a:rPr lang="en-US" altLang="en-US" dirty="0" smtClean="0"/>
              <a:t>Are the negative numbers just numbers with a minus sign in the front? This is probably true. </a:t>
            </a:r>
            <a:r>
              <a:rPr lang="en-US" altLang="en-US" dirty="0"/>
              <a:t>B</a:t>
            </a:r>
            <a:r>
              <a:rPr lang="en-US" altLang="en-US" dirty="0" smtClean="0"/>
              <a:t>ut there are issues to represent negative numbers in computing systems.</a:t>
            </a:r>
          </a:p>
          <a:p>
            <a:pPr eaLnBrk="1" hangingPunct="1"/>
            <a:r>
              <a:rPr lang="en-US" altLang="en-US" dirty="0" smtClean="0"/>
              <a:t>Common schemas:</a:t>
            </a:r>
          </a:p>
          <a:p>
            <a:pPr lvl="1" eaLnBrk="1" hangingPunct="1"/>
            <a:r>
              <a:rPr lang="en-US" altLang="en-US" dirty="0" smtClean="0"/>
              <a:t>Sign-magnitude</a:t>
            </a:r>
          </a:p>
          <a:p>
            <a:pPr lvl="1" eaLnBrk="1" hangingPunct="1"/>
            <a:r>
              <a:rPr lang="en-US" altLang="en-US" dirty="0" smtClean="0"/>
              <a:t>Complementary representations:</a:t>
            </a:r>
          </a:p>
          <a:p>
            <a:pPr lvl="2" eaLnBrk="1" hangingPunct="1"/>
            <a:r>
              <a:rPr lang="en-US" altLang="en-US" dirty="0" smtClean="0"/>
              <a:t>1’s complement</a:t>
            </a:r>
          </a:p>
          <a:p>
            <a:pPr lvl="2" eaLnBrk="1" hangingPunct="1"/>
            <a:r>
              <a:rPr lang="en-US" altLang="en-US" b="1" i="1" dirty="0" smtClean="0"/>
              <a:t>2’s complement – most common &amp; important</a:t>
            </a:r>
          </a:p>
        </p:txBody>
      </p:sp>
    </p:spTree>
    <p:extLst>
      <p:ext uri="{BB962C8B-B14F-4D97-AF65-F5344CB8AC3E}">
        <p14:creationId xmlns:p14="http://schemas.microsoft.com/office/powerpoint/2010/main" xmlns="" val="21873009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eaLnBrk="1" hangingPunct="1"/>
            <a:r>
              <a:rPr lang="en-US" altLang="en-US" b="1" dirty="0" smtClean="0"/>
              <a:t>Sign Magnitude</a:t>
            </a:r>
          </a:p>
        </p:txBody>
      </p:sp>
      <p:sp>
        <p:nvSpPr>
          <p:cNvPr id="46083" name="Rectangle 3"/>
          <p:cNvSpPr>
            <a:spLocks noChangeArrowheads="1"/>
          </p:cNvSpPr>
          <p:nvPr/>
        </p:nvSpPr>
        <p:spPr bwMode="auto">
          <a:xfrm>
            <a:off x="838200" y="1690688"/>
            <a:ext cx="10777538" cy="4772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marL="342900" indent="-342900"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eaLnBrk="1" hangingPunct="1">
              <a:lnSpc>
                <a:spcPct val="90000"/>
              </a:lnSpc>
              <a:spcBef>
                <a:spcPct val="20000"/>
              </a:spcBef>
              <a:buFontTx/>
              <a:buChar char="•"/>
            </a:pPr>
            <a:r>
              <a:rPr lang="en-US" altLang="en-US" b="0" dirty="0"/>
              <a:t>Left most bit used to represent sign</a:t>
            </a:r>
          </a:p>
          <a:p>
            <a:pPr lvl="1" eaLnBrk="1" hangingPunct="1">
              <a:lnSpc>
                <a:spcPct val="90000"/>
              </a:lnSpc>
              <a:spcBef>
                <a:spcPct val="20000"/>
              </a:spcBef>
              <a:buFontTx/>
              <a:buChar char="–"/>
            </a:pPr>
            <a:r>
              <a:rPr lang="en-US" altLang="en-US" sz="2000" b="0" dirty="0"/>
              <a:t>0 = positive value</a:t>
            </a:r>
          </a:p>
          <a:p>
            <a:pPr lvl="1" eaLnBrk="1" hangingPunct="1">
              <a:lnSpc>
                <a:spcPct val="90000"/>
              </a:lnSpc>
              <a:spcBef>
                <a:spcPct val="20000"/>
              </a:spcBef>
              <a:buFontTx/>
              <a:buChar char="–"/>
            </a:pPr>
            <a:r>
              <a:rPr lang="en-US" altLang="en-US" sz="2000" b="0" dirty="0"/>
              <a:t>1 = negative value</a:t>
            </a:r>
          </a:p>
          <a:p>
            <a:pPr lvl="1" eaLnBrk="1" hangingPunct="1">
              <a:lnSpc>
                <a:spcPct val="90000"/>
              </a:lnSpc>
              <a:spcBef>
                <a:spcPct val="20000"/>
              </a:spcBef>
              <a:buFontTx/>
              <a:buChar char="–"/>
            </a:pPr>
            <a:r>
              <a:rPr lang="en-US" altLang="en-US" sz="2000" b="0" dirty="0"/>
              <a:t>behaves like a “flag”</a:t>
            </a:r>
          </a:p>
          <a:p>
            <a:pPr eaLnBrk="1" hangingPunct="1">
              <a:lnSpc>
                <a:spcPct val="90000"/>
              </a:lnSpc>
              <a:spcBef>
                <a:spcPct val="20000"/>
              </a:spcBef>
              <a:buFontTx/>
              <a:buChar char="•"/>
            </a:pPr>
            <a:r>
              <a:rPr lang="en-US" altLang="en-US" sz="2800" b="0" dirty="0"/>
              <a:t>It is important to decide how many bits we will use to represent the number</a:t>
            </a:r>
            <a:endParaRPr lang="en-US" altLang="en-US" b="0" dirty="0"/>
          </a:p>
          <a:p>
            <a:pPr eaLnBrk="1" hangingPunct="1">
              <a:lnSpc>
                <a:spcPct val="90000"/>
              </a:lnSpc>
              <a:spcBef>
                <a:spcPct val="20000"/>
              </a:spcBef>
              <a:buFontTx/>
              <a:buChar char="•"/>
            </a:pPr>
            <a:r>
              <a:rPr lang="en-US" altLang="en-US" b="0" dirty="0"/>
              <a:t>Example: Representing +5 and -5 on 8 bits:</a:t>
            </a:r>
          </a:p>
          <a:p>
            <a:pPr lvl="1" eaLnBrk="1" hangingPunct="1">
              <a:lnSpc>
                <a:spcPct val="90000"/>
              </a:lnSpc>
              <a:spcBef>
                <a:spcPct val="20000"/>
              </a:spcBef>
              <a:buFontTx/>
              <a:buChar char="–"/>
            </a:pPr>
            <a:r>
              <a:rPr lang="en-US" altLang="en-US" sz="2000" b="0" dirty="0"/>
              <a:t>+5: </a:t>
            </a:r>
            <a:r>
              <a:rPr lang="en-US" altLang="en-US" sz="2800" dirty="0"/>
              <a:t>00000101</a:t>
            </a:r>
          </a:p>
          <a:p>
            <a:pPr lvl="1" eaLnBrk="1" hangingPunct="1">
              <a:lnSpc>
                <a:spcPct val="90000"/>
              </a:lnSpc>
              <a:spcBef>
                <a:spcPct val="20000"/>
              </a:spcBef>
              <a:buFontTx/>
              <a:buChar char="–"/>
            </a:pPr>
            <a:r>
              <a:rPr lang="en-US" altLang="en-US" sz="2000" b="0" dirty="0"/>
              <a:t>-5:  </a:t>
            </a:r>
            <a:r>
              <a:rPr lang="en-US" altLang="en-US" sz="2800" dirty="0"/>
              <a:t>10000101</a:t>
            </a:r>
          </a:p>
          <a:p>
            <a:pPr eaLnBrk="1" hangingPunct="1">
              <a:lnSpc>
                <a:spcPct val="90000"/>
              </a:lnSpc>
              <a:spcBef>
                <a:spcPct val="20000"/>
              </a:spcBef>
              <a:buFontTx/>
              <a:buChar char="•"/>
            </a:pPr>
            <a:r>
              <a:rPr lang="en-US" altLang="en-US" sz="2800" i="1" dirty="0"/>
              <a:t>So the very first step we have to decide on the number of bits to represent number</a:t>
            </a:r>
          </a:p>
          <a:p>
            <a:pPr eaLnBrk="1" hangingPunct="1">
              <a:lnSpc>
                <a:spcPct val="90000"/>
              </a:lnSpc>
              <a:spcBef>
                <a:spcPct val="20000"/>
              </a:spcBef>
            </a:pPr>
            <a:endParaRPr lang="en-US" altLang="en-US" sz="2800" b="0" dirty="0"/>
          </a:p>
        </p:txBody>
      </p:sp>
    </p:spTree>
    <p:extLst>
      <p:ext uri="{BB962C8B-B14F-4D97-AF65-F5344CB8AC3E}">
        <p14:creationId xmlns:p14="http://schemas.microsoft.com/office/powerpoint/2010/main" xmlns="" val="318556575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2"/>
          <p:cNvSpPr>
            <a:spLocks noGrp="1" noChangeArrowheads="1"/>
          </p:cNvSpPr>
          <p:nvPr>
            <p:ph type="title"/>
          </p:nvPr>
        </p:nvSpPr>
        <p:spPr/>
        <p:txBody>
          <a:bodyPr/>
          <a:lstStyle/>
          <a:p>
            <a:r>
              <a:rPr lang="en-US" altLang="en-US" b="1" dirty="0"/>
              <a:t>Sign Magnitude</a:t>
            </a:r>
            <a:endParaRPr lang="en-US" altLang="zh-CN" b="1" dirty="0"/>
          </a:p>
        </p:txBody>
      </p:sp>
      <p:graphicFrame>
        <p:nvGraphicFramePr>
          <p:cNvPr id="197687" name="Group 55"/>
          <p:cNvGraphicFramePr>
            <a:graphicFrameLocks noGrp="1"/>
          </p:cNvGraphicFramePr>
          <p:nvPr>
            <p:ph sz="half" idx="1"/>
          </p:nvPr>
        </p:nvGraphicFramePr>
        <p:xfrm>
          <a:off x="3657600" y="2759075"/>
          <a:ext cx="3810000" cy="518160"/>
        </p:xfrm>
        <a:graphic>
          <a:graphicData uri="http://schemas.openxmlformats.org/drawingml/2006/table">
            <a:tbl>
              <a:tblPr/>
              <a:tblGrid>
                <a:gridCol w="476250"/>
                <a:gridCol w="476250"/>
                <a:gridCol w="476250"/>
                <a:gridCol w="476250"/>
                <a:gridCol w="476250"/>
                <a:gridCol w="476250"/>
                <a:gridCol w="476250"/>
                <a:gridCol w="476250"/>
              </a:tblGrid>
              <a:tr h="496888">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SimSun"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SimSun"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SimSun"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800" b="0" i="0" u="none" strike="noStrike" cap="none" normalizeH="0" baseline="0" smtClean="0">
                          <a:ln>
                            <a:noFill/>
                          </a:ln>
                          <a:solidFill>
                            <a:schemeClr val="tx1"/>
                          </a:solidFill>
                          <a:effectLst/>
                          <a:latin typeface="Tahoma" panose="020B0604030504040204" pitchFamily="34" charset="0"/>
                          <a:ea typeface="SimSun" panose="02010600030101010101" pitchFamily="2" charset="-122"/>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SimSun"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SimSun"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SimSun"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800" b="0" i="0" u="none" strike="noStrike" cap="none" normalizeH="0" baseline="0" smtClean="0">
                          <a:ln>
                            <a:noFill/>
                          </a:ln>
                          <a:solidFill>
                            <a:schemeClr val="tx1"/>
                          </a:solidFill>
                          <a:effectLst/>
                          <a:latin typeface="Tahoma" panose="020B0604030504040204" pitchFamily="34" charset="0"/>
                          <a:ea typeface="SimSun" panose="02010600030101010101"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SimSun"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SimSun"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SimSun"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800" b="0" i="0" u="none" strike="noStrike" cap="none" normalizeH="0" baseline="0" smtClean="0">
                          <a:ln>
                            <a:noFill/>
                          </a:ln>
                          <a:solidFill>
                            <a:schemeClr val="tx1"/>
                          </a:solidFill>
                          <a:effectLst/>
                          <a:latin typeface="Tahoma" panose="020B0604030504040204" pitchFamily="34" charset="0"/>
                          <a:ea typeface="SimSun"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SimSun"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SimSun"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SimSun"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800" b="0" i="0" u="none" strike="noStrike" cap="none" normalizeH="0" baseline="0" smtClean="0">
                          <a:ln>
                            <a:noFill/>
                          </a:ln>
                          <a:solidFill>
                            <a:schemeClr val="tx1"/>
                          </a:solidFill>
                          <a:effectLst/>
                          <a:latin typeface="Tahoma" panose="020B0604030504040204" pitchFamily="34" charset="0"/>
                          <a:ea typeface="SimSun"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SimSun"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SimSun"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SimSun"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800" b="0" i="0" u="none" strike="noStrike" cap="none" normalizeH="0" baseline="0" smtClean="0">
                          <a:ln>
                            <a:noFill/>
                          </a:ln>
                          <a:solidFill>
                            <a:schemeClr val="tx1"/>
                          </a:solidFill>
                          <a:effectLst/>
                          <a:latin typeface="Tahoma" panose="020B0604030504040204" pitchFamily="34" charset="0"/>
                          <a:ea typeface="SimSun" panose="02010600030101010101"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SimSun"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SimSun"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SimSun"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800" b="0" i="0" u="none" strike="noStrike" cap="none" normalizeH="0" baseline="0" smtClean="0">
                          <a:ln>
                            <a:noFill/>
                          </a:ln>
                          <a:solidFill>
                            <a:schemeClr val="tx1"/>
                          </a:solidFill>
                          <a:effectLst/>
                          <a:latin typeface="Tahoma" panose="020B0604030504040204" pitchFamily="34" charset="0"/>
                          <a:ea typeface="SimSun" panose="02010600030101010101"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SimSun"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SimSun"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SimSun"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800" b="0" i="0" u="none" strike="noStrike" cap="none" normalizeH="0" baseline="0" smtClean="0">
                          <a:ln>
                            <a:noFill/>
                          </a:ln>
                          <a:solidFill>
                            <a:schemeClr val="tx1"/>
                          </a:solidFill>
                          <a:effectLst/>
                          <a:latin typeface="Tahoma" panose="020B0604030504040204" pitchFamily="34" charset="0"/>
                          <a:ea typeface="SimSun"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SimSun"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SimSun"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SimSun"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800" b="0" i="0" u="none" strike="noStrike" cap="none" normalizeH="0" baseline="0" dirty="0" smtClean="0">
                          <a:ln>
                            <a:noFill/>
                          </a:ln>
                          <a:solidFill>
                            <a:schemeClr val="tx1"/>
                          </a:solidFill>
                          <a:effectLst/>
                          <a:latin typeface="Tahoma" panose="020B0604030504040204" pitchFamily="34" charset="0"/>
                          <a:ea typeface="SimSun" panose="02010600030101010101" pitchFamily="2" charset="-122"/>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97688" name="Group 56"/>
          <p:cNvGraphicFramePr>
            <a:graphicFrameLocks noGrp="1"/>
          </p:cNvGraphicFramePr>
          <p:nvPr>
            <p:ph sz="half" idx="2"/>
          </p:nvPr>
        </p:nvGraphicFramePr>
        <p:xfrm>
          <a:off x="3657600" y="4816475"/>
          <a:ext cx="3810000" cy="518160"/>
        </p:xfrm>
        <a:graphic>
          <a:graphicData uri="http://schemas.openxmlformats.org/drawingml/2006/table">
            <a:tbl>
              <a:tblPr/>
              <a:tblGrid>
                <a:gridCol w="476250"/>
                <a:gridCol w="476250"/>
                <a:gridCol w="476250"/>
                <a:gridCol w="476250"/>
                <a:gridCol w="476250"/>
                <a:gridCol w="476250"/>
                <a:gridCol w="476250"/>
                <a:gridCol w="476250"/>
              </a:tblGrid>
              <a:tr h="496888">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SimSun"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SimSun"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SimSun"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800" b="0" i="0" u="none" strike="noStrike" cap="none" normalizeH="0" baseline="0" smtClean="0">
                          <a:ln>
                            <a:noFill/>
                          </a:ln>
                          <a:solidFill>
                            <a:schemeClr val="tx1"/>
                          </a:solidFill>
                          <a:effectLst/>
                          <a:latin typeface="Tahoma" panose="020B0604030504040204" pitchFamily="34" charset="0"/>
                          <a:ea typeface="SimSun" panose="02010600030101010101" pitchFamily="2"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SimSun"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SimSun"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SimSun"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800" b="0" i="0" u="none" strike="noStrike" cap="none" normalizeH="0" baseline="0" smtClean="0">
                          <a:ln>
                            <a:noFill/>
                          </a:ln>
                          <a:solidFill>
                            <a:schemeClr val="tx1"/>
                          </a:solidFill>
                          <a:effectLst/>
                          <a:latin typeface="Tahoma" panose="020B0604030504040204" pitchFamily="34" charset="0"/>
                          <a:ea typeface="SimSun" panose="02010600030101010101"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SimSun"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SimSun"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SimSun"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800" b="0" i="0" u="none" strike="noStrike" cap="none" normalizeH="0" baseline="0" smtClean="0">
                          <a:ln>
                            <a:noFill/>
                          </a:ln>
                          <a:solidFill>
                            <a:schemeClr val="tx1"/>
                          </a:solidFill>
                          <a:effectLst/>
                          <a:latin typeface="Tahoma" panose="020B0604030504040204" pitchFamily="34" charset="0"/>
                          <a:ea typeface="SimSun"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SimSun"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SimSun"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SimSun"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800" b="0" i="0" u="none" strike="noStrike" cap="none" normalizeH="0" baseline="0" smtClean="0">
                          <a:ln>
                            <a:noFill/>
                          </a:ln>
                          <a:solidFill>
                            <a:schemeClr val="tx1"/>
                          </a:solidFill>
                          <a:effectLst/>
                          <a:latin typeface="Tahoma" panose="020B0604030504040204" pitchFamily="34" charset="0"/>
                          <a:ea typeface="SimSun"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SimSun"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SimSun"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SimSun"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800" b="0" i="0" u="none" strike="noStrike" cap="none" normalizeH="0" baseline="0" smtClean="0">
                          <a:ln>
                            <a:noFill/>
                          </a:ln>
                          <a:solidFill>
                            <a:schemeClr val="tx1"/>
                          </a:solidFill>
                          <a:effectLst/>
                          <a:latin typeface="Tahoma" panose="020B0604030504040204" pitchFamily="34" charset="0"/>
                          <a:ea typeface="SimSun" panose="02010600030101010101"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SimSun"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SimSun"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SimSun"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800" b="0" i="0" u="none" strike="noStrike" cap="none" normalizeH="0" baseline="0" smtClean="0">
                          <a:ln>
                            <a:noFill/>
                          </a:ln>
                          <a:solidFill>
                            <a:schemeClr val="tx1"/>
                          </a:solidFill>
                          <a:effectLst/>
                          <a:latin typeface="Tahoma" panose="020B0604030504040204" pitchFamily="34" charset="0"/>
                          <a:ea typeface="SimSun" panose="02010600030101010101"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SimSun"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SimSun"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SimSun"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800" b="0" i="0" u="none" strike="noStrike" cap="none" normalizeH="0" baseline="0" smtClean="0">
                          <a:ln>
                            <a:noFill/>
                          </a:ln>
                          <a:solidFill>
                            <a:schemeClr val="tx1"/>
                          </a:solidFill>
                          <a:effectLst/>
                          <a:latin typeface="Tahoma" panose="020B0604030504040204" pitchFamily="34" charset="0"/>
                          <a:ea typeface="SimSun"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SimSun"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SimSun"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SimSun"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800" b="0" i="0" u="none" strike="noStrike" cap="none" normalizeH="0" baseline="0" smtClean="0">
                          <a:ln>
                            <a:noFill/>
                          </a:ln>
                          <a:solidFill>
                            <a:schemeClr val="tx1"/>
                          </a:solidFill>
                          <a:effectLst/>
                          <a:latin typeface="Tahoma" panose="020B0604030504040204" pitchFamily="34" charset="0"/>
                          <a:ea typeface="SimSun" panose="02010600030101010101" pitchFamily="2" charset="-122"/>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97680" name="Text Box 48"/>
          <p:cNvSpPr txBox="1">
            <a:spLocks noChangeArrowheads="1"/>
          </p:cNvSpPr>
          <p:nvPr/>
        </p:nvSpPr>
        <p:spPr bwMode="auto">
          <a:xfrm>
            <a:off x="3352800" y="2127250"/>
            <a:ext cx="1066800" cy="376238"/>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ctr">
              <a:spcBef>
                <a:spcPct val="50000"/>
              </a:spcBef>
            </a:pPr>
            <a:r>
              <a:rPr lang="en-US" altLang="zh-CN"/>
              <a:t>Sign bit</a:t>
            </a:r>
          </a:p>
        </p:txBody>
      </p:sp>
      <p:sp>
        <p:nvSpPr>
          <p:cNvPr id="197682" name="Line 50"/>
          <p:cNvSpPr>
            <a:spLocks noChangeShapeType="1"/>
          </p:cNvSpPr>
          <p:nvPr/>
        </p:nvSpPr>
        <p:spPr bwMode="auto">
          <a:xfrm>
            <a:off x="3886200" y="2505075"/>
            <a:ext cx="0" cy="228600"/>
          </a:xfrm>
          <a:prstGeom prst="line">
            <a:avLst/>
          </a:prstGeom>
          <a:noFill/>
          <a:ln w="19050">
            <a:solidFill>
              <a:schemeClr val="tx1"/>
            </a:solidFill>
            <a:round/>
            <a:headEnd/>
            <a:tailEnd type="triangl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97683" name="Text Box 51"/>
          <p:cNvSpPr txBox="1">
            <a:spLocks noChangeArrowheads="1"/>
          </p:cNvSpPr>
          <p:nvPr/>
        </p:nvSpPr>
        <p:spPr bwMode="auto">
          <a:xfrm>
            <a:off x="3360738" y="4173539"/>
            <a:ext cx="1066800" cy="376237"/>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ctr">
              <a:spcBef>
                <a:spcPct val="50000"/>
              </a:spcBef>
            </a:pPr>
            <a:r>
              <a:rPr lang="en-US" altLang="zh-CN"/>
              <a:t>Sign bit</a:t>
            </a:r>
          </a:p>
        </p:txBody>
      </p:sp>
      <p:sp>
        <p:nvSpPr>
          <p:cNvPr id="197684" name="Line 52"/>
          <p:cNvSpPr>
            <a:spLocks noChangeShapeType="1"/>
          </p:cNvSpPr>
          <p:nvPr/>
        </p:nvSpPr>
        <p:spPr bwMode="auto">
          <a:xfrm>
            <a:off x="3894138" y="4551363"/>
            <a:ext cx="0" cy="228600"/>
          </a:xfrm>
          <a:prstGeom prst="line">
            <a:avLst/>
          </a:prstGeom>
          <a:noFill/>
          <a:ln w="19050">
            <a:solidFill>
              <a:schemeClr val="tx1"/>
            </a:solidFill>
            <a:round/>
            <a:headEnd/>
            <a:tailEnd type="triangl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97685" name="Text Box 53"/>
          <p:cNvSpPr txBox="1">
            <a:spLocks noChangeArrowheads="1"/>
          </p:cNvSpPr>
          <p:nvPr/>
        </p:nvSpPr>
        <p:spPr bwMode="auto">
          <a:xfrm>
            <a:off x="7848600" y="2806700"/>
            <a:ext cx="1066800" cy="376238"/>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ctr">
              <a:spcBef>
                <a:spcPct val="50000"/>
              </a:spcBef>
            </a:pPr>
            <a:r>
              <a:rPr lang="en-US" altLang="zh-CN"/>
              <a:t>50</a:t>
            </a:r>
          </a:p>
        </p:txBody>
      </p:sp>
      <p:sp>
        <p:nvSpPr>
          <p:cNvPr id="197686" name="Text Box 54"/>
          <p:cNvSpPr txBox="1">
            <a:spLocks noChangeArrowheads="1"/>
          </p:cNvSpPr>
          <p:nvPr/>
        </p:nvSpPr>
        <p:spPr bwMode="auto">
          <a:xfrm>
            <a:off x="7848600" y="4878389"/>
            <a:ext cx="1066800" cy="376237"/>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ctr">
              <a:spcBef>
                <a:spcPct val="50000"/>
              </a:spcBef>
            </a:pPr>
            <a:r>
              <a:rPr lang="en-US" altLang="zh-CN"/>
              <a:t>-50</a:t>
            </a:r>
          </a:p>
        </p:txBody>
      </p:sp>
    </p:spTree>
    <p:extLst>
      <p:ext uri="{BB962C8B-B14F-4D97-AF65-F5344CB8AC3E}">
        <p14:creationId xmlns:p14="http://schemas.microsoft.com/office/powerpoint/2010/main" xmlns="" val="265449503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pPr eaLnBrk="1" hangingPunct="1"/>
            <a:r>
              <a:rPr lang="en-US" altLang="en-US" b="1" dirty="0" smtClean="0"/>
              <a:t>Difficulties with Sign Magnitude</a:t>
            </a:r>
          </a:p>
        </p:txBody>
      </p:sp>
      <p:sp>
        <p:nvSpPr>
          <p:cNvPr id="47107" name="Rectangle 3"/>
          <p:cNvSpPr>
            <a:spLocks noGrp="1" noChangeArrowheads="1"/>
          </p:cNvSpPr>
          <p:nvPr>
            <p:ph type="body" idx="1"/>
          </p:nvPr>
        </p:nvSpPr>
        <p:spPr/>
        <p:txBody>
          <a:bodyPr/>
          <a:lstStyle/>
          <a:p>
            <a:pPr eaLnBrk="1" hangingPunct="1"/>
            <a:r>
              <a:rPr lang="en-US" altLang="en-US" smtClean="0"/>
              <a:t>Two representations of zero</a:t>
            </a:r>
          </a:p>
          <a:p>
            <a:pPr lvl="1" eaLnBrk="1" hangingPunct="1"/>
            <a:r>
              <a:rPr lang="en-US" altLang="en-US" smtClean="0"/>
              <a:t>Using 8-bit sign-magnitude…</a:t>
            </a:r>
          </a:p>
          <a:p>
            <a:pPr lvl="2" eaLnBrk="1" hangingPunct="1"/>
            <a:r>
              <a:rPr lang="en-US" altLang="en-US" smtClean="0">
                <a:latin typeface="Courier New" panose="02070309020205020404" pitchFamily="49" charset="0"/>
              </a:rPr>
              <a:t>0: 00000000</a:t>
            </a:r>
            <a:endParaRPr lang="en-US" altLang="en-US" baseline="-25000" smtClean="0">
              <a:latin typeface="Courier New" panose="02070309020205020404" pitchFamily="49" charset="0"/>
            </a:endParaRPr>
          </a:p>
          <a:p>
            <a:pPr lvl="2" eaLnBrk="1" hangingPunct="1"/>
            <a:r>
              <a:rPr lang="en-US" altLang="en-US" smtClean="0">
                <a:latin typeface="Courier New" panose="02070309020205020404" pitchFamily="49" charset="0"/>
              </a:rPr>
              <a:t>0: 10000000</a:t>
            </a:r>
            <a:endParaRPr lang="en-US" altLang="en-US" baseline="-25000" smtClean="0">
              <a:latin typeface="Courier New" panose="02070309020205020404" pitchFamily="49" charset="0"/>
            </a:endParaRPr>
          </a:p>
          <a:p>
            <a:pPr eaLnBrk="1" hangingPunct="1"/>
            <a:r>
              <a:rPr lang="en-US" altLang="en-US" smtClean="0"/>
              <a:t>Arithmetic is awkward!</a:t>
            </a:r>
          </a:p>
          <a:p>
            <a:pPr lvl="1" eaLnBrk="1" hangingPunct="1"/>
            <a:r>
              <a:rPr lang="en-US" altLang="en-US" smtClean="0"/>
              <a:t>8-bit sign-magnitude:</a:t>
            </a:r>
          </a:p>
          <a:p>
            <a:pPr lvl="2" eaLnBrk="1" hangingPunct="1"/>
            <a:r>
              <a:rPr lang="en-US" altLang="en-US" smtClean="0"/>
              <a:t>00000001 + 00000010 = 00000011</a:t>
            </a:r>
          </a:p>
          <a:p>
            <a:pPr lvl="2" eaLnBrk="1" hangingPunct="1"/>
            <a:r>
              <a:rPr lang="en-US" altLang="en-US" smtClean="0"/>
              <a:t>00000010 + 10000001 = 00000001 (it requires a different algorithm, can’t just add and carry, meaning more complexity in hardware in order to implement an ALU)</a:t>
            </a:r>
          </a:p>
        </p:txBody>
      </p:sp>
    </p:spTree>
    <p:extLst>
      <p:ext uri="{BB962C8B-B14F-4D97-AF65-F5344CB8AC3E}">
        <p14:creationId xmlns:p14="http://schemas.microsoft.com/office/powerpoint/2010/main" xmlns="" val="329900143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Binary Data in your life</a:t>
            </a:r>
          </a:p>
        </p:txBody>
      </p:sp>
      <p:sp>
        <p:nvSpPr>
          <p:cNvPr id="3" name="Content Placeholder 2"/>
          <p:cNvSpPr>
            <a:spLocks noGrp="1"/>
          </p:cNvSpPr>
          <p:nvPr>
            <p:ph idx="1"/>
          </p:nvPr>
        </p:nvSpPr>
        <p:spPr/>
        <p:txBody>
          <a:bodyPr>
            <a:normAutofit fontScale="92500" lnSpcReduction="10000"/>
          </a:bodyPr>
          <a:lstStyle/>
          <a:p>
            <a:pPr eaLnBrk="0" hangingPunct="0">
              <a:spcBef>
                <a:spcPct val="50000"/>
              </a:spcBef>
            </a:pPr>
            <a:r>
              <a:rPr lang="en-US" altLang="en-US" dirty="0"/>
              <a:t>The computer screen on your </a:t>
            </a:r>
            <a:r>
              <a:rPr lang="en-US" altLang="en-US" dirty="0" smtClean="0"/>
              <a:t>Win </a:t>
            </a:r>
            <a:r>
              <a:rPr lang="en-US" altLang="en-US" dirty="0"/>
              <a:t>PC can be configured for different resolutions.  One resolution is 600 x 800 x 8, which means that you have 600 dots vertically  x 800 dots horizontally, with each dot using 8 bits to take on 256 different colors.  (actually, a dot is called a </a:t>
            </a:r>
            <a:r>
              <a:rPr lang="en-US" altLang="en-US" dirty="0">
                <a:solidFill>
                  <a:srgbClr val="FF3300"/>
                </a:solidFill>
              </a:rPr>
              <a:t>pixel</a:t>
            </a:r>
            <a:r>
              <a:rPr lang="en-US" altLang="en-US" dirty="0"/>
              <a:t>).</a:t>
            </a:r>
          </a:p>
          <a:p>
            <a:pPr eaLnBrk="0" hangingPunct="0">
              <a:spcBef>
                <a:spcPct val="50000"/>
              </a:spcBef>
            </a:pPr>
            <a:r>
              <a:rPr lang="en-US" altLang="en-US" dirty="0"/>
              <a:t>Need  8 bits to represent 256 colors ( 2</a:t>
            </a:r>
            <a:r>
              <a:rPr lang="en-US" altLang="en-US" sz="4000" baseline="30000" dirty="0"/>
              <a:t>8</a:t>
            </a:r>
            <a:r>
              <a:rPr lang="en-US" altLang="en-US" dirty="0"/>
              <a:t> = 256).   Total number of bits needed to represent the screen is then:</a:t>
            </a:r>
          </a:p>
          <a:p>
            <a:pPr eaLnBrk="0" hangingPunct="0">
              <a:spcBef>
                <a:spcPct val="50000"/>
              </a:spcBef>
            </a:pPr>
            <a:r>
              <a:rPr lang="en-US" altLang="en-US" dirty="0" smtClean="0"/>
              <a:t>600 </a:t>
            </a:r>
            <a:r>
              <a:rPr lang="en-US" altLang="en-US" dirty="0"/>
              <a:t>x 800 x 8 = 3,840,000  bits  (or just under 4 </a:t>
            </a:r>
            <a:r>
              <a:rPr lang="en-US" altLang="en-US" dirty="0" err="1"/>
              <a:t>Mbits</a:t>
            </a:r>
            <a:r>
              <a:rPr lang="en-US" altLang="en-US" dirty="0"/>
              <a:t>)</a:t>
            </a:r>
            <a:br>
              <a:rPr lang="en-US" altLang="en-US" dirty="0"/>
            </a:br>
            <a:r>
              <a:rPr lang="en-US" altLang="en-US" dirty="0"/>
              <a:t/>
            </a:r>
            <a:br>
              <a:rPr lang="en-US" altLang="en-US" dirty="0"/>
            </a:br>
            <a:r>
              <a:rPr lang="en-US" altLang="en-US" dirty="0"/>
              <a:t>Your video card must have at least this much memory on it.</a:t>
            </a:r>
          </a:p>
          <a:p>
            <a:pPr eaLnBrk="0" hangingPunct="0">
              <a:spcBef>
                <a:spcPct val="50000"/>
              </a:spcBef>
            </a:pPr>
            <a:r>
              <a:rPr lang="en-US" altLang="en-US" dirty="0"/>
              <a:t> 1 </a:t>
            </a:r>
            <a:r>
              <a:rPr lang="en-US" altLang="en-US" dirty="0" err="1"/>
              <a:t>Mbits</a:t>
            </a:r>
            <a:r>
              <a:rPr lang="en-US" altLang="en-US" dirty="0"/>
              <a:t> = 1024 x 1024 =  2</a:t>
            </a:r>
            <a:r>
              <a:rPr lang="en-US" altLang="en-US" baseline="30000" dirty="0"/>
              <a:t>10</a:t>
            </a:r>
            <a:r>
              <a:rPr lang="en-US" altLang="en-US" dirty="0"/>
              <a:t> x 2</a:t>
            </a:r>
            <a:r>
              <a:rPr lang="en-US" altLang="en-US" baseline="30000" dirty="0"/>
              <a:t>10</a:t>
            </a:r>
            <a:r>
              <a:rPr lang="en-US" altLang="en-US" dirty="0"/>
              <a:t>  = 2</a:t>
            </a:r>
            <a:r>
              <a:rPr lang="en-US" altLang="en-US" baseline="30000" dirty="0"/>
              <a:t>20</a:t>
            </a:r>
            <a:r>
              <a:rPr lang="en-US" altLang="en-US" dirty="0"/>
              <a:t> .</a:t>
            </a:r>
            <a:br>
              <a:rPr lang="en-US" altLang="en-US" dirty="0"/>
            </a:br>
            <a:r>
              <a:rPr lang="en-US" altLang="en-US" dirty="0"/>
              <a:t> 1 Kbits = 1024  = 2</a:t>
            </a:r>
            <a:r>
              <a:rPr lang="en-US" altLang="en-US" baseline="30000" dirty="0"/>
              <a:t>10</a:t>
            </a:r>
            <a:r>
              <a:rPr lang="en-US" altLang="en-US" dirty="0"/>
              <a:t>. </a:t>
            </a:r>
          </a:p>
          <a:p>
            <a:endParaRPr lang="en-US" dirty="0"/>
          </a:p>
        </p:txBody>
      </p:sp>
      <p:sp>
        <p:nvSpPr>
          <p:cNvPr id="4" name="Date Placeholder 3"/>
          <p:cNvSpPr>
            <a:spLocks noGrp="1"/>
          </p:cNvSpPr>
          <p:nvPr>
            <p:ph type="dt" sz="half" idx="10"/>
          </p:nvPr>
        </p:nvSpPr>
        <p:spPr/>
        <p:txBody>
          <a:bodyPr/>
          <a:lstStyle/>
          <a:p>
            <a:fld id="{61912AAE-D3A9-415E-9723-6BC70264F9CC}" type="datetime1">
              <a:rPr lang="en-US" smtClean="0"/>
              <a:pPr/>
              <a:t>1/14/2019</a:t>
            </a:fld>
            <a:endParaRPr lang="en-US"/>
          </a:p>
        </p:txBody>
      </p:sp>
      <p:sp>
        <p:nvSpPr>
          <p:cNvPr id="5" name="Slide Number Placeholder 4"/>
          <p:cNvSpPr>
            <a:spLocks noGrp="1"/>
          </p:cNvSpPr>
          <p:nvPr>
            <p:ph type="sldNum" sz="quarter" idx="12"/>
          </p:nvPr>
        </p:nvSpPr>
        <p:spPr/>
        <p:txBody>
          <a:bodyPr/>
          <a:lstStyle/>
          <a:p>
            <a:fld id="{E3F8B0A1-0460-4EA1-BDE6-9F887249B4F9}" type="slidenum">
              <a:rPr lang="en-US" smtClean="0"/>
              <a:pPr/>
              <a:t>2</a:t>
            </a:fld>
            <a:endParaRPr lang="en-US"/>
          </a:p>
        </p:txBody>
      </p:sp>
    </p:spTree>
    <p:extLst>
      <p:ext uri="{BB962C8B-B14F-4D97-AF65-F5344CB8AC3E}">
        <p14:creationId xmlns:p14="http://schemas.microsoft.com/office/powerpoint/2010/main" xmlns="" val="60584285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altLang="zh-CN" b="1" dirty="0" smtClean="0">
                <a:ea typeface="SimSun" panose="02010600030101010101" pitchFamily="2" charset="-122"/>
              </a:rPr>
              <a:t>One’s complement</a:t>
            </a:r>
          </a:p>
        </p:txBody>
      </p:sp>
      <p:sp>
        <p:nvSpPr>
          <p:cNvPr id="17411" name="Rectangle 3"/>
          <p:cNvSpPr>
            <a:spLocks noGrp="1" noChangeArrowheads="1"/>
          </p:cNvSpPr>
          <p:nvPr>
            <p:ph type="body" idx="1"/>
          </p:nvPr>
        </p:nvSpPr>
        <p:spPr/>
        <p:txBody>
          <a:bodyPr/>
          <a:lstStyle/>
          <a:p>
            <a:pPr eaLnBrk="1" hangingPunct="1"/>
            <a:r>
              <a:rPr lang="en-US" altLang="zh-CN" dirty="0" smtClean="0">
                <a:ea typeface="SimSun" panose="02010600030101010101" pitchFamily="2" charset="-122"/>
              </a:rPr>
              <a:t>MSB as in sign magnitude</a:t>
            </a:r>
          </a:p>
          <a:p>
            <a:pPr eaLnBrk="1" hangingPunct="1"/>
            <a:r>
              <a:rPr lang="en-US" altLang="zh-CN" dirty="0" smtClean="0">
                <a:ea typeface="SimSun" panose="02010600030101010101" pitchFamily="2" charset="-122"/>
              </a:rPr>
              <a:t>Complement all the other bits</a:t>
            </a:r>
          </a:p>
          <a:p>
            <a:pPr eaLnBrk="1" hangingPunct="1"/>
            <a:r>
              <a:rPr lang="en-US" altLang="zh-CN" dirty="0" smtClean="0">
                <a:solidFill>
                  <a:srgbClr val="FF0000"/>
                </a:solidFill>
                <a:ea typeface="SimSun" panose="02010600030101010101" pitchFamily="2" charset="-122"/>
              </a:rPr>
              <a:t>Given a positive number complement all bits to get negative equivalent</a:t>
            </a:r>
          </a:p>
          <a:p>
            <a:r>
              <a:rPr lang="en-US" altLang="zh-CN" dirty="0"/>
              <a:t>For example, the binary equivalent of the decimal number 15 is 00001111. Therefore, -15 can be represented using one</a:t>
            </a:r>
            <a:r>
              <a:rPr lang="en-US" altLang="zh-CN" dirty="0">
                <a:latin typeface="Arial" panose="020B0604020202020204" pitchFamily="34" charset="0"/>
              </a:rPr>
              <a:t>’</a:t>
            </a:r>
            <a:r>
              <a:rPr lang="en-US" altLang="zh-CN" dirty="0"/>
              <a:t>s complement method as 11110000.</a:t>
            </a:r>
          </a:p>
          <a:p>
            <a:pPr eaLnBrk="1" hangingPunct="1"/>
            <a:endParaRPr lang="en-US" altLang="zh-CN" dirty="0" smtClean="0">
              <a:solidFill>
                <a:srgbClr val="FF0000"/>
              </a:solidFill>
              <a:ea typeface="SimSun" panose="02010600030101010101" pitchFamily="2" charset="-122"/>
            </a:endParaRPr>
          </a:p>
        </p:txBody>
      </p:sp>
    </p:spTree>
    <p:extLst>
      <p:ext uri="{BB962C8B-B14F-4D97-AF65-F5344CB8AC3E}">
        <p14:creationId xmlns:p14="http://schemas.microsoft.com/office/powerpoint/2010/main" xmlns="" val="202815035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Rectangle 2"/>
          <p:cNvSpPr>
            <a:spLocks noGrp="1" noChangeArrowheads="1"/>
          </p:cNvSpPr>
          <p:nvPr>
            <p:ph type="title"/>
          </p:nvPr>
        </p:nvSpPr>
        <p:spPr/>
        <p:txBody>
          <a:bodyPr/>
          <a:lstStyle/>
          <a:p>
            <a:r>
              <a:rPr lang="en-US" altLang="zh-CN" b="1" dirty="0"/>
              <a:t>One</a:t>
            </a:r>
            <a:r>
              <a:rPr lang="en-US" altLang="zh-CN" b="1" dirty="0">
                <a:latin typeface="Arial" panose="020B0604020202020204" pitchFamily="34" charset="0"/>
              </a:rPr>
              <a:t>’</a:t>
            </a:r>
            <a:r>
              <a:rPr lang="en-US" altLang="zh-CN" b="1" dirty="0"/>
              <a:t>s Complement</a:t>
            </a:r>
          </a:p>
        </p:txBody>
      </p:sp>
      <p:sp>
        <p:nvSpPr>
          <p:cNvPr id="205828" name="Rectangle 4"/>
          <p:cNvSpPr>
            <a:spLocks noGrp="1" noChangeArrowheads="1"/>
          </p:cNvSpPr>
          <p:nvPr>
            <p:ph type="body" idx="1"/>
          </p:nvPr>
        </p:nvSpPr>
        <p:spPr>
          <a:xfrm>
            <a:off x="2706688" y="2017714"/>
            <a:ext cx="7772400" cy="1258887"/>
          </a:xfrm>
        </p:spPr>
        <p:txBody>
          <a:bodyPr/>
          <a:lstStyle/>
          <a:p>
            <a:r>
              <a:rPr lang="en-US" altLang="zh-CN" sz="2400"/>
              <a:t>The one</a:t>
            </a:r>
            <a:r>
              <a:rPr lang="en-US" altLang="zh-CN" sz="2400">
                <a:latin typeface="Arial" panose="020B0604020202020204" pitchFamily="34" charset="0"/>
              </a:rPr>
              <a:t>’</a:t>
            </a:r>
            <a:r>
              <a:rPr lang="en-US" altLang="zh-CN" sz="2400"/>
              <a:t>s complement method also uses the left most bit as the sign bit to indicate the sign of the number.</a:t>
            </a:r>
          </a:p>
          <a:p>
            <a:endParaRPr lang="en-US" altLang="zh-CN" sz="2400"/>
          </a:p>
        </p:txBody>
      </p:sp>
      <p:graphicFrame>
        <p:nvGraphicFramePr>
          <p:cNvPr id="205829" name="Group 5"/>
          <p:cNvGraphicFramePr>
            <a:graphicFrameLocks noGrp="1"/>
          </p:cNvGraphicFramePr>
          <p:nvPr/>
        </p:nvGraphicFramePr>
        <p:xfrm>
          <a:off x="3810000" y="4365625"/>
          <a:ext cx="3810000" cy="518160"/>
        </p:xfrm>
        <a:graphic>
          <a:graphicData uri="http://schemas.openxmlformats.org/drawingml/2006/table">
            <a:tbl>
              <a:tblPr/>
              <a:tblGrid>
                <a:gridCol w="476250"/>
                <a:gridCol w="476250"/>
                <a:gridCol w="476250"/>
                <a:gridCol w="476250"/>
                <a:gridCol w="476250"/>
                <a:gridCol w="476250"/>
                <a:gridCol w="476250"/>
                <a:gridCol w="476250"/>
              </a:tblGrid>
              <a:tr h="496888">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SimSun"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SimSun"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SimSun"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800" b="0" i="0" u="none" strike="noStrike" cap="none" normalizeH="0" baseline="0" smtClean="0">
                          <a:ln>
                            <a:noFill/>
                          </a:ln>
                          <a:solidFill>
                            <a:schemeClr val="tx1"/>
                          </a:solidFill>
                          <a:effectLst/>
                          <a:latin typeface="Tahoma" panose="020B0604030504040204" pitchFamily="34" charset="0"/>
                          <a:ea typeface="SimSun" panose="02010600030101010101" pitchFamily="2"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SimSun"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SimSun"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SimSun"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800" b="0" i="0" u="none" strike="noStrike" cap="none" normalizeH="0" baseline="0" smtClean="0">
                          <a:ln>
                            <a:noFill/>
                          </a:ln>
                          <a:solidFill>
                            <a:schemeClr val="tx1"/>
                          </a:solidFill>
                          <a:effectLst/>
                          <a:latin typeface="Tahoma" panose="020B0604030504040204" pitchFamily="34" charset="0"/>
                          <a:ea typeface="SimSun"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SimSun"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SimSun"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SimSun"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800" b="0" i="0" u="none" strike="noStrike" cap="none" normalizeH="0" baseline="0" smtClean="0">
                          <a:ln>
                            <a:noFill/>
                          </a:ln>
                          <a:solidFill>
                            <a:schemeClr val="tx1"/>
                          </a:solidFill>
                          <a:effectLst/>
                          <a:latin typeface="Tahoma" panose="020B0604030504040204" pitchFamily="34" charset="0"/>
                          <a:ea typeface="SimSun"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SimSun"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SimSun"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SimSun"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800" b="0" i="0" u="none" strike="noStrike" cap="none" normalizeH="0" baseline="0" smtClean="0">
                          <a:ln>
                            <a:noFill/>
                          </a:ln>
                          <a:solidFill>
                            <a:schemeClr val="tx1"/>
                          </a:solidFill>
                          <a:effectLst/>
                          <a:latin typeface="Tahoma" panose="020B0604030504040204" pitchFamily="34" charset="0"/>
                          <a:ea typeface="SimSun"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SimSun"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SimSun"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SimSun"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800" b="0" i="0" u="none" strike="noStrike" cap="none" normalizeH="0" baseline="0" smtClean="0">
                          <a:ln>
                            <a:noFill/>
                          </a:ln>
                          <a:solidFill>
                            <a:schemeClr val="tx1"/>
                          </a:solidFill>
                          <a:effectLst/>
                          <a:latin typeface="Tahoma" panose="020B0604030504040204" pitchFamily="34" charset="0"/>
                          <a:ea typeface="SimSun" panose="02010600030101010101"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SimSun"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SimSun"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SimSun"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800" b="0" i="0" u="none" strike="noStrike" cap="none" normalizeH="0" baseline="0" smtClean="0">
                          <a:ln>
                            <a:noFill/>
                          </a:ln>
                          <a:solidFill>
                            <a:schemeClr val="tx1"/>
                          </a:solidFill>
                          <a:effectLst/>
                          <a:latin typeface="Tahoma" panose="020B0604030504040204" pitchFamily="34" charset="0"/>
                          <a:ea typeface="SimSun" panose="02010600030101010101"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SimSun"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SimSun"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SimSun"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800" b="0" i="0" u="none" strike="noStrike" cap="none" normalizeH="0" baseline="0" smtClean="0">
                          <a:ln>
                            <a:noFill/>
                          </a:ln>
                          <a:solidFill>
                            <a:schemeClr val="tx1"/>
                          </a:solidFill>
                          <a:effectLst/>
                          <a:latin typeface="Tahoma" panose="020B0604030504040204" pitchFamily="34" charset="0"/>
                          <a:ea typeface="SimSun" panose="02010600030101010101"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SimSun"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SimSun"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SimSun"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800" b="0" i="0" u="none" strike="noStrike" cap="none" normalizeH="0" baseline="0" smtClean="0">
                          <a:ln>
                            <a:noFill/>
                          </a:ln>
                          <a:solidFill>
                            <a:schemeClr val="tx1"/>
                          </a:solidFill>
                          <a:effectLst/>
                          <a:latin typeface="Tahoma" panose="020B0604030504040204" pitchFamily="34" charset="0"/>
                          <a:ea typeface="SimSun" panose="02010600030101010101" pitchFamily="2" charset="-122"/>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05849" name="Text Box 25"/>
          <p:cNvSpPr txBox="1">
            <a:spLocks noChangeArrowheads="1"/>
          </p:cNvSpPr>
          <p:nvPr/>
        </p:nvSpPr>
        <p:spPr bwMode="auto">
          <a:xfrm>
            <a:off x="3505200" y="3733800"/>
            <a:ext cx="1066800" cy="376238"/>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ctr">
              <a:spcBef>
                <a:spcPct val="50000"/>
              </a:spcBef>
            </a:pPr>
            <a:r>
              <a:rPr lang="en-US" altLang="zh-CN"/>
              <a:t>Sign bit</a:t>
            </a:r>
          </a:p>
        </p:txBody>
      </p:sp>
      <p:sp>
        <p:nvSpPr>
          <p:cNvPr id="205850" name="Line 26"/>
          <p:cNvSpPr>
            <a:spLocks noChangeShapeType="1"/>
          </p:cNvSpPr>
          <p:nvPr/>
        </p:nvSpPr>
        <p:spPr bwMode="auto">
          <a:xfrm>
            <a:off x="4038600" y="4111625"/>
            <a:ext cx="0" cy="228600"/>
          </a:xfrm>
          <a:prstGeom prst="line">
            <a:avLst/>
          </a:prstGeom>
          <a:noFill/>
          <a:ln w="19050">
            <a:solidFill>
              <a:schemeClr val="tx1"/>
            </a:solidFill>
            <a:round/>
            <a:headEnd/>
            <a:tailEnd type="triangl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205851" name="Text Box 27"/>
          <p:cNvSpPr txBox="1">
            <a:spLocks noChangeArrowheads="1"/>
          </p:cNvSpPr>
          <p:nvPr/>
        </p:nvSpPr>
        <p:spPr bwMode="auto">
          <a:xfrm>
            <a:off x="7848600" y="4441825"/>
            <a:ext cx="1066800" cy="376238"/>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ctr">
              <a:spcBef>
                <a:spcPct val="50000"/>
              </a:spcBef>
            </a:pPr>
            <a:r>
              <a:rPr lang="en-US" altLang="zh-CN"/>
              <a:t>-15</a:t>
            </a:r>
          </a:p>
        </p:txBody>
      </p:sp>
    </p:spTree>
    <p:extLst>
      <p:ext uri="{BB962C8B-B14F-4D97-AF65-F5344CB8AC3E}">
        <p14:creationId xmlns:p14="http://schemas.microsoft.com/office/powerpoint/2010/main" xmlns="" val="62895451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Rectangle 2"/>
          <p:cNvSpPr>
            <a:spLocks noGrp="1" noChangeArrowheads="1"/>
          </p:cNvSpPr>
          <p:nvPr>
            <p:ph type="title"/>
          </p:nvPr>
        </p:nvSpPr>
        <p:spPr/>
        <p:txBody>
          <a:bodyPr/>
          <a:lstStyle/>
          <a:p>
            <a:r>
              <a:rPr lang="en-US" altLang="zh-CN" b="1"/>
              <a:t>One</a:t>
            </a:r>
            <a:r>
              <a:rPr lang="en-US" altLang="zh-CN" b="1">
                <a:latin typeface="Arial" panose="020B0604020202020204" pitchFamily="34" charset="0"/>
              </a:rPr>
              <a:t>’</a:t>
            </a:r>
            <a:r>
              <a:rPr lang="en-US" altLang="zh-CN" b="1"/>
              <a:t>s Complement</a:t>
            </a:r>
          </a:p>
        </p:txBody>
      </p:sp>
      <p:sp>
        <p:nvSpPr>
          <p:cNvPr id="209924" name="Rectangle 4"/>
          <p:cNvSpPr>
            <a:spLocks noGrp="1" noChangeArrowheads="1"/>
          </p:cNvSpPr>
          <p:nvPr>
            <p:ph type="body" idx="1"/>
          </p:nvPr>
        </p:nvSpPr>
        <p:spPr/>
        <p:txBody>
          <a:bodyPr>
            <a:normAutofit/>
          </a:bodyPr>
          <a:lstStyle/>
          <a:p>
            <a:r>
              <a:rPr lang="en-US" altLang="zh-CN" dirty="0" smtClean="0"/>
              <a:t>Example: </a:t>
            </a:r>
            <a:r>
              <a:rPr lang="en-US" altLang="zh-CN" dirty="0"/>
              <a:t>Represent -25 in the one</a:t>
            </a:r>
            <a:r>
              <a:rPr lang="en-US" altLang="zh-CN" dirty="0">
                <a:latin typeface="Arial" panose="020B0604020202020204" pitchFamily="34" charset="0"/>
              </a:rPr>
              <a:t>’</a:t>
            </a:r>
            <a:r>
              <a:rPr lang="en-US" altLang="zh-CN" dirty="0"/>
              <a:t>s complement system in byte </a:t>
            </a:r>
            <a:r>
              <a:rPr lang="en-US" altLang="zh-CN" dirty="0" smtClean="0"/>
              <a:t>size.</a:t>
            </a:r>
          </a:p>
          <a:p>
            <a:endParaRPr lang="en-US" altLang="zh-CN" dirty="0" smtClean="0"/>
          </a:p>
          <a:p>
            <a:r>
              <a:rPr lang="en-US" altLang="zh-CN" sz="2400" dirty="0" smtClean="0"/>
              <a:t>The </a:t>
            </a:r>
            <a:r>
              <a:rPr lang="en-US" altLang="zh-CN" sz="2400" dirty="0"/>
              <a:t>equivalent binary representation of 25 is in byte size is </a:t>
            </a:r>
            <a:r>
              <a:rPr lang="en-US" altLang="zh-CN" sz="2400" dirty="0" smtClean="0"/>
              <a:t>00011001.</a:t>
            </a:r>
          </a:p>
          <a:p>
            <a:r>
              <a:rPr lang="en-US" altLang="zh-CN" sz="2400" dirty="0" smtClean="0"/>
              <a:t>Now</a:t>
            </a:r>
            <a:r>
              <a:rPr lang="en-US" altLang="zh-CN" sz="2400" dirty="0"/>
              <a:t>, change all the zeros to ones and all the ones to zeros in order to obtain the ones complement representation: </a:t>
            </a:r>
            <a:r>
              <a:rPr lang="en-US" altLang="zh-CN" sz="2400" dirty="0" smtClean="0"/>
              <a:t>11100110</a:t>
            </a:r>
          </a:p>
          <a:p>
            <a:r>
              <a:rPr lang="en-US" altLang="zh-CN" sz="2400" dirty="0" smtClean="0"/>
              <a:t>Therefore</a:t>
            </a:r>
            <a:r>
              <a:rPr lang="en-US" altLang="zh-CN" sz="2400" dirty="0"/>
              <a:t>, the one</a:t>
            </a:r>
            <a:r>
              <a:rPr lang="en-US" altLang="zh-CN" sz="2400" dirty="0">
                <a:latin typeface="Arial" panose="020B0604020202020204" pitchFamily="34" charset="0"/>
              </a:rPr>
              <a:t>’</a:t>
            </a:r>
            <a:r>
              <a:rPr lang="en-US" altLang="zh-CN" sz="2400" dirty="0"/>
              <a:t>s complement representation of -25 is 11100110.</a:t>
            </a:r>
          </a:p>
        </p:txBody>
      </p:sp>
    </p:spTree>
    <p:extLst>
      <p:ext uri="{BB962C8B-B14F-4D97-AF65-F5344CB8AC3E}">
        <p14:creationId xmlns:p14="http://schemas.microsoft.com/office/powerpoint/2010/main" xmlns="" val="22940527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Rectangle 2"/>
          <p:cNvSpPr>
            <a:spLocks noGrp="1" noChangeArrowheads="1"/>
          </p:cNvSpPr>
          <p:nvPr>
            <p:ph type="title"/>
          </p:nvPr>
        </p:nvSpPr>
        <p:spPr/>
        <p:txBody>
          <a:bodyPr/>
          <a:lstStyle/>
          <a:p>
            <a:r>
              <a:rPr lang="en-US" altLang="zh-CN" b="1"/>
              <a:t>One</a:t>
            </a:r>
            <a:r>
              <a:rPr lang="en-US" altLang="zh-CN" b="1">
                <a:latin typeface="Arial" panose="020B0604020202020204" pitchFamily="34" charset="0"/>
              </a:rPr>
              <a:t>’</a:t>
            </a:r>
            <a:r>
              <a:rPr lang="en-US" altLang="zh-CN" b="1"/>
              <a:t>s Complement</a:t>
            </a:r>
          </a:p>
        </p:txBody>
      </p:sp>
      <p:sp>
        <p:nvSpPr>
          <p:cNvPr id="206851" name="Rectangle 3"/>
          <p:cNvSpPr>
            <a:spLocks noGrp="1" noChangeArrowheads="1"/>
          </p:cNvSpPr>
          <p:nvPr>
            <p:ph type="body" sz="half" idx="1"/>
          </p:nvPr>
        </p:nvSpPr>
        <p:spPr>
          <a:xfrm>
            <a:off x="7162800" y="2514600"/>
            <a:ext cx="3276600" cy="4114800"/>
          </a:xfrm>
        </p:spPr>
        <p:txBody>
          <a:bodyPr/>
          <a:lstStyle/>
          <a:p>
            <a:r>
              <a:rPr lang="en-US" altLang="zh-CN" sz="2000"/>
              <a:t>The one</a:t>
            </a:r>
            <a:r>
              <a:rPr lang="en-US" altLang="zh-CN" sz="2000">
                <a:latin typeface="Arial" panose="020B0604020202020204" pitchFamily="34" charset="0"/>
              </a:rPr>
              <a:t>’</a:t>
            </a:r>
            <a:r>
              <a:rPr lang="en-US" altLang="zh-CN" sz="2000"/>
              <a:t>s complement method of representing signed numbers also has two different representations for the number, zero.</a:t>
            </a:r>
          </a:p>
        </p:txBody>
      </p:sp>
      <p:graphicFrame>
        <p:nvGraphicFramePr>
          <p:cNvPr id="206949" name="Group 101"/>
          <p:cNvGraphicFramePr>
            <a:graphicFrameLocks noGrp="1"/>
          </p:cNvGraphicFramePr>
          <p:nvPr>
            <p:ph sz="half" idx="2"/>
          </p:nvPr>
        </p:nvGraphicFramePr>
        <p:xfrm>
          <a:off x="2667000" y="1987550"/>
          <a:ext cx="4419600" cy="4663440"/>
        </p:xfrm>
        <a:graphic>
          <a:graphicData uri="http://schemas.openxmlformats.org/drawingml/2006/table">
            <a:tbl>
              <a:tblPr/>
              <a:tblGrid>
                <a:gridCol w="1066800"/>
                <a:gridCol w="3352800"/>
              </a:tblGrid>
              <a:tr h="180975">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SimSun"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SimSun"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SimSun"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200" b="0" i="0" u="none" strike="noStrike" cap="none" normalizeH="0" baseline="0" smtClean="0">
                          <a:ln>
                            <a:noFill/>
                          </a:ln>
                          <a:solidFill>
                            <a:schemeClr val="tx1"/>
                          </a:solidFill>
                          <a:effectLst/>
                          <a:latin typeface="Tahoma" panose="020B0604030504040204" pitchFamily="34" charset="0"/>
                          <a:ea typeface="SimSun" panose="02010600030101010101" pitchFamily="2" charset="-122"/>
                        </a:rPr>
                        <a:t>Integers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SimSun"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SimSun"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SimSun"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200" b="0" i="0" u="none" strike="noStrike" cap="none" normalizeH="0" baseline="0" smtClean="0">
                          <a:ln>
                            <a:noFill/>
                          </a:ln>
                          <a:solidFill>
                            <a:schemeClr val="tx1"/>
                          </a:solidFill>
                          <a:effectLst/>
                          <a:latin typeface="Tahoma" panose="020B0604030504040204" pitchFamily="34" charset="0"/>
                          <a:ea typeface="SimSun" panose="02010600030101010101" pitchFamily="2" charset="-122"/>
                        </a:rPr>
                        <a:t>One</a:t>
                      </a:r>
                      <a:r>
                        <a:rPr kumimoji="0" lang="en-US" altLang="zh-CN" sz="1200" b="0" i="0" u="none" strike="noStrike" cap="none" normalizeH="0" baseline="0" smtClean="0">
                          <a:ln>
                            <a:noFill/>
                          </a:ln>
                          <a:solidFill>
                            <a:schemeClr val="tx1"/>
                          </a:solidFill>
                          <a:effectLst/>
                          <a:latin typeface="Arial" panose="020B0604020202020204" pitchFamily="34" charset="0"/>
                          <a:ea typeface="SimSun" panose="02010600030101010101" pitchFamily="2" charset="-122"/>
                        </a:rPr>
                        <a:t>’</a:t>
                      </a:r>
                      <a:r>
                        <a:rPr kumimoji="0" lang="en-US" altLang="zh-CN" sz="1200" b="0" i="0" u="none" strike="noStrike" cap="none" normalizeH="0" baseline="0" smtClean="0">
                          <a:ln>
                            <a:noFill/>
                          </a:ln>
                          <a:solidFill>
                            <a:schemeClr val="tx1"/>
                          </a:solidFill>
                          <a:effectLst/>
                          <a:latin typeface="Tahoma" panose="020B0604030504040204" pitchFamily="34" charset="0"/>
                          <a:ea typeface="SimSun" panose="02010600030101010101" pitchFamily="2" charset="-122"/>
                        </a:rPr>
                        <a:t>s complement representation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0975">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SimSun"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SimSun"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SimSun"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200" b="0" i="0" u="none" strike="noStrike" cap="none" normalizeH="0" baseline="0" smtClean="0">
                          <a:ln>
                            <a:noFill/>
                          </a:ln>
                          <a:solidFill>
                            <a:schemeClr val="tx1"/>
                          </a:solidFill>
                          <a:effectLst/>
                          <a:latin typeface="Tahoma" panose="020B0604030504040204" pitchFamily="34" charset="0"/>
                          <a:ea typeface="SimSun" panose="02010600030101010101" pitchFamily="2" charset="-122"/>
                        </a:rPr>
                        <a:t>-7</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SimSun"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SimSun"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SimSun"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200" b="0" i="0" u="none" strike="noStrike" cap="none" normalizeH="0" baseline="0" smtClean="0">
                          <a:ln>
                            <a:noFill/>
                          </a:ln>
                          <a:solidFill>
                            <a:schemeClr val="tx1"/>
                          </a:solidFill>
                          <a:effectLst/>
                          <a:latin typeface="Tahoma" panose="020B0604030504040204" pitchFamily="34" charset="0"/>
                          <a:ea typeface="SimSun" panose="02010600030101010101" pitchFamily="2" charset="-122"/>
                        </a:rPr>
                        <a:t>1000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0975">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SimSun"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SimSun"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SimSun"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200" b="0" i="0" u="none" strike="noStrike" cap="none" normalizeH="0" baseline="0" smtClean="0">
                          <a:ln>
                            <a:noFill/>
                          </a:ln>
                          <a:solidFill>
                            <a:schemeClr val="tx1"/>
                          </a:solidFill>
                          <a:effectLst/>
                          <a:latin typeface="Tahoma" panose="020B0604030504040204" pitchFamily="34" charset="0"/>
                          <a:ea typeface="SimSun" panose="02010600030101010101" pitchFamily="2" charset="-122"/>
                        </a:rPr>
                        <a:t>-6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SimSun"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SimSun"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SimSun"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200" b="0" i="0" u="none" strike="noStrike" cap="none" normalizeH="0" baseline="0" smtClean="0">
                          <a:ln>
                            <a:noFill/>
                          </a:ln>
                          <a:solidFill>
                            <a:schemeClr val="tx1"/>
                          </a:solidFill>
                          <a:effectLst/>
                          <a:latin typeface="Tahoma" panose="020B0604030504040204" pitchFamily="34" charset="0"/>
                          <a:ea typeface="SimSun" panose="02010600030101010101" pitchFamily="2" charset="-122"/>
                        </a:rPr>
                        <a:t>1001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0975">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SimSun"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SimSun"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SimSun"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200" b="0" i="0" u="none" strike="noStrike" cap="none" normalizeH="0" baseline="0" smtClean="0">
                          <a:ln>
                            <a:noFill/>
                          </a:ln>
                          <a:solidFill>
                            <a:schemeClr val="tx1"/>
                          </a:solidFill>
                          <a:effectLst/>
                          <a:latin typeface="Tahoma" panose="020B0604030504040204" pitchFamily="34" charset="0"/>
                          <a:ea typeface="SimSun" panose="02010600030101010101" pitchFamily="2" charset="-122"/>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SimSun"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SimSun"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SimSun"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200" b="0" i="0" u="none" strike="noStrike" cap="none" normalizeH="0" baseline="0" smtClean="0">
                          <a:ln>
                            <a:noFill/>
                          </a:ln>
                          <a:solidFill>
                            <a:schemeClr val="tx1"/>
                          </a:solidFill>
                          <a:effectLst/>
                          <a:latin typeface="Tahoma" panose="020B0604030504040204" pitchFamily="34" charset="0"/>
                          <a:ea typeface="SimSun" panose="02010600030101010101" pitchFamily="2" charset="-122"/>
                        </a:rPr>
                        <a:t>1010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39713">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SimSun"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SimSun"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SimSun"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200" b="0" i="0" u="none" strike="noStrike" cap="none" normalizeH="0" baseline="0" smtClean="0">
                          <a:ln>
                            <a:noFill/>
                          </a:ln>
                          <a:solidFill>
                            <a:schemeClr val="tx1"/>
                          </a:solidFill>
                          <a:effectLst/>
                          <a:latin typeface="Tahoma" panose="020B0604030504040204" pitchFamily="34" charset="0"/>
                          <a:ea typeface="SimSun" panose="02010600030101010101" pitchFamily="2" charset="-122"/>
                        </a:rPr>
                        <a:t>-4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SimSun"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SimSun"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SimSun"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200" b="0" i="0" u="none" strike="noStrike" cap="none" normalizeH="0" baseline="0" smtClean="0">
                          <a:ln>
                            <a:noFill/>
                          </a:ln>
                          <a:solidFill>
                            <a:schemeClr val="tx1"/>
                          </a:solidFill>
                          <a:effectLst/>
                          <a:latin typeface="Tahoma" panose="020B0604030504040204" pitchFamily="34" charset="0"/>
                          <a:ea typeface="SimSun" panose="02010600030101010101" pitchFamily="2" charset="-122"/>
                        </a:rPr>
                        <a:t>1011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39713">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SimSun"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SimSun"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SimSun"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200" b="0" i="0" u="none" strike="noStrike" cap="none" normalizeH="0" baseline="0" smtClean="0">
                          <a:ln>
                            <a:noFill/>
                          </a:ln>
                          <a:solidFill>
                            <a:schemeClr val="tx1"/>
                          </a:solidFill>
                          <a:effectLst/>
                          <a:latin typeface="Tahoma" panose="020B0604030504040204" pitchFamily="34" charset="0"/>
                          <a:ea typeface="SimSun" panose="02010600030101010101" pitchFamily="2" charset="-122"/>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SimSun"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SimSun"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SimSun"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200" b="0" i="0" u="none" strike="noStrike" cap="none" normalizeH="0" baseline="0" smtClean="0">
                          <a:ln>
                            <a:noFill/>
                          </a:ln>
                          <a:solidFill>
                            <a:schemeClr val="tx1"/>
                          </a:solidFill>
                          <a:effectLst/>
                          <a:latin typeface="Tahoma" panose="020B0604030504040204" pitchFamily="34" charset="0"/>
                          <a:ea typeface="SimSun" panose="02010600030101010101" pitchFamily="2" charset="-122"/>
                        </a:rPr>
                        <a:t>1100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38125">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SimSun"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SimSun"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SimSun"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200" b="0" i="0" u="none" strike="noStrike" cap="none" normalizeH="0" baseline="0" smtClean="0">
                          <a:ln>
                            <a:noFill/>
                          </a:ln>
                          <a:solidFill>
                            <a:schemeClr val="tx1"/>
                          </a:solidFill>
                          <a:effectLst/>
                          <a:latin typeface="Tahoma" panose="020B0604030504040204" pitchFamily="34" charset="0"/>
                          <a:ea typeface="SimSun" panose="02010600030101010101" pitchFamily="2" charset="-122"/>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SimSun"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SimSun"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SimSun"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200" b="0" i="0" u="none" strike="noStrike" cap="none" normalizeH="0" baseline="0" smtClean="0">
                          <a:ln>
                            <a:noFill/>
                          </a:ln>
                          <a:solidFill>
                            <a:schemeClr val="tx1"/>
                          </a:solidFill>
                          <a:effectLst/>
                          <a:latin typeface="Tahoma" panose="020B0604030504040204" pitchFamily="34" charset="0"/>
                          <a:ea typeface="SimSun" panose="02010600030101010101" pitchFamily="2" charset="-122"/>
                        </a:rPr>
                        <a:t>1101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39713">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SimSun"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SimSun"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SimSun"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200" b="0" i="0" u="none" strike="noStrike" cap="none" normalizeH="0" baseline="0" smtClean="0">
                          <a:ln>
                            <a:noFill/>
                          </a:ln>
                          <a:solidFill>
                            <a:schemeClr val="tx1"/>
                          </a:solidFill>
                          <a:effectLst/>
                          <a:latin typeface="Tahoma" panose="020B0604030504040204" pitchFamily="34" charset="0"/>
                          <a:ea typeface="SimSun" panose="02010600030101010101" pitchFamily="2"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SimSun"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SimSun"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SimSun"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200" b="0" i="0" u="none" strike="noStrike" cap="none" normalizeH="0" baseline="0" smtClean="0">
                          <a:ln>
                            <a:noFill/>
                          </a:ln>
                          <a:solidFill>
                            <a:schemeClr val="tx1"/>
                          </a:solidFill>
                          <a:effectLst/>
                          <a:latin typeface="Tahoma" panose="020B0604030504040204" pitchFamily="34" charset="0"/>
                          <a:ea typeface="SimSun" panose="02010600030101010101" pitchFamily="2" charset="-122"/>
                        </a:rPr>
                        <a:t>1110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38125">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SimSun"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SimSun"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SimSun"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200" b="0" i="0" u="none" strike="noStrike" cap="none" normalizeH="0" baseline="0" smtClean="0">
                          <a:ln>
                            <a:noFill/>
                          </a:ln>
                          <a:solidFill>
                            <a:schemeClr val="hlink"/>
                          </a:solidFill>
                          <a:effectLst/>
                          <a:latin typeface="Tahoma" panose="020B0604030504040204" pitchFamily="34" charset="0"/>
                          <a:ea typeface="SimSun" panose="02010600030101010101" pitchFamily="2" charset="-122"/>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SimSun"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SimSun"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SimSun"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200" b="0" i="0" u="none" strike="noStrike" cap="none" normalizeH="0" baseline="0" smtClean="0">
                          <a:ln>
                            <a:noFill/>
                          </a:ln>
                          <a:solidFill>
                            <a:schemeClr val="hlink"/>
                          </a:solidFill>
                          <a:effectLst/>
                          <a:latin typeface="Tahoma" panose="020B0604030504040204" pitchFamily="34" charset="0"/>
                          <a:ea typeface="SimSun" panose="02010600030101010101" pitchFamily="2" charset="-122"/>
                        </a:rPr>
                        <a:t>1111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39713">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SimSun"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SimSun"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SimSun"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200" b="0" i="0" u="none" strike="noStrike" cap="none" normalizeH="0" baseline="0" smtClean="0">
                          <a:ln>
                            <a:noFill/>
                          </a:ln>
                          <a:solidFill>
                            <a:schemeClr val="hlink"/>
                          </a:solidFill>
                          <a:effectLst/>
                          <a:latin typeface="Tahoma" panose="020B0604030504040204" pitchFamily="34" charset="0"/>
                          <a:ea typeface="SimSun" panose="02010600030101010101" pitchFamily="2" charset="-122"/>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SimSun"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SimSun"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SimSun"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200" b="0" i="0" u="none" strike="noStrike" cap="none" normalizeH="0" baseline="0" smtClean="0">
                          <a:ln>
                            <a:noFill/>
                          </a:ln>
                          <a:solidFill>
                            <a:schemeClr val="hlink"/>
                          </a:solidFill>
                          <a:effectLst/>
                          <a:latin typeface="Tahoma" panose="020B0604030504040204" pitchFamily="34" charset="0"/>
                          <a:ea typeface="SimSun" panose="02010600030101010101" pitchFamily="2" charset="-122"/>
                        </a:rPr>
                        <a:t>0000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38125">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SimSun"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SimSun"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SimSun"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200" b="0" i="0" u="none" strike="noStrike" cap="none" normalizeH="0" baseline="0" smtClean="0">
                          <a:ln>
                            <a:noFill/>
                          </a:ln>
                          <a:solidFill>
                            <a:schemeClr val="tx1"/>
                          </a:solidFill>
                          <a:effectLst/>
                          <a:latin typeface="Tahoma" panose="020B0604030504040204" pitchFamily="34" charset="0"/>
                          <a:ea typeface="SimSun" panose="02010600030101010101" pitchFamily="2"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SimSun"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SimSun"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SimSun"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200" b="0" i="0" u="none" strike="noStrike" cap="none" normalizeH="0" baseline="0" smtClean="0">
                          <a:ln>
                            <a:noFill/>
                          </a:ln>
                          <a:solidFill>
                            <a:schemeClr val="tx1"/>
                          </a:solidFill>
                          <a:effectLst/>
                          <a:latin typeface="Tahoma" panose="020B0604030504040204" pitchFamily="34" charset="0"/>
                          <a:ea typeface="SimSun" panose="02010600030101010101" pitchFamily="2" charset="-122"/>
                        </a:rPr>
                        <a:t>0001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39713">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SimSun"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SimSun"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SimSun"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200" b="0" i="0" u="none" strike="noStrike" cap="none" normalizeH="0" baseline="0" smtClean="0">
                          <a:ln>
                            <a:noFill/>
                          </a:ln>
                          <a:solidFill>
                            <a:schemeClr val="tx1"/>
                          </a:solidFill>
                          <a:effectLst/>
                          <a:latin typeface="Tahoma" panose="020B0604030504040204" pitchFamily="34" charset="0"/>
                          <a:ea typeface="SimSun" panose="02010600030101010101" pitchFamily="2" charset="-122"/>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SimSun"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SimSun"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SimSun"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200" b="0" i="0" u="none" strike="noStrike" cap="none" normalizeH="0" baseline="0" smtClean="0">
                          <a:ln>
                            <a:noFill/>
                          </a:ln>
                          <a:solidFill>
                            <a:schemeClr val="tx1"/>
                          </a:solidFill>
                          <a:effectLst/>
                          <a:latin typeface="Tahoma" panose="020B0604030504040204" pitchFamily="34" charset="0"/>
                          <a:ea typeface="SimSun" panose="02010600030101010101" pitchFamily="2" charset="-122"/>
                        </a:rPr>
                        <a:t>0010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39713">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SimSun"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SimSun"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SimSun"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200" b="0" i="0" u="none" strike="noStrike" cap="none" normalizeH="0" baseline="0" smtClean="0">
                          <a:ln>
                            <a:noFill/>
                          </a:ln>
                          <a:solidFill>
                            <a:schemeClr val="tx1"/>
                          </a:solidFill>
                          <a:effectLst/>
                          <a:latin typeface="Tahoma" panose="020B0604030504040204" pitchFamily="34" charset="0"/>
                          <a:ea typeface="SimSun" panose="02010600030101010101" pitchFamily="2" charset="-122"/>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SimSun"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SimSun"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SimSun"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200" b="0" i="0" u="none" strike="noStrike" cap="none" normalizeH="0" baseline="0" smtClean="0">
                          <a:ln>
                            <a:noFill/>
                          </a:ln>
                          <a:solidFill>
                            <a:schemeClr val="tx1"/>
                          </a:solidFill>
                          <a:effectLst/>
                          <a:latin typeface="Tahoma" panose="020B0604030504040204" pitchFamily="34" charset="0"/>
                          <a:ea typeface="SimSun" panose="02010600030101010101" pitchFamily="2" charset="-122"/>
                        </a:rPr>
                        <a:t>0011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38125">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SimSun"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SimSun"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SimSun"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200" b="0" i="0" u="none" strike="noStrike" cap="none" normalizeH="0" baseline="0" smtClean="0">
                          <a:ln>
                            <a:noFill/>
                          </a:ln>
                          <a:solidFill>
                            <a:schemeClr val="tx1"/>
                          </a:solidFill>
                          <a:effectLst/>
                          <a:latin typeface="Tahoma" panose="020B0604030504040204" pitchFamily="34" charset="0"/>
                          <a:ea typeface="SimSun" panose="02010600030101010101" pitchFamily="2" charset="-122"/>
                        </a:rPr>
                        <a:t>+4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SimSun"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SimSun"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SimSun"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200" b="0" i="0" u="none" strike="noStrike" cap="none" normalizeH="0" baseline="0" smtClean="0">
                          <a:ln>
                            <a:noFill/>
                          </a:ln>
                          <a:solidFill>
                            <a:schemeClr val="tx1"/>
                          </a:solidFill>
                          <a:effectLst/>
                          <a:latin typeface="Tahoma" panose="020B0604030504040204" pitchFamily="34" charset="0"/>
                          <a:ea typeface="SimSun" panose="02010600030101010101" pitchFamily="2" charset="-122"/>
                        </a:rPr>
                        <a:t>0100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39713">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SimSun"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SimSun"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SimSun"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200" b="0" i="0" u="none" strike="noStrike" cap="none" normalizeH="0" baseline="0" smtClean="0">
                          <a:ln>
                            <a:noFill/>
                          </a:ln>
                          <a:solidFill>
                            <a:schemeClr val="tx1"/>
                          </a:solidFill>
                          <a:effectLst/>
                          <a:latin typeface="Tahoma" panose="020B0604030504040204" pitchFamily="34" charset="0"/>
                          <a:ea typeface="SimSun" panose="02010600030101010101" pitchFamily="2" charset="-122"/>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SimSun"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SimSun"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SimSun"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200" b="0" i="0" u="none" strike="noStrike" cap="none" normalizeH="0" baseline="0" smtClean="0">
                          <a:ln>
                            <a:noFill/>
                          </a:ln>
                          <a:solidFill>
                            <a:schemeClr val="tx1"/>
                          </a:solidFill>
                          <a:effectLst/>
                          <a:latin typeface="Tahoma" panose="020B0604030504040204" pitchFamily="34" charset="0"/>
                          <a:ea typeface="SimSun" panose="02010600030101010101" pitchFamily="2" charset="-122"/>
                        </a:rPr>
                        <a:t>0101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38125">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SimSun"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SimSun"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SimSun"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200" b="0" i="0" u="none" strike="noStrike" cap="none" normalizeH="0" baseline="0" smtClean="0">
                          <a:ln>
                            <a:noFill/>
                          </a:ln>
                          <a:solidFill>
                            <a:schemeClr val="tx1"/>
                          </a:solidFill>
                          <a:effectLst/>
                          <a:latin typeface="Tahoma" panose="020B0604030504040204" pitchFamily="34" charset="0"/>
                          <a:ea typeface="SimSun" panose="02010600030101010101" pitchFamily="2" charset="-122"/>
                        </a:rPr>
                        <a:t>+6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SimSun"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SimSun"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SimSun"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200" b="0" i="0" u="none" strike="noStrike" cap="none" normalizeH="0" baseline="0" smtClean="0">
                          <a:ln>
                            <a:noFill/>
                          </a:ln>
                          <a:solidFill>
                            <a:schemeClr val="tx1"/>
                          </a:solidFill>
                          <a:effectLst/>
                          <a:latin typeface="Tahoma" panose="020B0604030504040204" pitchFamily="34" charset="0"/>
                          <a:ea typeface="SimSun" panose="02010600030101010101" pitchFamily="2" charset="-122"/>
                        </a:rPr>
                        <a:t>0110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39713">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SimSun"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SimSun"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SimSun"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200" b="0" i="0" u="none" strike="noStrike" cap="none" normalizeH="0" baseline="0" smtClean="0">
                          <a:ln>
                            <a:noFill/>
                          </a:ln>
                          <a:solidFill>
                            <a:schemeClr val="tx1"/>
                          </a:solidFill>
                          <a:effectLst/>
                          <a:latin typeface="Tahoma" panose="020B0604030504040204" pitchFamily="34" charset="0"/>
                          <a:ea typeface="SimSun" panose="02010600030101010101" pitchFamily="2" charset="-122"/>
                        </a:rPr>
                        <a:t>+7</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SimSun"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SimSun"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SimSun"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200" b="0" i="0" u="none" strike="noStrike" cap="none" normalizeH="0" baseline="0" smtClean="0">
                          <a:ln>
                            <a:noFill/>
                          </a:ln>
                          <a:solidFill>
                            <a:schemeClr val="tx1"/>
                          </a:solidFill>
                          <a:effectLst/>
                          <a:latin typeface="Tahoma" panose="020B0604030504040204" pitchFamily="34" charset="0"/>
                          <a:ea typeface="SimSun" panose="02010600030101010101" pitchFamily="2" charset="-122"/>
                        </a:rPr>
                        <a:t>0111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xmlns="" val="87698414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a:xfrm>
            <a:off x="1243014" y="176213"/>
            <a:ext cx="8967786" cy="1143000"/>
          </a:xfrm>
        </p:spPr>
        <p:txBody>
          <a:bodyPr/>
          <a:lstStyle/>
          <a:p>
            <a:pPr eaLnBrk="1" hangingPunct="1"/>
            <a:r>
              <a:rPr lang="en-US" altLang="en-US" b="1" dirty="0" smtClean="0"/>
              <a:t>Two’s Complement</a:t>
            </a:r>
          </a:p>
        </p:txBody>
      </p:sp>
      <p:sp>
        <p:nvSpPr>
          <p:cNvPr id="17411" name="Content Placeholder 2"/>
          <p:cNvSpPr>
            <a:spLocks noGrp="1"/>
          </p:cNvSpPr>
          <p:nvPr>
            <p:ph idx="1"/>
          </p:nvPr>
        </p:nvSpPr>
        <p:spPr>
          <a:xfrm>
            <a:off x="1085851" y="1493838"/>
            <a:ext cx="10387011" cy="4721226"/>
          </a:xfrm>
        </p:spPr>
        <p:txBody>
          <a:bodyPr rtlCol="0">
            <a:normAutofit/>
          </a:bodyPr>
          <a:lstStyle/>
          <a:p>
            <a:pPr>
              <a:defRPr/>
            </a:pPr>
            <a:r>
              <a:rPr lang="en-US" dirty="0" smtClean="0"/>
              <a:t>Consider this idea: a binary digit “place value” could be negative!</a:t>
            </a:r>
          </a:p>
          <a:p>
            <a:pPr>
              <a:defRPr/>
            </a:pPr>
            <a:endParaRPr lang="en-US" dirty="0" smtClean="0"/>
          </a:p>
          <a:p>
            <a:pPr>
              <a:defRPr/>
            </a:pPr>
            <a:endParaRPr lang="en-US" dirty="0" smtClean="0"/>
          </a:p>
          <a:p>
            <a:pPr>
              <a:defRPr/>
            </a:pPr>
            <a:endParaRPr lang="en-US" dirty="0" smtClean="0"/>
          </a:p>
          <a:p>
            <a:pPr>
              <a:defRPr/>
            </a:pPr>
            <a:r>
              <a:rPr lang="en-US" dirty="0" smtClean="0"/>
              <a:t>So the above number is actually 3 (the positive bits) minus 8 = -5</a:t>
            </a:r>
          </a:p>
          <a:p>
            <a:pPr>
              <a:defRPr/>
            </a:pPr>
            <a:r>
              <a:rPr lang="en-US" dirty="0" smtClean="0"/>
              <a:t>1000 in the above system actually represents the decimal number -8</a:t>
            </a:r>
          </a:p>
          <a:p>
            <a:pPr>
              <a:defRPr/>
            </a:pPr>
            <a:r>
              <a:rPr lang="en-US" dirty="0" smtClean="0"/>
              <a:t>The example above is 4 bits. Most problems for this class will assume 8 bits.</a:t>
            </a:r>
          </a:p>
          <a:p>
            <a:pPr>
              <a:defRPr/>
            </a:pPr>
            <a:endParaRPr lang="en-US" dirty="0" smtClean="0"/>
          </a:p>
        </p:txBody>
      </p:sp>
      <p:graphicFrame>
        <p:nvGraphicFramePr>
          <p:cNvPr id="4" name="Table 3"/>
          <p:cNvGraphicFramePr>
            <a:graphicFrameLocks noGrp="1"/>
          </p:cNvGraphicFramePr>
          <p:nvPr>
            <p:extLst>
              <p:ext uri="{D42A27DB-BD31-4B8C-83A1-F6EECF244321}">
                <p14:modId xmlns:p14="http://schemas.microsoft.com/office/powerpoint/2010/main" xmlns="" val="1646784396"/>
              </p:ext>
            </p:extLst>
          </p:nvPr>
        </p:nvGraphicFramePr>
        <p:xfrm>
          <a:off x="3231356" y="2300288"/>
          <a:ext cx="6096000" cy="1011238"/>
        </p:xfrm>
        <a:graphic>
          <a:graphicData uri="http://schemas.openxmlformats.org/drawingml/2006/table">
            <a:tbl>
              <a:tblPr firstRow="1" bandRow="1">
                <a:tableStyleId>{5C22544A-7EE6-4342-B048-85BDC9FD1C3A}</a:tableStyleId>
              </a:tblPr>
              <a:tblGrid>
                <a:gridCol w="1524000"/>
                <a:gridCol w="1524000"/>
                <a:gridCol w="1524000"/>
                <a:gridCol w="1524000"/>
              </a:tblGrid>
              <a:tr h="640281">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t>negative eights</a:t>
                      </a:r>
                    </a:p>
                  </a:txBody>
                  <a:tcPr marT="45734" marB="45734"/>
                </a:tc>
                <a:tc>
                  <a:txBody>
                    <a:bodyPr/>
                    <a:lstStyle/>
                    <a:p>
                      <a:pPr algn="ctr"/>
                      <a:r>
                        <a:rPr lang="en-US" sz="1800" dirty="0" smtClean="0"/>
                        <a:t>fours</a:t>
                      </a:r>
                      <a:endParaRPr lang="en-US" sz="1800" dirty="0"/>
                    </a:p>
                  </a:txBody>
                  <a:tcPr marT="45734" marB="45734"/>
                </a:tc>
                <a:tc>
                  <a:txBody>
                    <a:bodyPr/>
                    <a:lstStyle/>
                    <a:p>
                      <a:pPr algn="ctr"/>
                      <a:r>
                        <a:rPr lang="en-US" sz="1800" dirty="0" smtClean="0"/>
                        <a:t>twos</a:t>
                      </a:r>
                      <a:endParaRPr lang="en-US" sz="1800" dirty="0"/>
                    </a:p>
                  </a:txBody>
                  <a:tcPr marT="45734" marB="45734"/>
                </a:tc>
                <a:tc>
                  <a:txBody>
                    <a:bodyPr/>
                    <a:lstStyle/>
                    <a:p>
                      <a:pPr algn="ctr"/>
                      <a:r>
                        <a:rPr lang="en-US" sz="1800" dirty="0" smtClean="0"/>
                        <a:t>ones</a:t>
                      </a:r>
                      <a:endParaRPr lang="en-US" sz="1800" dirty="0"/>
                    </a:p>
                  </a:txBody>
                  <a:tcPr marT="45734" marB="45734"/>
                </a:tc>
              </a:tr>
              <a:tr h="370957">
                <a:tc>
                  <a:txBody>
                    <a:bodyPr/>
                    <a:lstStyle/>
                    <a:p>
                      <a:pPr algn="ctr"/>
                      <a:r>
                        <a:rPr lang="en-US" sz="1800" dirty="0" smtClean="0"/>
                        <a:t>1</a:t>
                      </a:r>
                      <a:endParaRPr lang="en-US" sz="1800" dirty="0"/>
                    </a:p>
                  </a:txBody>
                  <a:tcPr marT="45734" marB="45734"/>
                </a:tc>
                <a:tc>
                  <a:txBody>
                    <a:bodyPr/>
                    <a:lstStyle/>
                    <a:p>
                      <a:pPr algn="ctr"/>
                      <a:r>
                        <a:rPr lang="en-US" sz="1800" dirty="0" smtClean="0"/>
                        <a:t>0</a:t>
                      </a:r>
                      <a:endParaRPr lang="en-US" sz="1800" dirty="0"/>
                    </a:p>
                  </a:txBody>
                  <a:tcPr marT="45734" marB="45734"/>
                </a:tc>
                <a:tc>
                  <a:txBody>
                    <a:bodyPr/>
                    <a:lstStyle/>
                    <a:p>
                      <a:pPr algn="ctr"/>
                      <a:r>
                        <a:rPr lang="en-US" sz="1800" dirty="0" smtClean="0"/>
                        <a:t>1</a:t>
                      </a:r>
                      <a:endParaRPr lang="en-US" sz="1800" dirty="0"/>
                    </a:p>
                  </a:txBody>
                  <a:tcPr marT="45734" marB="45734"/>
                </a:tc>
                <a:tc>
                  <a:txBody>
                    <a:bodyPr/>
                    <a:lstStyle/>
                    <a:p>
                      <a:pPr algn="ctr"/>
                      <a:r>
                        <a:rPr lang="en-US" sz="1800" dirty="0" smtClean="0"/>
                        <a:t>1</a:t>
                      </a:r>
                      <a:endParaRPr lang="en-US" sz="1800" dirty="0"/>
                    </a:p>
                  </a:txBody>
                  <a:tcPr marT="45734" marB="45734"/>
                </a:tc>
              </a:tr>
            </a:tbl>
          </a:graphicData>
        </a:graphic>
      </p:graphicFrame>
    </p:spTree>
    <p:extLst>
      <p:ext uri="{BB962C8B-B14F-4D97-AF65-F5344CB8AC3E}">
        <p14:creationId xmlns:p14="http://schemas.microsoft.com/office/powerpoint/2010/main" xmlns="" val="395310391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9661" y="541339"/>
            <a:ext cx="9420226" cy="639762"/>
          </a:xfrm>
        </p:spPr>
        <p:txBody>
          <a:bodyPr rtlCol="0">
            <a:normAutofit fontScale="90000"/>
          </a:bodyPr>
          <a:lstStyle/>
          <a:p>
            <a:pPr>
              <a:defRPr/>
            </a:pPr>
            <a:r>
              <a:rPr lang="en-US" b="1" dirty="0" smtClean="0"/>
              <a:t>Two’s Complement </a:t>
            </a:r>
            <a:r>
              <a:rPr lang="en-US" b="1" dirty="0" err="1" smtClean="0"/>
              <a:t>cont</a:t>
            </a:r>
            <a:r>
              <a:rPr lang="en-US" b="1" dirty="0" smtClean="0"/>
              <a:t>…</a:t>
            </a:r>
            <a:endParaRPr lang="en-US" b="1" dirty="0"/>
          </a:p>
        </p:txBody>
      </p:sp>
      <p:sp>
        <p:nvSpPr>
          <p:cNvPr id="3" name="Content Placeholder 2"/>
          <p:cNvSpPr>
            <a:spLocks noGrp="1"/>
          </p:cNvSpPr>
          <p:nvPr>
            <p:ph idx="1"/>
          </p:nvPr>
        </p:nvSpPr>
        <p:spPr>
          <a:xfrm>
            <a:off x="1109661" y="1679575"/>
            <a:ext cx="10363202" cy="3906838"/>
          </a:xfrm>
        </p:spPr>
        <p:txBody>
          <a:bodyPr/>
          <a:lstStyle/>
          <a:p>
            <a:pPr eaLnBrk="1" hangingPunct="1"/>
            <a:r>
              <a:rPr lang="en-US" altLang="en-US" dirty="0" smtClean="0"/>
              <a:t>REALLY IMPORTANT: Notice that with both negative number systems you need to know the number of total bits you are going to use!</a:t>
            </a:r>
          </a:p>
          <a:p>
            <a:pPr eaLnBrk="1" hangingPunct="1"/>
            <a:r>
              <a:rPr lang="en-US" altLang="en-US" dirty="0" smtClean="0"/>
              <a:t>We’ll assume 8 bits for simplicity.</a:t>
            </a:r>
          </a:p>
          <a:p>
            <a:pPr eaLnBrk="1" hangingPunct="1"/>
            <a:r>
              <a:rPr lang="en-US" altLang="en-US" dirty="0" smtClean="0"/>
              <a:t>What is the value of the “negative place”?</a:t>
            </a:r>
          </a:p>
          <a:p>
            <a:pPr eaLnBrk="1" hangingPunct="1"/>
            <a:r>
              <a:rPr lang="en-US" altLang="en-US" dirty="0" smtClean="0"/>
              <a:t>What is the new range of numbers? (Hint: It’s not 0 – 255 anymore)</a:t>
            </a:r>
          </a:p>
        </p:txBody>
      </p:sp>
    </p:spTree>
    <p:extLst>
      <p:ext uri="{BB962C8B-B14F-4D97-AF65-F5344CB8AC3E}">
        <p14:creationId xmlns:p14="http://schemas.microsoft.com/office/powerpoint/2010/main" xmlns="" val="389464332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1100" y="561975"/>
            <a:ext cx="7467600" cy="609600"/>
          </a:xfrm>
        </p:spPr>
        <p:txBody>
          <a:bodyPr rtlCol="0">
            <a:normAutofit fontScale="90000"/>
          </a:bodyPr>
          <a:lstStyle/>
          <a:p>
            <a:pPr>
              <a:defRPr/>
            </a:pPr>
            <a:r>
              <a:rPr lang="en-US" b="1" dirty="0" smtClean="0"/>
              <a:t>Calculating Two’s Complement</a:t>
            </a:r>
            <a:endParaRPr lang="en-US" b="1" dirty="0"/>
          </a:p>
        </p:txBody>
      </p:sp>
      <p:sp>
        <p:nvSpPr>
          <p:cNvPr id="19459" name="Content Placeholder 2"/>
          <p:cNvSpPr>
            <a:spLocks noGrp="1"/>
          </p:cNvSpPr>
          <p:nvPr>
            <p:ph idx="1"/>
          </p:nvPr>
        </p:nvSpPr>
        <p:spPr>
          <a:xfrm>
            <a:off x="1181100" y="1565274"/>
            <a:ext cx="10077450" cy="4878390"/>
          </a:xfrm>
        </p:spPr>
        <p:txBody>
          <a:bodyPr rtlCol="0">
            <a:normAutofit/>
          </a:bodyPr>
          <a:lstStyle/>
          <a:p>
            <a:pPr>
              <a:defRPr/>
            </a:pPr>
            <a:r>
              <a:rPr lang="en-US" dirty="0" smtClean="0"/>
              <a:t>Example: -1 in (8-bit) twos complement is 1111 1111</a:t>
            </a:r>
          </a:p>
          <a:p>
            <a:pPr>
              <a:defRPr/>
            </a:pPr>
            <a:r>
              <a:rPr lang="en-US" dirty="0" smtClean="0"/>
              <a:t>Still confused?</a:t>
            </a:r>
          </a:p>
          <a:p>
            <a:pPr>
              <a:defRPr/>
            </a:pPr>
            <a:r>
              <a:rPr lang="en-US" dirty="0" smtClean="0"/>
              <a:t>Remember, everything is the same except for a negative place value!</a:t>
            </a:r>
          </a:p>
          <a:p>
            <a:pPr>
              <a:defRPr/>
            </a:pPr>
            <a:endParaRPr lang="en-US" dirty="0" smtClean="0"/>
          </a:p>
          <a:p>
            <a:pPr>
              <a:defRPr/>
            </a:pPr>
            <a:endParaRPr lang="en-US" dirty="0" smtClean="0"/>
          </a:p>
          <a:p>
            <a:pPr>
              <a:defRPr/>
            </a:pPr>
            <a:r>
              <a:rPr lang="en-US" dirty="0" smtClean="0"/>
              <a:t>-128 + 64 + 32 + 16 + 8 + 4 + 2 + 1 = -1</a:t>
            </a:r>
          </a:p>
          <a:p>
            <a:pPr>
              <a:defRPr/>
            </a:pPr>
            <a:r>
              <a:rPr lang="en-US" dirty="0" smtClean="0"/>
              <a:t>Btw, a “normal” binary number (where 1111 1111 = 255) is called “</a:t>
            </a:r>
            <a:r>
              <a:rPr lang="en-US" b="1" dirty="0" smtClean="0"/>
              <a:t>unsigned</a:t>
            </a:r>
            <a:r>
              <a:rPr lang="en-US" dirty="0" smtClean="0"/>
              <a:t>”</a:t>
            </a:r>
          </a:p>
        </p:txBody>
      </p:sp>
      <p:graphicFrame>
        <p:nvGraphicFramePr>
          <p:cNvPr id="4" name="Table 3"/>
          <p:cNvGraphicFramePr>
            <a:graphicFrameLocks noGrp="1"/>
          </p:cNvGraphicFramePr>
          <p:nvPr>
            <p:extLst>
              <p:ext uri="{D42A27DB-BD31-4B8C-83A1-F6EECF244321}">
                <p14:modId xmlns:p14="http://schemas.microsoft.com/office/powerpoint/2010/main" xmlns="" val="2290799342"/>
              </p:ext>
            </p:extLst>
          </p:nvPr>
        </p:nvGraphicFramePr>
        <p:xfrm>
          <a:off x="2514600" y="3468686"/>
          <a:ext cx="6400800" cy="828675"/>
        </p:xfrm>
        <a:graphic>
          <a:graphicData uri="http://schemas.openxmlformats.org/drawingml/2006/table">
            <a:tbl>
              <a:tblPr firstRow="1" bandRow="1">
                <a:tableStyleId>{5C22544A-7EE6-4342-B048-85BDC9FD1C3A}</a:tableStyleId>
              </a:tblPr>
              <a:tblGrid>
                <a:gridCol w="1066800"/>
                <a:gridCol w="685800"/>
                <a:gridCol w="838200"/>
                <a:gridCol w="838200"/>
                <a:gridCol w="762000"/>
                <a:gridCol w="762000"/>
                <a:gridCol w="762000"/>
                <a:gridCol w="685800"/>
              </a:tblGrid>
              <a:tr h="457551">
                <a:tc>
                  <a:txBody>
                    <a:bodyPr/>
                    <a:lstStyle/>
                    <a:p>
                      <a:pPr algn="ctr"/>
                      <a:r>
                        <a:rPr lang="en-US" sz="2400" b="1" dirty="0" smtClean="0">
                          <a:solidFill>
                            <a:srgbClr val="FFC000"/>
                          </a:solidFill>
                        </a:rPr>
                        <a:t>-128</a:t>
                      </a:r>
                      <a:endParaRPr lang="en-US" sz="2400" b="1" dirty="0">
                        <a:solidFill>
                          <a:srgbClr val="FFC000"/>
                        </a:solidFill>
                      </a:endParaRPr>
                    </a:p>
                  </a:txBody>
                  <a:tcPr marT="45755" marB="45755"/>
                </a:tc>
                <a:tc>
                  <a:txBody>
                    <a:bodyPr/>
                    <a:lstStyle/>
                    <a:p>
                      <a:pPr algn="ctr"/>
                      <a:r>
                        <a:rPr lang="en-US" sz="1800" dirty="0" smtClean="0"/>
                        <a:t>64</a:t>
                      </a:r>
                      <a:endParaRPr lang="en-US" sz="1800" dirty="0"/>
                    </a:p>
                  </a:txBody>
                  <a:tcPr marT="45755" marB="45755"/>
                </a:tc>
                <a:tc>
                  <a:txBody>
                    <a:bodyPr/>
                    <a:lstStyle/>
                    <a:p>
                      <a:pPr algn="ctr"/>
                      <a:r>
                        <a:rPr lang="en-US" sz="1800" dirty="0" smtClean="0"/>
                        <a:t>32</a:t>
                      </a:r>
                      <a:endParaRPr lang="en-US" sz="1800" dirty="0"/>
                    </a:p>
                  </a:txBody>
                  <a:tcPr marT="45755" marB="45755"/>
                </a:tc>
                <a:tc>
                  <a:txBody>
                    <a:bodyPr/>
                    <a:lstStyle/>
                    <a:p>
                      <a:pPr algn="ctr"/>
                      <a:r>
                        <a:rPr lang="en-US" sz="1800" dirty="0" smtClean="0"/>
                        <a:t>16</a:t>
                      </a:r>
                      <a:endParaRPr lang="en-US" sz="1800" dirty="0"/>
                    </a:p>
                  </a:txBody>
                  <a:tcPr marT="45755" marB="45755"/>
                </a:tc>
                <a:tc>
                  <a:txBody>
                    <a:bodyPr/>
                    <a:lstStyle/>
                    <a:p>
                      <a:pPr algn="ctr"/>
                      <a:r>
                        <a:rPr lang="en-US" sz="1800" dirty="0" smtClean="0"/>
                        <a:t>8</a:t>
                      </a:r>
                      <a:endParaRPr lang="en-US" sz="1800" dirty="0"/>
                    </a:p>
                  </a:txBody>
                  <a:tcPr marT="45755" marB="45755"/>
                </a:tc>
                <a:tc>
                  <a:txBody>
                    <a:bodyPr/>
                    <a:lstStyle/>
                    <a:p>
                      <a:pPr algn="ctr"/>
                      <a:r>
                        <a:rPr lang="en-US" sz="1800" dirty="0" smtClean="0"/>
                        <a:t>4</a:t>
                      </a:r>
                      <a:endParaRPr lang="en-US" sz="1800" dirty="0"/>
                    </a:p>
                  </a:txBody>
                  <a:tcPr marT="45755" marB="45755"/>
                </a:tc>
                <a:tc>
                  <a:txBody>
                    <a:bodyPr/>
                    <a:lstStyle/>
                    <a:p>
                      <a:pPr algn="ctr"/>
                      <a:r>
                        <a:rPr lang="en-US" sz="1800" dirty="0" smtClean="0"/>
                        <a:t>2</a:t>
                      </a:r>
                      <a:endParaRPr lang="en-US" sz="1800" dirty="0"/>
                    </a:p>
                  </a:txBody>
                  <a:tcPr marT="45755" marB="45755"/>
                </a:tc>
                <a:tc>
                  <a:txBody>
                    <a:bodyPr/>
                    <a:lstStyle/>
                    <a:p>
                      <a:pPr algn="ctr"/>
                      <a:r>
                        <a:rPr lang="en-US" sz="1800" dirty="0" smtClean="0"/>
                        <a:t>1</a:t>
                      </a:r>
                      <a:endParaRPr lang="en-US" sz="1800" dirty="0"/>
                    </a:p>
                  </a:txBody>
                  <a:tcPr marT="45755" marB="45755"/>
                </a:tc>
              </a:tr>
              <a:tr h="371124">
                <a:tc>
                  <a:txBody>
                    <a:bodyPr/>
                    <a:lstStyle/>
                    <a:p>
                      <a:pPr algn="ctr"/>
                      <a:r>
                        <a:rPr lang="en-US" sz="1800" dirty="0" smtClean="0"/>
                        <a:t>1</a:t>
                      </a:r>
                      <a:endParaRPr lang="en-US" sz="1800" dirty="0"/>
                    </a:p>
                  </a:txBody>
                  <a:tcPr marT="45755" marB="45755"/>
                </a:tc>
                <a:tc>
                  <a:txBody>
                    <a:bodyPr/>
                    <a:lstStyle/>
                    <a:p>
                      <a:pPr algn="ctr"/>
                      <a:r>
                        <a:rPr lang="en-US" sz="1800" dirty="0" smtClean="0"/>
                        <a:t>1</a:t>
                      </a:r>
                      <a:endParaRPr lang="en-US" sz="1800" dirty="0"/>
                    </a:p>
                  </a:txBody>
                  <a:tcPr marT="45755" marB="45755"/>
                </a:tc>
                <a:tc>
                  <a:txBody>
                    <a:bodyPr/>
                    <a:lstStyle/>
                    <a:p>
                      <a:pPr algn="ctr"/>
                      <a:r>
                        <a:rPr lang="en-US" sz="1800" dirty="0" smtClean="0"/>
                        <a:t>1</a:t>
                      </a:r>
                      <a:endParaRPr lang="en-US" sz="1800" dirty="0"/>
                    </a:p>
                  </a:txBody>
                  <a:tcPr marT="45755" marB="45755"/>
                </a:tc>
                <a:tc>
                  <a:txBody>
                    <a:bodyPr/>
                    <a:lstStyle/>
                    <a:p>
                      <a:pPr algn="ctr"/>
                      <a:r>
                        <a:rPr lang="en-US" sz="1800" dirty="0" smtClean="0"/>
                        <a:t>1</a:t>
                      </a:r>
                      <a:endParaRPr lang="en-US" sz="1800" dirty="0"/>
                    </a:p>
                  </a:txBody>
                  <a:tcPr marT="45755" marB="45755"/>
                </a:tc>
                <a:tc>
                  <a:txBody>
                    <a:bodyPr/>
                    <a:lstStyle/>
                    <a:p>
                      <a:pPr algn="ctr"/>
                      <a:r>
                        <a:rPr lang="en-US" sz="1800" dirty="0" smtClean="0"/>
                        <a:t>1</a:t>
                      </a:r>
                      <a:endParaRPr lang="en-US" sz="1800" dirty="0"/>
                    </a:p>
                  </a:txBody>
                  <a:tcPr marT="45755" marB="45755"/>
                </a:tc>
                <a:tc>
                  <a:txBody>
                    <a:bodyPr/>
                    <a:lstStyle/>
                    <a:p>
                      <a:pPr algn="ctr"/>
                      <a:r>
                        <a:rPr lang="en-US" sz="1800" dirty="0" smtClean="0"/>
                        <a:t>1</a:t>
                      </a:r>
                      <a:endParaRPr lang="en-US" sz="1800" dirty="0"/>
                    </a:p>
                  </a:txBody>
                  <a:tcPr marT="45755" marB="45755"/>
                </a:tc>
                <a:tc>
                  <a:txBody>
                    <a:bodyPr/>
                    <a:lstStyle/>
                    <a:p>
                      <a:pPr algn="ctr"/>
                      <a:r>
                        <a:rPr lang="en-US" sz="1800" dirty="0" smtClean="0"/>
                        <a:t>1</a:t>
                      </a:r>
                      <a:endParaRPr lang="en-US" sz="1800" dirty="0"/>
                    </a:p>
                  </a:txBody>
                  <a:tcPr marT="45755" marB="45755"/>
                </a:tc>
                <a:tc>
                  <a:txBody>
                    <a:bodyPr/>
                    <a:lstStyle/>
                    <a:p>
                      <a:pPr algn="ctr"/>
                      <a:r>
                        <a:rPr lang="en-US" sz="1800" dirty="0" smtClean="0"/>
                        <a:t>1</a:t>
                      </a:r>
                      <a:endParaRPr lang="en-US" sz="1800" dirty="0"/>
                    </a:p>
                  </a:txBody>
                  <a:tcPr marT="45755" marB="45755"/>
                </a:tc>
              </a:tr>
            </a:tbl>
          </a:graphicData>
        </a:graphic>
      </p:graphicFrame>
    </p:spTree>
    <p:extLst>
      <p:ext uri="{BB962C8B-B14F-4D97-AF65-F5344CB8AC3E}">
        <p14:creationId xmlns:p14="http://schemas.microsoft.com/office/powerpoint/2010/main" xmlns="" val="242039661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4438" y="365125"/>
            <a:ext cx="7467600" cy="868362"/>
          </a:xfrm>
        </p:spPr>
        <p:txBody>
          <a:bodyPr rtlCol="0">
            <a:normAutofit/>
          </a:bodyPr>
          <a:lstStyle/>
          <a:p>
            <a:pPr>
              <a:defRPr/>
            </a:pPr>
            <a:r>
              <a:rPr lang="en-US" b="1" dirty="0" smtClean="0"/>
              <a:t>Calculating Two’s Complement</a:t>
            </a:r>
            <a:endParaRPr lang="en-US" b="1" dirty="0"/>
          </a:p>
        </p:txBody>
      </p:sp>
      <p:sp>
        <p:nvSpPr>
          <p:cNvPr id="20483" name="Content Placeholder 2"/>
          <p:cNvSpPr>
            <a:spLocks noGrp="1"/>
          </p:cNvSpPr>
          <p:nvPr>
            <p:ph idx="1"/>
          </p:nvPr>
        </p:nvSpPr>
        <p:spPr>
          <a:xfrm>
            <a:off x="571501" y="1552577"/>
            <a:ext cx="10872788" cy="4791074"/>
          </a:xfrm>
        </p:spPr>
        <p:txBody>
          <a:bodyPr rtlCol="0">
            <a:normAutofit/>
          </a:bodyPr>
          <a:lstStyle/>
          <a:p>
            <a:pPr>
              <a:defRPr/>
            </a:pPr>
            <a:r>
              <a:rPr lang="en-US" b="1" dirty="0" smtClean="0"/>
              <a:t>Shortcut</a:t>
            </a:r>
            <a:r>
              <a:rPr lang="en-US" dirty="0" smtClean="0"/>
              <a:t>: Convert the positive binary number, switch all the bits (0s become 1s, 1s become 0s), then add 1</a:t>
            </a:r>
          </a:p>
          <a:p>
            <a:pPr>
              <a:defRPr/>
            </a:pPr>
            <a:r>
              <a:rPr lang="en-US" dirty="0" smtClean="0"/>
              <a:t>It only doesn’t work for -128 (no positive number)</a:t>
            </a:r>
          </a:p>
          <a:p>
            <a:pPr>
              <a:defRPr/>
            </a:pPr>
            <a:r>
              <a:rPr lang="en-US" dirty="0" smtClean="0"/>
              <a:t>Try some!</a:t>
            </a:r>
          </a:p>
          <a:p>
            <a:pPr>
              <a:buNone/>
              <a:defRPr/>
            </a:pPr>
            <a:r>
              <a:rPr lang="en-US" b="1" dirty="0" smtClean="0"/>
              <a:t>Set 1</a:t>
            </a:r>
          </a:p>
          <a:p>
            <a:pPr>
              <a:defRPr/>
            </a:pPr>
            <a:r>
              <a:rPr lang="en-US" dirty="0" smtClean="0"/>
              <a:t>-127</a:t>
            </a:r>
          </a:p>
          <a:p>
            <a:pPr>
              <a:defRPr/>
            </a:pPr>
            <a:r>
              <a:rPr lang="en-US" dirty="0" smtClean="0"/>
              <a:t>-23</a:t>
            </a:r>
          </a:p>
          <a:p>
            <a:pPr>
              <a:defRPr/>
            </a:pPr>
            <a:r>
              <a:rPr lang="en-US" dirty="0" smtClean="0"/>
              <a:t>-8</a:t>
            </a:r>
          </a:p>
          <a:p>
            <a:pPr>
              <a:defRPr/>
            </a:pPr>
            <a:r>
              <a:rPr lang="en-US" dirty="0" smtClean="0"/>
              <a:t>-100</a:t>
            </a:r>
          </a:p>
        </p:txBody>
      </p:sp>
      <p:sp>
        <p:nvSpPr>
          <p:cNvPr id="5" name="Content Placeholder 2"/>
          <p:cNvSpPr txBox="1">
            <a:spLocks/>
          </p:cNvSpPr>
          <p:nvPr/>
        </p:nvSpPr>
        <p:spPr bwMode="auto">
          <a:xfrm>
            <a:off x="3767138" y="3509963"/>
            <a:ext cx="2362200" cy="2362200"/>
          </a:xfrm>
          <a:prstGeom prst="rect">
            <a:avLst/>
          </a:prstGeom>
          <a:noFill/>
          <a:ln w="9525">
            <a:noFill/>
            <a:miter lim="800000"/>
            <a:headEnd/>
            <a:tailEnd/>
          </a:ln>
        </p:spPr>
        <p:txBody>
          <a:bodyPr/>
          <a:lstStyle/>
          <a:p>
            <a:pPr>
              <a:lnSpc>
                <a:spcPct val="90000"/>
              </a:lnSpc>
              <a:spcBef>
                <a:spcPts val="1000"/>
              </a:spcBef>
              <a:buSzPct val="70000"/>
              <a:defRPr/>
            </a:pPr>
            <a:r>
              <a:rPr lang="en-US" sz="2800" b="1" dirty="0"/>
              <a:t>Set 2</a:t>
            </a:r>
          </a:p>
          <a:p>
            <a:pPr marL="228600" indent="-228600">
              <a:lnSpc>
                <a:spcPct val="90000"/>
              </a:lnSpc>
              <a:spcBef>
                <a:spcPts val="1000"/>
              </a:spcBef>
              <a:buSzPct val="70000"/>
              <a:buFont typeface="Arial" panose="020B0604020202020204" pitchFamily="34" charset="0"/>
              <a:buChar char="•"/>
              <a:defRPr/>
            </a:pPr>
            <a:r>
              <a:rPr lang="en-US" sz="2800" dirty="0"/>
              <a:t>-5</a:t>
            </a:r>
          </a:p>
          <a:p>
            <a:pPr marL="228600" indent="-228600">
              <a:lnSpc>
                <a:spcPct val="90000"/>
              </a:lnSpc>
              <a:spcBef>
                <a:spcPts val="1000"/>
              </a:spcBef>
              <a:buSzPct val="70000"/>
              <a:buFont typeface="Arial" panose="020B0604020202020204" pitchFamily="34" charset="0"/>
              <a:buChar char="•"/>
              <a:defRPr/>
            </a:pPr>
            <a:r>
              <a:rPr lang="en-US" sz="2800" dirty="0"/>
              <a:t>-117</a:t>
            </a:r>
          </a:p>
          <a:p>
            <a:pPr marL="228600" indent="-228600">
              <a:lnSpc>
                <a:spcPct val="90000"/>
              </a:lnSpc>
              <a:spcBef>
                <a:spcPts val="1000"/>
              </a:spcBef>
              <a:buSzPct val="70000"/>
              <a:buFont typeface="Arial" panose="020B0604020202020204" pitchFamily="34" charset="0"/>
              <a:buChar char="•"/>
              <a:defRPr/>
            </a:pPr>
            <a:r>
              <a:rPr lang="en-US" sz="2800" dirty="0"/>
              <a:t>-52</a:t>
            </a:r>
          </a:p>
          <a:p>
            <a:pPr marL="228600" indent="-228600">
              <a:lnSpc>
                <a:spcPct val="90000"/>
              </a:lnSpc>
              <a:spcBef>
                <a:spcPts val="1000"/>
              </a:spcBef>
              <a:buSzPct val="70000"/>
              <a:buFont typeface="Arial" panose="020B0604020202020204" pitchFamily="34" charset="0"/>
              <a:buChar char="•"/>
              <a:defRPr/>
            </a:pPr>
            <a:r>
              <a:rPr lang="en-US" sz="2800" dirty="0"/>
              <a:t>-12</a:t>
            </a:r>
          </a:p>
        </p:txBody>
      </p:sp>
    </p:spTree>
    <p:extLst>
      <p:ext uri="{BB962C8B-B14F-4D97-AF65-F5344CB8AC3E}">
        <p14:creationId xmlns:p14="http://schemas.microsoft.com/office/powerpoint/2010/main" xmlns="" val="412485231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p:txBody>
          <a:bodyPr/>
          <a:lstStyle/>
          <a:p>
            <a:r>
              <a:rPr lang="en-US" altLang="zh-CN" b="1"/>
              <a:t>Binary Subtraction Using Complements</a:t>
            </a:r>
          </a:p>
        </p:txBody>
      </p:sp>
      <p:sp>
        <p:nvSpPr>
          <p:cNvPr id="215044" name="Rectangle 4"/>
          <p:cNvSpPr>
            <a:spLocks noGrp="1" noChangeArrowheads="1"/>
          </p:cNvSpPr>
          <p:nvPr>
            <p:ph type="body" idx="1"/>
          </p:nvPr>
        </p:nvSpPr>
        <p:spPr/>
        <p:txBody>
          <a:bodyPr/>
          <a:lstStyle/>
          <a:p>
            <a:pPr>
              <a:lnSpc>
                <a:spcPct val="90000"/>
              </a:lnSpc>
            </a:pPr>
            <a:r>
              <a:rPr lang="en-US" altLang="zh-CN" sz="2400" dirty="0"/>
              <a:t>The complement methods can be used to perform the binary subtraction of the signed integers:</a:t>
            </a:r>
          </a:p>
          <a:p>
            <a:pPr>
              <a:lnSpc>
                <a:spcPct val="90000"/>
              </a:lnSpc>
            </a:pPr>
            <a:endParaRPr lang="en-US" altLang="zh-CN" sz="2400" dirty="0"/>
          </a:p>
          <a:p>
            <a:pPr>
              <a:lnSpc>
                <a:spcPct val="90000"/>
              </a:lnSpc>
              <a:buSzPct val="70000"/>
              <a:buFont typeface="Wingdings" panose="05000000000000000000" pitchFamily="2" charset="2"/>
              <a:buChar char="l"/>
            </a:pPr>
            <a:r>
              <a:rPr lang="en-US" altLang="zh-CN" sz="2400" dirty="0"/>
              <a:t>Smaller number from larger one</a:t>
            </a:r>
          </a:p>
          <a:p>
            <a:pPr>
              <a:lnSpc>
                <a:spcPct val="90000"/>
              </a:lnSpc>
              <a:buSzPct val="70000"/>
              <a:buFont typeface="Wingdings" panose="05000000000000000000" pitchFamily="2" charset="2"/>
              <a:buChar char="l"/>
            </a:pPr>
            <a:r>
              <a:rPr lang="en-US" altLang="zh-CN" sz="2400" dirty="0"/>
              <a:t>Larger number from smaller one</a:t>
            </a:r>
          </a:p>
        </p:txBody>
      </p:sp>
    </p:spTree>
    <p:extLst>
      <p:ext uri="{BB962C8B-B14F-4D97-AF65-F5344CB8AC3E}">
        <p14:creationId xmlns:p14="http://schemas.microsoft.com/office/powerpoint/2010/main" xmlns="" val="14879277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Rectangle 2"/>
          <p:cNvSpPr>
            <a:spLocks noGrp="1" noChangeArrowheads="1"/>
          </p:cNvSpPr>
          <p:nvPr>
            <p:ph type="title"/>
          </p:nvPr>
        </p:nvSpPr>
        <p:spPr/>
        <p:txBody>
          <a:bodyPr/>
          <a:lstStyle/>
          <a:p>
            <a:r>
              <a:rPr lang="en-US" altLang="zh-CN" b="1"/>
              <a:t>Smaller Number from Larger One</a:t>
            </a:r>
          </a:p>
        </p:txBody>
      </p:sp>
      <p:sp>
        <p:nvSpPr>
          <p:cNvPr id="216067" name="Rectangle 3"/>
          <p:cNvSpPr>
            <a:spLocks noGrp="1" noChangeArrowheads="1"/>
          </p:cNvSpPr>
          <p:nvPr>
            <p:ph type="body" idx="1"/>
          </p:nvPr>
        </p:nvSpPr>
        <p:spPr/>
        <p:txBody>
          <a:bodyPr/>
          <a:lstStyle/>
          <a:p>
            <a:pPr marL="0" indent="0">
              <a:buNone/>
            </a:pPr>
            <a:r>
              <a:rPr lang="en-US" altLang="zh-CN" sz="2400" b="1" u="sng" dirty="0"/>
              <a:t>Using one</a:t>
            </a:r>
            <a:r>
              <a:rPr lang="en-US" altLang="zh-CN" sz="2400" b="1" u="sng" dirty="0">
                <a:latin typeface="Arial" panose="020B0604020202020204" pitchFamily="34" charset="0"/>
              </a:rPr>
              <a:t>’</a:t>
            </a:r>
            <a:r>
              <a:rPr lang="en-US" altLang="zh-CN" sz="2400" b="1" u="sng" dirty="0"/>
              <a:t>s complement:</a:t>
            </a:r>
          </a:p>
          <a:p>
            <a:pPr marL="0" indent="0"/>
            <a:endParaRPr lang="en-US" altLang="zh-CN" sz="2400" b="1" dirty="0"/>
          </a:p>
          <a:p>
            <a:pPr marL="0" indent="0">
              <a:buNone/>
            </a:pPr>
            <a:r>
              <a:rPr lang="en-US" altLang="zh-CN" sz="2400" dirty="0"/>
              <a:t>(1) Obtain the one</a:t>
            </a:r>
            <a:r>
              <a:rPr lang="en-US" altLang="zh-CN" sz="2400" dirty="0">
                <a:latin typeface="Arial" panose="020B0604020202020204" pitchFamily="34" charset="0"/>
              </a:rPr>
              <a:t>’</a:t>
            </a:r>
            <a:r>
              <a:rPr lang="en-US" altLang="zh-CN" sz="2400" dirty="0"/>
              <a:t>s complement of the smaller number;</a:t>
            </a:r>
          </a:p>
          <a:p>
            <a:pPr marL="0" indent="0">
              <a:buNone/>
            </a:pPr>
            <a:r>
              <a:rPr lang="en-US" altLang="zh-CN" sz="2400" dirty="0"/>
              <a:t>(2) Perform the binary addition on the one</a:t>
            </a:r>
            <a:r>
              <a:rPr lang="en-US" altLang="zh-CN" sz="2400" dirty="0">
                <a:latin typeface="Arial" panose="020B0604020202020204" pitchFamily="34" charset="0"/>
              </a:rPr>
              <a:t>’</a:t>
            </a:r>
            <a:r>
              <a:rPr lang="en-US" altLang="zh-CN" sz="2400" dirty="0"/>
              <a:t>s complement and the larger number;</a:t>
            </a:r>
          </a:p>
          <a:p>
            <a:pPr marL="0" indent="0">
              <a:buNone/>
            </a:pPr>
            <a:r>
              <a:rPr lang="en-US" altLang="zh-CN" sz="2400" dirty="0"/>
              <a:t>(3) If a carry is generated, add it to the calculated result for obtaining the final result;</a:t>
            </a:r>
          </a:p>
        </p:txBody>
      </p:sp>
    </p:spTree>
    <p:extLst>
      <p:ext uri="{BB962C8B-B14F-4D97-AF65-F5344CB8AC3E}">
        <p14:creationId xmlns:p14="http://schemas.microsoft.com/office/powerpoint/2010/main" xmlns="" val="30628121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b="1" dirty="0"/>
              <a:t>Computer Arithmetic</a:t>
            </a:r>
            <a:endParaRPr lang="en-US" dirty="0"/>
          </a:p>
        </p:txBody>
      </p:sp>
      <p:sp>
        <p:nvSpPr>
          <p:cNvPr id="3" name="Content Placeholder 2"/>
          <p:cNvSpPr>
            <a:spLocks noGrp="1"/>
          </p:cNvSpPr>
          <p:nvPr>
            <p:ph idx="1"/>
          </p:nvPr>
        </p:nvSpPr>
        <p:spPr/>
        <p:txBody>
          <a:bodyPr/>
          <a:lstStyle/>
          <a:p>
            <a:r>
              <a:rPr lang="en-US" altLang="zh-CN" dirty="0"/>
              <a:t>A computer system stores and processes billions of instructions in a second that involves a lot of arithmetic computations. The different arithmetic operations in the computer system are preformed by the </a:t>
            </a:r>
            <a:r>
              <a:rPr lang="en-US" altLang="zh-CN" b="1" dirty="0"/>
              <a:t>Arithmetic and Logic Unit (ALU</a:t>
            </a:r>
            <a:r>
              <a:rPr lang="en-US" altLang="zh-CN" b="1" dirty="0" smtClean="0"/>
              <a:t>).</a:t>
            </a:r>
            <a:endParaRPr lang="en-US" altLang="zh-CN" b="1" dirty="0"/>
          </a:p>
          <a:p>
            <a:r>
              <a:rPr lang="en-US" altLang="zh-CN" dirty="0"/>
              <a:t>The computer arithmetic is also referred as </a:t>
            </a:r>
            <a:r>
              <a:rPr lang="en-US" altLang="zh-CN" b="1" dirty="0"/>
              <a:t>binary arithmetic </a:t>
            </a:r>
            <a:r>
              <a:rPr lang="en-US" altLang="zh-CN" dirty="0"/>
              <a:t>because the computer system stores and processes the data in the binary form only.</a:t>
            </a:r>
          </a:p>
          <a:p>
            <a:endParaRPr lang="en-US" dirty="0"/>
          </a:p>
        </p:txBody>
      </p:sp>
      <p:sp>
        <p:nvSpPr>
          <p:cNvPr id="4" name="Date Placeholder 3"/>
          <p:cNvSpPr>
            <a:spLocks noGrp="1"/>
          </p:cNvSpPr>
          <p:nvPr>
            <p:ph type="dt" sz="half" idx="10"/>
          </p:nvPr>
        </p:nvSpPr>
        <p:spPr/>
        <p:txBody>
          <a:bodyPr/>
          <a:lstStyle/>
          <a:p>
            <a:fld id="{61912AAE-D3A9-415E-9723-6BC70264F9CC}" type="datetime1">
              <a:rPr lang="en-US" smtClean="0"/>
              <a:pPr/>
              <a:t>1/14/2019</a:t>
            </a:fld>
            <a:endParaRPr lang="en-US"/>
          </a:p>
        </p:txBody>
      </p:sp>
      <p:sp>
        <p:nvSpPr>
          <p:cNvPr id="5" name="Slide Number Placeholder 4"/>
          <p:cNvSpPr>
            <a:spLocks noGrp="1"/>
          </p:cNvSpPr>
          <p:nvPr>
            <p:ph type="sldNum" sz="quarter" idx="12"/>
          </p:nvPr>
        </p:nvSpPr>
        <p:spPr/>
        <p:txBody>
          <a:bodyPr/>
          <a:lstStyle/>
          <a:p>
            <a:fld id="{E3F8B0A1-0460-4EA1-BDE6-9F887249B4F9}" type="slidenum">
              <a:rPr lang="en-US" smtClean="0"/>
              <a:pPr/>
              <a:t>3</a:t>
            </a:fld>
            <a:endParaRPr lang="en-US"/>
          </a:p>
        </p:txBody>
      </p:sp>
    </p:spTree>
    <p:extLst>
      <p:ext uri="{BB962C8B-B14F-4D97-AF65-F5344CB8AC3E}">
        <p14:creationId xmlns:p14="http://schemas.microsoft.com/office/powerpoint/2010/main" xmlns="" val="60626801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2" name="Rectangle 2"/>
          <p:cNvSpPr>
            <a:spLocks noGrp="1" noChangeArrowheads="1"/>
          </p:cNvSpPr>
          <p:nvPr>
            <p:ph type="title"/>
          </p:nvPr>
        </p:nvSpPr>
        <p:spPr>
          <a:xfrm>
            <a:off x="864152" y="296865"/>
            <a:ext cx="10390716" cy="1254124"/>
          </a:xfrm>
        </p:spPr>
        <p:txBody>
          <a:bodyPr/>
          <a:lstStyle/>
          <a:p>
            <a:r>
              <a:rPr lang="en-US" altLang="zh-CN" b="1" dirty="0"/>
              <a:t>Smaller Number from Larger One</a:t>
            </a:r>
          </a:p>
        </p:txBody>
      </p:sp>
      <p:sp>
        <p:nvSpPr>
          <p:cNvPr id="245763" name="Rectangle 3"/>
          <p:cNvSpPr>
            <a:spLocks noGrp="1" noChangeArrowheads="1"/>
          </p:cNvSpPr>
          <p:nvPr>
            <p:ph type="body" sz="half" idx="1"/>
          </p:nvPr>
        </p:nvSpPr>
        <p:spPr>
          <a:xfrm>
            <a:off x="2133600" y="2017713"/>
            <a:ext cx="3810000" cy="4114800"/>
          </a:xfrm>
        </p:spPr>
        <p:txBody>
          <a:bodyPr/>
          <a:lstStyle/>
          <a:p>
            <a:pPr marL="176213" indent="-176213"/>
            <a:r>
              <a:rPr lang="en-US" altLang="zh-CN" sz="1800" dirty="0" smtClean="0"/>
              <a:t>Example: </a:t>
            </a:r>
            <a:r>
              <a:rPr lang="en-US" altLang="zh-CN" sz="1800" b="1" dirty="0"/>
              <a:t>Subtract 3 from 8 using the one</a:t>
            </a:r>
            <a:r>
              <a:rPr lang="en-US" altLang="zh-CN" sz="1800" b="1" dirty="0">
                <a:latin typeface="Arial" panose="020B0604020202020204" pitchFamily="34" charset="0"/>
              </a:rPr>
              <a:t>’</a:t>
            </a:r>
            <a:r>
              <a:rPr lang="en-US" altLang="zh-CN" sz="1800" b="1" dirty="0"/>
              <a:t>s complement method. </a:t>
            </a:r>
          </a:p>
          <a:p>
            <a:pPr marL="176213" indent="-176213"/>
            <a:endParaRPr lang="en-US" altLang="zh-CN" sz="1800" dirty="0"/>
          </a:p>
          <a:p>
            <a:pPr marL="176213" indent="-176213"/>
            <a:r>
              <a:rPr lang="en-US" altLang="zh-CN" sz="1600" dirty="0"/>
              <a:t>The equivalent binary representation of the decimal number 8 is 1000.</a:t>
            </a:r>
          </a:p>
          <a:p>
            <a:pPr marL="176213" indent="-176213"/>
            <a:r>
              <a:rPr lang="en-US" altLang="zh-CN" sz="1600" dirty="0"/>
              <a:t>The equivalent binary representation of the decimal number 3 is 0011.</a:t>
            </a:r>
          </a:p>
          <a:p>
            <a:pPr marL="176213" indent="-176213"/>
            <a:r>
              <a:rPr lang="en-US" altLang="zh-CN" sz="1600" dirty="0"/>
              <a:t>The one</a:t>
            </a:r>
            <a:r>
              <a:rPr lang="en-US" altLang="zh-CN" sz="1600" dirty="0">
                <a:latin typeface="Arial" panose="020B0604020202020204" pitchFamily="34" charset="0"/>
              </a:rPr>
              <a:t>’</a:t>
            </a:r>
            <a:r>
              <a:rPr lang="en-US" altLang="zh-CN" sz="1600" dirty="0"/>
              <a:t>s complement representation of the smaller number 3 is 1100.</a:t>
            </a:r>
          </a:p>
        </p:txBody>
      </p:sp>
      <p:graphicFrame>
        <p:nvGraphicFramePr>
          <p:cNvPr id="245864" name="Group 104"/>
          <p:cNvGraphicFramePr>
            <a:graphicFrameLocks noGrp="1"/>
          </p:cNvGraphicFramePr>
          <p:nvPr>
            <p:ph sz="quarter" idx="2"/>
          </p:nvPr>
        </p:nvGraphicFramePr>
        <p:xfrm>
          <a:off x="6364288" y="2667000"/>
          <a:ext cx="3810000" cy="1452880"/>
        </p:xfrm>
        <a:graphic>
          <a:graphicData uri="http://schemas.openxmlformats.org/drawingml/2006/table">
            <a:tbl>
              <a:tblPr/>
              <a:tblGrid>
                <a:gridCol w="762000"/>
                <a:gridCol w="341312"/>
                <a:gridCol w="381000"/>
                <a:gridCol w="457200"/>
                <a:gridCol w="1868488"/>
              </a:tblGrid>
              <a:tr h="180975">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SimSun"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SimSun"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SimSun"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altLang="en-US" sz="2000" b="0" i="0" u="none" strike="noStrike" cap="none" normalizeH="0" baseline="0" smtClean="0">
                        <a:ln>
                          <a:noFill/>
                        </a:ln>
                        <a:solidFill>
                          <a:schemeClr val="tx1"/>
                        </a:solidFill>
                        <a:effectLst/>
                        <a:latin typeface="Tahoma" panose="020B0604030504040204" pitchFamily="34" charset="0"/>
                        <a:ea typeface="SimSun" panose="02010600030101010101" pitchFamily="2" charset="-122"/>
                      </a:endParaRPr>
                    </a:p>
                  </a:txBody>
                  <a:tcPr horzOverflow="overflow">
                    <a:lnL cap="flat">
                      <a:noFill/>
                    </a:lnL>
                    <a:lnR>
                      <a:noFill/>
                    </a:lnR>
                    <a:lnT cap="flat">
                      <a:noFill/>
                    </a:lnT>
                    <a:lnB>
                      <a:noFill/>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SimSun"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SimSun"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SimSun"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Tahoma" panose="020B0604030504040204" pitchFamily="34" charset="0"/>
                          <a:ea typeface="SimSun" panose="02010600030101010101" pitchFamily="2" charset="-122"/>
                        </a:rPr>
                        <a:t>1</a:t>
                      </a:r>
                    </a:p>
                  </a:txBody>
                  <a:tcPr horzOverflow="overflow">
                    <a:lnL>
                      <a:noFill/>
                    </a:lnL>
                    <a:lnR>
                      <a:noFill/>
                    </a:lnR>
                    <a:lnT cap="flat">
                      <a:noFill/>
                    </a:lnT>
                    <a:lnB>
                      <a:noFill/>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SimSun"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SimSun"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SimSun"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Tahoma" panose="020B0604030504040204" pitchFamily="34" charset="0"/>
                          <a:ea typeface="SimSun" panose="02010600030101010101" pitchFamily="2" charset="-122"/>
                        </a:rPr>
                        <a:t>0</a:t>
                      </a:r>
                    </a:p>
                  </a:txBody>
                  <a:tcPr horzOverflow="overflow">
                    <a:lnL>
                      <a:noFill/>
                    </a:lnL>
                    <a:lnR>
                      <a:noFill/>
                    </a:lnR>
                    <a:lnT cap="flat">
                      <a:noFill/>
                    </a:lnT>
                    <a:lnB>
                      <a:noFill/>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SimSun"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SimSun"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SimSun"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Tahoma" panose="020B0604030504040204" pitchFamily="34" charset="0"/>
                          <a:ea typeface="SimSun" panose="02010600030101010101" pitchFamily="2" charset="-122"/>
                        </a:rPr>
                        <a:t>0</a:t>
                      </a:r>
                    </a:p>
                  </a:txBody>
                  <a:tcPr horzOverflow="overflow">
                    <a:lnL>
                      <a:noFill/>
                    </a:lnL>
                    <a:lnR>
                      <a:noFill/>
                    </a:lnR>
                    <a:lnT cap="flat">
                      <a:noFill/>
                    </a:lnT>
                    <a:lnB>
                      <a:noFill/>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SimSun"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SimSun"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SimSun"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Tahoma" panose="020B0604030504040204" pitchFamily="34" charset="0"/>
                          <a:ea typeface="SimSun" panose="02010600030101010101" pitchFamily="2" charset="-122"/>
                        </a:rPr>
                        <a:t>0</a:t>
                      </a:r>
                    </a:p>
                  </a:txBody>
                  <a:tcPr horzOverflow="overflow">
                    <a:lnL>
                      <a:noFill/>
                    </a:lnL>
                    <a:lnR cap="flat">
                      <a:noFill/>
                    </a:lnR>
                    <a:lnT cap="flat">
                      <a:noFill/>
                    </a:lnT>
                    <a:lnB>
                      <a:noFill/>
                    </a:lnB>
                    <a:lnTlToBr>
                      <a:noFill/>
                    </a:lnTlToBr>
                    <a:lnBlToTr>
                      <a:noFill/>
                    </a:lnBlToTr>
                    <a:noFill/>
                  </a:tcPr>
                </a:tc>
              </a:tr>
              <a:tr h="180975">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SimSun"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SimSun"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SimSun"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altLang="en-US" sz="2000" b="0" i="0" u="none" strike="noStrike" cap="none" normalizeH="0" baseline="0" smtClean="0">
                        <a:ln>
                          <a:noFill/>
                        </a:ln>
                        <a:solidFill>
                          <a:schemeClr val="tx1"/>
                        </a:solidFill>
                        <a:effectLst/>
                        <a:latin typeface="Tahoma" panose="020B0604030504040204" pitchFamily="34" charset="0"/>
                        <a:ea typeface="SimSun" panose="02010600030101010101" pitchFamily="2" charset="-122"/>
                      </a:endParaRPr>
                    </a:p>
                  </a:txBody>
                  <a:tcPr horzOverflow="overflow">
                    <a:lnL cap="flat">
                      <a:noFill/>
                    </a:lnL>
                    <a:lnR>
                      <a:noFill/>
                    </a:lnR>
                    <a:lnT>
                      <a:noFill/>
                    </a:lnT>
                    <a:lnB>
                      <a:noFill/>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SimSun"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SimSun"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SimSun"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Tahoma" panose="020B0604030504040204" pitchFamily="34" charset="0"/>
                          <a:ea typeface="SimSun" panose="02010600030101010101" pitchFamily="2" charset="-122"/>
                        </a:rPr>
                        <a:t>1</a:t>
                      </a:r>
                    </a:p>
                  </a:txBody>
                  <a:tcPr horzOverflow="overflow">
                    <a:lnL>
                      <a:noFill/>
                    </a:lnL>
                    <a:lnR>
                      <a:noFill/>
                    </a:lnR>
                    <a:lnT>
                      <a:noFill/>
                    </a:lnT>
                    <a:lnB>
                      <a:noFill/>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SimSun"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SimSun"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SimSun"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Tahoma" panose="020B0604030504040204" pitchFamily="34" charset="0"/>
                          <a:ea typeface="SimSun" panose="02010600030101010101" pitchFamily="2" charset="-122"/>
                        </a:rPr>
                        <a:t>1</a:t>
                      </a:r>
                    </a:p>
                  </a:txBody>
                  <a:tcPr horzOverflow="overflow">
                    <a:lnL>
                      <a:noFill/>
                    </a:lnL>
                    <a:lnR>
                      <a:noFill/>
                    </a:lnR>
                    <a:lnT>
                      <a:noFill/>
                    </a:lnT>
                    <a:lnB>
                      <a:noFill/>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SimSun"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SimSun"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SimSun"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Tahoma" panose="020B0604030504040204" pitchFamily="34" charset="0"/>
                          <a:ea typeface="SimSun" panose="02010600030101010101" pitchFamily="2" charset="-122"/>
                        </a:rPr>
                        <a:t>0</a:t>
                      </a:r>
                    </a:p>
                  </a:txBody>
                  <a:tcPr horzOverflow="overflow">
                    <a:lnL>
                      <a:noFill/>
                    </a:lnL>
                    <a:lnR>
                      <a:noFill/>
                    </a:lnR>
                    <a:lnT>
                      <a:noFill/>
                    </a:lnT>
                    <a:lnB>
                      <a:noFill/>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SimSun"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SimSun"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SimSun"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Tahoma" panose="020B0604030504040204" pitchFamily="34" charset="0"/>
                          <a:ea typeface="SimSun" panose="02010600030101010101" pitchFamily="2" charset="-122"/>
                        </a:rPr>
                        <a:t>0</a:t>
                      </a:r>
                    </a:p>
                  </a:txBody>
                  <a:tcPr horzOverflow="overflow">
                    <a:lnL>
                      <a:noFill/>
                    </a:lnL>
                    <a:lnR cap="flat">
                      <a:noFill/>
                    </a:lnR>
                    <a:lnT>
                      <a:noFill/>
                    </a:lnT>
                    <a:lnB>
                      <a:noFill/>
                    </a:lnB>
                    <a:lnTlToBr>
                      <a:noFill/>
                    </a:lnTlToBr>
                    <a:lnBlToTr>
                      <a:noFill/>
                    </a:lnBlToTr>
                    <a:noFill/>
                  </a:tcPr>
                </a:tc>
              </a:tr>
              <a:tr h="660400">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SimSun"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SimSun"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SimSun"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9p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Tahoma" panose="020B0604030504040204" pitchFamily="34" charset="0"/>
                          <a:ea typeface="SimSun" panose="02010600030101010101" pitchFamily="2" charset="-122"/>
                        </a:rPr>
                        <a:t>1</a:t>
                      </a:r>
                    </a:p>
                  </a:txBody>
                  <a:tcPr horzOverflow="overflow">
                    <a:lnL cap="flat">
                      <a:noFill/>
                    </a:lnL>
                    <a:lnR>
                      <a:noFill/>
                    </a:lnR>
                    <a:lnT>
                      <a:noFill/>
                    </a:lnT>
                    <a:lnB cap="flat">
                      <a:noFill/>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SimSun"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SimSun"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SimSun"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Tahoma" panose="020B0604030504040204" pitchFamily="34" charset="0"/>
                          <a:ea typeface="SimSun" panose="02010600030101010101" pitchFamily="2" charset="-122"/>
                        </a:rPr>
                        <a:t>0</a:t>
                      </a:r>
                    </a:p>
                  </a:txBody>
                  <a:tcPr horzOverflow="overflow">
                    <a:lnL>
                      <a:noFill/>
                    </a:lnL>
                    <a:lnR>
                      <a:noFill/>
                    </a:lnR>
                    <a:lnT>
                      <a:noFill/>
                    </a:lnT>
                    <a:lnB cap="flat">
                      <a:noFill/>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SimSun"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SimSun"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SimSun"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Tahoma" panose="020B0604030504040204" pitchFamily="34" charset="0"/>
                          <a:ea typeface="SimSun" panose="02010600030101010101" pitchFamily="2" charset="-122"/>
                        </a:rPr>
                        <a:t>1</a:t>
                      </a:r>
                    </a:p>
                  </a:txBody>
                  <a:tcPr horzOverflow="overflow">
                    <a:lnL>
                      <a:noFill/>
                    </a:lnL>
                    <a:lnR>
                      <a:noFill/>
                    </a:lnR>
                    <a:lnT>
                      <a:noFill/>
                    </a:lnT>
                    <a:lnB cap="flat">
                      <a:noFill/>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SimSun"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SimSun"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SimSun"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Tahoma" panose="020B0604030504040204" pitchFamily="34" charset="0"/>
                          <a:ea typeface="SimSun" panose="02010600030101010101" pitchFamily="2" charset="-122"/>
                        </a:rPr>
                        <a:t>0</a:t>
                      </a:r>
                    </a:p>
                  </a:txBody>
                  <a:tcPr horzOverflow="overflow">
                    <a:lnL>
                      <a:noFill/>
                    </a:lnL>
                    <a:lnR>
                      <a:noFill/>
                    </a:lnR>
                    <a:lnT>
                      <a:noFill/>
                    </a:lnT>
                    <a:lnB cap="flat">
                      <a:noFill/>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SimSun"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SimSun"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SimSun"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Tahoma" panose="020B0604030504040204" pitchFamily="34" charset="0"/>
                          <a:ea typeface="SimSun" panose="02010600030101010101" pitchFamily="2" charset="-122"/>
                        </a:rPr>
                        <a:t>0</a:t>
                      </a:r>
                    </a:p>
                  </a:txBody>
                  <a:tcPr horzOverflow="overflow">
                    <a:lnL>
                      <a:noFill/>
                    </a:lnL>
                    <a:lnR cap="flat">
                      <a:noFill/>
                    </a:lnR>
                    <a:lnT>
                      <a:noFill/>
                    </a:lnT>
                    <a:lnB cap="flat">
                      <a:noFill/>
                    </a:lnB>
                    <a:lnTlToBr>
                      <a:noFill/>
                    </a:lnTlToBr>
                    <a:lnBlToTr>
                      <a:noFill/>
                    </a:lnBlToTr>
                    <a:noFill/>
                  </a:tcPr>
                </a:tc>
              </a:tr>
            </a:tbl>
          </a:graphicData>
        </a:graphic>
      </p:graphicFrame>
      <p:sp>
        <p:nvSpPr>
          <p:cNvPr id="245825" name="Text Box 65"/>
          <p:cNvSpPr txBox="1">
            <a:spLocks noChangeArrowheads="1"/>
          </p:cNvSpPr>
          <p:nvPr/>
        </p:nvSpPr>
        <p:spPr bwMode="auto">
          <a:xfrm>
            <a:off x="6781800" y="3057526"/>
            <a:ext cx="60960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lang="en-US" altLang="zh-CN"/>
              <a:t>+</a:t>
            </a:r>
          </a:p>
        </p:txBody>
      </p:sp>
      <p:sp>
        <p:nvSpPr>
          <p:cNvPr id="245826" name="Text Box 66"/>
          <p:cNvSpPr txBox="1">
            <a:spLocks noChangeArrowheads="1"/>
          </p:cNvSpPr>
          <p:nvPr/>
        </p:nvSpPr>
        <p:spPr bwMode="auto">
          <a:xfrm>
            <a:off x="6324600" y="3898901"/>
            <a:ext cx="3810000" cy="5810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lang="en-US" altLang="zh-CN" sz="1600"/>
              <a:t>Add the generated carry to the calculated result as:</a:t>
            </a:r>
          </a:p>
        </p:txBody>
      </p:sp>
      <p:graphicFrame>
        <p:nvGraphicFramePr>
          <p:cNvPr id="245893" name="Group 133"/>
          <p:cNvGraphicFramePr>
            <a:graphicFrameLocks noGrp="1"/>
          </p:cNvGraphicFramePr>
          <p:nvPr>
            <p:ph sz="quarter" idx="3"/>
          </p:nvPr>
        </p:nvGraphicFramePr>
        <p:xfrm>
          <a:off x="7086600" y="4605338"/>
          <a:ext cx="1752600" cy="1188720"/>
        </p:xfrm>
        <a:graphic>
          <a:graphicData uri="http://schemas.openxmlformats.org/drawingml/2006/table">
            <a:tbl>
              <a:tblPr/>
              <a:tblGrid>
                <a:gridCol w="381000"/>
                <a:gridCol w="457200"/>
                <a:gridCol w="457200"/>
                <a:gridCol w="457200"/>
              </a:tblGrid>
              <a:tr h="214313">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SimSun"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SimSun"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SimSun"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Tahoma" panose="020B0604030504040204" pitchFamily="34" charset="0"/>
                          <a:ea typeface="SimSun" panose="02010600030101010101" pitchFamily="2" charset="-122"/>
                        </a:rPr>
                        <a:t>0</a:t>
                      </a:r>
                    </a:p>
                  </a:txBody>
                  <a:tcPr horzOverflow="overflow">
                    <a:lnL cap="flat">
                      <a:noFill/>
                    </a:lnL>
                    <a:lnR>
                      <a:noFill/>
                    </a:lnR>
                    <a:lnT cap="flat">
                      <a:noFill/>
                    </a:lnT>
                    <a:lnB>
                      <a:noFill/>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SimSun"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SimSun"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SimSun"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Tahoma" panose="020B0604030504040204" pitchFamily="34" charset="0"/>
                          <a:ea typeface="SimSun" panose="02010600030101010101" pitchFamily="2" charset="-122"/>
                        </a:rPr>
                        <a:t>1</a:t>
                      </a:r>
                    </a:p>
                  </a:txBody>
                  <a:tcPr horzOverflow="overflow">
                    <a:lnL>
                      <a:noFill/>
                    </a:lnL>
                    <a:lnR>
                      <a:noFill/>
                    </a:lnR>
                    <a:lnT cap="flat">
                      <a:noFill/>
                    </a:lnT>
                    <a:lnB>
                      <a:noFill/>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SimSun"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SimSun"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SimSun"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Tahoma" panose="020B0604030504040204" pitchFamily="34" charset="0"/>
                          <a:ea typeface="SimSun" panose="02010600030101010101" pitchFamily="2" charset="-122"/>
                        </a:rPr>
                        <a:t>0</a:t>
                      </a:r>
                    </a:p>
                  </a:txBody>
                  <a:tcPr horzOverflow="overflow">
                    <a:lnL>
                      <a:noFill/>
                    </a:lnL>
                    <a:lnR>
                      <a:noFill/>
                    </a:lnR>
                    <a:lnT cap="flat">
                      <a:noFill/>
                    </a:lnT>
                    <a:lnB>
                      <a:noFill/>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SimSun"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SimSun"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SimSun"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Tahoma" panose="020B0604030504040204" pitchFamily="34" charset="0"/>
                          <a:ea typeface="SimSun" panose="02010600030101010101" pitchFamily="2" charset="-122"/>
                        </a:rPr>
                        <a:t>0</a:t>
                      </a:r>
                    </a:p>
                  </a:txBody>
                  <a:tcPr horzOverflow="overflow">
                    <a:lnL>
                      <a:noFill/>
                    </a:lnL>
                    <a:lnR cap="flat">
                      <a:noFill/>
                    </a:lnR>
                    <a:lnT cap="flat">
                      <a:noFill/>
                    </a:lnT>
                    <a:lnB>
                      <a:noFill/>
                    </a:lnB>
                    <a:lnTlToBr>
                      <a:noFill/>
                    </a:lnTlToBr>
                    <a:lnBlToTr>
                      <a:noFill/>
                    </a:lnBlToTr>
                    <a:noFill/>
                  </a:tcPr>
                </a:tc>
              </a:tr>
              <a:tr h="180975">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SimSun"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SimSun"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SimSun"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altLang="en-US" sz="2000" b="0" i="0" u="none" strike="noStrike" cap="none" normalizeH="0" baseline="0" smtClean="0">
                        <a:ln>
                          <a:noFill/>
                        </a:ln>
                        <a:solidFill>
                          <a:schemeClr val="tx1"/>
                        </a:solidFill>
                        <a:effectLst/>
                        <a:latin typeface="Tahoma" panose="020B0604030504040204" pitchFamily="34" charset="0"/>
                        <a:ea typeface="SimSun" panose="02010600030101010101" pitchFamily="2" charset="-122"/>
                      </a:endParaRPr>
                    </a:p>
                  </a:txBody>
                  <a:tcPr horzOverflow="overflow">
                    <a:lnL cap="flat">
                      <a:noFill/>
                    </a:lnL>
                    <a:lnR>
                      <a:noFill/>
                    </a:lnR>
                    <a:lnT>
                      <a:noFill/>
                    </a:lnT>
                    <a:lnB>
                      <a:noFill/>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SimSun"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SimSun"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SimSun"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altLang="en-US" sz="2000" b="0" i="0" u="none" strike="noStrike" cap="none" normalizeH="0" baseline="0" smtClean="0">
                        <a:ln>
                          <a:noFill/>
                        </a:ln>
                        <a:solidFill>
                          <a:schemeClr val="tx1"/>
                        </a:solidFill>
                        <a:effectLst/>
                        <a:latin typeface="Tahoma" panose="020B0604030504040204" pitchFamily="34" charset="0"/>
                        <a:ea typeface="SimSun" panose="02010600030101010101" pitchFamily="2" charset="-122"/>
                      </a:endParaRPr>
                    </a:p>
                  </a:txBody>
                  <a:tcPr horzOverflow="overflow">
                    <a:lnL>
                      <a:noFill/>
                    </a:lnL>
                    <a:lnR>
                      <a:noFill/>
                    </a:lnR>
                    <a:lnT>
                      <a:noFill/>
                    </a:lnT>
                    <a:lnB>
                      <a:noFill/>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SimSun"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SimSun"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SimSun"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altLang="en-US" sz="2000" b="0" i="0" u="none" strike="noStrike" cap="none" normalizeH="0" baseline="0" smtClean="0">
                        <a:ln>
                          <a:noFill/>
                        </a:ln>
                        <a:solidFill>
                          <a:schemeClr val="tx1"/>
                        </a:solidFill>
                        <a:effectLst/>
                        <a:latin typeface="Tahoma" panose="020B0604030504040204" pitchFamily="34" charset="0"/>
                        <a:ea typeface="SimSun" panose="02010600030101010101" pitchFamily="2" charset="-122"/>
                      </a:endParaRPr>
                    </a:p>
                  </a:txBody>
                  <a:tcPr horzOverflow="overflow">
                    <a:lnL>
                      <a:noFill/>
                    </a:lnL>
                    <a:lnR>
                      <a:noFill/>
                    </a:lnR>
                    <a:lnT>
                      <a:noFill/>
                    </a:lnT>
                    <a:lnB>
                      <a:noFill/>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SimSun"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SimSun"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SimSun"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Tahoma" panose="020B0604030504040204" pitchFamily="34" charset="0"/>
                          <a:ea typeface="SimSun" panose="02010600030101010101" pitchFamily="2" charset="-122"/>
                        </a:rPr>
                        <a:t>1</a:t>
                      </a:r>
                    </a:p>
                  </a:txBody>
                  <a:tcPr horzOverflow="overflow">
                    <a:lnL>
                      <a:noFill/>
                    </a:lnL>
                    <a:lnR cap="flat">
                      <a:noFill/>
                    </a:lnR>
                    <a:lnT>
                      <a:noFill/>
                    </a:lnT>
                    <a:lnB>
                      <a:noFill/>
                    </a:lnB>
                    <a:lnTlToBr>
                      <a:noFill/>
                    </a:lnTlToBr>
                    <a:lnBlToTr>
                      <a:noFill/>
                    </a:lnBlToTr>
                    <a:noFill/>
                  </a:tcPr>
                </a:tc>
              </a:tr>
              <a:tr h="180975">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SimSun"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SimSun"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SimSun"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Tahoma" panose="020B0604030504040204" pitchFamily="34" charset="0"/>
                          <a:ea typeface="SimSun" panose="02010600030101010101" pitchFamily="2" charset="-122"/>
                        </a:rPr>
                        <a:t>0</a:t>
                      </a:r>
                    </a:p>
                  </a:txBody>
                  <a:tcPr horzOverflow="overflow">
                    <a:lnL cap="flat">
                      <a:noFill/>
                    </a:lnL>
                    <a:lnR>
                      <a:noFill/>
                    </a:lnR>
                    <a:lnT>
                      <a:noFill/>
                    </a:lnT>
                    <a:lnB cap="flat">
                      <a:noFill/>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SimSun"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SimSun"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SimSun"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Tahoma" panose="020B0604030504040204" pitchFamily="34" charset="0"/>
                          <a:ea typeface="SimSun" panose="02010600030101010101" pitchFamily="2" charset="-122"/>
                        </a:rPr>
                        <a:t>1</a:t>
                      </a:r>
                    </a:p>
                  </a:txBody>
                  <a:tcPr horzOverflow="overflow">
                    <a:lnL>
                      <a:noFill/>
                    </a:lnL>
                    <a:lnR>
                      <a:noFill/>
                    </a:lnR>
                    <a:lnT>
                      <a:noFill/>
                    </a:lnT>
                    <a:lnB cap="flat">
                      <a:noFill/>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SimSun"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SimSun"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SimSun"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Tahoma" panose="020B0604030504040204" pitchFamily="34" charset="0"/>
                          <a:ea typeface="SimSun" panose="02010600030101010101" pitchFamily="2" charset="-122"/>
                        </a:rPr>
                        <a:t>0</a:t>
                      </a:r>
                    </a:p>
                  </a:txBody>
                  <a:tcPr horzOverflow="overflow">
                    <a:lnL>
                      <a:noFill/>
                    </a:lnL>
                    <a:lnR>
                      <a:noFill/>
                    </a:lnR>
                    <a:lnT>
                      <a:noFill/>
                    </a:lnT>
                    <a:lnB cap="flat">
                      <a:noFill/>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SimSun"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SimSun"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SimSun"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Tahoma" panose="020B0604030504040204" pitchFamily="34" charset="0"/>
                          <a:ea typeface="SimSun" panose="02010600030101010101" pitchFamily="2" charset="-122"/>
                        </a:rPr>
                        <a:t>1</a:t>
                      </a:r>
                    </a:p>
                  </a:txBody>
                  <a:tcPr horzOverflow="overflow">
                    <a:lnL>
                      <a:noFill/>
                    </a:lnL>
                    <a:lnR cap="flat">
                      <a:noFill/>
                    </a:lnR>
                    <a:lnT>
                      <a:noFill/>
                    </a:lnT>
                    <a:lnB cap="flat">
                      <a:noFill/>
                    </a:lnB>
                    <a:lnTlToBr>
                      <a:noFill/>
                    </a:lnTlToBr>
                    <a:lnBlToTr>
                      <a:noFill/>
                    </a:lnBlToTr>
                    <a:noFill/>
                  </a:tcPr>
                </a:tc>
              </a:tr>
            </a:tbl>
          </a:graphicData>
        </a:graphic>
      </p:graphicFrame>
      <p:sp>
        <p:nvSpPr>
          <p:cNvPr id="245856" name="Rectangle 96"/>
          <p:cNvSpPr>
            <a:spLocks noChangeArrowheads="1"/>
          </p:cNvSpPr>
          <p:nvPr/>
        </p:nvSpPr>
        <p:spPr bwMode="auto">
          <a:xfrm>
            <a:off x="6324600" y="1865314"/>
            <a:ext cx="3810000" cy="8778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ea typeface="SimSun"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SimSun"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SimSun"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SimSun"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SimSun" panose="02010600030101010101" pitchFamily="2" charset="-122"/>
              </a:defRPr>
            </a:lvl9pPr>
          </a:lstStyle>
          <a:p>
            <a:pPr>
              <a:buFont typeface="Wingdings" panose="05000000000000000000" pitchFamily="2" charset="2"/>
              <a:buNone/>
            </a:pPr>
            <a:r>
              <a:rPr lang="en-US" altLang="zh-CN" sz="1600"/>
              <a:t>Now, perform the binary addition of the one</a:t>
            </a:r>
            <a:r>
              <a:rPr lang="en-US" altLang="zh-CN" sz="1600">
                <a:latin typeface="Arial" panose="020B0604020202020204" pitchFamily="34" charset="0"/>
              </a:rPr>
              <a:t>’</a:t>
            </a:r>
            <a:r>
              <a:rPr lang="en-US" altLang="zh-CN" sz="1600"/>
              <a:t>s complement and the larger number as:</a:t>
            </a:r>
          </a:p>
        </p:txBody>
      </p:sp>
      <p:sp>
        <p:nvSpPr>
          <p:cNvPr id="245865" name="Line 105"/>
          <p:cNvSpPr>
            <a:spLocks noChangeShapeType="1"/>
          </p:cNvSpPr>
          <p:nvPr/>
        </p:nvSpPr>
        <p:spPr bwMode="auto">
          <a:xfrm>
            <a:off x="6705600" y="3505200"/>
            <a:ext cx="2057400"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245894" name="Line 134"/>
          <p:cNvSpPr>
            <a:spLocks noChangeShapeType="1"/>
          </p:cNvSpPr>
          <p:nvPr/>
        </p:nvSpPr>
        <p:spPr bwMode="auto">
          <a:xfrm>
            <a:off x="6629400" y="5410200"/>
            <a:ext cx="2057400"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245895" name="Text Box 135"/>
          <p:cNvSpPr txBox="1">
            <a:spLocks noChangeArrowheads="1"/>
          </p:cNvSpPr>
          <p:nvPr/>
        </p:nvSpPr>
        <p:spPr bwMode="auto">
          <a:xfrm>
            <a:off x="6553200" y="5029201"/>
            <a:ext cx="60960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lang="en-US" altLang="zh-CN"/>
              <a:t>+</a:t>
            </a:r>
          </a:p>
        </p:txBody>
      </p:sp>
      <p:sp>
        <p:nvSpPr>
          <p:cNvPr id="245896" name="Text Box 136"/>
          <p:cNvSpPr txBox="1">
            <a:spLocks noChangeArrowheads="1"/>
          </p:cNvSpPr>
          <p:nvPr/>
        </p:nvSpPr>
        <p:spPr bwMode="auto">
          <a:xfrm>
            <a:off x="6324600" y="5791200"/>
            <a:ext cx="4343400" cy="8255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lang="en-US" altLang="zh-CN" sz="1600"/>
              <a:t>Therefore, the result of the binary subtraction performed on the given numbers using one</a:t>
            </a:r>
            <a:r>
              <a:rPr lang="en-US" altLang="zh-CN" sz="1600">
                <a:latin typeface="Arial" panose="020B0604020202020204" pitchFamily="34" charset="0"/>
              </a:rPr>
              <a:t>’</a:t>
            </a:r>
            <a:r>
              <a:rPr lang="en-US" altLang="zh-CN" sz="1600"/>
              <a:t>s complement method is 0101.</a:t>
            </a:r>
          </a:p>
        </p:txBody>
      </p:sp>
    </p:spTree>
    <p:extLst>
      <p:ext uri="{BB962C8B-B14F-4D97-AF65-F5344CB8AC3E}">
        <p14:creationId xmlns:p14="http://schemas.microsoft.com/office/powerpoint/2010/main" xmlns="" val="222886383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4" name="Rectangle 2"/>
          <p:cNvSpPr>
            <a:spLocks noGrp="1" noChangeArrowheads="1"/>
          </p:cNvSpPr>
          <p:nvPr>
            <p:ph type="title"/>
          </p:nvPr>
        </p:nvSpPr>
        <p:spPr/>
        <p:txBody>
          <a:bodyPr/>
          <a:lstStyle/>
          <a:p>
            <a:r>
              <a:rPr lang="en-US" altLang="zh-CN" b="1"/>
              <a:t>Smaller Number from Larger One</a:t>
            </a:r>
          </a:p>
        </p:txBody>
      </p:sp>
      <p:sp>
        <p:nvSpPr>
          <p:cNvPr id="218115" name="Rectangle 3"/>
          <p:cNvSpPr>
            <a:spLocks noGrp="1" noChangeArrowheads="1"/>
          </p:cNvSpPr>
          <p:nvPr>
            <p:ph type="body" idx="1"/>
          </p:nvPr>
        </p:nvSpPr>
        <p:spPr/>
        <p:txBody>
          <a:bodyPr/>
          <a:lstStyle/>
          <a:p>
            <a:pPr marL="0" indent="0">
              <a:buNone/>
            </a:pPr>
            <a:r>
              <a:rPr lang="en-US" altLang="zh-CN" sz="2400" b="1"/>
              <a:t>Using two</a:t>
            </a:r>
            <a:r>
              <a:rPr lang="en-US" altLang="zh-CN" sz="2400" b="1">
                <a:latin typeface="Arial" panose="020B0604020202020204" pitchFamily="34" charset="0"/>
              </a:rPr>
              <a:t>’</a:t>
            </a:r>
            <a:r>
              <a:rPr lang="en-US" altLang="zh-CN" sz="2400" b="1"/>
              <a:t>s complement:</a:t>
            </a:r>
          </a:p>
          <a:p>
            <a:pPr marL="0" indent="0"/>
            <a:endParaRPr lang="en-US" altLang="zh-CN" sz="2400" b="1"/>
          </a:p>
          <a:p>
            <a:pPr marL="0" indent="0">
              <a:buNone/>
            </a:pPr>
            <a:r>
              <a:rPr lang="en-US" altLang="zh-CN" sz="2400"/>
              <a:t>(1) Obtain the two</a:t>
            </a:r>
            <a:r>
              <a:rPr lang="en-US" altLang="zh-CN" sz="2400">
                <a:latin typeface="Arial" panose="020B0604020202020204" pitchFamily="34" charset="0"/>
              </a:rPr>
              <a:t>’</a:t>
            </a:r>
            <a:r>
              <a:rPr lang="en-US" altLang="zh-CN" sz="2400"/>
              <a:t>s complement of the smaller number;</a:t>
            </a:r>
          </a:p>
          <a:p>
            <a:pPr marL="0" indent="0">
              <a:buNone/>
            </a:pPr>
            <a:r>
              <a:rPr lang="en-US" altLang="zh-CN" sz="2400"/>
              <a:t>(2) Perform the binary addition on the two</a:t>
            </a:r>
            <a:r>
              <a:rPr lang="en-US" altLang="zh-CN" sz="2400">
                <a:latin typeface="Arial" panose="020B0604020202020204" pitchFamily="34" charset="0"/>
              </a:rPr>
              <a:t>’</a:t>
            </a:r>
            <a:r>
              <a:rPr lang="en-US" altLang="zh-CN" sz="2400"/>
              <a:t>s complement and the larger number;</a:t>
            </a:r>
          </a:p>
          <a:p>
            <a:pPr marL="0" indent="0">
              <a:buNone/>
            </a:pPr>
            <a:r>
              <a:rPr lang="en-US" altLang="zh-CN" sz="2400"/>
              <a:t>(3) Discard the carry to obtain the final answer;</a:t>
            </a:r>
          </a:p>
        </p:txBody>
      </p:sp>
    </p:spTree>
    <p:extLst>
      <p:ext uri="{BB962C8B-B14F-4D97-AF65-F5344CB8AC3E}">
        <p14:creationId xmlns:p14="http://schemas.microsoft.com/office/powerpoint/2010/main" xmlns="" val="305575951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4" name="Rectangle 2"/>
          <p:cNvSpPr>
            <a:spLocks noGrp="1" noChangeArrowheads="1"/>
          </p:cNvSpPr>
          <p:nvPr>
            <p:ph type="title"/>
          </p:nvPr>
        </p:nvSpPr>
        <p:spPr/>
        <p:txBody>
          <a:bodyPr/>
          <a:lstStyle/>
          <a:p>
            <a:r>
              <a:rPr lang="en-US" altLang="zh-CN" b="1"/>
              <a:t>Smaller Number from Larger One</a:t>
            </a:r>
          </a:p>
        </p:txBody>
      </p:sp>
      <p:sp>
        <p:nvSpPr>
          <p:cNvPr id="248835" name="Rectangle 3"/>
          <p:cNvSpPr>
            <a:spLocks noGrp="1" noChangeArrowheads="1"/>
          </p:cNvSpPr>
          <p:nvPr>
            <p:ph type="body" idx="1"/>
          </p:nvPr>
        </p:nvSpPr>
        <p:spPr>
          <a:xfrm>
            <a:off x="2286001" y="2017713"/>
            <a:ext cx="3465513" cy="4114800"/>
          </a:xfrm>
        </p:spPr>
        <p:txBody>
          <a:bodyPr/>
          <a:lstStyle/>
          <a:p>
            <a:pPr marL="176213" indent="-176213">
              <a:buNone/>
            </a:pPr>
            <a:r>
              <a:rPr lang="en-US" altLang="zh-CN" sz="2000" dirty="0" smtClean="0"/>
              <a:t>Example: </a:t>
            </a:r>
            <a:r>
              <a:rPr lang="en-US" altLang="zh-CN" sz="2000" b="1" dirty="0"/>
              <a:t>Subtract 13 from 15 using the two</a:t>
            </a:r>
            <a:r>
              <a:rPr lang="en-US" altLang="zh-CN" sz="2000" b="1" dirty="0">
                <a:latin typeface="Arial" panose="020B0604020202020204" pitchFamily="34" charset="0"/>
              </a:rPr>
              <a:t>’</a:t>
            </a:r>
            <a:r>
              <a:rPr lang="en-US" altLang="zh-CN" sz="2000" b="1" dirty="0"/>
              <a:t>s complement method.</a:t>
            </a:r>
          </a:p>
          <a:p>
            <a:pPr marL="176213" indent="-176213">
              <a:buNone/>
            </a:pPr>
            <a:endParaRPr lang="en-US" altLang="zh-CN" sz="2000" dirty="0"/>
          </a:p>
          <a:p>
            <a:pPr marL="176213" indent="-176213">
              <a:buFont typeface="Wingdings" panose="05000000000000000000" pitchFamily="2" charset="2"/>
              <a:buChar char="l"/>
            </a:pPr>
            <a:r>
              <a:rPr lang="en-US" altLang="zh-CN" sz="1800" dirty="0"/>
              <a:t>The equivalent binary representation of the decimal number 15 is 1111.</a:t>
            </a:r>
          </a:p>
          <a:p>
            <a:pPr marL="176213" indent="-176213">
              <a:buFont typeface="Wingdings" panose="05000000000000000000" pitchFamily="2" charset="2"/>
              <a:buChar char="l"/>
            </a:pPr>
            <a:r>
              <a:rPr lang="en-US" altLang="zh-CN" sz="1800" dirty="0"/>
              <a:t>The equivalent binary representation of the decimal number 13 is 1101.</a:t>
            </a:r>
          </a:p>
          <a:p>
            <a:pPr marL="176213" indent="-176213">
              <a:buFont typeface="Wingdings" panose="05000000000000000000" pitchFamily="2" charset="2"/>
              <a:buChar char="l"/>
            </a:pPr>
            <a:r>
              <a:rPr lang="en-US" altLang="zh-CN" sz="1800" dirty="0"/>
              <a:t>The two</a:t>
            </a:r>
            <a:r>
              <a:rPr lang="en-US" altLang="zh-CN" sz="1800" dirty="0">
                <a:latin typeface="Arial" panose="020B0604020202020204" pitchFamily="34" charset="0"/>
              </a:rPr>
              <a:t>’</a:t>
            </a:r>
            <a:r>
              <a:rPr lang="en-US" altLang="zh-CN" sz="1800" dirty="0"/>
              <a:t>s complement representation of the smaller number 13 is 0011.</a:t>
            </a:r>
          </a:p>
        </p:txBody>
      </p:sp>
      <p:graphicFrame>
        <p:nvGraphicFramePr>
          <p:cNvPr id="248871" name="Group 39"/>
          <p:cNvGraphicFramePr>
            <a:graphicFrameLocks noGrp="1"/>
          </p:cNvGraphicFramePr>
          <p:nvPr/>
        </p:nvGraphicFramePr>
        <p:xfrm>
          <a:off x="7239000" y="2667000"/>
          <a:ext cx="1752600" cy="1188720"/>
        </p:xfrm>
        <a:graphic>
          <a:graphicData uri="http://schemas.openxmlformats.org/drawingml/2006/table">
            <a:tbl>
              <a:tblPr/>
              <a:tblGrid>
                <a:gridCol w="381000"/>
                <a:gridCol w="457200"/>
                <a:gridCol w="457200"/>
                <a:gridCol w="457200"/>
              </a:tblGrid>
              <a:tr h="214313">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SimSun"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SimSun"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SimSun"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Tahoma" panose="020B0604030504040204" pitchFamily="34" charset="0"/>
                          <a:ea typeface="SimSun" panose="02010600030101010101" pitchFamily="2" charset="-122"/>
                        </a:rPr>
                        <a:t>1</a:t>
                      </a:r>
                    </a:p>
                  </a:txBody>
                  <a:tcPr horzOverflow="overflow">
                    <a:lnL cap="flat">
                      <a:noFill/>
                    </a:lnL>
                    <a:lnR>
                      <a:noFill/>
                    </a:lnR>
                    <a:lnT cap="flat">
                      <a:noFill/>
                    </a:lnT>
                    <a:lnB>
                      <a:noFill/>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SimSun"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SimSun"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SimSun"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Tahoma" panose="020B0604030504040204" pitchFamily="34" charset="0"/>
                          <a:ea typeface="SimSun" panose="02010600030101010101" pitchFamily="2" charset="-122"/>
                        </a:rPr>
                        <a:t>1</a:t>
                      </a:r>
                    </a:p>
                  </a:txBody>
                  <a:tcPr horzOverflow="overflow">
                    <a:lnL>
                      <a:noFill/>
                    </a:lnL>
                    <a:lnR>
                      <a:noFill/>
                    </a:lnR>
                    <a:lnT cap="flat">
                      <a:noFill/>
                    </a:lnT>
                    <a:lnB>
                      <a:noFill/>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SimSun"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SimSun"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SimSun"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Tahoma" panose="020B0604030504040204" pitchFamily="34" charset="0"/>
                          <a:ea typeface="SimSun" panose="02010600030101010101" pitchFamily="2" charset="-122"/>
                        </a:rPr>
                        <a:t>1</a:t>
                      </a:r>
                    </a:p>
                  </a:txBody>
                  <a:tcPr horzOverflow="overflow">
                    <a:lnL>
                      <a:noFill/>
                    </a:lnL>
                    <a:lnR>
                      <a:noFill/>
                    </a:lnR>
                    <a:lnT cap="flat">
                      <a:noFill/>
                    </a:lnT>
                    <a:lnB>
                      <a:noFill/>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SimSun"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SimSun"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SimSun"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Tahoma" panose="020B0604030504040204" pitchFamily="34" charset="0"/>
                          <a:ea typeface="SimSun" panose="02010600030101010101" pitchFamily="2" charset="-122"/>
                        </a:rPr>
                        <a:t>1</a:t>
                      </a:r>
                    </a:p>
                  </a:txBody>
                  <a:tcPr horzOverflow="overflow">
                    <a:lnL>
                      <a:noFill/>
                    </a:lnL>
                    <a:lnR cap="flat">
                      <a:noFill/>
                    </a:lnR>
                    <a:lnT cap="flat">
                      <a:noFill/>
                    </a:lnT>
                    <a:lnB>
                      <a:noFill/>
                    </a:lnB>
                    <a:lnTlToBr>
                      <a:noFill/>
                    </a:lnTlToBr>
                    <a:lnBlToTr>
                      <a:noFill/>
                    </a:lnBlToTr>
                    <a:noFill/>
                  </a:tcPr>
                </a:tc>
              </a:tr>
              <a:tr h="180975">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SimSun"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SimSun"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SimSun"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Tahoma" panose="020B0604030504040204" pitchFamily="34" charset="0"/>
                          <a:ea typeface="SimSun" panose="02010600030101010101" pitchFamily="2" charset="-122"/>
                        </a:rPr>
                        <a:t>0</a:t>
                      </a:r>
                    </a:p>
                  </a:txBody>
                  <a:tcPr horzOverflow="overflow">
                    <a:lnL cap="flat">
                      <a:noFill/>
                    </a:lnL>
                    <a:lnR>
                      <a:noFill/>
                    </a:lnR>
                    <a:lnT>
                      <a:noFill/>
                    </a:lnT>
                    <a:lnB>
                      <a:noFill/>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SimSun"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SimSun"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SimSun"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Tahoma" panose="020B0604030504040204" pitchFamily="34" charset="0"/>
                          <a:ea typeface="SimSun" panose="02010600030101010101" pitchFamily="2" charset="-122"/>
                        </a:rPr>
                        <a:t>0</a:t>
                      </a:r>
                    </a:p>
                  </a:txBody>
                  <a:tcPr horzOverflow="overflow">
                    <a:lnL>
                      <a:noFill/>
                    </a:lnL>
                    <a:lnR>
                      <a:noFill/>
                    </a:lnR>
                    <a:lnT>
                      <a:noFill/>
                    </a:lnT>
                    <a:lnB>
                      <a:noFill/>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SimSun"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SimSun"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SimSun"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Tahoma" panose="020B0604030504040204" pitchFamily="34" charset="0"/>
                          <a:ea typeface="SimSun" panose="02010600030101010101" pitchFamily="2" charset="-122"/>
                        </a:rPr>
                        <a:t>1</a:t>
                      </a:r>
                    </a:p>
                  </a:txBody>
                  <a:tcPr horzOverflow="overflow">
                    <a:lnL>
                      <a:noFill/>
                    </a:lnL>
                    <a:lnR>
                      <a:noFill/>
                    </a:lnR>
                    <a:lnT>
                      <a:noFill/>
                    </a:lnT>
                    <a:lnB>
                      <a:noFill/>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SimSun"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SimSun"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SimSun"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Tahoma" panose="020B0604030504040204" pitchFamily="34" charset="0"/>
                          <a:ea typeface="SimSun" panose="02010600030101010101" pitchFamily="2" charset="-122"/>
                        </a:rPr>
                        <a:t>1</a:t>
                      </a:r>
                    </a:p>
                  </a:txBody>
                  <a:tcPr horzOverflow="overflow">
                    <a:lnL>
                      <a:noFill/>
                    </a:lnL>
                    <a:lnR cap="flat">
                      <a:noFill/>
                    </a:lnR>
                    <a:lnT>
                      <a:noFill/>
                    </a:lnT>
                    <a:lnB>
                      <a:noFill/>
                    </a:lnB>
                    <a:lnTlToBr>
                      <a:noFill/>
                    </a:lnTlToBr>
                    <a:lnBlToTr>
                      <a:noFill/>
                    </a:lnBlToTr>
                    <a:noFill/>
                  </a:tcPr>
                </a:tc>
              </a:tr>
              <a:tr h="180975">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SimSun"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SimSun"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SimSun"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Tahoma" panose="020B0604030504040204" pitchFamily="34" charset="0"/>
                          <a:ea typeface="SimSun" panose="02010600030101010101" pitchFamily="2" charset="-122"/>
                        </a:rPr>
                        <a:t>0</a:t>
                      </a:r>
                    </a:p>
                  </a:txBody>
                  <a:tcPr horzOverflow="overflow">
                    <a:lnL cap="flat">
                      <a:noFill/>
                    </a:lnL>
                    <a:lnR>
                      <a:noFill/>
                    </a:lnR>
                    <a:lnT>
                      <a:noFill/>
                    </a:lnT>
                    <a:lnB cap="flat">
                      <a:noFill/>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SimSun"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SimSun"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SimSun"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Tahoma" panose="020B0604030504040204" pitchFamily="34" charset="0"/>
                          <a:ea typeface="SimSun" panose="02010600030101010101" pitchFamily="2" charset="-122"/>
                        </a:rPr>
                        <a:t>0</a:t>
                      </a:r>
                    </a:p>
                  </a:txBody>
                  <a:tcPr horzOverflow="overflow">
                    <a:lnL>
                      <a:noFill/>
                    </a:lnL>
                    <a:lnR>
                      <a:noFill/>
                    </a:lnR>
                    <a:lnT>
                      <a:noFill/>
                    </a:lnT>
                    <a:lnB cap="flat">
                      <a:noFill/>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SimSun"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SimSun"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SimSun"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Tahoma" panose="020B0604030504040204" pitchFamily="34" charset="0"/>
                          <a:ea typeface="SimSun" panose="02010600030101010101" pitchFamily="2" charset="-122"/>
                        </a:rPr>
                        <a:t>1</a:t>
                      </a:r>
                    </a:p>
                  </a:txBody>
                  <a:tcPr horzOverflow="overflow">
                    <a:lnL>
                      <a:noFill/>
                    </a:lnL>
                    <a:lnR>
                      <a:noFill/>
                    </a:lnR>
                    <a:lnT>
                      <a:noFill/>
                    </a:lnT>
                    <a:lnB cap="flat">
                      <a:noFill/>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SimSun"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SimSun"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SimSun"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Tahoma" panose="020B0604030504040204" pitchFamily="34" charset="0"/>
                          <a:ea typeface="SimSun" panose="02010600030101010101" pitchFamily="2" charset="-122"/>
                        </a:rPr>
                        <a:t>0</a:t>
                      </a:r>
                    </a:p>
                  </a:txBody>
                  <a:tcPr horzOverflow="overflow">
                    <a:lnL>
                      <a:noFill/>
                    </a:lnL>
                    <a:lnR cap="flat">
                      <a:noFill/>
                    </a:lnR>
                    <a:lnT>
                      <a:noFill/>
                    </a:lnT>
                    <a:lnB cap="flat">
                      <a:noFill/>
                    </a:lnB>
                    <a:lnTlToBr>
                      <a:noFill/>
                    </a:lnTlToBr>
                    <a:lnBlToTr>
                      <a:noFill/>
                    </a:lnBlToTr>
                    <a:noFill/>
                  </a:tcPr>
                </a:tc>
              </a:tr>
            </a:tbl>
          </a:graphicData>
        </a:graphic>
      </p:graphicFrame>
      <p:sp>
        <p:nvSpPr>
          <p:cNvPr id="248863" name="Line 31"/>
          <p:cNvSpPr>
            <a:spLocks noChangeShapeType="1"/>
          </p:cNvSpPr>
          <p:nvPr/>
        </p:nvSpPr>
        <p:spPr bwMode="auto">
          <a:xfrm>
            <a:off x="6781800" y="3471863"/>
            <a:ext cx="2057400"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248864" name="Text Box 32"/>
          <p:cNvSpPr txBox="1">
            <a:spLocks noChangeArrowheads="1"/>
          </p:cNvSpPr>
          <p:nvPr/>
        </p:nvSpPr>
        <p:spPr bwMode="auto">
          <a:xfrm>
            <a:off x="6705600" y="3090863"/>
            <a:ext cx="609600" cy="3667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lang="en-US" altLang="zh-CN"/>
              <a:t>+</a:t>
            </a:r>
          </a:p>
        </p:txBody>
      </p:sp>
      <p:sp>
        <p:nvSpPr>
          <p:cNvPr id="248865" name="Text Box 33"/>
          <p:cNvSpPr txBox="1">
            <a:spLocks noChangeArrowheads="1"/>
          </p:cNvSpPr>
          <p:nvPr/>
        </p:nvSpPr>
        <p:spPr bwMode="auto">
          <a:xfrm>
            <a:off x="6324600" y="3990976"/>
            <a:ext cx="3810000" cy="5810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lang="en-US" altLang="zh-CN" sz="1600"/>
              <a:t>Discard the carry to obtain the final answer, which is 0010.</a:t>
            </a:r>
          </a:p>
        </p:txBody>
      </p:sp>
      <p:sp>
        <p:nvSpPr>
          <p:cNvPr id="248866" name="Rectangle 34"/>
          <p:cNvSpPr>
            <a:spLocks noChangeArrowheads="1"/>
          </p:cNvSpPr>
          <p:nvPr/>
        </p:nvSpPr>
        <p:spPr bwMode="auto">
          <a:xfrm>
            <a:off x="6324600" y="1865314"/>
            <a:ext cx="3810000" cy="8778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ea typeface="SimSun"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SimSun"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SimSun"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SimSun"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SimSun" panose="02010600030101010101" pitchFamily="2" charset="-122"/>
              </a:defRPr>
            </a:lvl9pPr>
          </a:lstStyle>
          <a:p>
            <a:pPr>
              <a:buFont typeface="Wingdings" panose="05000000000000000000" pitchFamily="2" charset="2"/>
              <a:buNone/>
            </a:pPr>
            <a:r>
              <a:rPr lang="en-US" altLang="zh-CN" sz="1600"/>
              <a:t>Now, perform the binary addition of the two</a:t>
            </a:r>
            <a:r>
              <a:rPr lang="en-US" altLang="zh-CN" sz="1600">
                <a:latin typeface="Arial" panose="020B0604020202020204" pitchFamily="34" charset="0"/>
              </a:rPr>
              <a:t>’</a:t>
            </a:r>
            <a:r>
              <a:rPr lang="en-US" altLang="zh-CN" sz="1600"/>
              <a:t>s complement and the larger number as:</a:t>
            </a:r>
          </a:p>
        </p:txBody>
      </p:sp>
      <p:sp>
        <p:nvSpPr>
          <p:cNvPr id="248872" name="Text Box 40"/>
          <p:cNvSpPr txBox="1">
            <a:spLocks noChangeArrowheads="1"/>
          </p:cNvSpPr>
          <p:nvPr/>
        </p:nvSpPr>
        <p:spPr bwMode="auto">
          <a:xfrm>
            <a:off x="6934200" y="3465513"/>
            <a:ext cx="304800" cy="3667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lang="en-US" altLang="zh-CN"/>
              <a:t>1</a:t>
            </a:r>
          </a:p>
        </p:txBody>
      </p:sp>
    </p:spTree>
    <p:extLst>
      <p:ext uri="{BB962C8B-B14F-4D97-AF65-F5344CB8AC3E}">
        <p14:creationId xmlns:p14="http://schemas.microsoft.com/office/powerpoint/2010/main" xmlns="" val="132263282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Rectangle 2"/>
          <p:cNvSpPr>
            <a:spLocks noGrp="1" noChangeArrowheads="1"/>
          </p:cNvSpPr>
          <p:nvPr>
            <p:ph type="title"/>
          </p:nvPr>
        </p:nvSpPr>
        <p:spPr/>
        <p:txBody>
          <a:bodyPr/>
          <a:lstStyle/>
          <a:p>
            <a:r>
              <a:rPr lang="en-US" altLang="zh-CN" b="1"/>
              <a:t>Larger Number from Smaller One</a:t>
            </a:r>
          </a:p>
        </p:txBody>
      </p:sp>
      <p:sp>
        <p:nvSpPr>
          <p:cNvPr id="219139" name="Rectangle 3"/>
          <p:cNvSpPr>
            <a:spLocks noGrp="1" noChangeArrowheads="1"/>
          </p:cNvSpPr>
          <p:nvPr>
            <p:ph type="body" idx="1"/>
          </p:nvPr>
        </p:nvSpPr>
        <p:spPr/>
        <p:txBody>
          <a:bodyPr/>
          <a:lstStyle/>
          <a:p>
            <a:pPr marL="0" indent="0">
              <a:buNone/>
            </a:pPr>
            <a:r>
              <a:rPr lang="en-US" altLang="zh-CN" sz="2400" b="1"/>
              <a:t>Using one</a:t>
            </a:r>
            <a:r>
              <a:rPr lang="en-US" altLang="zh-CN" sz="2400" b="1">
                <a:latin typeface="Arial" panose="020B0604020202020204" pitchFamily="34" charset="0"/>
              </a:rPr>
              <a:t>’</a:t>
            </a:r>
            <a:r>
              <a:rPr lang="en-US" altLang="zh-CN" sz="2400" b="1"/>
              <a:t>s complement:</a:t>
            </a:r>
          </a:p>
          <a:p>
            <a:pPr marL="0" indent="0"/>
            <a:endParaRPr lang="en-US" altLang="zh-CN" sz="2400" b="1"/>
          </a:p>
          <a:p>
            <a:pPr marL="0" indent="0">
              <a:buNone/>
            </a:pPr>
            <a:r>
              <a:rPr lang="en-US" altLang="zh-CN" sz="2400"/>
              <a:t>(1) Obtain the one</a:t>
            </a:r>
            <a:r>
              <a:rPr lang="en-US" altLang="zh-CN" sz="2400">
                <a:latin typeface="Arial" panose="020B0604020202020204" pitchFamily="34" charset="0"/>
              </a:rPr>
              <a:t>’</a:t>
            </a:r>
            <a:r>
              <a:rPr lang="en-US" altLang="zh-CN" sz="2400"/>
              <a:t>s complement of the larger number;</a:t>
            </a:r>
          </a:p>
          <a:p>
            <a:pPr marL="0" indent="0">
              <a:buNone/>
            </a:pPr>
            <a:r>
              <a:rPr lang="en-US" altLang="zh-CN" sz="2400"/>
              <a:t>(2) Perform the binary addition on the one</a:t>
            </a:r>
            <a:r>
              <a:rPr lang="en-US" altLang="zh-CN" sz="2400">
                <a:latin typeface="Arial" panose="020B0604020202020204" pitchFamily="34" charset="0"/>
              </a:rPr>
              <a:t>’</a:t>
            </a:r>
            <a:r>
              <a:rPr lang="en-US" altLang="zh-CN" sz="2400"/>
              <a:t>s complement and the smaller number to obtain the final answer;</a:t>
            </a:r>
          </a:p>
        </p:txBody>
      </p:sp>
    </p:spTree>
    <p:extLst>
      <p:ext uri="{BB962C8B-B14F-4D97-AF65-F5344CB8AC3E}">
        <p14:creationId xmlns:p14="http://schemas.microsoft.com/office/powerpoint/2010/main" xmlns="" val="216899613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58" name="Rectangle 2"/>
          <p:cNvSpPr>
            <a:spLocks noGrp="1" noChangeArrowheads="1"/>
          </p:cNvSpPr>
          <p:nvPr>
            <p:ph type="title"/>
          </p:nvPr>
        </p:nvSpPr>
        <p:spPr/>
        <p:txBody>
          <a:bodyPr/>
          <a:lstStyle/>
          <a:p>
            <a:r>
              <a:rPr lang="en-US" altLang="zh-CN" b="1"/>
              <a:t>Larger Number from Smaller One</a:t>
            </a:r>
          </a:p>
        </p:txBody>
      </p:sp>
      <p:sp>
        <p:nvSpPr>
          <p:cNvPr id="249859" name="Rectangle 3"/>
          <p:cNvSpPr>
            <a:spLocks noGrp="1" noChangeArrowheads="1"/>
          </p:cNvSpPr>
          <p:nvPr>
            <p:ph type="body" idx="1"/>
          </p:nvPr>
        </p:nvSpPr>
        <p:spPr>
          <a:xfrm>
            <a:off x="2133600" y="2209800"/>
            <a:ext cx="3962400" cy="4114800"/>
          </a:xfrm>
        </p:spPr>
        <p:txBody>
          <a:bodyPr/>
          <a:lstStyle/>
          <a:p>
            <a:pPr marL="0" indent="0">
              <a:buNone/>
            </a:pPr>
            <a:r>
              <a:rPr lang="en-US" altLang="zh-CN" sz="2000" dirty="0" smtClean="0"/>
              <a:t>Example: </a:t>
            </a:r>
            <a:r>
              <a:rPr lang="en-US" altLang="zh-CN" sz="2000" b="1" dirty="0"/>
              <a:t>Subtract 8 from 3 using the one</a:t>
            </a:r>
            <a:r>
              <a:rPr lang="en-US" altLang="zh-CN" sz="2000" b="1" dirty="0">
                <a:latin typeface="Arial" panose="020B0604020202020204" pitchFamily="34" charset="0"/>
              </a:rPr>
              <a:t>’</a:t>
            </a:r>
            <a:r>
              <a:rPr lang="en-US" altLang="zh-CN" sz="2000" b="1" dirty="0"/>
              <a:t>s complement method.</a:t>
            </a:r>
          </a:p>
          <a:p>
            <a:pPr marL="0" indent="0">
              <a:buNone/>
            </a:pPr>
            <a:endParaRPr lang="en-US" altLang="zh-CN" sz="2000" dirty="0"/>
          </a:p>
          <a:p>
            <a:pPr marL="0" indent="0">
              <a:buNone/>
            </a:pPr>
            <a:r>
              <a:rPr lang="en-US" altLang="zh-CN" sz="1800" dirty="0"/>
              <a:t>The equivalent binary representation of the decimal number 8 is 1000.</a:t>
            </a:r>
          </a:p>
          <a:p>
            <a:pPr marL="0" indent="0">
              <a:buNone/>
            </a:pPr>
            <a:r>
              <a:rPr lang="en-US" altLang="zh-CN" sz="1800" dirty="0"/>
              <a:t>The equivalent binary representation of the decimal number 3 is 0011. The one</a:t>
            </a:r>
            <a:r>
              <a:rPr lang="en-US" altLang="zh-CN" sz="1800" dirty="0">
                <a:latin typeface="Arial" panose="020B0604020202020204" pitchFamily="34" charset="0"/>
              </a:rPr>
              <a:t>’</a:t>
            </a:r>
            <a:r>
              <a:rPr lang="en-US" altLang="zh-CN" sz="1800" dirty="0"/>
              <a:t>s complement representation of the larger number 8 is 0111.</a:t>
            </a:r>
          </a:p>
        </p:txBody>
      </p:sp>
      <p:graphicFrame>
        <p:nvGraphicFramePr>
          <p:cNvPr id="249860" name="Group 4"/>
          <p:cNvGraphicFramePr>
            <a:graphicFrameLocks noGrp="1"/>
          </p:cNvGraphicFramePr>
          <p:nvPr/>
        </p:nvGraphicFramePr>
        <p:xfrm>
          <a:off x="7391400" y="2819400"/>
          <a:ext cx="1752600" cy="1188720"/>
        </p:xfrm>
        <a:graphic>
          <a:graphicData uri="http://schemas.openxmlformats.org/drawingml/2006/table">
            <a:tbl>
              <a:tblPr/>
              <a:tblGrid>
                <a:gridCol w="381000"/>
                <a:gridCol w="457200"/>
                <a:gridCol w="457200"/>
                <a:gridCol w="457200"/>
              </a:tblGrid>
              <a:tr h="214313">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SimSun"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SimSun"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SimSun"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Tahoma" panose="020B0604030504040204" pitchFamily="34" charset="0"/>
                          <a:ea typeface="SimSun" panose="02010600030101010101" pitchFamily="2" charset="-122"/>
                        </a:rPr>
                        <a:t>0</a:t>
                      </a:r>
                    </a:p>
                  </a:txBody>
                  <a:tcPr horzOverflow="overflow">
                    <a:lnL cap="flat">
                      <a:noFill/>
                    </a:lnL>
                    <a:lnR>
                      <a:noFill/>
                    </a:lnR>
                    <a:lnT cap="flat">
                      <a:noFill/>
                    </a:lnT>
                    <a:lnB>
                      <a:noFill/>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SimSun"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SimSun"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SimSun"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Tahoma" panose="020B0604030504040204" pitchFamily="34" charset="0"/>
                          <a:ea typeface="SimSun" panose="02010600030101010101" pitchFamily="2" charset="-122"/>
                        </a:rPr>
                        <a:t>1</a:t>
                      </a:r>
                    </a:p>
                  </a:txBody>
                  <a:tcPr horzOverflow="overflow">
                    <a:lnL>
                      <a:noFill/>
                    </a:lnL>
                    <a:lnR>
                      <a:noFill/>
                    </a:lnR>
                    <a:lnT cap="flat">
                      <a:noFill/>
                    </a:lnT>
                    <a:lnB>
                      <a:noFill/>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SimSun"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SimSun"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SimSun"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Tahoma" panose="020B0604030504040204" pitchFamily="34" charset="0"/>
                          <a:ea typeface="SimSun" panose="02010600030101010101" pitchFamily="2" charset="-122"/>
                        </a:rPr>
                        <a:t>1</a:t>
                      </a:r>
                    </a:p>
                  </a:txBody>
                  <a:tcPr horzOverflow="overflow">
                    <a:lnL>
                      <a:noFill/>
                    </a:lnL>
                    <a:lnR>
                      <a:noFill/>
                    </a:lnR>
                    <a:lnT cap="flat">
                      <a:noFill/>
                    </a:lnT>
                    <a:lnB>
                      <a:noFill/>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SimSun"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SimSun"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SimSun"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Tahoma" panose="020B0604030504040204" pitchFamily="34" charset="0"/>
                          <a:ea typeface="SimSun" panose="02010600030101010101" pitchFamily="2" charset="-122"/>
                        </a:rPr>
                        <a:t>1</a:t>
                      </a:r>
                    </a:p>
                  </a:txBody>
                  <a:tcPr horzOverflow="overflow">
                    <a:lnL>
                      <a:noFill/>
                    </a:lnL>
                    <a:lnR cap="flat">
                      <a:noFill/>
                    </a:lnR>
                    <a:lnT cap="flat">
                      <a:noFill/>
                    </a:lnT>
                    <a:lnB>
                      <a:noFill/>
                    </a:lnB>
                    <a:lnTlToBr>
                      <a:noFill/>
                    </a:lnTlToBr>
                    <a:lnBlToTr>
                      <a:noFill/>
                    </a:lnBlToTr>
                    <a:noFill/>
                  </a:tcPr>
                </a:tc>
              </a:tr>
              <a:tr h="180975">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SimSun"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SimSun"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SimSun"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Tahoma" panose="020B0604030504040204" pitchFamily="34" charset="0"/>
                          <a:ea typeface="SimSun" panose="02010600030101010101" pitchFamily="2" charset="-122"/>
                        </a:rPr>
                        <a:t>0</a:t>
                      </a:r>
                    </a:p>
                  </a:txBody>
                  <a:tcPr horzOverflow="overflow">
                    <a:lnL cap="flat">
                      <a:noFill/>
                    </a:lnL>
                    <a:lnR>
                      <a:noFill/>
                    </a:lnR>
                    <a:lnT>
                      <a:noFill/>
                    </a:lnT>
                    <a:lnB>
                      <a:noFill/>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SimSun"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SimSun"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SimSun"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Tahoma" panose="020B0604030504040204" pitchFamily="34" charset="0"/>
                          <a:ea typeface="SimSun" panose="02010600030101010101" pitchFamily="2" charset="-122"/>
                        </a:rPr>
                        <a:t>0</a:t>
                      </a:r>
                    </a:p>
                  </a:txBody>
                  <a:tcPr horzOverflow="overflow">
                    <a:lnL>
                      <a:noFill/>
                    </a:lnL>
                    <a:lnR>
                      <a:noFill/>
                    </a:lnR>
                    <a:lnT>
                      <a:noFill/>
                    </a:lnT>
                    <a:lnB>
                      <a:noFill/>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SimSun"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SimSun"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SimSun"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Tahoma" panose="020B0604030504040204" pitchFamily="34" charset="0"/>
                          <a:ea typeface="SimSun" panose="02010600030101010101" pitchFamily="2" charset="-122"/>
                        </a:rPr>
                        <a:t>1</a:t>
                      </a:r>
                    </a:p>
                  </a:txBody>
                  <a:tcPr horzOverflow="overflow">
                    <a:lnL>
                      <a:noFill/>
                    </a:lnL>
                    <a:lnR>
                      <a:noFill/>
                    </a:lnR>
                    <a:lnT>
                      <a:noFill/>
                    </a:lnT>
                    <a:lnB>
                      <a:noFill/>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SimSun"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SimSun"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SimSun"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Tahoma" panose="020B0604030504040204" pitchFamily="34" charset="0"/>
                          <a:ea typeface="SimSun" panose="02010600030101010101" pitchFamily="2" charset="-122"/>
                        </a:rPr>
                        <a:t>1</a:t>
                      </a:r>
                    </a:p>
                  </a:txBody>
                  <a:tcPr horzOverflow="overflow">
                    <a:lnL>
                      <a:noFill/>
                    </a:lnL>
                    <a:lnR cap="flat">
                      <a:noFill/>
                    </a:lnR>
                    <a:lnT>
                      <a:noFill/>
                    </a:lnT>
                    <a:lnB>
                      <a:noFill/>
                    </a:lnB>
                    <a:lnTlToBr>
                      <a:noFill/>
                    </a:lnTlToBr>
                    <a:lnBlToTr>
                      <a:noFill/>
                    </a:lnBlToTr>
                    <a:noFill/>
                  </a:tcPr>
                </a:tc>
              </a:tr>
              <a:tr h="180975">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SimSun"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SimSun"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SimSun"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Tahoma" panose="020B0604030504040204" pitchFamily="34" charset="0"/>
                          <a:ea typeface="SimSun" panose="02010600030101010101" pitchFamily="2" charset="-122"/>
                        </a:rPr>
                        <a:t>1</a:t>
                      </a:r>
                    </a:p>
                  </a:txBody>
                  <a:tcPr horzOverflow="overflow">
                    <a:lnL cap="flat">
                      <a:noFill/>
                    </a:lnL>
                    <a:lnR>
                      <a:noFill/>
                    </a:lnR>
                    <a:lnT>
                      <a:noFill/>
                    </a:lnT>
                    <a:lnB cap="flat">
                      <a:noFill/>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SimSun"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SimSun"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SimSun"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Tahoma" panose="020B0604030504040204" pitchFamily="34" charset="0"/>
                          <a:ea typeface="SimSun" panose="02010600030101010101" pitchFamily="2" charset="-122"/>
                        </a:rPr>
                        <a:t>0</a:t>
                      </a:r>
                    </a:p>
                  </a:txBody>
                  <a:tcPr horzOverflow="overflow">
                    <a:lnL>
                      <a:noFill/>
                    </a:lnL>
                    <a:lnR>
                      <a:noFill/>
                    </a:lnR>
                    <a:lnT>
                      <a:noFill/>
                    </a:lnT>
                    <a:lnB cap="flat">
                      <a:noFill/>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SimSun"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SimSun"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SimSun"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Tahoma" panose="020B0604030504040204" pitchFamily="34" charset="0"/>
                          <a:ea typeface="SimSun" panose="02010600030101010101" pitchFamily="2" charset="-122"/>
                        </a:rPr>
                        <a:t>1</a:t>
                      </a:r>
                    </a:p>
                  </a:txBody>
                  <a:tcPr horzOverflow="overflow">
                    <a:lnL>
                      <a:noFill/>
                    </a:lnL>
                    <a:lnR>
                      <a:noFill/>
                    </a:lnR>
                    <a:lnT>
                      <a:noFill/>
                    </a:lnT>
                    <a:lnB cap="flat">
                      <a:noFill/>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SimSun"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SimSun"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SimSun"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Tahoma" panose="020B0604030504040204" pitchFamily="34" charset="0"/>
                          <a:ea typeface="SimSun" panose="02010600030101010101" pitchFamily="2" charset="-122"/>
                        </a:rPr>
                        <a:t>0</a:t>
                      </a:r>
                    </a:p>
                  </a:txBody>
                  <a:tcPr horzOverflow="overflow">
                    <a:lnL>
                      <a:noFill/>
                    </a:lnL>
                    <a:lnR cap="flat">
                      <a:noFill/>
                    </a:lnR>
                    <a:lnT>
                      <a:noFill/>
                    </a:lnT>
                    <a:lnB cap="flat">
                      <a:noFill/>
                    </a:lnB>
                    <a:lnTlToBr>
                      <a:noFill/>
                    </a:lnTlToBr>
                    <a:lnBlToTr>
                      <a:noFill/>
                    </a:lnBlToTr>
                    <a:noFill/>
                  </a:tcPr>
                </a:tc>
              </a:tr>
            </a:tbl>
          </a:graphicData>
        </a:graphic>
      </p:graphicFrame>
      <p:sp>
        <p:nvSpPr>
          <p:cNvPr id="249887" name="Text Box 31"/>
          <p:cNvSpPr txBox="1">
            <a:spLocks noChangeArrowheads="1"/>
          </p:cNvSpPr>
          <p:nvPr/>
        </p:nvSpPr>
        <p:spPr bwMode="auto">
          <a:xfrm>
            <a:off x="6477000" y="4143376"/>
            <a:ext cx="3810000" cy="10699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lang="en-US" altLang="zh-CN" sz="1600"/>
              <a:t>Therefore, the result of the binary subtraction performed on the given numbers using one</a:t>
            </a:r>
            <a:r>
              <a:rPr lang="en-US" altLang="zh-CN" sz="1600">
                <a:latin typeface="Arial" panose="020B0604020202020204" pitchFamily="34" charset="0"/>
              </a:rPr>
              <a:t>’</a:t>
            </a:r>
            <a:r>
              <a:rPr lang="en-US" altLang="zh-CN" sz="1600"/>
              <a:t>s complement method is 1010.</a:t>
            </a:r>
          </a:p>
        </p:txBody>
      </p:sp>
      <p:sp>
        <p:nvSpPr>
          <p:cNvPr id="249888" name="Rectangle 32"/>
          <p:cNvSpPr>
            <a:spLocks noChangeArrowheads="1"/>
          </p:cNvSpPr>
          <p:nvPr/>
        </p:nvSpPr>
        <p:spPr bwMode="auto">
          <a:xfrm>
            <a:off x="6477000" y="2017714"/>
            <a:ext cx="3810000" cy="8778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ea typeface="SimSun"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SimSun"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SimSun"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SimSun"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SimSun" panose="02010600030101010101" pitchFamily="2" charset="-122"/>
              </a:defRPr>
            </a:lvl9pPr>
          </a:lstStyle>
          <a:p>
            <a:pPr>
              <a:buFont typeface="Wingdings" panose="05000000000000000000" pitchFamily="2" charset="2"/>
              <a:buNone/>
            </a:pPr>
            <a:r>
              <a:rPr lang="en-US" altLang="zh-CN" sz="1600"/>
              <a:t>Now, perform the binary addition of the one</a:t>
            </a:r>
            <a:r>
              <a:rPr lang="en-US" altLang="zh-CN" sz="1600">
                <a:latin typeface="Arial" panose="020B0604020202020204" pitchFamily="34" charset="0"/>
              </a:rPr>
              <a:t>’</a:t>
            </a:r>
            <a:r>
              <a:rPr lang="en-US" altLang="zh-CN" sz="1600"/>
              <a:t>s complement and the smaller number as:</a:t>
            </a:r>
          </a:p>
        </p:txBody>
      </p:sp>
      <p:sp>
        <p:nvSpPr>
          <p:cNvPr id="249889" name="Line 33"/>
          <p:cNvSpPr>
            <a:spLocks noChangeShapeType="1"/>
          </p:cNvSpPr>
          <p:nvPr/>
        </p:nvSpPr>
        <p:spPr bwMode="auto">
          <a:xfrm>
            <a:off x="7096125" y="3624263"/>
            <a:ext cx="2057400"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249890" name="Text Box 34"/>
          <p:cNvSpPr txBox="1">
            <a:spLocks noChangeArrowheads="1"/>
          </p:cNvSpPr>
          <p:nvPr/>
        </p:nvSpPr>
        <p:spPr bwMode="auto">
          <a:xfrm>
            <a:off x="7019925" y="3243263"/>
            <a:ext cx="609600" cy="3667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lang="en-US" altLang="zh-CN"/>
              <a:t>+</a:t>
            </a:r>
          </a:p>
        </p:txBody>
      </p:sp>
    </p:spTree>
    <p:extLst>
      <p:ext uri="{BB962C8B-B14F-4D97-AF65-F5344CB8AC3E}">
        <p14:creationId xmlns:p14="http://schemas.microsoft.com/office/powerpoint/2010/main" xmlns="" val="382537270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Rectangle 2"/>
          <p:cNvSpPr>
            <a:spLocks noGrp="1" noChangeArrowheads="1"/>
          </p:cNvSpPr>
          <p:nvPr>
            <p:ph type="title"/>
          </p:nvPr>
        </p:nvSpPr>
        <p:spPr/>
        <p:txBody>
          <a:bodyPr/>
          <a:lstStyle/>
          <a:p>
            <a:r>
              <a:rPr lang="en-US" altLang="zh-CN" b="1"/>
              <a:t>Larger Number from Smaller One</a:t>
            </a:r>
          </a:p>
        </p:txBody>
      </p:sp>
      <p:sp>
        <p:nvSpPr>
          <p:cNvPr id="220163" name="Rectangle 3"/>
          <p:cNvSpPr>
            <a:spLocks noGrp="1" noChangeArrowheads="1"/>
          </p:cNvSpPr>
          <p:nvPr>
            <p:ph type="body" idx="1"/>
          </p:nvPr>
        </p:nvSpPr>
        <p:spPr/>
        <p:txBody>
          <a:bodyPr/>
          <a:lstStyle/>
          <a:p>
            <a:pPr marL="0" indent="0">
              <a:buNone/>
            </a:pPr>
            <a:r>
              <a:rPr lang="en-US" altLang="zh-CN" sz="2400" b="1"/>
              <a:t>Using two</a:t>
            </a:r>
            <a:r>
              <a:rPr lang="en-US" altLang="zh-CN" sz="2400" b="1">
                <a:latin typeface="Arial" panose="020B0604020202020204" pitchFamily="34" charset="0"/>
              </a:rPr>
              <a:t>’</a:t>
            </a:r>
            <a:r>
              <a:rPr lang="en-US" altLang="zh-CN" sz="2400" b="1"/>
              <a:t>s complement:</a:t>
            </a:r>
          </a:p>
          <a:p>
            <a:pPr marL="0" indent="0"/>
            <a:endParaRPr lang="en-US" altLang="zh-CN" sz="2400" b="1"/>
          </a:p>
          <a:p>
            <a:pPr marL="0" indent="0">
              <a:buNone/>
            </a:pPr>
            <a:r>
              <a:rPr lang="en-US" altLang="zh-CN" sz="2400"/>
              <a:t>(1) Obtain the two</a:t>
            </a:r>
            <a:r>
              <a:rPr lang="en-US" altLang="zh-CN" sz="2400">
                <a:latin typeface="Arial" panose="020B0604020202020204" pitchFamily="34" charset="0"/>
              </a:rPr>
              <a:t>’</a:t>
            </a:r>
            <a:r>
              <a:rPr lang="en-US" altLang="zh-CN" sz="2400"/>
              <a:t>s complement of the larger number;</a:t>
            </a:r>
          </a:p>
          <a:p>
            <a:pPr marL="0" indent="0">
              <a:buNone/>
            </a:pPr>
            <a:r>
              <a:rPr lang="en-US" altLang="zh-CN" sz="2400"/>
              <a:t>(2) Perform the binary addition on the two</a:t>
            </a:r>
            <a:r>
              <a:rPr lang="en-US" altLang="zh-CN" sz="2400">
                <a:latin typeface="Arial" panose="020B0604020202020204" pitchFamily="34" charset="0"/>
              </a:rPr>
              <a:t>’</a:t>
            </a:r>
            <a:r>
              <a:rPr lang="en-US" altLang="zh-CN" sz="2400"/>
              <a:t>s complement and the smaller number to obtain the final answer;</a:t>
            </a:r>
          </a:p>
        </p:txBody>
      </p:sp>
    </p:spTree>
    <p:extLst>
      <p:ext uri="{BB962C8B-B14F-4D97-AF65-F5344CB8AC3E}">
        <p14:creationId xmlns:p14="http://schemas.microsoft.com/office/powerpoint/2010/main" xmlns="" val="220576058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882" name="Rectangle 2"/>
          <p:cNvSpPr>
            <a:spLocks noGrp="1" noChangeArrowheads="1"/>
          </p:cNvSpPr>
          <p:nvPr>
            <p:ph type="title"/>
          </p:nvPr>
        </p:nvSpPr>
        <p:spPr/>
        <p:txBody>
          <a:bodyPr/>
          <a:lstStyle/>
          <a:p>
            <a:r>
              <a:rPr lang="en-US" altLang="zh-CN" b="1"/>
              <a:t>Larger Number from Smaller One</a:t>
            </a:r>
          </a:p>
        </p:txBody>
      </p:sp>
      <p:sp>
        <p:nvSpPr>
          <p:cNvPr id="250883" name="Rectangle 3"/>
          <p:cNvSpPr>
            <a:spLocks noGrp="1" noChangeArrowheads="1"/>
          </p:cNvSpPr>
          <p:nvPr>
            <p:ph type="body" idx="1"/>
          </p:nvPr>
        </p:nvSpPr>
        <p:spPr>
          <a:xfrm>
            <a:off x="2133600" y="2017713"/>
            <a:ext cx="4114800" cy="4114800"/>
          </a:xfrm>
        </p:spPr>
        <p:txBody>
          <a:bodyPr/>
          <a:lstStyle/>
          <a:p>
            <a:pPr marL="0" indent="0">
              <a:buNone/>
            </a:pPr>
            <a:r>
              <a:rPr lang="en-US" altLang="zh-CN" sz="2000" dirty="0" smtClean="0"/>
              <a:t>Example: </a:t>
            </a:r>
            <a:r>
              <a:rPr lang="en-US" altLang="zh-CN" sz="2000" b="1" dirty="0"/>
              <a:t>Subtract 6 from 4 using two</a:t>
            </a:r>
            <a:r>
              <a:rPr lang="en-US" altLang="zh-CN" sz="2000" b="1" dirty="0">
                <a:latin typeface="Arial" panose="020B0604020202020204" pitchFamily="34" charset="0"/>
              </a:rPr>
              <a:t>’</a:t>
            </a:r>
            <a:r>
              <a:rPr lang="en-US" altLang="zh-CN" sz="2000" b="1" dirty="0"/>
              <a:t>s complement method.</a:t>
            </a:r>
          </a:p>
          <a:p>
            <a:pPr marL="0" indent="0">
              <a:buNone/>
            </a:pPr>
            <a:endParaRPr lang="en-US" altLang="zh-CN" sz="2000" dirty="0"/>
          </a:p>
          <a:p>
            <a:pPr marL="0" indent="0">
              <a:buNone/>
            </a:pPr>
            <a:r>
              <a:rPr lang="en-US" altLang="zh-CN" sz="2000" dirty="0"/>
              <a:t>The equivalent binary representation of the decimal number 6 is 0110.</a:t>
            </a:r>
          </a:p>
          <a:p>
            <a:pPr marL="0" indent="0">
              <a:buNone/>
            </a:pPr>
            <a:r>
              <a:rPr lang="en-US" altLang="zh-CN" sz="2000" dirty="0"/>
              <a:t>The equivalent binary representation of the decimal number 4 is 0100.</a:t>
            </a:r>
          </a:p>
          <a:p>
            <a:pPr marL="0" indent="0">
              <a:buNone/>
            </a:pPr>
            <a:r>
              <a:rPr lang="en-US" altLang="zh-CN" sz="2000" dirty="0"/>
              <a:t>The two</a:t>
            </a:r>
            <a:r>
              <a:rPr lang="en-US" altLang="zh-CN" sz="2000" dirty="0">
                <a:latin typeface="Arial" panose="020B0604020202020204" pitchFamily="34" charset="0"/>
              </a:rPr>
              <a:t>’</a:t>
            </a:r>
            <a:r>
              <a:rPr lang="en-US" altLang="zh-CN" sz="2000" dirty="0"/>
              <a:t>s complement representation of the larger number 6 is 1010.</a:t>
            </a:r>
          </a:p>
        </p:txBody>
      </p:sp>
      <p:graphicFrame>
        <p:nvGraphicFramePr>
          <p:cNvPr id="250918" name="Group 38"/>
          <p:cNvGraphicFramePr>
            <a:graphicFrameLocks noGrp="1"/>
          </p:cNvGraphicFramePr>
          <p:nvPr/>
        </p:nvGraphicFramePr>
        <p:xfrm>
          <a:off x="7543800" y="2971800"/>
          <a:ext cx="1752600" cy="1188720"/>
        </p:xfrm>
        <a:graphic>
          <a:graphicData uri="http://schemas.openxmlformats.org/drawingml/2006/table">
            <a:tbl>
              <a:tblPr/>
              <a:tblGrid>
                <a:gridCol w="381000"/>
                <a:gridCol w="457200"/>
                <a:gridCol w="457200"/>
                <a:gridCol w="457200"/>
              </a:tblGrid>
              <a:tr h="214313">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SimSun"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SimSun"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SimSun"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Tahoma" panose="020B0604030504040204" pitchFamily="34" charset="0"/>
                          <a:ea typeface="SimSun" panose="02010600030101010101" pitchFamily="2" charset="-122"/>
                        </a:rPr>
                        <a:t>1</a:t>
                      </a:r>
                    </a:p>
                  </a:txBody>
                  <a:tcPr horzOverflow="overflow">
                    <a:lnL cap="flat">
                      <a:noFill/>
                    </a:lnL>
                    <a:lnR>
                      <a:noFill/>
                    </a:lnR>
                    <a:lnT cap="flat">
                      <a:noFill/>
                    </a:lnT>
                    <a:lnB>
                      <a:noFill/>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SimSun"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SimSun"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SimSun"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Tahoma" panose="020B0604030504040204" pitchFamily="34" charset="0"/>
                          <a:ea typeface="SimSun" panose="02010600030101010101" pitchFamily="2" charset="-122"/>
                        </a:rPr>
                        <a:t>0</a:t>
                      </a:r>
                    </a:p>
                  </a:txBody>
                  <a:tcPr horzOverflow="overflow">
                    <a:lnL>
                      <a:noFill/>
                    </a:lnL>
                    <a:lnR>
                      <a:noFill/>
                    </a:lnR>
                    <a:lnT cap="flat">
                      <a:noFill/>
                    </a:lnT>
                    <a:lnB>
                      <a:noFill/>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SimSun"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SimSun"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SimSun"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Tahoma" panose="020B0604030504040204" pitchFamily="34" charset="0"/>
                          <a:ea typeface="SimSun" panose="02010600030101010101" pitchFamily="2" charset="-122"/>
                        </a:rPr>
                        <a:t>1</a:t>
                      </a:r>
                    </a:p>
                  </a:txBody>
                  <a:tcPr horzOverflow="overflow">
                    <a:lnL>
                      <a:noFill/>
                    </a:lnL>
                    <a:lnR>
                      <a:noFill/>
                    </a:lnR>
                    <a:lnT cap="flat">
                      <a:noFill/>
                    </a:lnT>
                    <a:lnB>
                      <a:noFill/>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SimSun"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SimSun"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SimSun"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Tahoma" panose="020B0604030504040204" pitchFamily="34" charset="0"/>
                          <a:ea typeface="SimSun" panose="02010600030101010101" pitchFamily="2" charset="-122"/>
                        </a:rPr>
                        <a:t>0</a:t>
                      </a:r>
                    </a:p>
                  </a:txBody>
                  <a:tcPr horzOverflow="overflow">
                    <a:lnL>
                      <a:noFill/>
                    </a:lnL>
                    <a:lnR cap="flat">
                      <a:noFill/>
                    </a:lnR>
                    <a:lnT cap="flat">
                      <a:noFill/>
                    </a:lnT>
                    <a:lnB>
                      <a:noFill/>
                    </a:lnB>
                    <a:lnTlToBr>
                      <a:noFill/>
                    </a:lnTlToBr>
                    <a:lnBlToTr>
                      <a:noFill/>
                    </a:lnBlToTr>
                    <a:noFill/>
                  </a:tcPr>
                </a:tc>
              </a:tr>
              <a:tr h="180975">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SimSun"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SimSun"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SimSun"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Tahoma" panose="020B0604030504040204" pitchFamily="34" charset="0"/>
                          <a:ea typeface="SimSun" panose="02010600030101010101" pitchFamily="2" charset="-122"/>
                        </a:rPr>
                        <a:t>0</a:t>
                      </a:r>
                    </a:p>
                  </a:txBody>
                  <a:tcPr horzOverflow="overflow">
                    <a:lnL cap="flat">
                      <a:noFill/>
                    </a:lnL>
                    <a:lnR>
                      <a:noFill/>
                    </a:lnR>
                    <a:lnT>
                      <a:noFill/>
                    </a:lnT>
                    <a:lnB>
                      <a:noFill/>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SimSun"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SimSun"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SimSun"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Tahoma" panose="020B0604030504040204" pitchFamily="34" charset="0"/>
                          <a:ea typeface="SimSun" panose="02010600030101010101" pitchFamily="2" charset="-122"/>
                        </a:rPr>
                        <a:t>1</a:t>
                      </a:r>
                    </a:p>
                  </a:txBody>
                  <a:tcPr horzOverflow="overflow">
                    <a:lnL>
                      <a:noFill/>
                    </a:lnL>
                    <a:lnR>
                      <a:noFill/>
                    </a:lnR>
                    <a:lnT>
                      <a:noFill/>
                    </a:lnT>
                    <a:lnB>
                      <a:noFill/>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SimSun"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SimSun"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SimSun"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Tahoma" panose="020B0604030504040204" pitchFamily="34" charset="0"/>
                          <a:ea typeface="SimSun" panose="02010600030101010101" pitchFamily="2" charset="-122"/>
                        </a:rPr>
                        <a:t>0</a:t>
                      </a:r>
                    </a:p>
                  </a:txBody>
                  <a:tcPr horzOverflow="overflow">
                    <a:lnL>
                      <a:noFill/>
                    </a:lnL>
                    <a:lnR>
                      <a:noFill/>
                    </a:lnR>
                    <a:lnT>
                      <a:noFill/>
                    </a:lnT>
                    <a:lnB>
                      <a:noFill/>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SimSun"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SimSun"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SimSun"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Tahoma" panose="020B0604030504040204" pitchFamily="34" charset="0"/>
                          <a:ea typeface="SimSun" panose="02010600030101010101" pitchFamily="2" charset="-122"/>
                        </a:rPr>
                        <a:t>0</a:t>
                      </a:r>
                    </a:p>
                  </a:txBody>
                  <a:tcPr horzOverflow="overflow">
                    <a:lnL>
                      <a:noFill/>
                    </a:lnL>
                    <a:lnR cap="flat">
                      <a:noFill/>
                    </a:lnR>
                    <a:lnT>
                      <a:noFill/>
                    </a:lnT>
                    <a:lnB>
                      <a:noFill/>
                    </a:lnB>
                    <a:lnTlToBr>
                      <a:noFill/>
                    </a:lnTlToBr>
                    <a:lnBlToTr>
                      <a:noFill/>
                    </a:lnBlToTr>
                    <a:noFill/>
                  </a:tcPr>
                </a:tc>
              </a:tr>
              <a:tr h="180975">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SimSun"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SimSun"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SimSun"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Tahoma" panose="020B0604030504040204" pitchFamily="34" charset="0"/>
                          <a:ea typeface="SimSun" panose="02010600030101010101" pitchFamily="2" charset="-122"/>
                        </a:rPr>
                        <a:t>1</a:t>
                      </a:r>
                    </a:p>
                  </a:txBody>
                  <a:tcPr horzOverflow="overflow">
                    <a:lnL cap="flat">
                      <a:noFill/>
                    </a:lnL>
                    <a:lnR>
                      <a:noFill/>
                    </a:lnR>
                    <a:lnT>
                      <a:noFill/>
                    </a:lnT>
                    <a:lnB cap="flat">
                      <a:noFill/>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SimSun"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SimSun"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SimSun"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Tahoma" panose="020B0604030504040204" pitchFamily="34" charset="0"/>
                          <a:ea typeface="SimSun" panose="02010600030101010101" pitchFamily="2" charset="-122"/>
                        </a:rPr>
                        <a:t>1</a:t>
                      </a:r>
                    </a:p>
                  </a:txBody>
                  <a:tcPr horzOverflow="overflow">
                    <a:lnL>
                      <a:noFill/>
                    </a:lnL>
                    <a:lnR>
                      <a:noFill/>
                    </a:lnR>
                    <a:lnT>
                      <a:noFill/>
                    </a:lnT>
                    <a:lnB cap="flat">
                      <a:noFill/>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SimSun"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SimSun"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SimSun"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Tahoma" panose="020B0604030504040204" pitchFamily="34" charset="0"/>
                          <a:ea typeface="SimSun" panose="02010600030101010101" pitchFamily="2" charset="-122"/>
                        </a:rPr>
                        <a:t>1</a:t>
                      </a:r>
                    </a:p>
                  </a:txBody>
                  <a:tcPr horzOverflow="overflow">
                    <a:lnL>
                      <a:noFill/>
                    </a:lnL>
                    <a:lnR>
                      <a:noFill/>
                    </a:lnR>
                    <a:lnT>
                      <a:noFill/>
                    </a:lnT>
                    <a:lnB cap="flat">
                      <a:noFill/>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SimSun"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SimSun"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SimSun"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Tahoma" panose="020B0604030504040204" pitchFamily="34" charset="0"/>
                          <a:ea typeface="SimSun" panose="02010600030101010101" pitchFamily="2" charset="-122"/>
                        </a:rPr>
                        <a:t>0</a:t>
                      </a:r>
                    </a:p>
                  </a:txBody>
                  <a:tcPr horzOverflow="overflow">
                    <a:lnL>
                      <a:noFill/>
                    </a:lnL>
                    <a:lnR cap="flat">
                      <a:noFill/>
                    </a:lnR>
                    <a:lnT>
                      <a:noFill/>
                    </a:lnT>
                    <a:lnB cap="flat">
                      <a:noFill/>
                    </a:lnB>
                    <a:lnTlToBr>
                      <a:noFill/>
                    </a:lnTlToBr>
                    <a:lnBlToTr>
                      <a:noFill/>
                    </a:lnBlToTr>
                    <a:noFill/>
                  </a:tcPr>
                </a:tc>
              </a:tr>
            </a:tbl>
          </a:graphicData>
        </a:graphic>
      </p:graphicFrame>
      <p:sp>
        <p:nvSpPr>
          <p:cNvPr id="250911" name="Text Box 31"/>
          <p:cNvSpPr txBox="1">
            <a:spLocks noChangeArrowheads="1"/>
          </p:cNvSpPr>
          <p:nvPr/>
        </p:nvSpPr>
        <p:spPr bwMode="auto">
          <a:xfrm>
            <a:off x="6629400" y="4295776"/>
            <a:ext cx="3810000" cy="10699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lang="en-US" altLang="zh-CN" sz="1600"/>
              <a:t>Therefore, the result of the binary subtraction performed on the given numbers using two</a:t>
            </a:r>
            <a:r>
              <a:rPr lang="en-US" altLang="zh-CN" sz="1600">
                <a:latin typeface="Arial" panose="020B0604020202020204" pitchFamily="34" charset="0"/>
              </a:rPr>
              <a:t>’</a:t>
            </a:r>
            <a:r>
              <a:rPr lang="en-US" altLang="zh-CN" sz="1600"/>
              <a:t>s complement method is 1110.</a:t>
            </a:r>
          </a:p>
        </p:txBody>
      </p:sp>
      <p:sp>
        <p:nvSpPr>
          <p:cNvPr id="250912" name="Rectangle 32"/>
          <p:cNvSpPr>
            <a:spLocks noChangeArrowheads="1"/>
          </p:cNvSpPr>
          <p:nvPr/>
        </p:nvSpPr>
        <p:spPr bwMode="auto">
          <a:xfrm>
            <a:off x="6629400" y="2170114"/>
            <a:ext cx="3810000" cy="8778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ea typeface="SimSun"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SimSun"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SimSun"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SimSun"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ea typeface="SimSun" panose="02010600030101010101" pitchFamily="2" charset="-122"/>
              </a:defRPr>
            </a:lvl9pPr>
          </a:lstStyle>
          <a:p>
            <a:pPr>
              <a:buFont typeface="Wingdings" panose="05000000000000000000" pitchFamily="2" charset="2"/>
              <a:buNone/>
            </a:pPr>
            <a:r>
              <a:rPr lang="en-US" altLang="zh-CN" sz="1600"/>
              <a:t>Now, perform the binary addition on the two</a:t>
            </a:r>
            <a:r>
              <a:rPr lang="en-US" altLang="zh-CN" sz="1600">
                <a:latin typeface="Arial" panose="020B0604020202020204" pitchFamily="34" charset="0"/>
              </a:rPr>
              <a:t>’</a:t>
            </a:r>
            <a:r>
              <a:rPr lang="en-US" altLang="zh-CN" sz="1600"/>
              <a:t>s complement and the smaller number as:</a:t>
            </a:r>
          </a:p>
        </p:txBody>
      </p:sp>
      <p:sp>
        <p:nvSpPr>
          <p:cNvPr id="250913" name="Line 33"/>
          <p:cNvSpPr>
            <a:spLocks noChangeShapeType="1"/>
          </p:cNvSpPr>
          <p:nvPr/>
        </p:nvSpPr>
        <p:spPr bwMode="auto">
          <a:xfrm>
            <a:off x="7248525" y="3776663"/>
            <a:ext cx="2057400"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250914" name="Text Box 34"/>
          <p:cNvSpPr txBox="1">
            <a:spLocks noChangeArrowheads="1"/>
          </p:cNvSpPr>
          <p:nvPr/>
        </p:nvSpPr>
        <p:spPr bwMode="auto">
          <a:xfrm>
            <a:off x="7172325" y="3395663"/>
            <a:ext cx="609600" cy="3667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lang="en-US" altLang="zh-CN"/>
              <a:t>+</a:t>
            </a:r>
          </a:p>
        </p:txBody>
      </p:sp>
    </p:spTree>
    <p:extLst>
      <p:ext uri="{BB962C8B-B14F-4D97-AF65-F5344CB8AC3E}">
        <p14:creationId xmlns:p14="http://schemas.microsoft.com/office/powerpoint/2010/main" xmlns="" val="152331087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pPr eaLnBrk="1" hangingPunct="1"/>
            <a:r>
              <a:rPr lang="en-US" altLang="en-US" b="1" dirty="0" smtClean="0"/>
              <a:t>Practice Exercises</a:t>
            </a:r>
          </a:p>
        </p:txBody>
      </p:sp>
      <p:sp>
        <p:nvSpPr>
          <p:cNvPr id="17411" name="Content Placeholder 2"/>
          <p:cNvSpPr>
            <a:spLocks noGrp="1"/>
          </p:cNvSpPr>
          <p:nvPr>
            <p:ph idx="1"/>
          </p:nvPr>
        </p:nvSpPr>
        <p:spPr/>
        <p:txBody>
          <a:bodyPr/>
          <a:lstStyle/>
          <a:p>
            <a:pPr eaLnBrk="1" hangingPunct="1"/>
            <a:r>
              <a:rPr lang="en-US" altLang="en-US" dirty="0" smtClean="0"/>
              <a:t>Do in Binary (know how to do decimal conversions, 2s complement conversions, and binary addition)</a:t>
            </a:r>
          </a:p>
          <a:p>
            <a:pPr eaLnBrk="1" hangingPunct="1">
              <a:buFont typeface="Arial" panose="020B0604020202020204" pitchFamily="34" charset="0"/>
              <a:buNone/>
            </a:pPr>
            <a:endParaRPr lang="en-US" altLang="en-US" dirty="0" smtClean="0"/>
          </a:p>
          <a:p>
            <a:pPr eaLnBrk="1" hangingPunct="1">
              <a:buFont typeface="Arial" panose="020B0604020202020204" pitchFamily="34" charset="0"/>
              <a:buNone/>
            </a:pPr>
            <a:r>
              <a:rPr lang="en-US" altLang="en-US" b="1" dirty="0" smtClean="0"/>
              <a:t>Set 1</a:t>
            </a:r>
          </a:p>
          <a:p>
            <a:pPr eaLnBrk="1" hangingPunct="1"/>
            <a:r>
              <a:rPr lang="en-US" altLang="en-US" dirty="0" smtClean="0"/>
              <a:t>12 – 2</a:t>
            </a:r>
          </a:p>
          <a:p>
            <a:pPr eaLnBrk="1" hangingPunct="1"/>
            <a:r>
              <a:rPr lang="en-US" altLang="en-US" dirty="0" smtClean="0"/>
              <a:t>66 – 30</a:t>
            </a:r>
          </a:p>
          <a:p>
            <a:pPr eaLnBrk="1" hangingPunct="1"/>
            <a:r>
              <a:rPr lang="en-US" altLang="en-US" dirty="0" smtClean="0"/>
              <a:t>35 – 44</a:t>
            </a:r>
          </a:p>
          <a:p>
            <a:pPr eaLnBrk="1" hangingPunct="1"/>
            <a:endParaRPr lang="en-US" altLang="en-US" dirty="0" smtClean="0"/>
          </a:p>
        </p:txBody>
      </p:sp>
      <p:sp>
        <p:nvSpPr>
          <p:cNvPr id="4" name="Content Placeholder 2"/>
          <p:cNvSpPr txBox="1">
            <a:spLocks/>
          </p:cNvSpPr>
          <p:nvPr/>
        </p:nvSpPr>
        <p:spPr bwMode="auto">
          <a:xfrm>
            <a:off x="5738813" y="3286919"/>
            <a:ext cx="2971800" cy="2286000"/>
          </a:xfrm>
          <a:prstGeom prst="rect">
            <a:avLst/>
          </a:prstGeom>
          <a:noFill/>
          <a:ln w="9525">
            <a:noFill/>
            <a:miter lim="800000"/>
            <a:headEnd/>
            <a:tailEnd/>
          </a:ln>
        </p:spPr>
        <p:txBody>
          <a:bodyPr/>
          <a:lstStyle/>
          <a:p>
            <a:pPr marL="273050" indent="-273050">
              <a:spcBef>
                <a:spcPts val="600"/>
              </a:spcBef>
              <a:buClr>
                <a:schemeClr val="accent1"/>
              </a:buClr>
              <a:buSzPct val="70000"/>
              <a:defRPr/>
            </a:pPr>
            <a:r>
              <a:rPr lang="en-US" sz="2800" b="1" dirty="0">
                <a:latin typeface="Calibri Light (Body)"/>
                <a:cs typeface="Arial" charset="0"/>
              </a:rPr>
              <a:t>Set 2</a:t>
            </a:r>
          </a:p>
          <a:p>
            <a:pPr marL="273050" indent="-273050">
              <a:spcBef>
                <a:spcPts val="600"/>
              </a:spcBef>
              <a:buSzPct val="70000"/>
              <a:buFont typeface="Arial" pitchFamily="34" charset="0"/>
              <a:buChar char="•"/>
              <a:defRPr/>
            </a:pPr>
            <a:r>
              <a:rPr lang="en-US" sz="2800" dirty="0">
                <a:latin typeface="Calibri Light (Body)"/>
                <a:cs typeface="Arial" charset="0"/>
              </a:rPr>
              <a:t>50 - 10</a:t>
            </a:r>
          </a:p>
          <a:p>
            <a:pPr marL="273050" indent="-273050">
              <a:spcBef>
                <a:spcPts val="600"/>
              </a:spcBef>
              <a:buSzPct val="70000"/>
              <a:buFont typeface="Arial" pitchFamily="34" charset="0"/>
              <a:buChar char="•"/>
              <a:defRPr/>
            </a:pPr>
            <a:r>
              <a:rPr lang="en-US" sz="2800" dirty="0">
                <a:latin typeface="Calibri Light (Body)"/>
                <a:cs typeface="Arial" charset="0"/>
              </a:rPr>
              <a:t>2 - 1</a:t>
            </a:r>
          </a:p>
          <a:p>
            <a:pPr marL="273050" indent="-273050">
              <a:spcBef>
                <a:spcPts val="600"/>
              </a:spcBef>
              <a:buSzPct val="70000"/>
              <a:buFont typeface="Arial" pitchFamily="34" charset="0"/>
              <a:buChar char="•"/>
              <a:defRPr/>
            </a:pPr>
            <a:r>
              <a:rPr lang="en-US" sz="2800" dirty="0">
                <a:latin typeface="Calibri Light (Body)"/>
                <a:cs typeface="Arial" charset="0"/>
              </a:rPr>
              <a:t>127 - 128</a:t>
            </a:r>
          </a:p>
          <a:p>
            <a:pPr marL="273050" indent="-273050">
              <a:spcBef>
                <a:spcPts val="600"/>
              </a:spcBef>
              <a:buClr>
                <a:schemeClr val="accent1"/>
              </a:buClr>
              <a:buSzPct val="70000"/>
              <a:buFont typeface="Wingdings" pitchFamily="2" charset="2"/>
              <a:buChar char=""/>
              <a:defRPr/>
            </a:pPr>
            <a:endParaRPr lang="en-US" sz="3000" dirty="0">
              <a:latin typeface="+mj-lt"/>
              <a:cs typeface="Arial" charset="0"/>
            </a:endParaRPr>
          </a:p>
        </p:txBody>
      </p:sp>
    </p:spTree>
    <p:extLst>
      <p:ext uri="{BB962C8B-B14F-4D97-AF65-F5344CB8AC3E}">
        <p14:creationId xmlns:p14="http://schemas.microsoft.com/office/powerpoint/2010/main" xmlns="" val="346719010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p:txBody>
          <a:bodyPr/>
          <a:lstStyle/>
          <a:p>
            <a:r>
              <a:rPr lang="en-US" altLang="en-US" b="1" dirty="0" smtClean="0"/>
              <a:t>Addition of 2’s complement binary numbers</a:t>
            </a:r>
          </a:p>
        </p:txBody>
      </p:sp>
      <p:sp>
        <p:nvSpPr>
          <p:cNvPr id="36867" name="Content Placeholder 2"/>
          <p:cNvSpPr>
            <a:spLocks noGrp="1"/>
          </p:cNvSpPr>
          <p:nvPr>
            <p:ph idx="1"/>
          </p:nvPr>
        </p:nvSpPr>
        <p:spPr/>
        <p:txBody>
          <a:bodyPr/>
          <a:lstStyle/>
          <a:p>
            <a:r>
              <a:rPr lang="en-US" altLang="en-US" dirty="0" smtClean="0"/>
              <a:t>Consider 8-bit 2’s complement binary numbers.</a:t>
            </a:r>
          </a:p>
          <a:p>
            <a:pPr lvl="1"/>
            <a:r>
              <a:rPr lang="en-US" altLang="en-US" dirty="0" smtClean="0"/>
              <a:t>Then the </a:t>
            </a:r>
            <a:r>
              <a:rPr lang="en-US" altLang="en-US" dirty="0" err="1" smtClean="0"/>
              <a:t>msb</a:t>
            </a:r>
            <a:r>
              <a:rPr lang="en-US" altLang="en-US" dirty="0" smtClean="0"/>
              <a:t> (bit 7) is the sign bit.  If this bit is 0, then this is a positive number; if this bit is 1, then this is a negative number.</a:t>
            </a:r>
          </a:p>
          <a:p>
            <a:pPr lvl="1"/>
            <a:r>
              <a:rPr lang="en-US" altLang="en-US" dirty="0" smtClean="0">
                <a:solidFill>
                  <a:srgbClr val="FF0000"/>
                </a:solidFill>
              </a:rPr>
              <a:t>Addition of 2 positive numbers.</a:t>
            </a:r>
          </a:p>
          <a:p>
            <a:pPr lvl="1"/>
            <a:r>
              <a:rPr lang="en-US" altLang="en-US" dirty="0" smtClean="0"/>
              <a:t>Ex. 40 + 58 = 98</a:t>
            </a:r>
          </a:p>
        </p:txBody>
      </p:sp>
      <p:graphicFrame>
        <p:nvGraphicFramePr>
          <p:cNvPr id="36868" name="Object 2"/>
          <p:cNvGraphicFramePr>
            <a:graphicFrameLocks noChangeAspect="1"/>
          </p:cNvGraphicFramePr>
          <p:nvPr/>
        </p:nvGraphicFramePr>
        <p:xfrm>
          <a:off x="7315200" y="3683000"/>
          <a:ext cx="3149600" cy="3098800"/>
        </p:xfrm>
        <a:graphic>
          <a:graphicData uri="http://schemas.openxmlformats.org/presentationml/2006/ole">
            <p:oleObj spid="_x0000_s4124" name="Equation" r:id="rId3" imgW="787058" imgH="774364" progId="Equation.3">
              <p:embed/>
            </p:oleObj>
          </a:graphicData>
        </a:graphic>
      </p:graphicFrame>
    </p:spTree>
    <p:extLst>
      <p:ext uri="{BB962C8B-B14F-4D97-AF65-F5344CB8AC3E}">
        <p14:creationId xmlns:p14="http://schemas.microsoft.com/office/powerpoint/2010/main" xmlns="" val="36408097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p:txBody>
          <a:bodyPr/>
          <a:lstStyle/>
          <a:p>
            <a:r>
              <a:rPr lang="en-US" altLang="en-US" b="1" dirty="0" smtClean="0"/>
              <a:t>Addition of 2’s complement binary numbers</a:t>
            </a:r>
          </a:p>
        </p:txBody>
      </p:sp>
      <p:sp>
        <p:nvSpPr>
          <p:cNvPr id="37891" name="Content Placeholder 2"/>
          <p:cNvSpPr>
            <a:spLocks noGrp="1"/>
          </p:cNvSpPr>
          <p:nvPr>
            <p:ph idx="1"/>
          </p:nvPr>
        </p:nvSpPr>
        <p:spPr>
          <a:xfrm>
            <a:off x="1981200" y="1600201"/>
            <a:ext cx="5410200" cy="4525963"/>
          </a:xfrm>
        </p:spPr>
        <p:txBody>
          <a:bodyPr/>
          <a:lstStyle/>
          <a:p>
            <a:r>
              <a:rPr lang="en-US" altLang="en-US" dirty="0" smtClean="0"/>
              <a:t>Consider 8-bit 2’s complement binary numbers.</a:t>
            </a:r>
          </a:p>
          <a:p>
            <a:pPr lvl="1"/>
            <a:r>
              <a:rPr lang="en-US" altLang="en-US" dirty="0" smtClean="0">
                <a:solidFill>
                  <a:srgbClr val="FF0000"/>
                </a:solidFill>
              </a:rPr>
              <a:t>Addition of a negative to a positive.</a:t>
            </a:r>
          </a:p>
          <a:p>
            <a:pPr lvl="1"/>
            <a:endParaRPr lang="en-US" altLang="en-US" dirty="0" smtClean="0"/>
          </a:p>
          <a:p>
            <a:pPr lvl="1"/>
            <a:r>
              <a:rPr lang="en-US" altLang="en-US" dirty="0" smtClean="0"/>
              <a:t>What are the values of these 2 terms?</a:t>
            </a:r>
          </a:p>
          <a:p>
            <a:pPr lvl="2"/>
            <a:r>
              <a:rPr lang="en-US" altLang="en-US" dirty="0" smtClean="0"/>
              <a:t>-88 and 122</a:t>
            </a:r>
          </a:p>
          <a:p>
            <a:pPr lvl="2"/>
            <a:r>
              <a:rPr lang="en-US" altLang="en-US" dirty="0" smtClean="0"/>
              <a:t>-88 + 122 = 34</a:t>
            </a:r>
          </a:p>
        </p:txBody>
      </p:sp>
      <p:graphicFrame>
        <p:nvGraphicFramePr>
          <p:cNvPr id="37892" name="Object 3"/>
          <p:cNvGraphicFramePr>
            <a:graphicFrameLocks noChangeAspect="1"/>
          </p:cNvGraphicFramePr>
          <p:nvPr/>
        </p:nvGraphicFramePr>
        <p:xfrm>
          <a:off x="7391400" y="3657600"/>
          <a:ext cx="3098800" cy="3048000"/>
        </p:xfrm>
        <a:graphic>
          <a:graphicData uri="http://schemas.openxmlformats.org/presentationml/2006/ole">
            <p:oleObj spid="_x0000_s5148" name="Equation" r:id="rId3" imgW="774364" imgH="761669" progId="Equation.3">
              <p:embed/>
            </p:oleObj>
          </a:graphicData>
        </a:graphic>
      </p:graphicFrame>
    </p:spTree>
    <p:extLst>
      <p:ext uri="{BB962C8B-B14F-4D97-AF65-F5344CB8AC3E}">
        <p14:creationId xmlns:p14="http://schemas.microsoft.com/office/powerpoint/2010/main" xmlns="" val="15674743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Introduction to Binary Arithmetic</a:t>
            </a:r>
            <a:endParaRPr lang="en-US" b="1" dirty="0"/>
          </a:p>
        </p:txBody>
      </p:sp>
      <p:sp>
        <p:nvSpPr>
          <p:cNvPr id="3" name="Content Placeholder 2"/>
          <p:cNvSpPr>
            <a:spLocks noGrp="1"/>
          </p:cNvSpPr>
          <p:nvPr>
            <p:ph idx="1"/>
          </p:nvPr>
        </p:nvSpPr>
        <p:spPr/>
        <p:txBody>
          <a:bodyPr/>
          <a:lstStyle/>
          <a:p>
            <a:pPr>
              <a:defRPr/>
            </a:pPr>
            <a:r>
              <a:rPr lang="en-US" dirty="0"/>
              <a:t>Binary numbers are NUMBERS</a:t>
            </a:r>
          </a:p>
          <a:p>
            <a:pPr>
              <a:defRPr/>
            </a:pPr>
            <a:r>
              <a:rPr lang="en-US" dirty="0"/>
              <a:t>That means you can add, subtract, multiply, and divide</a:t>
            </a:r>
          </a:p>
          <a:p>
            <a:pPr>
              <a:defRPr/>
            </a:pPr>
            <a:r>
              <a:rPr lang="en-US" dirty="0"/>
              <a:t>2 + 2 = 4</a:t>
            </a:r>
          </a:p>
          <a:p>
            <a:pPr>
              <a:defRPr/>
            </a:pPr>
            <a:r>
              <a:rPr lang="en-US" dirty="0"/>
              <a:t>In Binary: 10 + 10 = 100</a:t>
            </a:r>
          </a:p>
          <a:p>
            <a:pPr>
              <a:defRPr/>
            </a:pPr>
            <a:r>
              <a:rPr lang="en-US" dirty="0"/>
              <a:t>So you COULD just convert all numbers to decimal, do the math, and then convert the answer </a:t>
            </a:r>
            <a:r>
              <a:rPr lang="en-US" dirty="0" smtClean="0"/>
              <a:t>back.</a:t>
            </a:r>
            <a:endParaRPr lang="en-US" dirty="0"/>
          </a:p>
          <a:p>
            <a:pPr>
              <a:defRPr/>
            </a:pPr>
            <a:r>
              <a:rPr lang="en-US" dirty="0"/>
              <a:t>But I don’t care about the math</a:t>
            </a:r>
          </a:p>
          <a:p>
            <a:pPr>
              <a:defRPr/>
            </a:pPr>
            <a:r>
              <a:rPr lang="en-US" dirty="0"/>
              <a:t>I want you to understand how a computer does it!</a:t>
            </a:r>
          </a:p>
          <a:p>
            <a:endParaRPr lang="en-US" dirty="0"/>
          </a:p>
        </p:txBody>
      </p:sp>
      <p:sp>
        <p:nvSpPr>
          <p:cNvPr id="4" name="Date Placeholder 3"/>
          <p:cNvSpPr>
            <a:spLocks noGrp="1"/>
          </p:cNvSpPr>
          <p:nvPr>
            <p:ph type="dt" sz="half" idx="10"/>
          </p:nvPr>
        </p:nvSpPr>
        <p:spPr/>
        <p:txBody>
          <a:bodyPr/>
          <a:lstStyle/>
          <a:p>
            <a:fld id="{61912AAE-D3A9-415E-9723-6BC70264F9CC}" type="datetime1">
              <a:rPr lang="en-US" smtClean="0"/>
              <a:pPr/>
              <a:t>1/14/2019</a:t>
            </a:fld>
            <a:endParaRPr lang="en-US"/>
          </a:p>
        </p:txBody>
      </p:sp>
      <p:sp>
        <p:nvSpPr>
          <p:cNvPr id="5" name="Slide Number Placeholder 4"/>
          <p:cNvSpPr>
            <a:spLocks noGrp="1"/>
          </p:cNvSpPr>
          <p:nvPr>
            <p:ph type="sldNum" sz="quarter" idx="12"/>
          </p:nvPr>
        </p:nvSpPr>
        <p:spPr/>
        <p:txBody>
          <a:bodyPr/>
          <a:lstStyle/>
          <a:p>
            <a:fld id="{E3F8B0A1-0460-4EA1-BDE6-9F887249B4F9}" type="slidenum">
              <a:rPr lang="en-US" smtClean="0"/>
              <a:pPr/>
              <a:t>4</a:t>
            </a:fld>
            <a:endParaRPr lang="en-US"/>
          </a:p>
        </p:txBody>
      </p:sp>
    </p:spTree>
    <p:extLst>
      <p:ext uri="{BB962C8B-B14F-4D97-AF65-F5344CB8AC3E}">
        <p14:creationId xmlns:p14="http://schemas.microsoft.com/office/powerpoint/2010/main" xmlns="" val="359656926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p:txBody>
          <a:bodyPr/>
          <a:lstStyle/>
          <a:p>
            <a:endParaRPr lang="en-US" altLang="en-US" smtClean="0"/>
          </a:p>
        </p:txBody>
      </p:sp>
      <p:sp>
        <p:nvSpPr>
          <p:cNvPr id="38915" name="Content Placeholder 2"/>
          <p:cNvSpPr>
            <a:spLocks noGrp="1"/>
          </p:cNvSpPr>
          <p:nvPr>
            <p:ph idx="1"/>
          </p:nvPr>
        </p:nvSpPr>
        <p:spPr/>
        <p:txBody>
          <a:bodyPr/>
          <a:lstStyle/>
          <a:p>
            <a:pPr marL="0" indent="0">
              <a:buNone/>
            </a:pPr>
            <a:r>
              <a:rPr lang="en-US" altLang="en-US" smtClean="0"/>
              <a:t>So how can we perform subtraction?</a:t>
            </a:r>
          </a:p>
        </p:txBody>
      </p:sp>
    </p:spTree>
    <p:extLst>
      <p:ext uri="{BB962C8B-B14F-4D97-AF65-F5344CB8AC3E}">
        <p14:creationId xmlns:p14="http://schemas.microsoft.com/office/powerpoint/2010/main" xmlns="" val="145769673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p:txBody>
          <a:bodyPr/>
          <a:lstStyle/>
          <a:p>
            <a:r>
              <a:rPr lang="en-US" altLang="en-US" b="1" dirty="0" smtClean="0"/>
              <a:t>Addition of 2’s complement binary numbers</a:t>
            </a:r>
          </a:p>
        </p:txBody>
      </p:sp>
      <p:sp>
        <p:nvSpPr>
          <p:cNvPr id="39939" name="Content Placeholder 2"/>
          <p:cNvSpPr>
            <a:spLocks noGrp="1"/>
          </p:cNvSpPr>
          <p:nvPr>
            <p:ph idx="1"/>
          </p:nvPr>
        </p:nvSpPr>
        <p:spPr/>
        <p:txBody>
          <a:bodyPr/>
          <a:lstStyle/>
          <a:p>
            <a:r>
              <a:rPr lang="en-US" altLang="en-US" smtClean="0"/>
              <a:t>Consider 8-bit 2’s complement binary numbers.</a:t>
            </a:r>
          </a:p>
          <a:p>
            <a:r>
              <a:rPr lang="en-US" altLang="en-US" u="sng" smtClean="0"/>
              <a:t>Subtraction</a:t>
            </a:r>
            <a:r>
              <a:rPr lang="en-US" altLang="en-US" smtClean="0"/>
              <a:t> is nothing but addition of the 2’s complement.</a:t>
            </a:r>
          </a:p>
          <a:p>
            <a:pPr lvl="1"/>
            <a:r>
              <a:rPr lang="en-US" altLang="en-US" smtClean="0"/>
              <a:t>Ex. 58 – 40 = 58 + (-40) = 18</a:t>
            </a:r>
          </a:p>
        </p:txBody>
      </p:sp>
      <p:graphicFrame>
        <p:nvGraphicFramePr>
          <p:cNvPr id="39940" name="Object 3"/>
          <p:cNvGraphicFramePr>
            <a:graphicFrameLocks noChangeAspect="1"/>
          </p:cNvGraphicFramePr>
          <p:nvPr/>
        </p:nvGraphicFramePr>
        <p:xfrm>
          <a:off x="7421564" y="3657600"/>
          <a:ext cx="3094037" cy="3043238"/>
        </p:xfrm>
        <a:graphic>
          <a:graphicData uri="http://schemas.openxmlformats.org/presentationml/2006/ole">
            <p:oleObj spid="_x0000_s6171" name="Equation" r:id="rId3" imgW="774364" imgH="761669" progId="Equation.3">
              <p:embed/>
            </p:oleObj>
          </a:graphicData>
        </a:graphic>
      </p:graphicFrame>
      <p:sp>
        <p:nvSpPr>
          <p:cNvPr id="6" name="Rounded Rectangle 5"/>
          <p:cNvSpPr/>
          <p:nvPr/>
        </p:nvSpPr>
        <p:spPr>
          <a:xfrm>
            <a:off x="7391400" y="5867400"/>
            <a:ext cx="381000" cy="762000"/>
          </a:xfrm>
          <a:prstGeom prst="roundRect">
            <a:avLst/>
          </a:prstGeom>
          <a:solidFill>
            <a:schemeClr val="accent1">
              <a:alpha val="2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9942" name="TextBox 6"/>
          <p:cNvSpPr txBox="1">
            <a:spLocks noChangeArrowheads="1"/>
          </p:cNvSpPr>
          <p:nvPr/>
        </p:nvSpPr>
        <p:spPr bwMode="auto">
          <a:xfrm>
            <a:off x="2362200" y="4572001"/>
            <a:ext cx="2514600" cy="461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400">
                <a:latin typeface="Arial" panose="020B0604020202020204" pitchFamily="34" charset="0"/>
              </a:rPr>
              <a:t>discard carry</a:t>
            </a:r>
          </a:p>
        </p:txBody>
      </p:sp>
      <p:cxnSp>
        <p:nvCxnSpPr>
          <p:cNvPr id="9" name="Straight Arrow Connector 8"/>
          <p:cNvCxnSpPr/>
          <p:nvPr/>
        </p:nvCxnSpPr>
        <p:spPr>
          <a:xfrm rot="10800000">
            <a:off x="4267200" y="4876800"/>
            <a:ext cx="2971800" cy="1219200"/>
          </a:xfrm>
          <a:prstGeom prst="straightConnector1">
            <a:avLst/>
          </a:prstGeom>
          <a:ln w="31750">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4267199" y="3162925"/>
            <a:ext cx="3733801" cy="1942475"/>
          </a:xfrm>
          <a:prstGeom prst="straightConnector1">
            <a:avLst/>
          </a:prstGeom>
          <a:ln w="31750">
            <a:solidFill>
              <a:schemeClr val="accent4"/>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3402767" y="3162925"/>
            <a:ext cx="4369633" cy="1180475"/>
          </a:xfrm>
          <a:prstGeom prst="straightConnector1">
            <a:avLst/>
          </a:prstGeom>
          <a:ln w="31750">
            <a:solidFill>
              <a:schemeClr val="accent2"/>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358449209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p:txBody>
          <a:bodyPr/>
          <a:lstStyle/>
          <a:p>
            <a:r>
              <a:rPr lang="en-US" altLang="en-US" b="1" dirty="0" smtClean="0"/>
              <a:t>Addition of 2’s complement binary numbers</a:t>
            </a:r>
          </a:p>
        </p:txBody>
      </p:sp>
      <p:sp>
        <p:nvSpPr>
          <p:cNvPr id="41987" name="Content Placeholder 2"/>
          <p:cNvSpPr>
            <a:spLocks noGrp="1"/>
          </p:cNvSpPr>
          <p:nvPr>
            <p:ph idx="1"/>
          </p:nvPr>
        </p:nvSpPr>
        <p:spPr/>
        <p:txBody>
          <a:bodyPr/>
          <a:lstStyle/>
          <a:p>
            <a:r>
              <a:rPr lang="en-US" altLang="en-US" b="1" dirty="0" smtClean="0">
                <a:solidFill>
                  <a:srgbClr val="FF0000"/>
                </a:solidFill>
              </a:rPr>
              <a:t>Carry vs. overflow when adding A + B</a:t>
            </a:r>
          </a:p>
          <a:p>
            <a:pPr lvl="1"/>
            <a:r>
              <a:rPr lang="en-US" altLang="en-US" dirty="0" smtClean="0"/>
              <a:t>If A and B are of opposite sign, then overflow cannot occur.</a:t>
            </a:r>
          </a:p>
          <a:p>
            <a:pPr lvl="1"/>
            <a:endParaRPr lang="en-US" altLang="en-US" dirty="0" smtClean="0"/>
          </a:p>
          <a:p>
            <a:pPr lvl="1"/>
            <a:r>
              <a:rPr lang="en-US" altLang="en-US" dirty="0" smtClean="0"/>
              <a:t>If A and B are of the same sign but the result is of the opposite sign, then overflow has occurred (</a:t>
            </a:r>
            <a:r>
              <a:rPr lang="en-US" altLang="en-US" dirty="0" smtClean="0">
                <a:solidFill>
                  <a:srgbClr val="FF0000"/>
                </a:solidFill>
              </a:rPr>
              <a:t>and the answer is therefore incorrect</a:t>
            </a:r>
            <a:r>
              <a:rPr lang="en-US" altLang="en-US" dirty="0" smtClean="0"/>
              <a:t>).</a:t>
            </a:r>
          </a:p>
          <a:p>
            <a:pPr lvl="2"/>
            <a:endParaRPr lang="en-US" altLang="en-US" dirty="0" smtClean="0"/>
          </a:p>
          <a:p>
            <a:pPr lvl="2"/>
            <a:r>
              <a:rPr lang="en-US" altLang="en-US" dirty="0" smtClean="0"/>
              <a:t>Overflow occurs if the carry into the sign bit differs from the carry out of the sign bit.</a:t>
            </a:r>
          </a:p>
        </p:txBody>
      </p:sp>
    </p:spTree>
    <p:extLst>
      <p:ext uri="{BB962C8B-B14F-4D97-AF65-F5344CB8AC3E}">
        <p14:creationId xmlns:p14="http://schemas.microsoft.com/office/powerpoint/2010/main" xmlns="" val="339152939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xfrm>
            <a:off x="776206" y="154781"/>
            <a:ext cx="11110993" cy="1325563"/>
          </a:xfrm>
        </p:spPr>
        <p:txBody>
          <a:bodyPr/>
          <a:lstStyle/>
          <a:p>
            <a:pPr eaLnBrk="1" hangingPunct="1"/>
            <a:r>
              <a:rPr lang="en-US" altLang="en-US" b="1" dirty="0" smtClean="0"/>
              <a:t>Overflow and Carry Conditions for 4 bit numbers</a:t>
            </a:r>
          </a:p>
        </p:txBody>
      </p:sp>
      <p:grpSp>
        <p:nvGrpSpPr>
          <p:cNvPr id="59395" name="Group 3"/>
          <p:cNvGrpSpPr>
            <a:grpSpLocks/>
          </p:cNvGrpSpPr>
          <p:nvPr/>
        </p:nvGrpSpPr>
        <p:grpSpPr bwMode="auto">
          <a:xfrm>
            <a:off x="1981200" y="1524000"/>
            <a:ext cx="2743200" cy="2770188"/>
            <a:chOff x="768" y="2496"/>
            <a:chExt cx="1632" cy="1745"/>
          </a:xfrm>
        </p:grpSpPr>
        <p:sp>
          <p:nvSpPr>
            <p:cNvPr id="59405" name="Text Box 4"/>
            <p:cNvSpPr txBox="1">
              <a:spLocks noChangeArrowheads="1"/>
            </p:cNvSpPr>
            <p:nvPr/>
          </p:nvSpPr>
          <p:spPr bwMode="auto">
            <a:xfrm>
              <a:off x="768" y="2496"/>
              <a:ext cx="1632" cy="174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eaLnBrk="1" hangingPunct="1"/>
              <a:r>
                <a:rPr lang="en-US" altLang="en-US" b="0"/>
                <a:t>(+4) + (+2)</a:t>
              </a:r>
            </a:p>
            <a:p>
              <a:pPr eaLnBrk="1" hangingPunct="1"/>
              <a:r>
                <a:rPr lang="en-US" altLang="en-US" b="0"/>
                <a:t>0100</a:t>
              </a:r>
            </a:p>
            <a:p>
              <a:pPr eaLnBrk="1" hangingPunct="1"/>
              <a:r>
                <a:rPr lang="en-US" altLang="en-US" b="0"/>
                <a:t>0010 </a:t>
              </a:r>
            </a:p>
            <a:p>
              <a:pPr eaLnBrk="1" hangingPunct="1"/>
              <a:r>
                <a:rPr lang="en-US" altLang="en-US" b="0"/>
                <a:t>0110 = (+6) </a:t>
              </a:r>
            </a:p>
            <a:p>
              <a:pPr eaLnBrk="1" hangingPunct="1"/>
              <a:r>
                <a:rPr lang="en-US" altLang="en-US" sz="1800" b="0"/>
                <a:t>no overflow</a:t>
              </a:r>
            </a:p>
            <a:p>
              <a:pPr eaLnBrk="1" hangingPunct="1"/>
              <a:r>
                <a:rPr lang="en-US" altLang="en-US" sz="1800" b="0"/>
                <a:t>no carry</a:t>
              </a:r>
            </a:p>
            <a:p>
              <a:pPr eaLnBrk="1" hangingPunct="1"/>
              <a:r>
                <a:rPr lang="en-US" altLang="en-US" sz="1800" b="0"/>
                <a:t>the result is correct</a:t>
              </a:r>
            </a:p>
            <a:p>
              <a:pPr eaLnBrk="1" hangingPunct="1"/>
              <a:endParaRPr lang="en-US" altLang="en-US" b="0"/>
            </a:p>
          </p:txBody>
        </p:sp>
        <p:sp>
          <p:nvSpPr>
            <p:cNvPr id="59406" name="Line 5"/>
            <p:cNvSpPr>
              <a:spLocks noChangeShapeType="1"/>
            </p:cNvSpPr>
            <p:nvPr/>
          </p:nvSpPr>
          <p:spPr bwMode="auto">
            <a:xfrm>
              <a:off x="768" y="3168"/>
              <a:ext cx="1104"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grpSp>
      <p:grpSp>
        <p:nvGrpSpPr>
          <p:cNvPr id="59396" name="Group 6"/>
          <p:cNvGrpSpPr>
            <a:grpSpLocks/>
          </p:cNvGrpSpPr>
          <p:nvPr/>
        </p:nvGrpSpPr>
        <p:grpSpPr bwMode="auto">
          <a:xfrm>
            <a:off x="6172200" y="1524001"/>
            <a:ext cx="2971800" cy="2678113"/>
            <a:chOff x="768" y="2496"/>
            <a:chExt cx="1632" cy="1687"/>
          </a:xfrm>
        </p:grpSpPr>
        <p:sp>
          <p:nvSpPr>
            <p:cNvPr id="59403" name="Text Box 7"/>
            <p:cNvSpPr txBox="1">
              <a:spLocks noChangeArrowheads="1"/>
            </p:cNvSpPr>
            <p:nvPr/>
          </p:nvSpPr>
          <p:spPr bwMode="auto">
            <a:xfrm>
              <a:off x="768" y="2496"/>
              <a:ext cx="1632" cy="16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eaLnBrk="1" hangingPunct="1"/>
              <a:r>
                <a:rPr lang="en-US" altLang="en-US" b="0"/>
                <a:t>(+4) + (+6)</a:t>
              </a:r>
            </a:p>
            <a:p>
              <a:pPr eaLnBrk="1" hangingPunct="1"/>
              <a:r>
                <a:rPr lang="en-US" altLang="en-US" b="0"/>
                <a:t>0100</a:t>
              </a:r>
            </a:p>
            <a:p>
              <a:pPr eaLnBrk="1" hangingPunct="1"/>
              <a:r>
                <a:rPr lang="en-US" altLang="en-US" b="0"/>
                <a:t>0110 </a:t>
              </a:r>
            </a:p>
            <a:p>
              <a:pPr eaLnBrk="1" hangingPunct="1"/>
              <a:r>
                <a:rPr lang="en-US" altLang="en-US" b="0"/>
                <a:t>1010 = (-6) </a:t>
              </a:r>
            </a:p>
            <a:p>
              <a:pPr eaLnBrk="1" hangingPunct="1"/>
              <a:r>
                <a:rPr lang="en-US" altLang="en-US" sz="1800" b="0"/>
                <a:t>overflow</a:t>
              </a:r>
            </a:p>
            <a:p>
              <a:pPr eaLnBrk="1" hangingPunct="1"/>
              <a:r>
                <a:rPr lang="en-US" altLang="en-US" sz="1800" b="0"/>
                <a:t>no carry</a:t>
              </a:r>
            </a:p>
            <a:p>
              <a:pPr eaLnBrk="1" hangingPunct="1"/>
              <a:r>
                <a:rPr lang="en-US" altLang="en-US" sz="1800" b="0"/>
                <a:t>the result is incorrect</a:t>
              </a:r>
            </a:p>
            <a:p>
              <a:pPr eaLnBrk="1" hangingPunct="1"/>
              <a:endParaRPr lang="en-US" altLang="en-US" sz="1800" b="0"/>
            </a:p>
          </p:txBody>
        </p:sp>
        <p:sp>
          <p:nvSpPr>
            <p:cNvPr id="59404" name="Line 8"/>
            <p:cNvSpPr>
              <a:spLocks noChangeShapeType="1"/>
            </p:cNvSpPr>
            <p:nvPr/>
          </p:nvSpPr>
          <p:spPr bwMode="auto">
            <a:xfrm>
              <a:off x="768" y="3168"/>
              <a:ext cx="1104"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grpSp>
      <p:grpSp>
        <p:nvGrpSpPr>
          <p:cNvPr id="59397" name="Group 9"/>
          <p:cNvGrpSpPr>
            <a:grpSpLocks/>
          </p:cNvGrpSpPr>
          <p:nvPr/>
        </p:nvGrpSpPr>
        <p:grpSpPr bwMode="auto">
          <a:xfrm>
            <a:off x="1981200" y="3841752"/>
            <a:ext cx="3352800" cy="3046413"/>
            <a:chOff x="768" y="2496"/>
            <a:chExt cx="1632" cy="1919"/>
          </a:xfrm>
        </p:grpSpPr>
        <p:sp>
          <p:nvSpPr>
            <p:cNvPr id="59401" name="Text Box 10"/>
            <p:cNvSpPr txBox="1">
              <a:spLocks noChangeArrowheads="1"/>
            </p:cNvSpPr>
            <p:nvPr/>
          </p:nvSpPr>
          <p:spPr bwMode="auto">
            <a:xfrm>
              <a:off x="768" y="2496"/>
              <a:ext cx="1632" cy="191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eaLnBrk="1" hangingPunct="1"/>
              <a:r>
                <a:rPr lang="en-US" altLang="en-US" b="0"/>
                <a:t>(-4) + (-2)</a:t>
              </a:r>
            </a:p>
            <a:p>
              <a:pPr eaLnBrk="1" hangingPunct="1"/>
              <a:r>
                <a:rPr lang="en-US" altLang="en-US" b="0"/>
                <a:t>  1100</a:t>
              </a:r>
            </a:p>
            <a:p>
              <a:pPr eaLnBrk="1" hangingPunct="1"/>
              <a:r>
                <a:rPr lang="en-US" altLang="en-US" b="0"/>
                <a:t>  1110 </a:t>
              </a:r>
            </a:p>
            <a:p>
              <a:pPr eaLnBrk="1" hangingPunct="1"/>
              <a:r>
                <a:rPr lang="en-US" altLang="en-US" b="0"/>
                <a:t>11010 = (-6) </a:t>
              </a:r>
            </a:p>
            <a:p>
              <a:pPr eaLnBrk="1" hangingPunct="1"/>
              <a:r>
                <a:rPr lang="en-US" altLang="en-US" sz="1800" b="0"/>
                <a:t>no overflow</a:t>
              </a:r>
            </a:p>
            <a:p>
              <a:pPr eaLnBrk="1" hangingPunct="1"/>
              <a:r>
                <a:rPr lang="en-US" altLang="en-US" sz="1800" b="0"/>
                <a:t>carry</a:t>
              </a:r>
            </a:p>
            <a:p>
              <a:pPr eaLnBrk="1" hangingPunct="1"/>
              <a:r>
                <a:rPr lang="en-US" altLang="en-US" sz="1800" b="0"/>
                <a:t>Ignoring the carry, the result is correct</a:t>
              </a:r>
            </a:p>
            <a:p>
              <a:pPr eaLnBrk="1" hangingPunct="1"/>
              <a:endParaRPr lang="en-US" altLang="en-US" b="0"/>
            </a:p>
          </p:txBody>
        </p:sp>
        <p:sp>
          <p:nvSpPr>
            <p:cNvPr id="59402" name="Line 11"/>
            <p:cNvSpPr>
              <a:spLocks noChangeShapeType="1"/>
            </p:cNvSpPr>
            <p:nvPr/>
          </p:nvSpPr>
          <p:spPr bwMode="auto">
            <a:xfrm>
              <a:off x="768" y="3168"/>
              <a:ext cx="1104"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grpSp>
      <p:grpSp>
        <p:nvGrpSpPr>
          <p:cNvPr id="59398" name="Group 12"/>
          <p:cNvGrpSpPr>
            <a:grpSpLocks/>
          </p:cNvGrpSpPr>
          <p:nvPr/>
        </p:nvGrpSpPr>
        <p:grpSpPr bwMode="auto">
          <a:xfrm>
            <a:off x="6096000" y="3841751"/>
            <a:ext cx="3352800" cy="3046413"/>
            <a:chOff x="768" y="2496"/>
            <a:chExt cx="1632" cy="1919"/>
          </a:xfrm>
        </p:grpSpPr>
        <p:sp>
          <p:nvSpPr>
            <p:cNvPr id="59399" name="Text Box 13"/>
            <p:cNvSpPr txBox="1">
              <a:spLocks noChangeArrowheads="1"/>
            </p:cNvSpPr>
            <p:nvPr/>
          </p:nvSpPr>
          <p:spPr bwMode="auto">
            <a:xfrm>
              <a:off x="768" y="2496"/>
              <a:ext cx="1632" cy="191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eaLnBrk="1" hangingPunct="1"/>
              <a:r>
                <a:rPr lang="en-US" altLang="en-US" b="0"/>
                <a:t>(-4) + (-6)</a:t>
              </a:r>
            </a:p>
            <a:p>
              <a:pPr eaLnBrk="1" hangingPunct="1"/>
              <a:r>
                <a:rPr lang="en-US" altLang="en-US" b="0"/>
                <a:t>  1100</a:t>
              </a:r>
            </a:p>
            <a:p>
              <a:pPr eaLnBrk="1" hangingPunct="1"/>
              <a:r>
                <a:rPr lang="en-US" altLang="en-US" b="0"/>
                <a:t>  1010 </a:t>
              </a:r>
            </a:p>
            <a:p>
              <a:pPr eaLnBrk="1" hangingPunct="1"/>
              <a:r>
                <a:rPr lang="en-US" altLang="en-US" b="0"/>
                <a:t>10110 = (+6) </a:t>
              </a:r>
            </a:p>
            <a:p>
              <a:pPr eaLnBrk="1" hangingPunct="1"/>
              <a:r>
                <a:rPr lang="en-US" altLang="en-US" sz="1800" b="0"/>
                <a:t>overflow</a:t>
              </a:r>
            </a:p>
            <a:p>
              <a:pPr eaLnBrk="1" hangingPunct="1"/>
              <a:r>
                <a:rPr lang="en-US" altLang="en-US" sz="1800" b="0"/>
                <a:t>carry</a:t>
              </a:r>
            </a:p>
            <a:p>
              <a:pPr eaLnBrk="1" hangingPunct="1"/>
              <a:r>
                <a:rPr lang="en-US" altLang="en-US" sz="1800" b="0"/>
                <a:t>Ignoring the carry, the result is incorrect</a:t>
              </a:r>
            </a:p>
            <a:p>
              <a:pPr eaLnBrk="1" hangingPunct="1"/>
              <a:endParaRPr lang="en-US" altLang="en-US" b="0"/>
            </a:p>
          </p:txBody>
        </p:sp>
        <p:sp>
          <p:nvSpPr>
            <p:cNvPr id="59400" name="Line 14"/>
            <p:cNvSpPr>
              <a:spLocks noChangeShapeType="1"/>
            </p:cNvSpPr>
            <p:nvPr/>
          </p:nvSpPr>
          <p:spPr bwMode="auto">
            <a:xfrm>
              <a:off x="768" y="3168"/>
              <a:ext cx="1104"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grpSp>
    </p:spTree>
    <p:extLst>
      <p:ext uri="{BB962C8B-B14F-4D97-AF65-F5344CB8AC3E}">
        <p14:creationId xmlns:p14="http://schemas.microsoft.com/office/powerpoint/2010/main" xmlns="" val="241904120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1"/>
          <p:cNvSpPr>
            <a:spLocks noGrp="1"/>
          </p:cNvSpPr>
          <p:nvPr>
            <p:ph type="title"/>
          </p:nvPr>
        </p:nvSpPr>
        <p:spPr>
          <a:xfrm>
            <a:off x="760927" y="159063"/>
            <a:ext cx="10515600" cy="781095"/>
          </a:xfrm>
        </p:spPr>
        <p:txBody>
          <a:bodyPr/>
          <a:lstStyle/>
          <a:p>
            <a:r>
              <a:rPr lang="en-US" altLang="en-US" sz="3200" b="1" dirty="0"/>
              <a:t>More Overflow and Carry (on 8 bit words)</a:t>
            </a:r>
            <a:endParaRPr lang="en-IE" altLang="en-US" sz="3200" b="1" dirty="0"/>
          </a:p>
        </p:txBody>
      </p:sp>
      <p:sp>
        <p:nvSpPr>
          <p:cNvPr id="3" name="Content Placeholder 2"/>
          <p:cNvSpPr>
            <a:spLocks noGrp="1"/>
          </p:cNvSpPr>
          <p:nvPr>
            <p:ph idx="1"/>
          </p:nvPr>
        </p:nvSpPr>
        <p:spPr>
          <a:xfrm>
            <a:off x="1094703" y="1056068"/>
            <a:ext cx="10181823" cy="5649532"/>
          </a:xfrm>
        </p:spPr>
        <p:txBody>
          <a:bodyPr>
            <a:normAutofit/>
          </a:bodyPr>
          <a:lstStyle/>
          <a:p>
            <a:pPr marL="0" indent="0">
              <a:buNone/>
              <a:defRPr/>
            </a:pPr>
            <a:r>
              <a:rPr lang="en-US" sz="1800" dirty="0" smtClean="0"/>
              <a:t>                     </a:t>
            </a:r>
            <a:r>
              <a:rPr lang="en-US" sz="1800" u="sng" dirty="0" smtClean="0"/>
              <a:t> Binary</a:t>
            </a:r>
            <a:r>
              <a:rPr lang="en-US" sz="1800" dirty="0"/>
              <a:t>		 </a:t>
            </a:r>
            <a:r>
              <a:rPr lang="en-US" sz="1800" u="sng" dirty="0"/>
              <a:t>Hex</a:t>
            </a:r>
            <a:r>
              <a:rPr lang="en-US" sz="1800" dirty="0"/>
              <a:t>		</a:t>
            </a:r>
            <a:r>
              <a:rPr lang="en-US" sz="1800" u="sng" dirty="0"/>
              <a:t>Unsigned</a:t>
            </a:r>
            <a:r>
              <a:rPr lang="en-US" sz="1800" dirty="0"/>
              <a:t>		</a:t>
            </a:r>
            <a:r>
              <a:rPr lang="en-US" sz="1800" u="sng" dirty="0"/>
              <a:t>Signed</a:t>
            </a:r>
            <a:endParaRPr lang="en-IE" sz="1800" dirty="0"/>
          </a:p>
          <a:p>
            <a:pPr marL="0" indent="0">
              <a:buNone/>
              <a:defRPr/>
            </a:pPr>
            <a:r>
              <a:rPr lang="en-US" sz="1800" dirty="0"/>
              <a:t> </a:t>
            </a:r>
            <a:endParaRPr lang="en-IE" sz="1800" dirty="0"/>
          </a:p>
          <a:p>
            <a:pPr marL="0" indent="0">
              <a:buNone/>
              <a:defRPr/>
            </a:pPr>
            <a:r>
              <a:rPr lang="en-US" sz="1800" dirty="0"/>
              <a:t>(1)	 1010 1000	 </a:t>
            </a:r>
            <a:r>
              <a:rPr lang="en-US" sz="1800" b="1" dirty="0"/>
              <a:t>x</a:t>
            </a:r>
            <a:r>
              <a:rPr lang="en-US" sz="1800" dirty="0"/>
              <a:t>A8		168		-88</a:t>
            </a:r>
            <a:endParaRPr lang="en-IE" sz="1800" dirty="0"/>
          </a:p>
          <a:p>
            <a:pPr marL="0" indent="0">
              <a:buNone/>
              <a:defRPr/>
            </a:pPr>
            <a:r>
              <a:rPr lang="en-US" sz="1800" dirty="0"/>
              <a:t>	 0010 1101	 </a:t>
            </a:r>
            <a:r>
              <a:rPr lang="en-US" sz="1800" b="1" dirty="0"/>
              <a:t>x</a:t>
            </a:r>
            <a:r>
              <a:rPr lang="en-US" sz="1800" dirty="0"/>
              <a:t>2D		 45	 	 45</a:t>
            </a:r>
            <a:endParaRPr lang="en-IE" sz="1800" dirty="0"/>
          </a:p>
          <a:p>
            <a:pPr marL="0" indent="0">
              <a:buNone/>
              <a:defRPr/>
            </a:pPr>
            <a:r>
              <a:rPr lang="en-US" sz="1800" dirty="0"/>
              <a:t>	===========	====		===	 	===</a:t>
            </a:r>
            <a:endParaRPr lang="en-IE" sz="1800" dirty="0"/>
          </a:p>
          <a:p>
            <a:pPr marL="0" indent="0">
              <a:buNone/>
              <a:defRPr/>
            </a:pPr>
            <a:r>
              <a:rPr lang="en-US" sz="1800" dirty="0"/>
              <a:t>	 1101 0101	 </a:t>
            </a:r>
            <a:r>
              <a:rPr lang="en-US" sz="1800" b="1" dirty="0"/>
              <a:t>x</a:t>
            </a:r>
            <a:r>
              <a:rPr lang="en-US" sz="1800" dirty="0"/>
              <a:t>D5		213	 	-43	</a:t>
            </a:r>
            <a:r>
              <a:rPr lang="en-US" sz="1800" dirty="0" smtClean="0"/>
              <a:t>      </a:t>
            </a:r>
            <a:r>
              <a:rPr lang="en-US" sz="1800" b="1" dirty="0" smtClean="0"/>
              <a:t>C </a:t>
            </a:r>
            <a:r>
              <a:rPr lang="en-US" sz="1800" b="1" dirty="0"/>
              <a:t>= 0</a:t>
            </a:r>
            <a:r>
              <a:rPr lang="en-US" sz="1800" dirty="0"/>
              <a:t>	</a:t>
            </a:r>
            <a:r>
              <a:rPr lang="en-US" sz="1800" dirty="0" smtClean="0"/>
              <a:t>       </a:t>
            </a:r>
            <a:r>
              <a:rPr lang="en-US" sz="1800" b="1" dirty="0" smtClean="0"/>
              <a:t>V </a:t>
            </a:r>
            <a:r>
              <a:rPr lang="en-US" sz="1800" b="1" dirty="0"/>
              <a:t>= 0</a:t>
            </a:r>
            <a:endParaRPr lang="en-IE" sz="1800" dirty="0"/>
          </a:p>
          <a:p>
            <a:pPr marL="0" indent="0">
              <a:buNone/>
              <a:defRPr/>
            </a:pPr>
            <a:r>
              <a:rPr lang="en-US" sz="1800" dirty="0"/>
              <a:t> </a:t>
            </a:r>
            <a:endParaRPr lang="en-IE" sz="1800" dirty="0"/>
          </a:p>
          <a:p>
            <a:pPr marL="0" indent="0">
              <a:buNone/>
              <a:defRPr/>
            </a:pPr>
            <a:r>
              <a:rPr lang="en-US" sz="1800" b="1" dirty="0" smtClean="0"/>
              <a:t>Note</a:t>
            </a:r>
            <a:r>
              <a:rPr lang="en-US" sz="1800" b="1" dirty="0"/>
              <a:t>:</a:t>
            </a:r>
            <a:endParaRPr lang="en-IE" sz="1800" dirty="0"/>
          </a:p>
          <a:p>
            <a:pPr>
              <a:defRPr/>
            </a:pPr>
            <a:r>
              <a:rPr lang="en-US" sz="1800" dirty="0"/>
              <a:t>Producing a carry, C = 1, indicates </a:t>
            </a:r>
            <a:r>
              <a:rPr lang="en-US" sz="1800" b="1" dirty="0"/>
              <a:t>unsigned</a:t>
            </a:r>
            <a:r>
              <a:rPr lang="en-US" sz="1800" dirty="0"/>
              <a:t> overflow.</a:t>
            </a:r>
            <a:endParaRPr lang="en-IE" sz="1800" dirty="0"/>
          </a:p>
          <a:p>
            <a:pPr>
              <a:defRPr/>
            </a:pPr>
            <a:r>
              <a:rPr lang="en-US" sz="1800" dirty="0"/>
              <a:t>Producing a carry, C = 1, does </a:t>
            </a:r>
            <a:r>
              <a:rPr lang="en-US" sz="1800" b="1" dirty="0"/>
              <a:t>not</a:t>
            </a:r>
            <a:r>
              <a:rPr lang="en-US" sz="1800" dirty="0"/>
              <a:t> indicate </a:t>
            </a:r>
            <a:r>
              <a:rPr lang="en-US" sz="1800" b="1" dirty="0"/>
              <a:t>signed</a:t>
            </a:r>
            <a:r>
              <a:rPr lang="en-US" sz="1800" dirty="0"/>
              <a:t> overflow.</a:t>
            </a:r>
            <a:endParaRPr lang="en-IE" sz="1800" dirty="0"/>
          </a:p>
          <a:p>
            <a:pPr>
              <a:defRPr/>
            </a:pPr>
            <a:r>
              <a:rPr lang="en-US" sz="1800" dirty="0"/>
              <a:t>To recognize signed overflow, two conditions must be present:</a:t>
            </a:r>
            <a:endParaRPr lang="en-IE" sz="1800" dirty="0"/>
          </a:p>
          <a:p>
            <a:pPr lvl="1">
              <a:defRPr/>
            </a:pPr>
            <a:r>
              <a:rPr lang="en-US" sz="1800" dirty="0"/>
              <a:t>The operands  must have the </a:t>
            </a:r>
            <a:r>
              <a:rPr lang="en-US" sz="1800" b="1" dirty="0"/>
              <a:t>same sign</a:t>
            </a:r>
            <a:r>
              <a:rPr lang="en-US" sz="1800" dirty="0"/>
              <a:t>, and </a:t>
            </a:r>
            <a:endParaRPr lang="en-IE" sz="1800" dirty="0"/>
          </a:p>
          <a:p>
            <a:pPr lvl="1">
              <a:defRPr/>
            </a:pPr>
            <a:r>
              <a:rPr lang="en-US" sz="1800" dirty="0"/>
              <a:t>the </a:t>
            </a:r>
            <a:r>
              <a:rPr lang="en-US" sz="1800" b="1" dirty="0"/>
              <a:t>sum</a:t>
            </a:r>
            <a:r>
              <a:rPr lang="en-US" sz="1800" dirty="0"/>
              <a:t> must have the </a:t>
            </a:r>
            <a:r>
              <a:rPr lang="en-US" sz="1800" b="1" dirty="0"/>
              <a:t>opposite sign</a:t>
            </a:r>
            <a:r>
              <a:rPr lang="en-US" sz="1800" dirty="0"/>
              <a:t>.</a:t>
            </a:r>
            <a:endParaRPr lang="en-IE" sz="1800" dirty="0"/>
          </a:p>
          <a:p>
            <a:pPr>
              <a:defRPr/>
            </a:pPr>
            <a:endParaRPr lang="en-IE" sz="1100" dirty="0"/>
          </a:p>
        </p:txBody>
      </p:sp>
    </p:spTree>
    <p:extLst>
      <p:ext uri="{BB962C8B-B14F-4D97-AF65-F5344CB8AC3E}">
        <p14:creationId xmlns:p14="http://schemas.microsoft.com/office/powerpoint/2010/main" xmlns="" val="96864047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1"/>
          <p:cNvSpPr>
            <a:spLocks noGrp="1"/>
          </p:cNvSpPr>
          <p:nvPr>
            <p:ph type="title"/>
          </p:nvPr>
        </p:nvSpPr>
        <p:spPr>
          <a:xfrm>
            <a:off x="760927" y="159063"/>
            <a:ext cx="10515600" cy="781095"/>
          </a:xfrm>
        </p:spPr>
        <p:txBody>
          <a:bodyPr/>
          <a:lstStyle/>
          <a:p>
            <a:r>
              <a:rPr lang="en-US" altLang="en-US" sz="3200" b="1" dirty="0"/>
              <a:t>More Overflow and Carry (on 8 bit words)</a:t>
            </a:r>
            <a:endParaRPr lang="en-IE" altLang="en-US" sz="3200" b="1" dirty="0"/>
          </a:p>
        </p:txBody>
      </p:sp>
      <p:sp>
        <p:nvSpPr>
          <p:cNvPr id="3" name="Content Placeholder 2"/>
          <p:cNvSpPr>
            <a:spLocks noGrp="1"/>
          </p:cNvSpPr>
          <p:nvPr>
            <p:ph idx="1"/>
          </p:nvPr>
        </p:nvSpPr>
        <p:spPr>
          <a:xfrm>
            <a:off x="1094704" y="1056068"/>
            <a:ext cx="10715004" cy="5649532"/>
          </a:xfrm>
        </p:spPr>
        <p:txBody>
          <a:bodyPr>
            <a:normAutofit/>
          </a:bodyPr>
          <a:lstStyle/>
          <a:p>
            <a:pPr marL="0" indent="0">
              <a:buNone/>
              <a:defRPr/>
            </a:pPr>
            <a:r>
              <a:rPr lang="en-US" sz="1800" dirty="0" smtClean="0"/>
              <a:t>                    </a:t>
            </a:r>
            <a:r>
              <a:rPr lang="en-US" sz="1800" u="sng" dirty="0" smtClean="0"/>
              <a:t> Binary</a:t>
            </a:r>
            <a:r>
              <a:rPr lang="en-US" sz="1800" dirty="0"/>
              <a:t>		 </a:t>
            </a:r>
            <a:r>
              <a:rPr lang="en-US" sz="1800" u="sng" dirty="0"/>
              <a:t>Hex</a:t>
            </a:r>
            <a:r>
              <a:rPr lang="en-US" sz="1800" dirty="0"/>
              <a:t>		</a:t>
            </a:r>
            <a:r>
              <a:rPr lang="en-US" sz="1800" u="sng" dirty="0"/>
              <a:t>Unsigned</a:t>
            </a:r>
            <a:r>
              <a:rPr lang="en-US" sz="1800" dirty="0"/>
              <a:t>		</a:t>
            </a:r>
            <a:r>
              <a:rPr lang="en-US" sz="1800" u="sng" dirty="0"/>
              <a:t>Signed</a:t>
            </a:r>
            <a:endParaRPr lang="en-IE" sz="1800" dirty="0"/>
          </a:p>
          <a:p>
            <a:pPr marL="0" indent="0">
              <a:buNone/>
              <a:defRPr/>
            </a:pPr>
            <a:r>
              <a:rPr lang="en-US" sz="1800" dirty="0"/>
              <a:t>  </a:t>
            </a:r>
            <a:endParaRPr lang="en-IE" sz="1800" dirty="0"/>
          </a:p>
          <a:p>
            <a:pPr marL="0" indent="0">
              <a:buNone/>
              <a:defRPr/>
            </a:pPr>
            <a:r>
              <a:rPr lang="en-US" sz="1800" dirty="0"/>
              <a:t>(2)	 1101 0011	</a:t>
            </a:r>
            <a:r>
              <a:rPr lang="en-US" sz="1800" dirty="0" smtClean="0"/>
              <a:t> </a:t>
            </a:r>
            <a:r>
              <a:rPr lang="en-US" sz="1800" b="1" dirty="0" smtClean="0"/>
              <a:t>x</a:t>
            </a:r>
            <a:r>
              <a:rPr lang="en-US" sz="1800" dirty="0" smtClean="0"/>
              <a:t>D3</a:t>
            </a:r>
            <a:r>
              <a:rPr lang="en-US" sz="1800" dirty="0"/>
              <a:t>		211	 	-45</a:t>
            </a:r>
            <a:endParaRPr lang="en-IE" sz="1800" dirty="0"/>
          </a:p>
          <a:p>
            <a:pPr marL="0" indent="0">
              <a:buNone/>
              <a:defRPr/>
            </a:pPr>
            <a:r>
              <a:rPr lang="en-US" sz="1800" dirty="0"/>
              <a:t>	 1111 0100	 </a:t>
            </a:r>
            <a:r>
              <a:rPr lang="en-US" sz="1800" b="1" dirty="0"/>
              <a:t>x</a:t>
            </a:r>
            <a:r>
              <a:rPr lang="en-US" sz="1800" dirty="0"/>
              <a:t>F4		244	 	-12</a:t>
            </a:r>
            <a:endParaRPr lang="en-IE" sz="1800" dirty="0"/>
          </a:p>
          <a:p>
            <a:pPr marL="0" indent="0">
              <a:buNone/>
              <a:defRPr/>
            </a:pPr>
            <a:r>
              <a:rPr lang="en-US" sz="1800" dirty="0"/>
              <a:t>	===========	====		===	 	===</a:t>
            </a:r>
            <a:endParaRPr lang="en-IE" sz="1800" dirty="0"/>
          </a:p>
          <a:p>
            <a:pPr marL="0" indent="0">
              <a:buNone/>
              <a:defRPr/>
            </a:pPr>
            <a:r>
              <a:rPr lang="en-US" sz="1800" dirty="0"/>
              <a:t>               </a:t>
            </a:r>
            <a:r>
              <a:rPr lang="en-US" sz="1800" dirty="0" smtClean="0"/>
              <a:t> </a:t>
            </a:r>
            <a:r>
              <a:rPr lang="en-US" sz="1800" b="1" dirty="0" smtClean="0">
                <a:solidFill>
                  <a:srgbClr val="FF0000"/>
                </a:solidFill>
              </a:rPr>
              <a:t>1</a:t>
            </a:r>
            <a:r>
              <a:rPr lang="en-US" sz="1800" dirty="0" smtClean="0"/>
              <a:t>1100 </a:t>
            </a:r>
            <a:r>
              <a:rPr lang="en-US" sz="1800" dirty="0"/>
              <a:t>0111	</a:t>
            </a:r>
            <a:r>
              <a:rPr lang="en-US" sz="1800" dirty="0" smtClean="0"/>
              <a:t> </a:t>
            </a:r>
            <a:r>
              <a:rPr lang="en-US" sz="1800" b="1" dirty="0" smtClean="0"/>
              <a:t>x</a:t>
            </a:r>
            <a:r>
              <a:rPr lang="en-US" sz="1800" dirty="0" smtClean="0"/>
              <a:t>1C7</a:t>
            </a:r>
            <a:r>
              <a:rPr lang="en-US" sz="1800" dirty="0"/>
              <a:t>		455	 	-57	</a:t>
            </a:r>
            <a:r>
              <a:rPr lang="en-US" sz="1800" dirty="0" smtClean="0"/>
              <a:t>         </a:t>
            </a:r>
            <a:r>
              <a:rPr lang="en-US" sz="1800" b="1" dirty="0" smtClean="0"/>
              <a:t>C </a:t>
            </a:r>
            <a:r>
              <a:rPr lang="en-US" sz="1800" b="1" dirty="0"/>
              <a:t>= </a:t>
            </a:r>
            <a:r>
              <a:rPr lang="en-US" sz="1800" b="1" dirty="0" smtClean="0"/>
              <a:t>1</a:t>
            </a:r>
            <a:r>
              <a:rPr lang="en-US" sz="1800" dirty="0"/>
              <a:t> </a:t>
            </a:r>
            <a:r>
              <a:rPr lang="en-US" sz="1800" dirty="0" smtClean="0"/>
              <a:t>             </a:t>
            </a:r>
            <a:r>
              <a:rPr lang="en-US" sz="1800" b="1" dirty="0" smtClean="0"/>
              <a:t>V </a:t>
            </a:r>
            <a:r>
              <a:rPr lang="en-US" sz="1800" b="1" dirty="0"/>
              <a:t>= 0</a:t>
            </a:r>
            <a:endParaRPr lang="en-IE" sz="1800" dirty="0"/>
          </a:p>
          <a:p>
            <a:pPr marL="0" indent="0">
              <a:buNone/>
              <a:defRPr/>
            </a:pPr>
            <a:r>
              <a:rPr lang="en-US" sz="2000" dirty="0"/>
              <a:t> </a:t>
            </a:r>
            <a:endParaRPr lang="en-IE" sz="2000" dirty="0"/>
          </a:p>
          <a:p>
            <a:pPr>
              <a:defRPr/>
            </a:pPr>
            <a:endParaRPr lang="en-IE" sz="1100" dirty="0"/>
          </a:p>
        </p:txBody>
      </p:sp>
    </p:spTree>
    <p:extLst>
      <p:ext uri="{BB962C8B-B14F-4D97-AF65-F5344CB8AC3E}">
        <p14:creationId xmlns:p14="http://schemas.microsoft.com/office/powerpoint/2010/main" xmlns="" val="207540356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1"/>
          <p:cNvSpPr>
            <a:spLocks noGrp="1"/>
          </p:cNvSpPr>
          <p:nvPr>
            <p:ph type="title"/>
          </p:nvPr>
        </p:nvSpPr>
        <p:spPr>
          <a:xfrm>
            <a:off x="760927" y="159063"/>
            <a:ext cx="10515600" cy="781095"/>
          </a:xfrm>
        </p:spPr>
        <p:txBody>
          <a:bodyPr/>
          <a:lstStyle/>
          <a:p>
            <a:r>
              <a:rPr lang="en-US" altLang="en-US" sz="3200" b="1" dirty="0"/>
              <a:t>More Overflow and Carry (on 8 bit words)</a:t>
            </a:r>
            <a:endParaRPr lang="en-IE" altLang="en-US" sz="3200" b="1" dirty="0"/>
          </a:p>
        </p:txBody>
      </p:sp>
      <p:sp>
        <p:nvSpPr>
          <p:cNvPr id="3" name="Content Placeholder 2"/>
          <p:cNvSpPr>
            <a:spLocks noGrp="1"/>
          </p:cNvSpPr>
          <p:nvPr>
            <p:ph idx="1"/>
          </p:nvPr>
        </p:nvSpPr>
        <p:spPr>
          <a:xfrm>
            <a:off x="1094703" y="1056068"/>
            <a:ext cx="10367953" cy="5649532"/>
          </a:xfrm>
        </p:spPr>
        <p:txBody>
          <a:bodyPr>
            <a:normAutofit/>
          </a:bodyPr>
          <a:lstStyle/>
          <a:p>
            <a:pPr marL="0" indent="0">
              <a:buNone/>
              <a:defRPr/>
            </a:pPr>
            <a:r>
              <a:rPr lang="en-US" sz="1100" dirty="0"/>
              <a:t> </a:t>
            </a:r>
            <a:endParaRPr lang="en-US" sz="1100" dirty="0" smtClean="0"/>
          </a:p>
          <a:p>
            <a:pPr marL="0" indent="0">
              <a:buNone/>
              <a:defRPr/>
            </a:pPr>
            <a:r>
              <a:rPr lang="en-IE" sz="1800" b="1" dirty="0"/>
              <a:t> </a:t>
            </a:r>
            <a:r>
              <a:rPr lang="en-IE" sz="1800" b="1" dirty="0" smtClean="0"/>
              <a:t>                     </a:t>
            </a:r>
            <a:r>
              <a:rPr lang="en-IE" sz="1800" b="1" u="sng" dirty="0" smtClean="0"/>
              <a:t>Binary</a:t>
            </a:r>
            <a:r>
              <a:rPr lang="en-IE" sz="1800" b="1" u="sng" dirty="0"/>
              <a:t>	</a:t>
            </a:r>
            <a:r>
              <a:rPr lang="en-IE" sz="1800" b="1" dirty="0"/>
              <a:t>	 </a:t>
            </a:r>
            <a:r>
              <a:rPr lang="en-IE" sz="1800" b="1" u="sng" dirty="0"/>
              <a:t>Hex</a:t>
            </a:r>
            <a:r>
              <a:rPr lang="en-IE" sz="1800" b="1" dirty="0"/>
              <a:t>	</a:t>
            </a:r>
            <a:r>
              <a:rPr lang="en-IE" sz="1800" b="1" dirty="0" smtClean="0"/>
              <a:t>           </a:t>
            </a:r>
            <a:r>
              <a:rPr lang="en-IE" sz="1800" b="1" u="sng" dirty="0" smtClean="0"/>
              <a:t>Unsigned</a:t>
            </a:r>
            <a:r>
              <a:rPr lang="en-IE" sz="1800" b="1" dirty="0"/>
              <a:t>	</a:t>
            </a:r>
            <a:r>
              <a:rPr lang="en-IE" sz="1800" b="1" dirty="0" smtClean="0"/>
              <a:t>             </a:t>
            </a:r>
            <a:r>
              <a:rPr lang="en-IE" sz="1800" b="1" u="sng" dirty="0" smtClean="0"/>
              <a:t>Signed</a:t>
            </a:r>
            <a:endParaRPr lang="en-IE" sz="1800" b="1" u="sng" dirty="0"/>
          </a:p>
          <a:p>
            <a:pPr marL="0" indent="0">
              <a:buNone/>
              <a:defRPr/>
            </a:pPr>
            <a:r>
              <a:rPr lang="en-US" sz="1800" dirty="0"/>
              <a:t>(3)	 0010 1101	 </a:t>
            </a:r>
            <a:r>
              <a:rPr lang="en-US" sz="1800" b="1" dirty="0"/>
              <a:t>x</a:t>
            </a:r>
            <a:r>
              <a:rPr lang="en-US" sz="1800" dirty="0"/>
              <a:t>2D		 45	 	 45</a:t>
            </a:r>
            <a:endParaRPr lang="en-IE" sz="1800" dirty="0"/>
          </a:p>
          <a:p>
            <a:pPr marL="0" indent="0">
              <a:buNone/>
              <a:defRPr/>
            </a:pPr>
            <a:r>
              <a:rPr lang="en-US" sz="1800" dirty="0"/>
              <a:t>	 0101 1000	 </a:t>
            </a:r>
            <a:r>
              <a:rPr lang="en-US" sz="1800" b="1" dirty="0"/>
              <a:t>x</a:t>
            </a:r>
            <a:r>
              <a:rPr lang="en-US" sz="1800" dirty="0"/>
              <a:t>58		 88	 	 88</a:t>
            </a:r>
            <a:endParaRPr lang="en-IE" sz="1800" dirty="0"/>
          </a:p>
          <a:p>
            <a:pPr marL="0" indent="0">
              <a:buNone/>
              <a:defRPr/>
            </a:pPr>
            <a:r>
              <a:rPr lang="en-US" sz="1800" dirty="0"/>
              <a:t>	===========	====		===	 	===</a:t>
            </a:r>
            <a:endParaRPr lang="en-IE" sz="1800" dirty="0"/>
          </a:p>
          <a:p>
            <a:pPr marL="0" indent="0">
              <a:buNone/>
              <a:defRPr/>
            </a:pPr>
            <a:r>
              <a:rPr lang="en-US" sz="1800" dirty="0"/>
              <a:t>	 1000 0101	 </a:t>
            </a:r>
            <a:r>
              <a:rPr lang="en-US" sz="1800" b="1" dirty="0"/>
              <a:t>x</a:t>
            </a:r>
            <a:r>
              <a:rPr lang="en-US" sz="1800" dirty="0"/>
              <a:t>85		133	 	133	</a:t>
            </a:r>
            <a:r>
              <a:rPr lang="en-US" sz="1800" dirty="0" smtClean="0"/>
              <a:t>       </a:t>
            </a:r>
            <a:r>
              <a:rPr lang="en-US" sz="1800" b="1" dirty="0" smtClean="0"/>
              <a:t>C </a:t>
            </a:r>
            <a:r>
              <a:rPr lang="en-US" sz="1800" b="1" dirty="0"/>
              <a:t>= 0</a:t>
            </a:r>
            <a:r>
              <a:rPr lang="en-US" sz="1800" dirty="0"/>
              <a:t>	</a:t>
            </a:r>
            <a:r>
              <a:rPr lang="en-US" sz="1800" dirty="0" smtClean="0"/>
              <a:t>          </a:t>
            </a:r>
            <a:r>
              <a:rPr lang="en-US" sz="1800" b="1" dirty="0" smtClean="0"/>
              <a:t>V </a:t>
            </a:r>
            <a:r>
              <a:rPr lang="en-US" sz="1800" b="1" dirty="0"/>
              <a:t>= 1</a:t>
            </a:r>
            <a:endParaRPr lang="en-IE" sz="1800" dirty="0"/>
          </a:p>
          <a:p>
            <a:pPr marL="0" indent="0">
              <a:buNone/>
              <a:defRPr/>
            </a:pPr>
            <a:endParaRPr lang="en-IE" sz="1100" dirty="0"/>
          </a:p>
          <a:p>
            <a:pPr>
              <a:defRPr/>
            </a:pPr>
            <a:endParaRPr lang="en-IE" sz="1100" dirty="0"/>
          </a:p>
        </p:txBody>
      </p:sp>
    </p:spTree>
    <p:extLst>
      <p:ext uri="{BB962C8B-B14F-4D97-AF65-F5344CB8AC3E}">
        <p14:creationId xmlns:p14="http://schemas.microsoft.com/office/powerpoint/2010/main" xmlns="" val="375448743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1"/>
          <p:cNvSpPr>
            <a:spLocks noGrp="1"/>
          </p:cNvSpPr>
          <p:nvPr>
            <p:ph type="title"/>
          </p:nvPr>
        </p:nvSpPr>
        <p:spPr>
          <a:xfrm>
            <a:off x="760927" y="159063"/>
            <a:ext cx="10515600" cy="781095"/>
          </a:xfrm>
        </p:spPr>
        <p:txBody>
          <a:bodyPr/>
          <a:lstStyle/>
          <a:p>
            <a:r>
              <a:rPr lang="en-US" altLang="en-US" sz="3200" b="1" dirty="0"/>
              <a:t>More Overflow and Carry (on 8 bit words)</a:t>
            </a:r>
            <a:endParaRPr lang="en-IE" altLang="en-US" sz="3200" b="1" dirty="0"/>
          </a:p>
        </p:txBody>
      </p:sp>
      <p:sp>
        <p:nvSpPr>
          <p:cNvPr id="3" name="Content Placeholder 2"/>
          <p:cNvSpPr>
            <a:spLocks noGrp="1"/>
          </p:cNvSpPr>
          <p:nvPr>
            <p:ph idx="1"/>
          </p:nvPr>
        </p:nvSpPr>
        <p:spPr>
          <a:xfrm>
            <a:off x="1094703" y="1056068"/>
            <a:ext cx="10465925" cy="5649532"/>
          </a:xfrm>
        </p:spPr>
        <p:txBody>
          <a:bodyPr>
            <a:normAutofit/>
          </a:bodyPr>
          <a:lstStyle/>
          <a:p>
            <a:pPr marL="0" indent="0">
              <a:buNone/>
              <a:defRPr/>
            </a:pPr>
            <a:r>
              <a:rPr lang="en-US" sz="1100" dirty="0"/>
              <a:t>  </a:t>
            </a:r>
            <a:endParaRPr lang="en-US" sz="1100" dirty="0" smtClean="0"/>
          </a:p>
          <a:p>
            <a:pPr marL="0" indent="0">
              <a:buNone/>
              <a:defRPr/>
            </a:pPr>
            <a:r>
              <a:rPr lang="en-IE" sz="1800" b="1" dirty="0">
                <a:solidFill>
                  <a:prstClr val="black"/>
                </a:solidFill>
              </a:rPr>
              <a:t> </a:t>
            </a:r>
            <a:r>
              <a:rPr lang="en-IE" sz="1800" b="1" dirty="0" smtClean="0">
                <a:solidFill>
                  <a:prstClr val="black"/>
                </a:solidFill>
              </a:rPr>
              <a:t>                    </a:t>
            </a:r>
            <a:r>
              <a:rPr lang="en-IE" sz="1800" b="1" u="sng" dirty="0" smtClean="0">
                <a:solidFill>
                  <a:prstClr val="black"/>
                </a:solidFill>
              </a:rPr>
              <a:t>Binary</a:t>
            </a:r>
            <a:r>
              <a:rPr lang="en-IE" sz="1800" b="1" dirty="0">
                <a:solidFill>
                  <a:prstClr val="black"/>
                </a:solidFill>
              </a:rPr>
              <a:t>		 </a:t>
            </a:r>
            <a:r>
              <a:rPr lang="en-IE" sz="1800" b="1" u="sng" dirty="0">
                <a:solidFill>
                  <a:prstClr val="black"/>
                </a:solidFill>
              </a:rPr>
              <a:t>Hex</a:t>
            </a:r>
            <a:r>
              <a:rPr lang="en-IE" sz="1800" b="1" dirty="0">
                <a:solidFill>
                  <a:prstClr val="black"/>
                </a:solidFill>
              </a:rPr>
              <a:t>	           </a:t>
            </a:r>
            <a:r>
              <a:rPr lang="en-IE" sz="1800" b="1" u="sng" dirty="0">
                <a:solidFill>
                  <a:prstClr val="black"/>
                </a:solidFill>
              </a:rPr>
              <a:t>Unsigned</a:t>
            </a:r>
            <a:r>
              <a:rPr lang="en-IE" sz="1800" b="1" dirty="0">
                <a:solidFill>
                  <a:prstClr val="black"/>
                </a:solidFill>
              </a:rPr>
              <a:t>	             </a:t>
            </a:r>
            <a:r>
              <a:rPr lang="en-IE" sz="1800" b="1" dirty="0" smtClean="0">
                <a:solidFill>
                  <a:prstClr val="black"/>
                </a:solidFill>
              </a:rPr>
              <a:t> </a:t>
            </a:r>
            <a:r>
              <a:rPr lang="en-IE" sz="1800" b="1" u="sng" dirty="0" smtClean="0">
                <a:solidFill>
                  <a:prstClr val="black"/>
                </a:solidFill>
              </a:rPr>
              <a:t>Signed</a:t>
            </a:r>
            <a:endParaRPr lang="en-IE" sz="1100" dirty="0"/>
          </a:p>
          <a:p>
            <a:pPr marL="0" indent="0">
              <a:buNone/>
              <a:defRPr/>
            </a:pPr>
            <a:r>
              <a:rPr lang="en-US" sz="1800" dirty="0"/>
              <a:t>(4)	 1101 0011	 </a:t>
            </a:r>
            <a:r>
              <a:rPr lang="en-US" sz="1800" b="1" dirty="0"/>
              <a:t>x</a:t>
            </a:r>
            <a:r>
              <a:rPr lang="en-US" sz="1800" dirty="0"/>
              <a:t>D3		211	 	-45</a:t>
            </a:r>
            <a:endParaRPr lang="en-IE" sz="1800" dirty="0"/>
          </a:p>
          <a:p>
            <a:pPr marL="0" indent="0">
              <a:buNone/>
              <a:defRPr/>
            </a:pPr>
            <a:r>
              <a:rPr lang="en-US" sz="1800" dirty="0"/>
              <a:t>	 1010 1000	 </a:t>
            </a:r>
            <a:r>
              <a:rPr lang="en-US" sz="1800" b="1" dirty="0"/>
              <a:t>x</a:t>
            </a:r>
            <a:r>
              <a:rPr lang="en-US" sz="1800" dirty="0"/>
              <a:t>A8		168	 	-88</a:t>
            </a:r>
            <a:endParaRPr lang="en-IE" sz="1800" dirty="0"/>
          </a:p>
          <a:p>
            <a:pPr marL="0" indent="0">
              <a:buNone/>
              <a:defRPr/>
            </a:pPr>
            <a:r>
              <a:rPr lang="en-US" sz="1800" dirty="0"/>
              <a:t>	===========	====		===	 	===</a:t>
            </a:r>
            <a:endParaRPr lang="en-IE" sz="1800" dirty="0"/>
          </a:p>
          <a:p>
            <a:pPr marL="0" indent="0">
              <a:buNone/>
              <a:defRPr/>
            </a:pPr>
            <a:r>
              <a:rPr lang="en-US" sz="1800" dirty="0" smtClean="0"/>
              <a:t>	</a:t>
            </a:r>
            <a:r>
              <a:rPr lang="en-US" sz="1800" b="1" dirty="0" smtClean="0">
                <a:solidFill>
                  <a:srgbClr val="FF0000"/>
                </a:solidFill>
              </a:rPr>
              <a:t>1</a:t>
            </a:r>
            <a:r>
              <a:rPr lang="en-US" sz="1800" dirty="0" smtClean="0"/>
              <a:t>0111 </a:t>
            </a:r>
            <a:r>
              <a:rPr lang="en-US" sz="1800" dirty="0"/>
              <a:t>1011	</a:t>
            </a:r>
            <a:r>
              <a:rPr lang="en-US" sz="1800" b="1" dirty="0"/>
              <a:t>x</a:t>
            </a:r>
            <a:r>
              <a:rPr lang="en-US" sz="1800" dirty="0"/>
              <a:t>17B		379      		-133	</a:t>
            </a:r>
            <a:r>
              <a:rPr lang="en-US" sz="1800" dirty="0" smtClean="0"/>
              <a:t>           </a:t>
            </a:r>
            <a:r>
              <a:rPr lang="en-US" sz="1800" b="1" dirty="0" smtClean="0"/>
              <a:t>C </a:t>
            </a:r>
            <a:r>
              <a:rPr lang="en-US" sz="1800" b="1" dirty="0"/>
              <a:t>= </a:t>
            </a:r>
            <a:r>
              <a:rPr lang="en-US" sz="1800" b="1" dirty="0" smtClean="0"/>
              <a:t>1  </a:t>
            </a:r>
            <a:r>
              <a:rPr lang="en-US" sz="1800" dirty="0"/>
              <a:t> </a:t>
            </a:r>
            <a:r>
              <a:rPr lang="en-US" sz="1800" dirty="0" smtClean="0"/>
              <a:t>        </a:t>
            </a:r>
            <a:r>
              <a:rPr lang="en-US" sz="1800" b="1" dirty="0" smtClean="0"/>
              <a:t>V </a:t>
            </a:r>
            <a:r>
              <a:rPr lang="en-US" sz="1800" b="1" dirty="0"/>
              <a:t>= 1</a:t>
            </a:r>
            <a:endParaRPr lang="en-IE" sz="1800" dirty="0"/>
          </a:p>
          <a:p>
            <a:pPr>
              <a:defRPr/>
            </a:pPr>
            <a:endParaRPr lang="en-IE" sz="1100" dirty="0"/>
          </a:p>
        </p:txBody>
      </p:sp>
    </p:spTree>
    <p:extLst>
      <p:ext uri="{BB962C8B-B14F-4D97-AF65-F5344CB8AC3E}">
        <p14:creationId xmlns:p14="http://schemas.microsoft.com/office/powerpoint/2010/main" xmlns="" val="268628292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2"/>
          <p:cNvSpPr>
            <a:spLocks noGrp="1" noChangeArrowheads="1"/>
          </p:cNvSpPr>
          <p:nvPr>
            <p:ph type="title"/>
          </p:nvPr>
        </p:nvSpPr>
        <p:spPr>
          <a:xfrm>
            <a:off x="2597258" y="3202982"/>
            <a:ext cx="6329766" cy="762000"/>
          </a:xfrm>
        </p:spPr>
        <p:txBody>
          <a:bodyPr>
            <a:normAutofit fontScale="90000"/>
          </a:bodyPr>
          <a:lstStyle/>
          <a:p>
            <a:pPr algn="ctr"/>
            <a:r>
              <a:rPr lang="en-US" altLang="en-US" dirty="0"/>
              <a:t>Thank </a:t>
            </a:r>
            <a:r>
              <a:rPr lang="en-US" altLang="en-US" dirty="0" smtClean="0"/>
              <a:t>you! </a:t>
            </a:r>
            <a:br>
              <a:rPr lang="en-US" altLang="en-US" dirty="0" smtClean="0"/>
            </a:br>
            <a:r>
              <a:rPr lang="en-US" altLang="en-US" dirty="0" smtClean="0"/>
              <a:t>Any Questions?</a:t>
            </a:r>
            <a:endParaRPr lang="en-US" altLang="en-US" dirty="0"/>
          </a:p>
        </p:txBody>
      </p:sp>
      <p:sp>
        <p:nvSpPr>
          <p:cNvPr id="2" name="Slide Number Placeholder 1"/>
          <p:cNvSpPr>
            <a:spLocks noGrp="1"/>
          </p:cNvSpPr>
          <p:nvPr>
            <p:ph type="sldNum" sz="quarter" idx="12"/>
          </p:nvPr>
        </p:nvSpPr>
        <p:spPr/>
        <p:txBody>
          <a:bodyPr/>
          <a:lstStyle/>
          <a:p>
            <a:fld id="{E3F8B0A1-0460-4EA1-BDE6-9F887249B4F9}" type="slidenum">
              <a:rPr lang="en-US" smtClean="0"/>
              <a:pPr/>
              <a:t>48</a:t>
            </a:fld>
            <a:endParaRPr lang="en-US"/>
          </a:p>
        </p:txBody>
      </p:sp>
      <p:sp>
        <p:nvSpPr>
          <p:cNvPr id="3" name="Date Placeholder 2"/>
          <p:cNvSpPr>
            <a:spLocks noGrp="1"/>
          </p:cNvSpPr>
          <p:nvPr>
            <p:ph type="dt" sz="half" idx="10"/>
          </p:nvPr>
        </p:nvSpPr>
        <p:spPr/>
        <p:txBody>
          <a:bodyPr/>
          <a:lstStyle/>
          <a:p>
            <a:fld id="{1823557E-588F-4184-9269-914A62704044}" type="datetime1">
              <a:rPr lang="en-US" smtClean="0"/>
              <a:pPr/>
              <a:t>1/14/2019</a:t>
            </a:fld>
            <a:endParaRPr lang="en-US"/>
          </a:p>
        </p:txBody>
      </p:sp>
    </p:spTree>
    <p:extLst>
      <p:ext uri="{BB962C8B-B14F-4D97-AF65-F5344CB8AC3E}">
        <p14:creationId xmlns:p14="http://schemas.microsoft.com/office/powerpoint/2010/main" xmlns="" val="415751747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altLang="en-US" b="1" dirty="0" smtClean="0"/>
              <a:t>Addition (decimal)</a:t>
            </a:r>
          </a:p>
        </p:txBody>
      </p:sp>
      <p:graphicFrame>
        <p:nvGraphicFramePr>
          <p:cNvPr id="4099" name="Content Placeholder 3"/>
          <p:cNvGraphicFramePr>
            <a:graphicFrameLocks noGrp="1" noChangeAspect="1"/>
          </p:cNvGraphicFramePr>
          <p:nvPr>
            <p:ph idx="1"/>
          </p:nvPr>
        </p:nvGraphicFramePr>
        <p:xfrm>
          <a:off x="2133601" y="2665413"/>
          <a:ext cx="722313" cy="2011362"/>
        </p:xfrm>
        <a:graphic>
          <a:graphicData uri="http://schemas.openxmlformats.org/presentationml/2006/ole">
            <p:oleObj spid="_x0000_s1186" name="Equation" r:id="rId3" imgW="241195" imgH="672808" progId="Equation.3">
              <p:embed/>
            </p:oleObj>
          </a:graphicData>
        </a:graphic>
      </p:graphicFrame>
      <p:graphicFrame>
        <p:nvGraphicFramePr>
          <p:cNvPr id="4100" name="Object 4"/>
          <p:cNvGraphicFramePr>
            <a:graphicFrameLocks noChangeAspect="1"/>
          </p:cNvGraphicFramePr>
          <p:nvPr/>
        </p:nvGraphicFramePr>
        <p:xfrm>
          <a:off x="3733800" y="2665413"/>
          <a:ext cx="914400" cy="2017712"/>
        </p:xfrm>
        <a:graphic>
          <a:graphicData uri="http://schemas.openxmlformats.org/presentationml/2006/ole">
            <p:oleObj spid="_x0000_s1187" name="Equation" r:id="rId4" imgW="304668" imgH="672808" progId="Equation.3">
              <p:embed/>
            </p:oleObj>
          </a:graphicData>
        </a:graphic>
      </p:graphicFrame>
      <p:graphicFrame>
        <p:nvGraphicFramePr>
          <p:cNvPr id="4101" name="Object 5"/>
          <p:cNvGraphicFramePr>
            <a:graphicFrameLocks noChangeAspect="1"/>
          </p:cNvGraphicFramePr>
          <p:nvPr/>
        </p:nvGraphicFramePr>
        <p:xfrm>
          <a:off x="5715000" y="2665413"/>
          <a:ext cx="685800" cy="2057400"/>
        </p:xfrm>
        <a:graphic>
          <a:graphicData uri="http://schemas.openxmlformats.org/presentationml/2006/ole">
            <p:oleObj spid="_x0000_s1188" name="Equation" r:id="rId5" imgW="228600" imgH="685800" progId="Equation.3">
              <p:embed/>
            </p:oleObj>
          </a:graphicData>
        </a:graphic>
      </p:graphicFrame>
      <p:graphicFrame>
        <p:nvGraphicFramePr>
          <p:cNvPr id="4102" name="Object 7"/>
          <p:cNvGraphicFramePr>
            <a:graphicFrameLocks noChangeAspect="1"/>
          </p:cNvGraphicFramePr>
          <p:nvPr/>
        </p:nvGraphicFramePr>
        <p:xfrm>
          <a:off x="7315200" y="2667000"/>
          <a:ext cx="685800" cy="2057400"/>
        </p:xfrm>
        <a:graphic>
          <a:graphicData uri="http://schemas.openxmlformats.org/presentationml/2006/ole">
            <p:oleObj spid="_x0000_s1189" name="Equation" r:id="rId6" imgW="228600" imgH="685800" progId="Equation.3">
              <p:embed/>
            </p:oleObj>
          </a:graphicData>
        </a:graphic>
      </p:graphicFrame>
      <p:graphicFrame>
        <p:nvGraphicFramePr>
          <p:cNvPr id="4103" name="Object 8"/>
          <p:cNvGraphicFramePr>
            <a:graphicFrameLocks noChangeAspect="1"/>
          </p:cNvGraphicFramePr>
          <p:nvPr/>
        </p:nvGraphicFramePr>
        <p:xfrm>
          <a:off x="8934450" y="2552700"/>
          <a:ext cx="952500" cy="2286000"/>
        </p:xfrm>
        <a:graphic>
          <a:graphicData uri="http://schemas.openxmlformats.org/presentationml/2006/ole">
            <p:oleObj spid="_x0000_s1190" name="Equation" r:id="rId7" imgW="317362" imgH="761669" progId="Equation.3">
              <p:embed/>
            </p:oleObj>
          </a:graphicData>
        </a:graphic>
      </p:graphicFrame>
    </p:spTree>
    <p:extLst>
      <p:ext uri="{BB962C8B-B14F-4D97-AF65-F5344CB8AC3E}">
        <p14:creationId xmlns:p14="http://schemas.microsoft.com/office/powerpoint/2010/main" xmlns="" val="90544875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altLang="en-US" b="1" dirty="0" smtClean="0"/>
              <a:t>Addition (binary)</a:t>
            </a:r>
          </a:p>
        </p:txBody>
      </p:sp>
      <p:graphicFrame>
        <p:nvGraphicFramePr>
          <p:cNvPr id="5123" name="Content Placeholder 3"/>
          <p:cNvGraphicFramePr>
            <a:graphicFrameLocks noChangeAspect="1"/>
          </p:cNvGraphicFramePr>
          <p:nvPr>
            <p:extLst>
              <p:ext uri="{D42A27DB-BD31-4B8C-83A1-F6EECF244321}">
                <p14:modId xmlns:p14="http://schemas.microsoft.com/office/powerpoint/2010/main" xmlns="" val="3006274141"/>
              </p:ext>
            </p:extLst>
          </p:nvPr>
        </p:nvGraphicFramePr>
        <p:xfrm>
          <a:off x="4854579" y="2125663"/>
          <a:ext cx="722313" cy="2011362"/>
        </p:xfrm>
        <a:graphic>
          <a:graphicData uri="http://schemas.openxmlformats.org/presentationml/2006/ole">
            <p:oleObj spid="_x0000_s2182" name="Equation" r:id="rId3" imgW="241195" imgH="672808" progId="Equation.3">
              <p:embed/>
            </p:oleObj>
          </a:graphicData>
        </a:graphic>
      </p:graphicFrame>
      <p:graphicFrame>
        <p:nvGraphicFramePr>
          <p:cNvPr id="5124" name="Object 9"/>
          <p:cNvGraphicFramePr>
            <a:graphicFrameLocks noChangeAspect="1"/>
          </p:cNvGraphicFramePr>
          <p:nvPr>
            <p:extLst>
              <p:ext uri="{D42A27DB-BD31-4B8C-83A1-F6EECF244321}">
                <p14:modId xmlns:p14="http://schemas.microsoft.com/office/powerpoint/2010/main" xmlns="" val="1064362353"/>
              </p:ext>
            </p:extLst>
          </p:nvPr>
        </p:nvGraphicFramePr>
        <p:xfrm>
          <a:off x="6646866" y="2085976"/>
          <a:ext cx="722312" cy="2011362"/>
        </p:xfrm>
        <a:graphic>
          <a:graphicData uri="http://schemas.openxmlformats.org/presentationml/2006/ole">
            <p:oleObj spid="_x0000_s2183" name="Equation" r:id="rId4" imgW="241195" imgH="672808" progId="Equation.3">
              <p:embed/>
            </p:oleObj>
          </a:graphicData>
        </a:graphic>
      </p:graphicFrame>
      <p:graphicFrame>
        <p:nvGraphicFramePr>
          <p:cNvPr id="5125" name="Object 10"/>
          <p:cNvGraphicFramePr>
            <a:graphicFrameLocks noChangeAspect="1"/>
          </p:cNvGraphicFramePr>
          <p:nvPr>
            <p:extLst>
              <p:ext uri="{D42A27DB-BD31-4B8C-83A1-F6EECF244321}">
                <p14:modId xmlns:p14="http://schemas.microsoft.com/office/powerpoint/2010/main" xmlns="" val="500648135"/>
              </p:ext>
            </p:extLst>
          </p:nvPr>
        </p:nvGraphicFramePr>
        <p:xfrm>
          <a:off x="8439152" y="2008189"/>
          <a:ext cx="646112" cy="2011362"/>
        </p:xfrm>
        <a:graphic>
          <a:graphicData uri="http://schemas.openxmlformats.org/presentationml/2006/ole">
            <p:oleObj spid="_x0000_s2184" name="Equation" r:id="rId5" imgW="215806" imgH="672808" progId="Equation.3">
              <p:embed/>
            </p:oleObj>
          </a:graphicData>
        </a:graphic>
      </p:graphicFrame>
      <p:graphicFrame>
        <p:nvGraphicFramePr>
          <p:cNvPr id="5126" name="Object 11"/>
          <p:cNvGraphicFramePr>
            <a:graphicFrameLocks noChangeAspect="1"/>
          </p:cNvGraphicFramePr>
          <p:nvPr>
            <p:extLst>
              <p:ext uri="{D42A27DB-BD31-4B8C-83A1-F6EECF244321}">
                <p14:modId xmlns:p14="http://schemas.microsoft.com/office/powerpoint/2010/main" xmlns="" val="2973949266"/>
              </p:ext>
            </p:extLst>
          </p:nvPr>
        </p:nvGraphicFramePr>
        <p:xfrm>
          <a:off x="10155238" y="1971676"/>
          <a:ext cx="646112" cy="2047875"/>
        </p:xfrm>
        <a:graphic>
          <a:graphicData uri="http://schemas.openxmlformats.org/presentationml/2006/ole">
            <p:oleObj spid="_x0000_s2185" name="Equation" r:id="rId6" imgW="215806" imgH="685502" progId="Equation.3">
              <p:embed/>
            </p:oleObj>
          </a:graphicData>
        </a:graphic>
      </p:graphicFrame>
      <p:graphicFrame>
        <p:nvGraphicFramePr>
          <p:cNvPr id="7" name="Group 4"/>
          <p:cNvGraphicFramePr>
            <a:graphicFrameLocks noGrp="1"/>
          </p:cNvGraphicFramePr>
          <p:nvPr>
            <p:extLst>
              <p:ext uri="{D42A27DB-BD31-4B8C-83A1-F6EECF244321}">
                <p14:modId xmlns:p14="http://schemas.microsoft.com/office/powerpoint/2010/main" xmlns="" val="2333240773"/>
              </p:ext>
            </p:extLst>
          </p:nvPr>
        </p:nvGraphicFramePr>
        <p:xfrm>
          <a:off x="812805" y="2125663"/>
          <a:ext cx="2971800" cy="2286000"/>
        </p:xfrm>
        <a:graphic>
          <a:graphicData uri="http://schemas.openxmlformats.org/drawingml/2006/table">
            <a:tbl>
              <a:tblPr/>
              <a:tblGrid>
                <a:gridCol w="533400"/>
                <a:gridCol w="533400"/>
                <a:gridCol w="914400"/>
                <a:gridCol w="990600"/>
              </a:tblGrid>
              <a:tr h="180975">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SimSun"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SimSun"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SimSun"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0" i="0" u="none" strike="noStrike" cap="none" normalizeH="0" baseline="0" dirty="0" smtClean="0">
                          <a:ln>
                            <a:noFill/>
                          </a:ln>
                          <a:solidFill>
                            <a:schemeClr val="tx1"/>
                          </a:solidFill>
                          <a:effectLst/>
                          <a:latin typeface="Tahoma" panose="020B0604030504040204" pitchFamily="34" charset="0"/>
                          <a:ea typeface="SimSun" panose="02010600030101010101" pitchFamily="2" charset="-122"/>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SimSun"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SimSun"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SimSun"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0" i="0" u="none" strike="noStrike" cap="none" normalizeH="0" baseline="0" smtClean="0">
                          <a:ln>
                            <a:noFill/>
                          </a:ln>
                          <a:solidFill>
                            <a:schemeClr val="tx1"/>
                          </a:solidFill>
                          <a:effectLst/>
                          <a:latin typeface="Tahoma" panose="020B0604030504040204" pitchFamily="34" charset="0"/>
                          <a:ea typeface="SimSun" panose="02010600030101010101" pitchFamily="2" charset="-122"/>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SimSun"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SimSun"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SimSun"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0" i="0" u="none" strike="noStrike" cap="none" normalizeH="0" baseline="0" dirty="0" smtClean="0">
                          <a:ln>
                            <a:noFill/>
                          </a:ln>
                          <a:solidFill>
                            <a:schemeClr val="tx1"/>
                          </a:solidFill>
                          <a:effectLst/>
                          <a:latin typeface="Tahoma" panose="020B0604030504040204" pitchFamily="34" charset="0"/>
                          <a:ea typeface="SimSun" panose="02010600030101010101" pitchFamily="2" charset="-122"/>
                        </a:rPr>
                        <a:t>A+B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SimSun"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SimSun"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SimSun"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0" i="0" u="none" strike="noStrike" cap="none" normalizeH="0" baseline="0" smtClean="0">
                          <a:ln>
                            <a:noFill/>
                          </a:ln>
                          <a:solidFill>
                            <a:schemeClr val="tx1"/>
                          </a:solidFill>
                          <a:effectLst/>
                          <a:latin typeface="Tahoma" panose="020B0604030504040204" pitchFamily="34" charset="0"/>
                          <a:ea typeface="SimSun" panose="02010600030101010101" pitchFamily="2" charset="-122"/>
                        </a:rPr>
                        <a:t>Carry</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0975">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SimSun"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SimSun"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SimSun"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0" i="0" u="none" strike="noStrike" cap="none" normalizeH="0" baseline="0" smtClean="0">
                          <a:ln>
                            <a:noFill/>
                          </a:ln>
                          <a:solidFill>
                            <a:schemeClr val="tx1"/>
                          </a:solidFill>
                          <a:effectLst/>
                          <a:latin typeface="Tahoma" panose="020B0604030504040204" pitchFamily="34" charset="0"/>
                          <a:ea typeface="SimSun" panose="02010600030101010101" pitchFamily="2" charset="-122"/>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SimSun"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SimSun"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SimSun"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0" i="0" u="none" strike="noStrike" cap="none" normalizeH="0" baseline="0" smtClean="0">
                          <a:ln>
                            <a:noFill/>
                          </a:ln>
                          <a:solidFill>
                            <a:schemeClr val="tx1"/>
                          </a:solidFill>
                          <a:effectLst/>
                          <a:latin typeface="Tahoma" panose="020B0604030504040204" pitchFamily="34" charset="0"/>
                          <a:ea typeface="SimSun" panose="02010600030101010101"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SimSun"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SimSun"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SimSun"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0" i="0" u="none" strike="noStrike" cap="none" normalizeH="0" baseline="0" smtClean="0">
                          <a:ln>
                            <a:noFill/>
                          </a:ln>
                          <a:solidFill>
                            <a:schemeClr val="tx1"/>
                          </a:solidFill>
                          <a:effectLst/>
                          <a:latin typeface="Tahoma" panose="020B0604030504040204" pitchFamily="34" charset="0"/>
                          <a:ea typeface="SimSun" panose="02010600030101010101"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SimSun"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SimSun"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SimSun"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0" i="0" u="none" strike="noStrike" cap="none" normalizeH="0" baseline="0" smtClean="0">
                          <a:ln>
                            <a:noFill/>
                          </a:ln>
                          <a:solidFill>
                            <a:schemeClr val="tx1"/>
                          </a:solidFill>
                          <a:effectLst/>
                          <a:latin typeface="Tahoma" panose="020B0604030504040204" pitchFamily="34" charset="0"/>
                          <a:ea typeface="SimSun" panose="02010600030101010101" pitchFamily="2" charset="-122"/>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0975">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SimSun"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SimSun"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SimSun"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0" i="0" u="none" strike="noStrike" cap="none" normalizeH="0" baseline="0" smtClean="0">
                          <a:ln>
                            <a:noFill/>
                          </a:ln>
                          <a:solidFill>
                            <a:schemeClr val="tx1"/>
                          </a:solidFill>
                          <a:effectLst/>
                          <a:latin typeface="Tahoma" panose="020B0604030504040204" pitchFamily="34" charset="0"/>
                          <a:ea typeface="SimSun" panose="02010600030101010101" pitchFamily="2" charset="-122"/>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SimSun"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SimSun"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SimSun"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0" i="0" u="none" strike="noStrike" cap="none" normalizeH="0" baseline="0" smtClean="0">
                          <a:ln>
                            <a:noFill/>
                          </a:ln>
                          <a:solidFill>
                            <a:schemeClr val="tx1"/>
                          </a:solidFill>
                          <a:effectLst/>
                          <a:latin typeface="Tahoma" panose="020B0604030504040204" pitchFamily="34" charset="0"/>
                          <a:ea typeface="SimSun"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SimSun"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SimSun"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SimSun"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0" i="0" u="none" strike="noStrike" cap="none" normalizeH="0" baseline="0" smtClean="0">
                          <a:ln>
                            <a:noFill/>
                          </a:ln>
                          <a:solidFill>
                            <a:schemeClr val="tx1"/>
                          </a:solidFill>
                          <a:effectLst/>
                          <a:latin typeface="Tahoma" panose="020B0604030504040204" pitchFamily="34" charset="0"/>
                          <a:ea typeface="SimSun"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SimSun"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SimSun"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SimSun"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0" i="0" u="none" strike="noStrike" cap="none" normalizeH="0" baseline="0" smtClean="0">
                          <a:ln>
                            <a:noFill/>
                          </a:ln>
                          <a:solidFill>
                            <a:schemeClr val="tx1"/>
                          </a:solidFill>
                          <a:effectLst/>
                          <a:latin typeface="Tahoma" panose="020B0604030504040204" pitchFamily="34" charset="0"/>
                          <a:ea typeface="SimSun" panose="02010600030101010101" pitchFamily="2" charset="-122"/>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0975">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SimSun"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SimSun"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SimSun"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0" i="0" u="none" strike="noStrike" cap="none" normalizeH="0" baseline="0" smtClean="0">
                          <a:ln>
                            <a:noFill/>
                          </a:ln>
                          <a:solidFill>
                            <a:schemeClr val="tx1"/>
                          </a:solidFill>
                          <a:effectLst/>
                          <a:latin typeface="Tahoma" panose="020B0604030504040204" pitchFamily="34" charset="0"/>
                          <a:ea typeface="SimSun" panose="02010600030101010101" pitchFamily="2"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SimSun"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SimSun"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SimSun"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0" i="0" u="none" strike="noStrike" cap="none" normalizeH="0" baseline="0" smtClean="0">
                          <a:ln>
                            <a:noFill/>
                          </a:ln>
                          <a:solidFill>
                            <a:schemeClr val="tx1"/>
                          </a:solidFill>
                          <a:effectLst/>
                          <a:latin typeface="Tahoma" panose="020B0604030504040204" pitchFamily="34" charset="0"/>
                          <a:ea typeface="SimSun" panose="02010600030101010101"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SimSun"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SimSun"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SimSun"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0" i="0" u="none" strike="noStrike" cap="none" normalizeH="0" baseline="0" smtClean="0">
                          <a:ln>
                            <a:noFill/>
                          </a:ln>
                          <a:solidFill>
                            <a:schemeClr val="tx1"/>
                          </a:solidFill>
                          <a:effectLst/>
                          <a:latin typeface="Tahoma" panose="020B0604030504040204" pitchFamily="34" charset="0"/>
                          <a:ea typeface="SimSun"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SimSun"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SimSun"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SimSun"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0" i="0" u="none" strike="noStrike" cap="none" normalizeH="0" baseline="0" smtClean="0">
                          <a:ln>
                            <a:noFill/>
                          </a:ln>
                          <a:solidFill>
                            <a:schemeClr val="tx1"/>
                          </a:solidFill>
                          <a:effectLst/>
                          <a:latin typeface="Tahoma" panose="020B0604030504040204" pitchFamily="34" charset="0"/>
                          <a:ea typeface="SimSun" panose="02010600030101010101" pitchFamily="2" charset="-122"/>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0975">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SimSun"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SimSun"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SimSun"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0" i="0" u="none" strike="noStrike" cap="none" normalizeH="0" baseline="0" smtClean="0">
                          <a:ln>
                            <a:noFill/>
                          </a:ln>
                          <a:solidFill>
                            <a:schemeClr val="tx1"/>
                          </a:solidFill>
                          <a:effectLst/>
                          <a:latin typeface="Tahoma" panose="020B0604030504040204" pitchFamily="34" charset="0"/>
                          <a:ea typeface="SimSun" panose="02010600030101010101" pitchFamily="2"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SimSun"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SimSun"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SimSun"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0" i="0" u="none" strike="noStrike" cap="none" normalizeH="0" baseline="0" smtClean="0">
                          <a:ln>
                            <a:noFill/>
                          </a:ln>
                          <a:solidFill>
                            <a:schemeClr val="tx1"/>
                          </a:solidFill>
                          <a:effectLst/>
                          <a:latin typeface="Tahoma" panose="020B0604030504040204" pitchFamily="34" charset="0"/>
                          <a:ea typeface="SimSun"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SimSun"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SimSun"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SimSun"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0" i="0" u="none" strike="noStrike" cap="none" normalizeH="0" baseline="0" smtClean="0">
                          <a:ln>
                            <a:noFill/>
                          </a:ln>
                          <a:solidFill>
                            <a:schemeClr val="tx1"/>
                          </a:solidFill>
                          <a:effectLst/>
                          <a:latin typeface="Tahoma" panose="020B0604030504040204" pitchFamily="34" charset="0"/>
                          <a:ea typeface="SimSun" panose="02010600030101010101"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SimSun"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SimSun"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SimSun"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0" i="0" u="none" strike="noStrike" cap="none" normalizeH="0" baseline="0" dirty="0" smtClean="0">
                          <a:ln>
                            <a:noFill/>
                          </a:ln>
                          <a:solidFill>
                            <a:schemeClr val="tx1"/>
                          </a:solidFill>
                          <a:effectLst/>
                          <a:latin typeface="Tahoma" panose="020B0604030504040204" pitchFamily="34" charset="0"/>
                          <a:ea typeface="SimSun" panose="02010600030101010101" pitchFamily="2" charset="-122"/>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xmlns="" val="190295854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r>
              <a:rPr lang="en-US" altLang="zh-CN" b="1" dirty="0"/>
              <a:t>Binary Addition</a:t>
            </a:r>
            <a:endParaRPr lang="en-US" altLang="en-US" dirty="0" smtClean="0"/>
          </a:p>
        </p:txBody>
      </p:sp>
      <p:graphicFrame>
        <p:nvGraphicFramePr>
          <p:cNvPr id="6147" name="Content Placeholder 3"/>
          <p:cNvGraphicFramePr>
            <a:graphicFrameLocks noGrp="1" noChangeAspect="1"/>
          </p:cNvGraphicFramePr>
          <p:nvPr>
            <p:ph idx="1"/>
          </p:nvPr>
        </p:nvGraphicFramePr>
        <p:xfrm>
          <a:off x="5019676" y="2325688"/>
          <a:ext cx="2151063" cy="3073400"/>
        </p:xfrm>
        <a:graphic>
          <a:graphicData uri="http://schemas.openxmlformats.org/presentationml/2006/ole">
            <p:oleObj spid="_x0000_s3106" name="Equation" r:id="rId3" imgW="533169" imgH="761669" progId="Equation.3">
              <p:embed/>
            </p:oleObj>
          </a:graphicData>
        </a:graphic>
      </p:graphicFrame>
    </p:spTree>
    <p:extLst>
      <p:ext uri="{BB962C8B-B14F-4D97-AF65-F5344CB8AC3E}">
        <p14:creationId xmlns:p14="http://schemas.microsoft.com/office/powerpoint/2010/main" xmlns="" val="338501006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0" name="Rectangle 2"/>
          <p:cNvSpPr>
            <a:spLocks noGrp="1" noChangeArrowheads="1"/>
          </p:cNvSpPr>
          <p:nvPr>
            <p:ph type="title"/>
          </p:nvPr>
        </p:nvSpPr>
        <p:spPr/>
        <p:txBody>
          <a:bodyPr/>
          <a:lstStyle/>
          <a:p>
            <a:r>
              <a:rPr lang="en-US" altLang="zh-CN" b="1" dirty="0"/>
              <a:t>Binary Addition</a:t>
            </a:r>
          </a:p>
        </p:txBody>
      </p:sp>
      <p:sp>
        <p:nvSpPr>
          <p:cNvPr id="237606" name="Rectangle 38"/>
          <p:cNvSpPr>
            <a:spLocks noGrp="1" noChangeArrowheads="1"/>
          </p:cNvSpPr>
          <p:nvPr>
            <p:ph type="body" sz="half" idx="1"/>
          </p:nvPr>
        </p:nvSpPr>
        <p:spPr>
          <a:xfrm>
            <a:off x="2021682" y="1860551"/>
            <a:ext cx="8380412" cy="4114800"/>
          </a:xfrm>
        </p:spPr>
        <p:txBody>
          <a:bodyPr>
            <a:normAutofit/>
          </a:bodyPr>
          <a:lstStyle/>
          <a:p>
            <a:pPr marL="0" indent="0">
              <a:buNone/>
            </a:pPr>
            <a:r>
              <a:rPr lang="en-US" altLang="zh-CN" sz="2400" b="1" dirty="0" smtClean="0"/>
              <a:t>Q: </a:t>
            </a:r>
            <a:r>
              <a:rPr lang="en-US" altLang="zh-CN" sz="2400" dirty="0" smtClean="0"/>
              <a:t>Perform </a:t>
            </a:r>
            <a:r>
              <a:rPr lang="en-US" altLang="zh-CN" sz="2400" dirty="0"/>
              <a:t>the binary addition of the binary numbers 101010 and 010011:</a:t>
            </a:r>
          </a:p>
        </p:txBody>
      </p:sp>
      <p:graphicFrame>
        <p:nvGraphicFramePr>
          <p:cNvPr id="237678" name="Group 110"/>
          <p:cNvGraphicFramePr>
            <a:graphicFrameLocks noGrp="1"/>
          </p:cNvGraphicFramePr>
          <p:nvPr>
            <p:ph sz="half" idx="2"/>
            <p:extLst>
              <p:ext uri="{D42A27DB-BD31-4B8C-83A1-F6EECF244321}">
                <p14:modId xmlns:p14="http://schemas.microsoft.com/office/powerpoint/2010/main" xmlns="" val="4021148109"/>
              </p:ext>
            </p:extLst>
          </p:nvPr>
        </p:nvGraphicFramePr>
        <p:xfrm>
          <a:off x="4306888" y="3303587"/>
          <a:ext cx="3810000" cy="1379855"/>
        </p:xfrm>
        <a:graphic>
          <a:graphicData uri="http://schemas.openxmlformats.org/drawingml/2006/table">
            <a:tbl>
              <a:tblPr/>
              <a:tblGrid>
                <a:gridCol w="635000"/>
                <a:gridCol w="635000"/>
                <a:gridCol w="635000"/>
                <a:gridCol w="635000"/>
                <a:gridCol w="635000"/>
                <a:gridCol w="635000"/>
              </a:tblGrid>
              <a:tr h="258763">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SimSun"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SimSun"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SimSun"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0" i="0" u="none" strike="noStrike" cap="none" normalizeH="0" baseline="0" dirty="0" smtClean="0">
                          <a:ln>
                            <a:noFill/>
                          </a:ln>
                          <a:solidFill>
                            <a:schemeClr val="tx1"/>
                          </a:solidFill>
                          <a:effectLst/>
                          <a:latin typeface="Tahoma" panose="020B0604030504040204" pitchFamily="34" charset="0"/>
                          <a:ea typeface="SimSun" panose="02010600030101010101" pitchFamily="2" charset="-122"/>
                        </a:rPr>
                        <a:t>1</a:t>
                      </a:r>
                    </a:p>
                  </a:txBody>
                  <a:tcPr horzOverflow="overflow">
                    <a:lnL cap="flat">
                      <a:noFill/>
                    </a:lnL>
                    <a:lnR>
                      <a:noFill/>
                    </a:lnR>
                    <a:lnT cap="flat">
                      <a:noFill/>
                    </a:lnT>
                    <a:lnB>
                      <a:noFill/>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SimSun"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SimSun"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SimSun"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Tahoma" panose="020B0604030504040204" pitchFamily="34" charset="0"/>
                          <a:ea typeface="SimSun" panose="02010600030101010101" pitchFamily="2" charset="-122"/>
                        </a:rPr>
                        <a:t>0</a:t>
                      </a:r>
                    </a:p>
                  </a:txBody>
                  <a:tcPr horzOverflow="overflow">
                    <a:lnL>
                      <a:noFill/>
                    </a:lnL>
                    <a:lnR>
                      <a:noFill/>
                    </a:lnR>
                    <a:lnT cap="flat">
                      <a:noFill/>
                    </a:lnT>
                    <a:lnB>
                      <a:noFill/>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SimSun"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SimSun"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SimSun"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Tahoma" panose="020B0604030504040204" pitchFamily="34" charset="0"/>
                          <a:ea typeface="SimSun" panose="02010600030101010101" pitchFamily="2" charset="-122"/>
                        </a:rPr>
                        <a:t>1</a:t>
                      </a:r>
                    </a:p>
                  </a:txBody>
                  <a:tcPr horzOverflow="overflow">
                    <a:lnL>
                      <a:noFill/>
                    </a:lnL>
                    <a:lnR>
                      <a:noFill/>
                    </a:lnR>
                    <a:lnT cap="flat">
                      <a:noFill/>
                    </a:lnT>
                    <a:lnB>
                      <a:noFill/>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SimSun"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SimSun"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SimSun"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0" i="0" u="none" strike="noStrike" cap="none" normalizeH="0" baseline="0" dirty="0" smtClean="0">
                          <a:ln>
                            <a:noFill/>
                          </a:ln>
                          <a:solidFill>
                            <a:schemeClr val="tx1"/>
                          </a:solidFill>
                          <a:effectLst/>
                          <a:latin typeface="Tahoma" panose="020B0604030504040204" pitchFamily="34" charset="0"/>
                          <a:ea typeface="SimSun" panose="02010600030101010101" pitchFamily="2" charset="-122"/>
                        </a:rPr>
                        <a:t>0</a:t>
                      </a:r>
                    </a:p>
                  </a:txBody>
                  <a:tcPr horzOverflow="overflow">
                    <a:lnL>
                      <a:noFill/>
                    </a:lnL>
                    <a:lnR>
                      <a:noFill/>
                    </a:lnR>
                    <a:lnT cap="flat">
                      <a:noFill/>
                    </a:lnT>
                    <a:lnB>
                      <a:noFill/>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SimSun"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SimSun"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SimSun"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Tahoma" panose="020B0604030504040204" pitchFamily="34" charset="0"/>
                          <a:ea typeface="SimSun" panose="02010600030101010101" pitchFamily="2" charset="-122"/>
                        </a:rPr>
                        <a:t>1</a:t>
                      </a:r>
                    </a:p>
                  </a:txBody>
                  <a:tcPr horzOverflow="overflow">
                    <a:lnL>
                      <a:noFill/>
                    </a:lnL>
                    <a:lnR>
                      <a:noFill/>
                    </a:lnR>
                    <a:lnT cap="flat">
                      <a:noFill/>
                    </a:lnT>
                    <a:lnB>
                      <a:noFill/>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SimSun"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SimSun"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SimSun"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Tahoma" panose="020B0604030504040204" pitchFamily="34" charset="0"/>
                          <a:ea typeface="SimSun" panose="02010600030101010101" pitchFamily="2" charset="-122"/>
                        </a:rPr>
                        <a:t>0</a:t>
                      </a:r>
                    </a:p>
                  </a:txBody>
                  <a:tcPr horzOverflow="overflow">
                    <a:lnL>
                      <a:noFill/>
                    </a:lnL>
                    <a:lnR cap="flat">
                      <a:noFill/>
                    </a:lnR>
                    <a:lnT cap="flat">
                      <a:noFill/>
                    </a:lnT>
                    <a:lnB>
                      <a:noFill/>
                    </a:lnB>
                    <a:lnTlToBr>
                      <a:noFill/>
                    </a:lnTlToBr>
                    <a:lnBlToTr>
                      <a:noFill/>
                    </a:lnBlToTr>
                    <a:noFill/>
                  </a:tcPr>
                </a:tc>
              </a:tr>
              <a:tr h="254000">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SimSun"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SimSun"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SimSun"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Tahoma" panose="020B0604030504040204" pitchFamily="34" charset="0"/>
                          <a:ea typeface="SimSun" panose="02010600030101010101" pitchFamily="2" charset="-122"/>
                        </a:rPr>
                        <a:t>0</a:t>
                      </a:r>
                    </a:p>
                  </a:txBody>
                  <a:tcPr horzOverflow="overflow">
                    <a:lnL cap="flat">
                      <a:noFill/>
                    </a:lnL>
                    <a:lnR>
                      <a:noFill/>
                    </a:lnR>
                    <a:lnT>
                      <a:noFill/>
                    </a:lnT>
                    <a:lnB>
                      <a:noFill/>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SimSun"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SimSun"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SimSun"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Tahoma" panose="020B0604030504040204" pitchFamily="34" charset="0"/>
                          <a:ea typeface="SimSun" panose="02010600030101010101" pitchFamily="2" charset="-122"/>
                        </a:rPr>
                        <a:t>1</a:t>
                      </a:r>
                    </a:p>
                  </a:txBody>
                  <a:tcPr horzOverflow="overflow">
                    <a:lnL>
                      <a:noFill/>
                    </a:lnL>
                    <a:lnR>
                      <a:noFill/>
                    </a:lnR>
                    <a:lnT>
                      <a:noFill/>
                    </a:lnT>
                    <a:lnB>
                      <a:noFill/>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SimSun"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SimSun"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SimSun"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Tahoma" panose="020B0604030504040204" pitchFamily="34" charset="0"/>
                          <a:ea typeface="SimSun" panose="02010600030101010101" pitchFamily="2" charset="-122"/>
                        </a:rPr>
                        <a:t>0</a:t>
                      </a:r>
                    </a:p>
                  </a:txBody>
                  <a:tcPr horzOverflow="overflow">
                    <a:lnL>
                      <a:noFill/>
                    </a:lnL>
                    <a:lnR>
                      <a:noFill/>
                    </a:lnR>
                    <a:lnT>
                      <a:noFill/>
                    </a:lnT>
                    <a:lnB>
                      <a:noFill/>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SimSun"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SimSun"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SimSun"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Tahoma" panose="020B0604030504040204" pitchFamily="34" charset="0"/>
                          <a:ea typeface="SimSun" panose="02010600030101010101" pitchFamily="2" charset="-122"/>
                        </a:rPr>
                        <a:t>0</a:t>
                      </a:r>
                    </a:p>
                  </a:txBody>
                  <a:tcPr horzOverflow="overflow">
                    <a:lnL>
                      <a:noFill/>
                    </a:lnL>
                    <a:lnR>
                      <a:noFill/>
                    </a:lnR>
                    <a:lnT>
                      <a:noFill/>
                    </a:lnT>
                    <a:lnB>
                      <a:noFill/>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SimSun"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SimSun"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SimSun"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Tahoma" panose="020B0604030504040204" pitchFamily="34" charset="0"/>
                          <a:ea typeface="SimSun" panose="02010600030101010101" pitchFamily="2" charset="-122"/>
                        </a:rPr>
                        <a:t>1</a:t>
                      </a:r>
                    </a:p>
                  </a:txBody>
                  <a:tcPr horzOverflow="overflow">
                    <a:lnL>
                      <a:noFill/>
                    </a:lnL>
                    <a:lnR>
                      <a:noFill/>
                    </a:lnR>
                    <a:lnT>
                      <a:noFill/>
                    </a:lnT>
                    <a:lnB>
                      <a:noFill/>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SimSun"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SimSun"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SimSun"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Tahoma" panose="020B0604030504040204" pitchFamily="34" charset="0"/>
                          <a:ea typeface="SimSun" panose="02010600030101010101" pitchFamily="2" charset="-122"/>
                        </a:rPr>
                        <a:t>1</a:t>
                      </a:r>
                    </a:p>
                  </a:txBody>
                  <a:tcPr horzOverflow="overflow">
                    <a:lnL>
                      <a:noFill/>
                    </a:lnL>
                    <a:lnR cap="flat">
                      <a:noFill/>
                    </a:lnR>
                    <a:lnT>
                      <a:noFill/>
                    </a:lnT>
                    <a:lnB>
                      <a:noFill/>
                    </a:lnB>
                    <a:lnTlToBr>
                      <a:noFill/>
                    </a:lnTlToBr>
                    <a:lnBlToTr>
                      <a:noFill/>
                    </a:lnBlToTr>
                    <a:noFill/>
                  </a:tcPr>
                </a:tc>
              </a:tr>
              <a:tr h="587375">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SimSun"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SimSun"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SimSun"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altLang="zh-CN" sz="2000" b="0" i="0" u="none" strike="noStrike" cap="none" normalizeH="0" baseline="0" dirty="0" smtClean="0">
                        <a:ln>
                          <a:noFill/>
                        </a:ln>
                        <a:solidFill>
                          <a:schemeClr val="tx1"/>
                        </a:solidFill>
                        <a:effectLst/>
                        <a:latin typeface="Tahoma" panose="020B0604030504040204" pitchFamily="34" charset="0"/>
                        <a:ea typeface="SimSun" panose="02010600030101010101" pitchFamily="2" charset="-122"/>
                      </a:endParaRPr>
                    </a:p>
                  </a:txBody>
                  <a:tcPr horzOverflow="overflow">
                    <a:lnL cap="flat">
                      <a:noFill/>
                    </a:lnL>
                    <a:lnR>
                      <a:noFill/>
                    </a:lnR>
                    <a:lnT>
                      <a:noFill/>
                    </a:lnT>
                    <a:lnB cap="flat">
                      <a:noFill/>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SimSun"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SimSun"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SimSun"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altLang="zh-CN" sz="2000" b="0" i="0" u="none" strike="noStrike" cap="none" normalizeH="0" baseline="0" dirty="0" smtClean="0">
                        <a:ln>
                          <a:noFill/>
                        </a:ln>
                        <a:solidFill>
                          <a:schemeClr val="tx1"/>
                        </a:solidFill>
                        <a:effectLst/>
                        <a:latin typeface="Tahoma" panose="020B0604030504040204" pitchFamily="34" charset="0"/>
                        <a:ea typeface="SimSun" panose="02010600030101010101" pitchFamily="2" charset="-122"/>
                      </a:endParaRPr>
                    </a:p>
                  </a:txBody>
                  <a:tcPr horzOverflow="overflow">
                    <a:lnL>
                      <a:noFill/>
                    </a:lnL>
                    <a:lnR>
                      <a:noFill/>
                    </a:lnR>
                    <a:lnT>
                      <a:noFill/>
                    </a:lnT>
                    <a:lnB cap="flat">
                      <a:noFill/>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SimSun"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SimSun"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SimSun"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altLang="zh-CN" sz="2000" b="0" i="0" u="none" strike="noStrike" cap="none" normalizeH="0" baseline="0" dirty="0" smtClean="0">
                        <a:ln>
                          <a:noFill/>
                        </a:ln>
                        <a:solidFill>
                          <a:schemeClr val="tx1"/>
                        </a:solidFill>
                        <a:effectLst/>
                        <a:latin typeface="Tahoma" panose="020B0604030504040204" pitchFamily="34" charset="0"/>
                        <a:ea typeface="SimSun" panose="02010600030101010101" pitchFamily="2" charset="-122"/>
                      </a:endParaRPr>
                    </a:p>
                  </a:txBody>
                  <a:tcPr horzOverflow="overflow">
                    <a:lnL>
                      <a:noFill/>
                    </a:lnL>
                    <a:lnR>
                      <a:noFill/>
                    </a:lnR>
                    <a:lnT>
                      <a:noFill/>
                    </a:lnT>
                    <a:lnB cap="flat">
                      <a:noFill/>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SimSun"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SimSun"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SimSun"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altLang="zh-CN" sz="2000" b="0" i="0" u="none" strike="noStrike" cap="none" normalizeH="0" baseline="0" dirty="0" smtClean="0">
                        <a:ln>
                          <a:noFill/>
                        </a:ln>
                        <a:solidFill>
                          <a:schemeClr val="tx1"/>
                        </a:solidFill>
                        <a:effectLst/>
                        <a:latin typeface="Tahoma" panose="020B0604030504040204" pitchFamily="34" charset="0"/>
                        <a:ea typeface="SimSun" panose="02010600030101010101" pitchFamily="2" charset="-122"/>
                      </a:endParaRPr>
                    </a:p>
                  </a:txBody>
                  <a:tcPr horzOverflow="overflow">
                    <a:lnL>
                      <a:noFill/>
                    </a:lnL>
                    <a:lnR>
                      <a:noFill/>
                    </a:lnR>
                    <a:lnT>
                      <a:noFill/>
                    </a:lnT>
                    <a:lnB cap="flat">
                      <a:noFill/>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SimSun"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SimSun"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SimSun"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altLang="zh-CN" sz="2000" b="0" i="0" u="none" strike="noStrike" cap="none" normalizeH="0" baseline="0" dirty="0" smtClean="0">
                        <a:ln>
                          <a:noFill/>
                        </a:ln>
                        <a:solidFill>
                          <a:schemeClr val="tx1"/>
                        </a:solidFill>
                        <a:effectLst/>
                        <a:latin typeface="Tahoma" panose="020B0604030504040204" pitchFamily="34" charset="0"/>
                        <a:ea typeface="SimSun" panose="02010600030101010101" pitchFamily="2" charset="-122"/>
                      </a:endParaRPr>
                    </a:p>
                  </a:txBody>
                  <a:tcPr horzOverflow="overflow">
                    <a:lnL>
                      <a:noFill/>
                    </a:lnL>
                    <a:lnR>
                      <a:noFill/>
                    </a:lnR>
                    <a:lnT>
                      <a:noFill/>
                    </a:lnT>
                    <a:lnB cap="flat">
                      <a:noFill/>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SimSun"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SimSun"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SimSun"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altLang="zh-CN" sz="2000" b="0" i="0" u="none" strike="noStrike" cap="none" normalizeH="0" baseline="0" dirty="0" smtClean="0">
                        <a:ln>
                          <a:noFill/>
                        </a:ln>
                        <a:solidFill>
                          <a:schemeClr val="tx1"/>
                        </a:solidFill>
                        <a:effectLst/>
                        <a:latin typeface="Tahoma" panose="020B0604030504040204" pitchFamily="34" charset="0"/>
                        <a:ea typeface="SimSun" panose="02010600030101010101" pitchFamily="2" charset="-122"/>
                      </a:endParaRPr>
                    </a:p>
                  </a:txBody>
                  <a:tcPr horzOverflow="overflow">
                    <a:lnL>
                      <a:noFill/>
                    </a:lnL>
                    <a:lnR cap="flat">
                      <a:noFill/>
                    </a:lnR>
                    <a:lnT>
                      <a:noFill/>
                    </a:lnT>
                    <a:lnB cap="flat">
                      <a:noFill/>
                    </a:lnB>
                    <a:lnTlToBr>
                      <a:noFill/>
                    </a:lnTlToBr>
                    <a:lnBlToTr>
                      <a:noFill/>
                    </a:lnBlToTr>
                    <a:noFill/>
                  </a:tcPr>
                </a:tc>
              </a:tr>
            </a:tbl>
          </a:graphicData>
        </a:graphic>
      </p:graphicFrame>
      <p:sp>
        <p:nvSpPr>
          <p:cNvPr id="237679" name="Line 111"/>
          <p:cNvSpPr>
            <a:spLocks noChangeShapeType="1"/>
          </p:cNvSpPr>
          <p:nvPr/>
        </p:nvSpPr>
        <p:spPr bwMode="auto">
          <a:xfrm>
            <a:off x="3886200" y="4105274"/>
            <a:ext cx="3886200"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237680" name="Text Box 112"/>
          <p:cNvSpPr txBox="1">
            <a:spLocks noChangeArrowheads="1"/>
          </p:cNvSpPr>
          <p:nvPr/>
        </p:nvSpPr>
        <p:spPr bwMode="auto">
          <a:xfrm>
            <a:off x="3810000" y="3767137"/>
            <a:ext cx="38100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lang="en-US" altLang="zh-CN"/>
              <a:t>+</a:t>
            </a:r>
          </a:p>
        </p:txBody>
      </p:sp>
    </p:spTree>
    <p:extLst>
      <p:ext uri="{BB962C8B-B14F-4D97-AF65-F5344CB8AC3E}">
        <p14:creationId xmlns:p14="http://schemas.microsoft.com/office/powerpoint/2010/main" xmlns="" val="74483660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0" name="Rectangle 2"/>
          <p:cNvSpPr>
            <a:spLocks noGrp="1" noChangeArrowheads="1"/>
          </p:cNvSpPr>
          <p:nvPr>
            <p:ph type="title"/>
          </p:nvPr>
        </p:nvSpPr>
        <p:spPr/>
        <p:txBody>
          <a:bodyPr/>
          <a:lstStyle/>
          <a:p>
            <a:r>
              <a:rPr lang="en-US" altLang="zh-CN" b="1" dirty="0"/>
              <a:t>Binary Addition</a:t>
            </a:r>
          </a:p>
        </p:txBody>
      </p:sp>
      <p:sp>
        <p:nvSpPr>
          <p:cNvPr id="237606" name="Rectangle 38"/>
          <p:cNvSpPr>
            <a:spLocks noGrp="1" noChangeArrowheads="1"/>
          </p:cNvSpPr>
          <p:nvPr>
            <p:ph type="body" sz="half" idx="1"/>
          </p:nvPr>
        </p:nvSpPr>
        <p:spPr>
          <a:xfrm>
            <a:off x="2021682" y="1860551"/>
            <a:ext cx="8380412" cy="4114800"/>
          </a:xfrm>
        </p:spPr>
        <p:txBody>
          <a:bodyPr>
            <a:normAutofit/>
          </a:bodyPr>
          <a:lstStyle/>
          <a:p>
            <a:pPr marL="0" indent="0">
              <a:buNone/>
            </a:pPr>
            <a:r>
              <a:rPr lang="en-US" altLang="zh-CN" sz="2400" b="1" dirty="0" smtClean="0"/>
              <a:t>Q: </a:t>
            </a:r>
            <a:r>
              <a:rPr lang="en-US" altLang="zh-CN" sz="2400" dirty="0" smtClean="0"/>
              <a:t>Perform </a:t>
            </a:r>
            <a:r>
              <a:rPr lang="en-US" altLang="zh-CN" sz="2400" dirty="0"/>
              <a:t>the binary addition of the binary numbers 101010 and 010011:</a:t>
            </a:r>
          </a:p>
        </p:txBody>
      </p:sp>
      <p:graphicFrame>
        <p:nvGraphicFramePr>
          <p:cNvPr id="237678" name="Group 110"/>
          <p:cNvGraphicFramePr>
            <a:graphicFrameLocks noGrp="1"/>
          </p:cNvGraphicFramePr>
          <p:nvPr>
            <p:ph sz="half" idx="2"/>
          </p:nvPr>
        </p:nvGraphicFramePr>
        <p:xfrm>
          <a:off x="4306888" y="3303587"/>
          <a:ext cx="3810000" cy="1379855"/>
        </p:xfrm>
        <a:graphic>
          <a:graphicData uri="http://schemas.openxmlformats.org/drawingml/2006/table">
            <a:tbl>
              <a:tblPr/>
              <a:tblGrid>
                <a:gridCol w="635000"/>
                <a:gridCol w="635000"/>
                <a:gridCol w="635000"/>
                <a:gridCol w="635000"/>
                <a:gridCol w="635000"/>
                <a:gridCol w="635000"/>
              </a:tblGrid>
              <a:tr h="258763">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SimSun"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SimSun"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SimSun"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0" i="0" u="none" strike="noStrike" cap="none" normalizeH="0" baseline="0" dirty="0" smtClean="0">
                          <a:ln>
                            <a:noFill/>
                          </a:ln>
                          <a:solidFill>
                            <a:schemeClr val="tx1"/>
                          </a:solidFill>
                          <a:effectLst/>
                          <a:latin typeface="Tahoma" panose="020B0604030504040204" pitchFamily="34" charset="0"/>
                          <a:ea typeface="SimSun" panose="02010600030101010101" pitchFamily="2" charset="-122"/>
                        </a:rPr>
                        <a:t>1</a:t>
                      </a:r>
                    </a:p>
                  </a:txBody>
                  <a:tcPr horzOverflow="overflow">
                    <a:lnL cap="flat">
                      <a:noFill/>
                    </a:lnL>
                    <a:lnR>
                      <a:noFill/>
                    </a:lnR>
                    <a:lnT cap="flat">
                      <a:noFill/>
                    </a:lnT>
                    <a:lnB>
                      <a:noFill/>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SimSun"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SimSun"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SimSun"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Tahoma" panose="020B0604030504040204" pitchFamily="34" charset="0"/>
                          <a:ea typeface="SimSun" panose="02010600030101010101" pitchFamily="2" charset="-122"/>
                        </a:rPr>
                        <a:t>0</a:t>
                      </a:r>
                    </a:p>
                  </a:txBody>
                  <a:tcPr horzOverflow="overflow">
                    <a:lnL>
                      <a:noFill/>
                    </a:lnL>
                    <a:lnR>
                      <a:noFill/>
                    </a:lnR>
                    <a:lnT cap="flat">
                      <a:noFill/>
                    </a:lnT>
                    <a:lnB>
                      <a:noFill/>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SimSun"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SimSun"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SimSun"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Tahoma" panose="020B0604030504040204" pitchFamily="34" charset="0"/>
                          <a:ea typeface="SimSun" panose="02010600030101010101" pitchFamily="2" charset="-122"/>
                        </a:rPr>
                        <a:t>1</a:t>
                      </a:r>
                    </a:p>
                  </a:txBody>
                  <a:tcPr horzOverflow="overflow">
                    <a:lnL>
                      <a:noFill/>
                    </a:lnL>
                    <a:lnR>
                      <a:noFill/>
                    </a:lnR>
                    <a:lnT cap="flat">
                      <a:noFill/>
                    </a:lnT>
                    <a:lnB>
                      <a:noFill/>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SimSun"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SimSun"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SimSun"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0" i="0" u="none" strike="noStrike" cap="none" normalizeH="0" baseline="0" dirty="0" smtClean="0">
                          <a:ln>
                            <a:noFill/>
                          </a:ln>
                          <a:solidFill>
                            <a:schemeClr val="tx1"/>
                          </a:solidFill>
                          <a:effectLst/>
                          <a:latin typeface="Tahoma" panose="020B0604030504040204" pitchFamily="34" charset="0"/>
                          <a:ea typeface="SimSun" panose="02010600030101010101" pitchFamily="2" charset="-122"/>
                        </a:rPr>
                        <a:t>0</a:t>
                      </a:r>
                    </a:p>
                  </a:txBody>
                  <a:tcPr horzOverflow="overflow">
                    <a:lnL>
                      <a:noFill/>
                    </a:lnL>
                    <a:lnR>
                      <a:noFill/>
                    </a:lnR>
                    <a:lnT cap="flat">
                      <a:noFill/>
                    </a:lnT>
                    <a:lnB>
                      <a:noFill/>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SimSun"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SimSun"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SimSun"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Tahoma" panose="020B0604030504040204" pitchFamily="34" charset="0"/>
                          <a:ea typeface="SimSun" panose="02010600030101010101" pitchFamily="2" charset="-122"/>
                        </a:rPr>
                        <a:t>1</a:t>
                      </a:r>
                    </a:p>
                  </a:txBody>
                  <a:tcPr horzOverflow="overflow">
                    <a:lnL>
                      <a:noFill/>
                    </a:lnL>
                    <a:lnR>
                      <a:noFill/>
                    </a:lnR>
                    <a:lnT cap="flat">
                      <a:noFill/>
                    </a:lnT>
                    <a:lnB>
                      <a:noFill/>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SimSun"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SimSun"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SimSun"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Tahoma" panose="020B0604030504040204" pitchFamily="34" charset="0"/>
                          <a:ea typeface="SimSun" panose="02010600030101010101" pitchFamily="2" charset="-122"/>
                        </a:rPr>
                        <a:t>0</a:t>
                      </a:r>
                    </a:p>
                  </a:txBody>
                  <a:tcPr horzOverflow="overflow">
                    <a:lnL>
                      <a:noFill/>
                    </a:lnL>
                    <a:lnR cap="flat">
                      <a:noFill/>
                    </a:lnR>
                    <a:lnT cap="flat">
                      <a:noFill/>
                    </a:lnT>
                    <a:lnB>
                      <a:noFill/>
                    </a:lnB>
                    <a:lnTlToBr>
                      <a:noFill/>
                    </a:lnTlToBr>
                    <a:lnBlToTr>
                      <a:noFill/>
                    </a:lnBlToTr>
                    <a:noFill/>
                  </a:tcPr>
                </a:tc>
              </a:tr>
              <a:tr h="254000">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SimSun"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SimSun"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SimSun"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Tahoma" panose="020B0604030504040204" pitchFamily="34" charset="0"/>
                          <a:ea typeface="SimSun" panose="02010600030101010101" pitchFamily="2" charset="-122"/>
                        </a:rPr>
                        <a:t>0</a:t>
                      </a:r>
                    </a:p>
                  </a:txBody>
                  <a:tcPr horzOverflow="overflow">
                    <a:lnL cap="flat">
                      <a:noFill/>
                    </a:lnL>
                    <a:lnR>
                      <a:noFill/>
                    </a:lnR>
                    <a:lnT>
                      <a:noFill/>
                    </a:lnT>
                    <a:lnB>
                      <a:noFill/>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SimSun"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SimSun"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SimSun"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Tahoma" panose="020B0604030504040204" pitchFamily="34" charset="0"/>
                          <a:ea typeface="SimSun" panose="02010600030101010101" pitchFamily="2" charset="-122"/>
                        </a:rPr>
                        <a:t>1</a:t>
                      </a:r>
                    </a:p>
                  </a:txBody>
                  <a:tcPr horzOverflow="overflow">
                    <a:lnL>
                      <a:noFill/>
                    </a:lnL>
                    <a:lnR>
                      <a:noFill/>
                    </a:lnR>
                    <a:lnT>
                      <a:noFill/>
                    </a:lnT>
                    <a:lnB>
                      <a:noFill/>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SimSun"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SimSun"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SimSun"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Tahoma" panose="020B0604030504040204" pitchFamily="34" charset="0"/>
                          <a:ea typeface="SimSun" panose="02010600030101010101" pitchFamily="2" charset="-122"/>
                        </a:rPr>
                        <a:t>0</a:t>
                      </a:r>
                    </a:p>
                  </a:txBody>
                  <a:tcPr horzOverflow="overflow">
                    <a:lnL>
                      <a:noFill/>
                    </a:lnL>
                    <a:lnR>
                      <a:noFill/>
                    </a:lnR>
                    <a:lnT>
                      <a:noFill/>
                    </a:lnT>
                    <a:lnB>
                      <a:noFill/>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SimSun"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SimSun"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SimSun"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Tahoma" panose="020B0604030504040204" pitchFamily="34" charset="0"/>
                          <a:ea typeface="SimSun" panose="02010600030101010101" pitchFamily="2" charset="-122"/>
                        </a:rPr>
                        <a:t>0</a:t>
                      </a:r>
                    </a:p>
                  </a:txBody>
                  <a:tcPr horzOverflow="overflow">
                    <a:lnL>
                      <a:noFill/>
                    </a:lnL>
                    <a:lnR>
                      <a:noFill/>
                    </a:lnR>
                    <a:lnT>
                      <a:noFill/>
                    </a:lnT>
                    <a:lnB>
                      <a:noFill/>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SimSun"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SimSun"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SimSun"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Tahoma" panose="020B0604030504040204" pitchFamily="34" charset="0"/>
                          <a:ea typeface="SimSun" panose="02010600030101010101" pitchFamily="2" charset="-122"/>
                        </a:rPr>
                        <a:t>1</a:t>
                      </a:r>
                    </a:p>
                  </a:txBody>
                  <a:tcPr horzOverflow="overflow">
                    <a:lnL>
                      <a:noFill/>
                    </a:lnL>
                    <a:lnR>
                      <a:noFill/>
                    </a:lnR>
                    <a:lnT>
                      <a:noFill/>
                    </a:lnT>
                    <a:lnB>
                      <a:noFill/>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SimSun"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SimSun"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SimSun"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Tahoma" panose="020B0604030504040204" pitchFamily="34" charset="0"/>
                          <a:ea typeface="SimSun" panose="02010600030101010101" pitchFamily="2" charset="-122"/>
                        </a:rPr>
                        <a:t>1</a:t>
                      </a:r>
                    </a:p>
                  </a:txBody>
                  <a:tcPr horzOverflow="overflow">
                    <a:lnL>
                      <a:noFill/>
                    </a:lnL>
                    <a:lnR cap="flat">
                      <a:noFill/>
                    </a:lnR>
                    <a:lnT>
                      <a:noFill/>
                    </a:lnT>
                    <a:lnB>
                      <a:noFill/>
                    </a:lnB>
                    <a:lnTlToBr>
                      <a:noFill/>
                    </a:lnTlToBr>
                    <a:lnBlToTr>
                      <a:noFill/>
                    </a:lnBlToTr>
                    <a:noFill/>
                  </a:tcPr>
                </a:tc>
              </a:tr>
              <a:tr h="587375">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SimSun"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SimSun"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SimSun"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Tahoma" panose="020B0604030504040204" pitchFamily="34" charset="0"/>
                          <a:ea typeface="SimSun" panose="02010600030101010101" pitchFamily="2" charset="-122"/>
                        </a:rPr>
                        <a:t>1</a:t>
                      </a:r>
                    </a:p>
                  </a:txBody>
                  <a:tcPr horzOverflow="overflow">
                    <a:lnL cap="flat">
                      <a:noFill/>
                    </a:lnL>
                    <a:lnR>
                      <a:noFill/>
                    </a:lnR>
                    <a:lnT>
                      <a:noFill/>
                    </a:lnT>
                    <a:lnB cap="flat">
                      <a:noFill/>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SimSun"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SimSun"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SimSun"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Tahoma" panose="020B0604030504040204" pitchFamily="34" charset="0"/>
                          <a:ea typeface="SimSun" panose="02010600030101010101" pitchFamily="2" charset="-122"/>
                        </a:rPr>
                        <a:t>1</a:t>
                      </a:r>
                    </a:p>
                  </a:txBody>
                  <a:tcPr horzOverflow="overflow">
                    <a:lnL>
                      <a:noFill/>
                    </a:lnL>
                    <a:lnR>
                      <a:noFill/>
                    </a:lnR>
                    <a:lnT>
                      <a:noFill/>
                    </a:lnT>
                    <a:lnB cap="flat">
                      <a:noFill/>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SimSun"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SimSun"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SimSun"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Tahoma" panose="020B0604030504040204" pitchFamily="34" charset="0"/>
                          <a:ea typeface="SimSun" panose="02010600030101010101" pitchFamily="2" charset="-122"/>
                        </a:rPr>
                        <a:t>1</a:t>
                      </a:r>
                    </a:p>
                  </a:txBody>
                  <a:tcPr horzOverflow="overflow">
                    <a:lnL>
                      <a:noFill/>
                    </a:lnL>
                    <a:lnR>
                      <a:noFill/>
                    </a:lnR>
                    <a:lnT>
                      <a:noFill/>
                    </a:lnT>
                    <a:lnB cap="flat">
                      <a:noFill/>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SimSun"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SimSun"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SimSun"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0" i="0" u="none" strike="noStrike" cap="none" normalizeH="0" baseline="0" dirty="0" smtClean="0">
                          <a:ln>
                            <a:noFill/>
                          </a:ln>
                          <a:solidFill>
                            <a:schemeClr val="tx1"/>
                          </a:solidFill>
                          <a:effectLst/>
                          <a:latin typeface="Tahoma" panose="020B0604030504040204" pitchFamily="34" charset="0"/>
                          <a:ea typeface="SimSun" panose="02010600030101010101" pitchFamily="2" charset="-122"/>
                        </a:rPr>
                        <a:t>1</a:t>
                      </a:r>
                    </a:p>
                  </a:txBody>
                  <a:tcPr horzOverflow="overflow">
                    <a:lnL>
                      <a:noFill/>
                    </a:lnL>
                    <a:lnR>
                      <a:noFill/>
                    </a:lnR>
                    <a:lnT>
                      <a:noFill/>
                    </a:lnT>
                    <a:lnB cap="flat">
                      <a:noFill/>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SimSun"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SimSun"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SimSun"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Tahoma" panose="020B0604030504040204" pitchFamily="34" charset="0"/>
                          <a:ea typeface="SimSun" panose="02010600030101010101" pitchFamily="2" charset="-122"/>
                        </a:rPr>
                        <a:t>0</a:t>
                      </a:r>
                    </a:p>
                  </a:txBody>
                  <a:tcPr horzOverflow="overflow">
                    <a:lnL>
                      <a:noFill/>
                    </a:lnL>
                    <a:lnR>
                      <a:noFill/>
                    </a:lnR>
                    <a:lnT>
                      <a:noFill/>
                    </a:lnT>
                    <a:lnB cap="flat">
                      <a:noFill/>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SimSun"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SimSun"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SimSun"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SimSun"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0" i="0" u="none" strike="noStrike" cap="none" normalizeH="0" baseline="0" dirty="0" smtClean="0">
                          <a:ln>
                            <a:noFill/>
                          </a:ln>
                          <a:solidFill>
                            <a:schemeClr val="tx1"/>
                          </a:solidFill>
                          <a:effectLst/>
                          <a:latin typeface="Tahoma" panose="020B0604030504040204" pitchFamily="34" charset="0"/>
                          <a:ea typeface="SimSun" panose="02010600030101010101" pitchFamily="2" charset="-122"/>
                        </a:rPr>
                        <a:t>1</a:t>
                      </a:r>
                    </a:p>
                  </a:txBody>
                  <a:tcPr horzOverflow="overflow">
                    <a:lnL>
                      <a:noFill/>
                    </a:lnL>
                    <a:lnR cap="flat">
                      <a:noFill/>
                    </a:lnR>
                    <a:lnT>
                      <a:noFill/>
                    </a:lnT>
                    <a:lnB cap="flat">
                      <a:noFill/>
                    </a:lnB>
                    <a:lnTlToBr>
                      <a:noFill/>
                    </a:lnTlToBr>
                    <a:lnBlToTr>
                      <a:noFill/>
                    </a:lnBlToTr>
                    <a:noFill/>
                  </a:tcPr>
                </a:tc>
              </a:tr>
            </a:tbl>
          </a:graphicData>
        </a:graphic>
      </p:graphicFrame>
      <p:sp>
        <p:nvSpPr>
          <p:cNvPr id="237679" name="Line 111"/>
          <p:cNvSpPr>
            <a:spLocks noChangeShapeType="1"/>
          </p:cNvSpPr>
          <p:nvPr/>
        </p:nvSpPr>
        <p:spPr bwMode="auto">
          <a:xfrm>
            <a:off x="3886200" y="4105274"/>
            <a:ext cx="3886200"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237680" name="Text Box 112"/>
          <p:cNvSpPr txBox="1">
            <a:spLocks noChangeArrowheads="1"/>
          </p:cNvSpPr>
          <p:nvPr/>
        </p:nvSpPr>
        <p:spPr bwMode="auto">
          <a:xfrm>
            <a:off x="3810000" y="3767137"/>
            <a:ext cx="38100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lang="en-US" altLang="zh-CN"/>
              <a:t>+</a:t>
            </a:r>
          </a:p>
        </p:txBody>
      </p:sp>
    </p:spTree>
    <p:extLst>
      <p:ext uri="{BB962C8B-B14F-4D97-AF65-F5344CB8AC3E}">
        <p14:creationId xmlns:p14="http://schemas.microsoft.com/office/powerpoint/2010/main" xmlns="" val="264334018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1260</TotalTime>
  <Words>2679</Words>
  <Application>Microsoft Office PowerPoint</Application>
  <PresentationFormat>Custom</PresentationFormat>
  <Paragraphs>549</Paragraphs>
  <Slides>48</Slides>
  <Notes>12</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48</vt:i4>
      </vt:variant>
    </vt:vector>
  </HeadingPairs>
  <TitlesOfParts>
    <vt:vector size="50" baseType="lpstr">
      <vt:lpstr>Office Theme</vt:lpstr>
      <vt:lpstr>Equation</vt:lpstr>
      <vt:lpstr>Binary Arithmetic Addition &amp; Subtraction </vt:lpstr>
      <vt:lpstr>Binary Data in your life</vt:lpstr>
      <vt:lpstr>Computer Arithmetic</vt:lpstr>
      <vt:lpstr>Introduction to Binary Arithmetic</vt:lpstr>
      <vt:lpstr>Addition (decimal)</vt:lpstr>
      <vt:lpstr>Addition (binary)</vt:lpstr>
      <vt:lpstr>Binary Addition</vt:lpstr>
      <vt:lpstr>Binary Addition</vt:lpstr>
      <vt:lpstr>Binary Addition</vt:lpstr>
      <vt:lpstr>Addition Practice</vt:lpstr>
      <vt:lpstr>Overflow</vt:lpstr>
      <vt:lpstr>Why overflow happens</vt:lpstr>
      <vt:lpstr>Addition Practice (2)</vt:lpstr>
      <vt:lpstr>Representing numbers (ints)</vt:lpstr>
      <vt:lpstr>Representing numbers (ints)</vt:lpstr>
      <vt:lpstr>Representing Negative Numbers</vt:lpstr>
      <vt:lpstr>Sign Magnitude</vt:lpstr>
      <vt:lpstr>Sign Magnitude</vt:lpstr>
      <vt:lpstr>Difficulties with Sign Magnitude</vt:lpstr>
      <vt:lpstr>One’s complement</vt:lpstr>
      <vt:lpstr>One’s Complement</vt:lpstr>
      <vt:lpstr>One’s Complement</vt:lpstr>
      <vt:lpstr>One’s Complement</vt:lpstr>
      <vt:lpstr>Two’s Complement</vt:lpstr>
      <vt:lpstr>Two’s Complement cont…</vt:lpstr>
      <vt:lpstr>Calculating Two’s Complement</vt:lpstr>
      <vt:lpstr>Calculating Two’s Complement</vt:lpstr>
      <vt:lpstr>Binary Subtraction Using Complements</vt:lpstr>
      <vt:lpstr>Smaller Number from Larger One</vt:lpstr>
      <vt:lpstr>Smaller Number from Larger One</vt:lpstr>
      <vt:lpstr>Smaller Number from Larger One</vt:lpstr>
      <vt:lpstr>Smaller Number from Larger One</vt:lpstr>
      <vt:lpstr>Larger Number from Smaller One</vt:lpstr>
      <vt:lpstr>Larger Number from Smaller One</vt:lpstr>
      <vt:lpstr>Larger Number from Smaller One</vt:lpstr>
      <vt:lpstr>Larger Number from Smaller One</vt:lpstr>
      <vt:lpstr>Practice Exercises</vt:lpstr>
      <vt:lpstr>Addition of 2’s complement binary numbers</vt:lpstr>
      <vt:lpstr>Addition of 2’s complement binary numbers</vt:lpstr>
      <vt:lpstr>Slide 40</vt:lpstr>
      <vt:lpstr>Addition of 2’s complement binary numbers</vt:lpstr>
      <vt:lpstr>Addition of 2’s complement binary numbers</vt:lpstr>
      <vt:lpstr>Overflow and Carry Conditions for 4 bit numbers</vt:lpstr>
      <vt:lpstr>More Overflow and Carry (on 8 bit words)</vt:lpstr>
      <vt:lpstr>More Overflow and Carry (on 8 bit words)</vt:lpstr>
      <vt:lpstr>More Overflow and Carry (on 8 bit words)</vt:lpstr>
      <vt:lpstr>More Overflow and Carry (on 8 bit words)</vt:lpstr>
      <vt:lpstr>Thank you!  Any Questions?</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dc:title>
  <dc:creator>Tafseer</dc:creator>
  <cp:lastModifiedBy>Windows User</cp:lastModifiedBy>
  <cp:revision>80</cp:revision>
  <dcterms:created xsi:type="dcterms:W3CDTF">2018-01-06T17:42:27Z</dcterms:created>
  <dcterms:modified xsi:type="dcterms:W3CDTF">2019-01-14T05:32:02Z</dcterms:modified>
</cp:coreProperties>
</file>