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654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AD731-A7A5-4AA8-AE33-954362E037F3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695F2-3E9B-4247-BFB3-BCE04FDAF4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6F90-45B7-42D7-B825-1911FCF7B7F5}" type="datetime1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3A5D-30D8-4EE8-9048-A67F2D575D37}" type="datetime1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73FC-9E53-4012-9220-D32936096DBE}" type="datetime1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B43A-15B9-4EF9-B349-E61F3D3EBE0A}" type="datetime1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34CF-1D80-48E4-8053-C9DED7DD8A74}" type="datetime1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B7B-3532-43DB-B763-D586CEDA0098}" type="datetime1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8231-0BB7-47CB-B2E5-735D6035A64D}" type="datetime1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09F1-1686-48CD-B423-49303571F960}" type="datetime1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C867-6331-437A-A559-74DEE0FDC590}" type="datetime1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03B3-A091-4870-9DCF-97B14DAAFEC0}" type="datetime1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E5FA-AB89-4857-A24D-0673BB0E1A12}" type="datetime1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EE0B1-C109-4F72-85B2-EE5E5C26E89D}" type="datetime1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Solving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1108 </a:t>
            </a:r>
          </a:p>
          <a:p>
            <a:r>
              <a:rPr lang="en-US" dirty="0" smtClean="0"/>
              <a:t>Introduction to Computer Systems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86CE-91F9-47E3-918D-FB78A304170C}" type="datetime1">
              <a:rPr lang="en-US" smtClean="0"/>
              <a:t>3/11/2019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19400" cy="868362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Perfect </a:t>
            </a:r>
            <a:r>
              <a:rPr lang="en-US" sz="2800" b="1" u="sng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Number</a:t>
            </a:r>
            <a:endParaRPr lang="en-US" sz="2800" b="1" u="sng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29D0-5F3C-4B2F-8E38-3DA40CFD8E3E}" type="datetime1">
              <a:rPr lang="en-US" smtClean="0"/>
              <a:t>3/11/2019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122" name="Picture 2" descr="F:\CSE 1108 Funda\img\perfect-numb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9975" y="-22793"/>
            <a:ext cx="3171825" cy="65759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2819400" cy="944562"/>
          </a:xfrm>
        </p:spPr>
        <p:txBody>
          <a:bodyPr>
            <a:normAutofit fontScale="90000"/>
          </a:bodyPr>
          <a:lstStyle/>
          <a:p>
            <a:r>
              <a:rPr lang="en-US" sz="2800" b="1" u="sng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Armstrong </a:t>
            </a:r>
            <a:r>
              <a:rPr lang="en-US" sz="2800" b="1" u="sng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Number</a:t>
            </a:r>
            <a:endParaRPr lang="en-US" sz="2800" b="1" u="sng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B43A-15B9-4EF9-B349-E61F3D3EBE0A}" type="datetime1">
              <a:rPr lang="en-US" smtClean="0"/>
              <a:t>3/11/2019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146" name="Picture 2" descr="F:\CSE 1108 Funda\img\armstrong_flowchar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52400"/>
            <a:ext cx="6019800" cy="6255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3352800" cy="868362"/>
          </a:xfrm>
        </p:spPr>
        <p:txBody>
          <a:bodyPr>
            <a:normAutofit fontScale="90000"/>
          </a:bodyPr>
          <a:lstStyle/>
          <a:p>
            <a:r>
              <a:rPr lang="en-US" sz="2800" b="1" u="sng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Factorial of a </a:t>
            </a:r>
            <a:r>
              <a:rPr lang="en-US" sz="2800" b="1" u="sng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Number</a:t>
            </a:r>
            <a:endParaRPr lang="en-US" sz="2800" b="1" u="sng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B43A-15B9-4EF9-B349-E61F3D3EBE0A}" type="datetime1">
              <a:rPr lang="en-US" smtClean="0"/>
              <a:t>3/11/2019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170" name="Picture 2" descr="F:\CSE 1108 Funda\img\factorial_of_a_numb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9938" y="-33338"/>
            <a:ext cx="2709862" cy="69675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50838"/>
            <a:ext cx="2895600" cy="868362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Fibonacci </a:t>
            </a:r>
            <a:r>
              <a:rPr lang="en-US" sz="2800" b="1" u="sng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Series</a:t>
            </a:r>
            <a:endParaRPr lang="en-US" sz="2800" b="1" u="sng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B43A-15B9-4EF9-B349-E61F3D3EBE0A}" type="datetime1">
              <a:rPr lang="en-US" smtClean="0"/>
              <a:t>3/11/2019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194" name="Picture 2" descr="F:\CSE 1108 Funda\img\fibonacci-numbers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71800" y="0"/>
            <a:ext cx="3809999" cy="68548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4114800" cy="792162"/>
          </a:xfrm>
        </p:spPr>
        <p:txBody>
          <a:bodyPr>
            <a:normAutofit fontScale="90000"/>
          </a:bodyPr>
          <a:lstStyle/>
          <a:p>
            <a:r>
              <a:rPr lang="en-US" sz="2800" b="1" u="sng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Prime </a:t>
            </a:r>
            <a:r>
              <a:rPr lang="en-US" sz="2800" b="1" u="sng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Factor of </a:t>
            </a:r>
            <a:r>
              <a:rPr lang="en-US" sz="2800" b="1" u="sng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/>
            </a:r>
            <a:br>
              <a:rPr lang="en-US" sz="2800" b="1" u="sng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</a:br>
            <a:r>
              <a:rPr lang="en-US" sz="2800" b="1" u="sng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a </a:t>
            </a:r>
            <a:r>
              <a:rPr lang="en-US" sz="2800" b="1" u="sng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number</a:t>
            </a:r>
            <a:endParaRPr lang="en-US" sz="2800" b="1" u="sng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B43A-15B9-4EF9-B349-E61F3D3EBE0A}" type="datetime1">
              <a:rPr lang="en-US" smtClean="0"/>
              <a:t>3/11/2019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218" name="Picture 2" descr="F:\CSE 1108 Funda\img\primefactor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0"/>
            <a:ext cx="4533043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None/>
            </a:pPr>
            <a:r>
              <a:rPr lang="en-US" sz="2600" dirty="0" smtClean="0"/>
              <a:t>The </a:t>
            </a:r>
            <a:r>
              <a:rPr lang="en-US" sz="2600" dirty="0" smtClean="0"/>
              <a:t>algorithm is part of the blueprint or plan for the computer program, an algorithm is: An effective procedure for solving a class of problems in a finite number of steps. Every algorithm should have the following 5 characteristic feature: </a:t>
            </a:r>
          </a:p>
          <a:p>
            <a:pPr lvl="1" algn="just"/>
            <a:r>
              <a:rPr lang="en-US" sz="2200" dirty="0" smtClean="0"/>
              <a:t> </a:t>
            </a:r>
            <a:r>
              <a:rPr lang="en-US" sz="2200" dirty="0" smtClean="0"/>
              <a:t>Input </a:t>
            </a:r>
          </a:p>
          <a:p>
            <a:pPr lvl="1" algn="just"/>
            <a:r>
              <a:rPr lang="en-US" sz="2200" dirty="0" smtClean="0"/>
              <a:t> </a:t>
            </a:r>
            <a:r>
              <a:rPr lang="en-US" sz="2200" dirty="0" smtClean="0"/>
              <a:t>Output </a:t>
            </a:r>
          </a:p>
          <a:p>
            <a:pPr lvl="1" algn="just"/>
            <a:r>
              <a:rPr lang="en-US" sz="2200" dirty="0" smtClean="0"/>
              <a:t> </a:t>
            </a:r>
            <a:r>
              <a:rPr lang="en-US" sz="2200" dirty="0" smtClean="0"/>
              <a:t>Definiteness </a:t>
            </a:r>
          </a:p>
          <a:p>
            <a:pPr lvl="1" algn="just"/>
            <a:r>
              <a:rPr lang="en-US" sz="2200" dirty="0" smtClean="0"/>
              <a:t> </a:t>
            </a:r>
            <a:r>
              <a:rPr lang="en-US" sz="2200" dirty="0" smtClean="0"/>
              <a:t>Effectiveness </a:t>
            </a:r>
          </a:p>
          <a:p>
            <a:pPr lvl="1" algn="just"/>
            <a:r>
              <a:rPr lang="en-US" sz="2200" dirty="0" smtClean="0"/>
              <a:t> </a:t>
            </a:r>
            <a:r>
              <a:rPr lang="en-US" sz="2200" dirty="0" smtClean="0"/>
              <a:t>Termination </a:t>
            </a:r>
          </a:p>
          <a:p>
            <a:pPr algn="just"/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46188-2775-49DE-9889-846BFE5B527C}" type="datetime1">
              <a:rPr lang="en-US" smtClean="0"/>
              <a:t>3/11/2019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/>
              <a:t>One of the simplest algorithms is to find the largest number in an (unsorted) list of numbers</a:t>
            </a:r>
            <a:r>
              <a:rPr lang="en-US" sz="2800" dirty="0" smtClean="0"/>
              <a:t>.</a:t>
            </a:r>
          </a:p>
          <a:p>
            <a:pPr algn="just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676400" y="2362200"/>
            <a:ext cx="5943600" cy="403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 smtClean="0">
                <a:solidFill>
                  <a:srgbClr val="002060"/>
                </a:solidFill>
              </a:rPr>
              <a:t>Algorithm </a:t>
            </a:r>
            <a:r>
              <a:rPr lang="en-US" sz="2400" b="1" dirty="0" smtClean="0">
                <a:solidFill>
                  <a:srgbClr val="002060"/>
                </a:solidFill>
              </a:rPr>
              <a:t>Largest Number 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2060"/>
                </a:solidFill>
              </a:rPr>
              <a:t>Input: </a:t>
            </a:r>
            <a:r>
              <a:rPr lang="en-US" sz="2400" dirty="0" smtClean="0">
                <a:solidFill>
                  <a:srgbClr val="002060"/>
                </a:solidFill>
              </a:rPr>
              <a:t>A non-empty list of numbers </a:t>
            </a:r>
            <a:r>
              <a:rPr lang="en-US" sz="2400" i="1" dirty="0" smtClean="0">
                <a:solidFill>
                  <a:srgbClr val="002060"/>
                </a:solidFill>
              </a:rPr>
              <a:t>L.</a:t>
            </a:r>
            <a:r>
              <a:rPr lang="en-US" sz="2400" b="1" i="1" dirty="0" smtClean="0">
                <a:solidFill>
                  <a:srgbClr val="002060"/>
                </a:solidFill>
              </a:rPr>
              <a:t> </a:t>
            </a:r>
          </a:p>
          <a:p>
            <a:pPr algn="just"/>
            <a:r>
              <a:rPr lang="en-US" sz="2400" b="1" dirty="0" smtClean="0">
                <a:solidFill>
                  <a:srgbClr val="002060"/>
                </a:solidFill>
              </a:rPr>
              <a:t>Output: </a:t>
            </a:r>
            <a:r>
              <a:rPr lang="en-US" sz="2400" dirty="0" smtClean="0">
                <a:solidFill>
                  <a:srgbClr val="002060"/>
                </a:solidFill>
              </a:rPr>
              <a:t>The </a:t>
            </a:r>
            <a:r>
              <a:rPr lang="en-US" sz="2400" i="1" dirty="0" smtClean="0">
                <a:solidFill>
                  <a:srgbClr val="002060"/>
                </a:solidFill>
              </a:rPr>
              <a:t>largest number </a:t>
            </a:r>
            <a:r>
              <a:rPr lang="en-US" sz="2400" dirty="0" smtClean="0">
                <a:solidFill>
                  <a:srgbClr val="002060"/>
                </a:solidFill>
              </a:rPr>
              <a:t>in the list</a:t>
            </a:r>
            <a:r>
              <a:rPr lang="en-US" sz="2400" i="1" dirty="0" smtClean="0">
                <a:solidFill>
                  <a:srgbClr val="002060"/>
                </a:solidFill>
              </a:rPr>
              <a:t> L.</a:t>
            </a:r>
            <a:r>
              <a:rPr lang="en-US" sz="2400" b="1" i="1" dirty="0" smtClean="0">
                <a:solidFill>
                  <a:srgbClr val="002060"/>
                </a:solidFill>
              </a:rPr>
              <a:t> </a:t>
            </a:r>
          </a:p>
          <a:p>
            <a:pPr algn="just"/>
            <a:endParaRPr lang="en-US" sz="2400" dirty="0" smtClean="0">
              <a:solidFill>
                <a:srgbClr val="002060"/>
              </a:solidFill>
            </a:endParaRPr>
          </a:p>
          <a:p>
            <a:pPr lvl="1" algn="just"/>
            <a:r>
              <a:rPr lang="en-US" sz="2400" dirty="0" smtClean="0">
                <a:solidFill>
                  <a:srgbClr val="002060"/>
                </a:solidFill>
              </a:rPr>
              <a:t>1</a:t>
            </a:r>
            <a:r>
              <a:rPr lang="en-US" sz="2400" dirty="0" smtClean="0">
                <a:solidFill>
                  <a:srgbClr val="002060"/>
                </a:solidFill>
              </a:rPr>
              <a:t>) largest ← </a:t>
            </a:r>
            <a:r>
              <a:rPr lang="en-US" sz="2400" b="1" dirty="0" smtClean="0">
                <a:solidFill>
                  <a:srgbClr val="002060"/>
                </a:solidFill>
              </a:rPr>
              <a:t>L</a:t>
            </a:r>
            <a:r>
              <a:rPr lang="en-US" sz="2400" b="1" baseline="-25000" dirty="0" smtClean="0">
                <a:solidFill>
                  <a:srgbClr val="002060"/>
                </a:solidFill>
              </a:rPr>
              <a:t>0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</a:p>
          <a:p>
            <a:pPr lvl="1" algn="just"/>
            <a:r>
              <a:rPr lang="en-US" sz="2400" dirty="0" smtClean="0">
                <a:solidFill>
                  <a:srgbClr val="002060"/>
                </a:solidFill>
              </a:rPr>
              <a:t>2) for </a:t>
            </a:r>
            <a:r>
              <a:rPr lang="en-US" sz="2400" dirty="0" smtClean="0">
                <a:solidFill>
                  <a:srgbClr val="002060"/>
                </a:solidFill>
              </a:rPr>
              <a:t>each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i="1" dirty="0" smtClean="0">
                <a:solidFill>
                  <a:srgbClr val="002060"/>
                </a:solidFill>
              </a:rPr>
              <a:t>item </a:t>
            </a:r>
            <a:r>
              <a:rPr lang="en-US" sz="2400" dirty="0" smtClean="0">
                <a:solidFill>
                  <a:srgbClr val="002060"/>
                </a:solidFill>
              </a:rPr>
              <a:t>in </a:t>
            </a:r>
            <a:r>
              <a:rPr lang="en-US" sz="2400" dirty="0" smtClean="0">
                <a:solidFill>
                  <a:srgbClr val="002060"/>
                </a:solidFill>
              </a:rPr>
              <a:t>the list</a:t>
            </a:r>
            <a:r>
              <a:rPr lang="en-US" sz="2400" b="1" i="1" dirty="0" smtClean="0">
                <a:solidFill>
                  <a:srgbClr val="002060"/>
                </a:solidFill>
              </a:rPr>
              <a:t> L, </a:t>
            </a:r>
            <a:r>
              <a:rPr lang="en-US" sz="2400" i="1" dirty="0" smtClean="0">
                <a:solidFill>
                  <a:srgbClr val="002060"/>
                </a:solidFill>
              </a:rPr>
              <a:t>do</a:t>
            </a:r>
            <a:r>
              <a:rPr lang="en-US" sz="2400" b="1" i="1" dirty="0" smtClean="0">
                <a:solidFill>
                  <a:srgbClr val="002060"/>
                </a:solidFill>
              </a:rPr>
              <a:t> </a:t>
            </a:r>
          </a:p>
          <a:p>
            <a:pPr lvl="1" algn="just"/>
            <a:r>
              <a:rPr lang="en-US" sz="2400" dirty="0" smtClean="0">
                <a:solidFill>
                  <a:srgbClr val="002060"/>
                </a:solidFill>
              </a:rPr>
              <a:t>3) </a:t>
            </a:r>
            <a:r>
              <a:rPr lang="en-US" sz="2400" dirty="0" smtClean="0">
                <a:solidFill>
                  <a:srgbClr val="002060"/>
                </a:solidFill>
              </a:rPr>
              <a:t>if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i="1" dirty="0" smtClean="0">
                <a:solidFill>
                  <a:srgbClr val="002060"/>
                </a:solidFill>
              </a:rPr>
              <a:t>item&gt;largest</a:t>
            </a:r>
            <a:r>
              <a:rPr lang="en-US" sz="2400" b="1" i="1" dirty="0" smtClean="0">
                <a:solidFill>
                  <a:srgbClr val="002060"/>
                </a:solidFill>
              </a:rPr>
              <a:t>, </a:t>
            </a:r>
            <a:r>
              <a:rPr lang="en-US" sz="2400" i="1" dirty="0" smtClean="0">
                <a:solidFill>
                  <a:srgbClr val="002060"/>
                </a:solidFill>
              </a:rPr>
              <a:t>then</a:t>
            </a:r>
            <a:r>
              <a:rPr lang="en-US" sz="2400" b="1" i="1" dirty="0" smtClean="0">
                <a:solidFill>
                  <a:srgbClr val="002060"/>
                </a:solidFill>
              </a:rPr>
              <a:t> </a:t>
            </a:r>
          </a:p>
          <a:p>
            <a:pPr lvl="1" algn="just"/>
            <a:r>
              <a:rPr lang="en-US" sz="2400" dirty="0" smtClean="0">
                <a:solidFill>
                  <a:srgbClr val="002060"/>
                </a:solidFill>
              </a:rPr>
              <a:t>4) </a:t>
            </a:r>
            <a:r>
              <a:rPr lang="en-US" sz="2400" i="1" dirty="0" smtClean="0">
                <a:solidFill>
                  <a:srgbClr val="002060"/>
                </a:solidFill>
              </a:rPr>
              <a:t>largest ← item </a:t>
            </a:r>
          </a:p>
          <a:p>
            <a:pPr lvl="1" algn="just"/>
            <a:r>
              <a:rPr lang="en-US" sz="2400" dirty="0" smtClean="0">
                <a:solidFill>
                  <a:srgbClr val="002060"/>
                </a:solidFill>
              </a:rPr>
              <a:t>5) </a:t>
            </a:r>
            <a:r>
              <a:rPr lang="en-US" sz="2400" dirty="0" smtClean="0">
                <a:solidFill>
                  <a:srgbClr val="002060"/>
                </a:solidFill>
              </a:rPr>
              <a:t>return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i="1" dirty="0" smtClean="0">
                <a:solidFill>
                  <a:srgbClr val="002060"/>
                </a:solidFill>
              </a:rPr>
              <a:t>largest </a:t>
            </a:r>
            <a:endParaRPr lang="en-US" sz="2400" b="1" i="1" dirty="0" smtClean="0">
              <a:solidFill>
                <a:srgbClr val="002060"/>
              </a:solidFill>
            </a:endParaRPr>
          </a:p>
          <a:p>
            <a:pPr algn="just"/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39A7-EF5A-4F02-86FA-2FE69F423EFA}" type="datetime1">
              <a:rPr lang="en-US" smtClean="0"/>
              <a:t>3/11/2019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The </a:t>
            </a:r>
            <a:r>
              <a:rPr lang="en-US" b="1" dirty="0" smtClean="0"/>
              <a:t>flowchart</a:t>
            </a:r>
            <a:r>
              <a:rPr lang="en-US" dirty="0" smtClean="0"/>
              <a:t> is a means of visually presenting the flow of control through an information processing systems, the operations performed within the system and the sequence in which they are performed. </a:t>
            </a:r>
          </a:p>
          <a:p>
            <a:pPr algn="just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878D-87E3-412C-B8C8-430093F1AE89}" type="datetime1">
              <a:rPr lang="en-US" smtClean="0"/>
              <a:t>3/11/2019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/>
              <a:t>Flowcharts are usually drawn using some symbols; some standard symbols, which are frequently required for flowcharting many computer programs are shown </a:t>
            </a:r>
            <a:r>
              <a:rPr lang="en-US" sz="2800" dirty="0" smtClean="0"/>
              <a:t>below:</a:t>
            </a: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819400"/>
            <a:ext cx="711679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052DC-0E79-4085-9FD0-92E5E5675A6F}" type="datetime1">
              <a:rPr lang="en-US" smtClean="0"/>
              <a:t>3/11/2019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None/>
            </a:pPr>
            <a:r>
              <a:rPr lang="en-US" b="1" u="sng" dirty="0" smtClean="0"/>
              <a:t>Flow Chart to find largest of </a:t>
            </a:r>
            <a:r>
              <a:rPr lang="en-US" b="1" u="sng" dirty="0" smtClean="0"/>
              <a:t>two numbers:</a:t>
            </a:r>
            <a:endParaRPr lang="en-US" b="1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8431" y="2128838"/>
            <a:ext cx="4535769" cy="358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5413-FBDB-455C-B685-2170639FC08E}" type="datetime1">
              <a:rPr lang="en-US" smtClean="0"/>
              <a:t>3/11/2019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/>
              <a:t>Write </a:t>
            </a:r>
            <a:r>
              <a:rPr lang="en-US" sz="2800" dirty="0" smtClean="0"/>
              <a:t>following algorithms </a:t>
            </a:r>
            <a:r>
              <a:rPr lang="en-US" sz="2800" dirty="0" smtClean="0"/>
              <a:t>in </a:t>
            </a:r>
            <a:r>
              <a:rPr lang="en-US" sz="2800" dirty="0" smtClean="0"/>
              <a:t>the </a:t>
            </a:r>
            <a:r>
              <a:rPr lang="en-US" sz="2800" dirty="0" smtClean="0"/>
              <a:t>form of a </a:t>
            </a:r>
            <a:r>
              <a:rPr lang="en-US" sz="2800" dirty="0" smtClean="0"/>
              <a:t>flowcharts:</a:t>
            </a:r>
          </a:p>
          <a:p>
            <a:pPr algn="just">
              <a:buNone/>
            </a:pPr>
            <a:endParaRPr lang="en-US" sz="2800" dirty="0" smtClean="0"/>
          </a:p>
          <a:p>
            <a:pPr marL="914400" lvl="1" indent="-514350" algn="just">
              <a:buFont typeface="+mj-lt"/>
              <a:buAutoNum type="arabicPeriod"/>
            </a:pPr>
            <a:r>
              <a:rPr lang="en-US" sz="2400" dirty="0" smtClean="0"/>
              <a:t>Even-Odd Number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sz="2400" dirty="0" smtClean="0"/>
              <a:t>Prime Number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sz="2400" dirty="0" smtClean="0"/>
              <a:t>Perfect Number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sz="2400" dirty="0" smtClean="0"/>
              <a:t>Armstrong Number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sz="2400" dirty="0" smtClean="0"/>
              <a:t>Factorial of a Number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sz="2400" dirty="0" smtClean="0"/>
              <a:t>Fibonacci Series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sz="2400" dirty="0" smtClean="0"/>
              <a:t>Prime Factor of a number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6A612-F64F-47D6-98A7-C830E7D228F8}" type="datetime1">
              <a:rPr lang="en-US" smtClean="0"/>
              <a:t>3/11/2019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048000" cy="1143000"/>
          </a:xfrm>
        </p:spPr>
        <p:txBody>
          <a:bodyPr>
            <a:noAutofit/>
          </a:bodyPr>
          <a:lstStyle/>
          <a:p>
            <a:pPr marL="914400" lvl="1" indent="-514350"/>
            <a:r>
              <a:rPr lang="en-US" sz="2400" b="1" u="sng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Even-Odd Number</a:t>
            </a:r>
            <a:endParaRPr lang="en-US" sz="2400" b="1" u="sng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B644-F3C4-4BDC-8EBA-A3DE53E3E5D1}" type="datetime1">
              <a:rPr lang="en-US" smtClean="0"/>
              <a:t>3/11/2019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 descr="F:\CSE 1108 Funda\img\Odd-even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19769" y="1143000"/>
            <a:ext cx="6469185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514600" cy="1020762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Prime </a:t>
            </a:r>
            <a:r>
              <a:rPr lang="en-US" sz="2400" b="1" u="sng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Number</a:t>
            </a:r>
            <a:endParaRPr lang="en-US" sz="2400" b="1" u="sng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20DC-FFE9-409C-9B32-9BDAF50E47FC}" type="datetime1">
              <a:rPr lang="en-US" smtClean="0"/>
              <a:t>3/11/2019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 descr="F:\CSE 1108 Funda\img\prime-number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43350" y="-381000"/>
            <a:ext cx="4286250" cy="72866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282</Words>
  <Application>Microsoft Office PowerPoint</Application>
  <PresentationFormat>On-screen Show (4:3)</PresentationFormat>
  <Paragraphs>71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Problem Solving Techniques</vt:lpstr>
      <vt:lpstr>Algorithm</vt:lpstr>
      <vt:lpstr>Example</vt:lpstr>
      <vt:lpstr>Flowchart</vt:lpstr>
      <vt:lpstr>Slide 5</vt:lpstr>
      <vt:lpstr>Example</vt:lpstr>
      <vt:lpstr>EXERCISE</vt:lpstr>
      <vt:lpstr>Even-Odd Number</vt:lpstr>
      <vt:lpstr>Prime Number</vt:lpstr>
      <vt:lpstr>Perfect Number</vt:lpstr>
      <vt:lpstr>Armstrong Number</vt:lpstr>
      <vt:lpstr>Factorial of a Number</vt:lpstr>
      <vt:lpstr>Fibonacci Series</vt:lpstr>
      <vt:lpstr>Prime Factor of  a number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Techniques</dc:title>
  <dc:creator>HP</dc:creator>
  <cp:lastModifiedBy>Windows User</cp:lastModifiedBy>
  <cp:revision>7</cp:revision>
  <dcterms:created xsi:type="dcterms:W3CDTF">2006-08-16T00:00:00Z</dcterms:created>
  <dcterms:modified xsi:type="dcterms:W3CDTF">2019-03-11T06:42:36Z</dcterms:modified>
</cp:coreProperties>
</file>