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jpeg"/>
  <Override PartName="/ppt/media/image4.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2"/>
  </p:notesMasterIdLst>
  <p:sldIdLst>
    <p:sldId id="256" r:id="rId2"/>
    <p:sldId id="291" r:id="rId3"/>
    <p:sldId id="267" r:id="rId4"/>
    <p:sldId id="257" r:id="rId5"/>
    <p:sldId id="258" r:id="rId6"/>
    <p:sldId id="259" r:id="rId7"/>
    <p:sldId id="278" r:id="rId8"/>
    <p:sldId id="279" r:id="rId9"/>
    <p:sldId id="284" r:id="rId10"/>
    <p:sldId id="283" r:id="rId11"/>
    <p:sldId id="285" r:id="rId12"/>
    <p:sldId id="287" r:id="rId13"/>
    <p:sldId id="286" r:id="rId14"/>
    <p:sldId id="281" r:id="rId15"/>
    <p:sldId id="282" r:id="rId16"/>
    <p:sldId id="280" r:id="rId17"/>
    <p:sldId id="288" r:id="rId18"/>
    <p:sldId id="289" r:id="rId19"/>
    <p:sldId id="290"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C5910-1233-4491-AE43-C2A3206E8E16}" type="datetimeFigureOut">
              <a:rPr lang="en-US" smtClean="0"/>
              <a:t>28-Jan-22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B524F-0061-41BE-9B7A-56A3A8514329}" type="slidenum">
              <a:rPr lang="en-US" smtClean="0"/>
              <a:t>‹#›</a:t>
            </a:fld>
            <a:endParaRPr lang="en-US"/>
          </a:p>
        </p:txBody>
      </p:sp>
    </p:spTree>
    <p:extLst>
      <p:ext uri="{BB962C8B-B14F-4D97-AF65-F5344CB8AC3E}">
        <p14:creationId xmlns:p14="http://schemas.microsoft.com/office/powerpoint/2010/main" val="12260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0BE21C-5CDD-45D6-A075-6C6CA7F4A6D0}" type="datetime1">
              <a:rPr lang="en-US" smtClean="0"/>
              <a:t>28-Jan-22</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95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81FC7-F703-4342-A9EB-ECA2C6205A45}" type="datetime1">
              <a:rPr lang="en-US" smtClean="0"/>
              <a:t>28-Jan-22</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244942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39A6E-6751-4491-8BC2-53288BF85DF0}" type="datetime1">
              <a:rPr lang="en-US" smtClean="0"/>
              <a:t>28-Jan-22</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59848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EA7E9-B2FA-471D-88E3-AA7BE2B020BC}" type="datetime1">
              <a:rPr lang="en-US" smtClean="0"/>
              <a:t>28-Jan-22</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33944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0A3F1-AAA3-4C54-8523-680C226F8146}" type="datetime1">
              <a:rPr lang="en-US" smtClean="0"/>
              <a:t>28-Jan-22</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65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99F7CC-3202-47CB-8E0F-C21F4B7BACA9}" type="datetime1">
              <a:rPr lang="en-US" smtClean="0"/>
              <a:t>28-Jan-22</a:t>
            </a:fld>
            <a:endParaRPr lang="en-US"/>
          </a:p>
        </p:txBody>
      </p:sp>
      <p:sp>
        <p:nvSpPr>
          <p:cNvPr id="6" name="Footer Placeholder 5"/>
          <p:cNvSpPr>
            <a:spLocks noGrp="1"/>
          </p:cNvSpPr>
          <p:nvPr>
            <p:ph type="ftr" sz="quarter" idx="11"/>
          </p:nvPr>
        </p:nvSpPr>
        <p:spPr/>
        <p:txBody>
          <a:bodyPr/>
          <a:lstStyle/>
          <a:p>
            <a:r>
              <a:rPr lang="en-US"/>
              <a:t>Slide Prepared By: Ashna Nawar Ahmed</a:t>
            </a:r>
          </a:p>
        </p:txBody>
      </p:sp>
      <p:sp>
        <p:nvSpPr>
          <p:cNvPr id="7" name="Slide Number Placeholder 6"/>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40206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BC6B3-E024-483A-A063-F5A5A3F99285}" type="datetime1">
              <a:rPr lang="en-US" smtClean="0"/>
              <a:t>28-Jan-22</a:t>
            </a:fld>
            <a:endParaRPr lang="en-US"/>
          </a:p>
        </p:txBody>
      </p:sp>
      <p:sp>
        <p:nvSpPr>
          <p:cNvPr id="8" name="Footer Placeholder 7"/>
          <p:cNvSpPr>
            <a:spLocks noGrp="1"/>
          </p:cNvSpPr>
          <p:nvPr>
            <p:ph type="ftr" sz="quarter" idx="11"/>
          </p:nvPr>
        </p:nvSpPr>
        <p:spPr/>
        <p:txBody>
          <a:bodyPr/>
          <a:lstStyle/>
          <a:p>
            <a:r>
              <a:rPr lang="en-US"/>
              <a:t>Slide Prepared By: Ashna Nawar Ahmed</a:t>
            </a:r>
          </a:p>
        </p:txBody>
      </p:sp>
      <p:sp>
        <p:nvSpPr>
          <p:cNvPr id="9" name="Slide Number Placeholder 8"/>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382206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92D59F-B183-4BEE-B34A-DE5FBE0CAE4B}" type="datetime1">
              <a:rPr lang="en-US" smtClean="0"/>
              <a:t>28-Jan-22</a:t>
            </a:fld>
            <a:endParaRPr lang="en-US"/>
          </a:p>
        </p:txBody>
      </p:sp>
      <p:sp>
        <p:nvSpPr>
          <p:cNvPr id="4" name="Footer Placeholder 3"/>
          <p:cNvSpPr>
            <a:spLocks noGrp="1"/>
          </p:cNvSpPr>
          <p:nvPr>
            <p:ph type="ftr" sz="quarter" idx="11"/>
          </p:nvPr>
        </p:nvSpPr>
        <p:spPr/>
        <p:txBody>
          <a:bodyPr/>
          <a:lstStyle/>
          <a:p>
            <a:r>
              <a:rPr lang="en-US"/>
              <a:t>Slide Prepared By: Ashna Nawar Ahmed</a:t>
            </a:r>
          </a:p>
        </p:txBody>
      </p:sp>
      <p:sp>
        <p:nvSpPr>
          <p:cNvPr id="5" name="Slide Number Placeholder 4"/>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171919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6A116D-FECD-4150-BC2A-9C39D14772E6}" type="datetime1">
              <a:rPr lang="en-US" smtClean="0"/>
              <a:t>28-Jan-22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Slide Prepared By: Ashna Nawar Ahmed</a:t>
            </a:r>
          </a:p>
        </p:txBody>
      </p:sp>
      <p:sp>
        <p:nvSpPr>
          <p:cNvPr id="9" name="Slide Number Placeholder 8"/>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268003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9AE603-C7D0-4E89-90B2-2843521F2C36}" type="datetime1">
              <a:rPr lang="en-US" smtClean="0"/>
              <a:t>28-Jan-22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Slide Prepared By: Ashna Nawar Ahmed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F1D94D-E39D-4060-8F8E-01EBC27FED6C}" type="slidenum">
              <a:rPr lang="en-US" smtClean="0"/>
              <a:t>‹#›</a:t>
            </a:fld>
            <a:endParaRPr lang="en-US"/>
          </a:p>
        </p:txBody>
      </p:sp>
    </p:spTree>
    <p:extLst>
      <p:ext uri="{BB962C8B-B14F-4D97-AF65-F5344CB8AC3E}">
        <p14:creationId xmlns:p14="http://schemas.microsoft.com/office/powerpoint/2010/main" val="163694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21145E-5E23-4BD4-8C91-69EEAAE4A2D2}" type="datetime1">
              <a:rPr lang="en-US" smtClean="0"/>
              <a:t>28-Jan-22</a:t>
            </a:fld>
            <a:endParaRPr lang="en-US"/>
          </a:p>
        </p:txBody>
      </p:sp>
      <p:sp>
        <p:nvSpPr>
          <p:cNvPr id="6" name="Footer Placeholder 5"/>
          <p:cNvSpPr>
            <a:spLocks noGrp="1"/>
          </p:cNvSpPr>
          <p:nvPr>
            <p:ph type="ftr" sz="quarter" idx="11"/>
          </p:nvPr>
        </p:nvSpPr>
        <p:spPr/>
        <p:txBody>
          <a:bodyPr/>
          <a:lstStyle/>
          <a:p>
            <a:r>
              <a:rPr lang="en-US"/>
              <a:t>Slide Prepared By: Ashna Nawar Ahmed</a:t>
            </a:r>
          </a:p>
        </p:txBody>
      </p:sp>
      <p:sp>
        <p:nvSpPr>
          <p:cNvPr id="7" name="Slide Number Placeholder 6"/>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202173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57CBF9-12C6-46AF-BB46-FF33AE52CD2F}" type="datetime1">
              <a:rPr lang="en-US" smtClean="0"/>
              <a:t>28-Jan-22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Slide Prepared By: Ashna Nawar Ahmed</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F1D94D-E39D-4060-8F8E-01EBC27FED6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05355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LAtPHANEfQo&amp;ab_channel=Lesics" TargetMode="External"/><Relationship Id="rId2" Type="http://schemas.openxmlformats.org/officeDocument/2006/relationships/hyperlink" Target="https://www.youtube.com/watch?v=Ey4xoG970Go&amp;ab_channel=educ8s.t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arduinoecia.com.br/2013/02/lm35-sensor-de-temperatura.htm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036F-FD4D-41FF-82DE-70A995BDC884}"/>
              </a:ext>
            </a:extLst>
          </p:cNvPr>
          <p:cNvSpPr>
            <a:spLocks noGrp="1"/>
          </p:cNvSpPr>
          <p:nvPr>
            <p:ph type="ctrTitle"/>
          </p:nvPr>
        </p:nvSpPr>
        <p:spPr>
          <a:xfrm>
            <a:off x="1097280" y="758952"/>
            <a:ext cx="10058400" cy="2982624"/>
          </a:xfrm>
        </p:spPr>
        <p:txBody>
          <a:bodyPr/>
          <a:lstStyle/>
          <a:p>
            <a:pPr algn="ctr"/>
            <a:r>
              <a:rPr lang="en-US" sz="8000" b="1" dirty="0"/>
              <a:t>Microcontroller Based System Design </a:t>
            </a:r>
            <a:endParaRPr lang="en-US" dirty="0"/>
          </a:p>
        </p:txBody>
      </p:sp>
      <p:sp>
        <p:nvSpPr>
          <p:cNvPr id="3" name="Subtitle 2">
            <a:extLst>
              <a:ext uri="{FF2B5EF4-FFF2-40B4-BE49-F238E27FC236}">
                <a16:creationId xmlns:a16="http://schemas.microsoft.com/office/drawing/2014/main" id="{12DBD2DA-E17E-4D72-BBA9-FE575462A4B6}"/>
              </a:ext>
            </a:extLst>
          </p:cNvPr>
          <p:cNvSpPr>
            <a:spLocks noGrp="1"/>
          </p:cNvSpPr>
          <p:nvPr>
            <p:ph type="subTitle" idx="1"/>
          </p:nvPr>
        </p:nvSpPr>
        <p:spPr>
          <a:xfrm>
            <a:off x="1100051" y="4455621"/>
            <a:ext cx="10058400" cy="1711914"/>
          </a:xfrm>
        </p:spPr>
        <p:txBody>
          <a:bodyPr/>
          <a:lstStyle/>
          <a:p>
            <a:pPr algn="ctr"/>
            <a:r>
              <a:rPr lang="en-US" dirty="0"/>
              <a:t>CSE 3216</a:t>
            </a:r>
          </a:p>
          <a:p>
            <a:pPr algn="ctr"/>
            <a:r>
              <a:rPr lang="en-US" sz="6000" b="1" dirty="0">
                <a:solidFill>
                  <a:schemeClr val="tx1"/>
                </a:solidFill>
              </a:rPr>
              <a:t>LAB 5</a:t>
            </a:r>
            <a:endParaRPr lang="en-US" sz="4400" b="1" dirty="0">
              <a:solidFill>
                <a:schemeClr val="tx1"/>
              </a:solidFill>
            </a:endParaRPr>
          </a:p>
        </p:txBody>
      </p:sp>
      <p:sp>
        <p:nvSpPr>
          <p:cNvPr id="4" name="Date Placeholder 3">
            <a:extLst>
              <a:ext uri="{FF2B5EF4-FFF2-40B4-BE49-F238E27FC236}">
                <a16:creationId xmlns:a16="http://schemas.microsoft.com/office/drawing/2014/main" id="{172DED4F-5953-4A71-91A2-98AF61FCDA7F}"/>
              </a:ext>
            </a:extLst>
          </p:cNvPr>
          <p:cNvSpPr>
            <a:spLocks noGrp="1"/>
          </p:cNvSpPr>
          <p:nvPr>
            <p:ph type="dt" sz="half" idx="10"/>
          </p:nvPr>
        </p:nvSpPr>
        <p:spPr/>
        <p:txBody>
          <a:bodyPr/>
          <a:lstStyle/>
          <a:p>
            <a:fld id="{57FC7E50-EE94-413C-924C-6371C09D0A4D}" type="datetime1">
              <a:rPr lang="en-US" smtClean="0"/>
              <a:t>28-Jan-22</a:t>
            </a:fld>
            <a:endParaRPr lang="en-US"/>
          </a:p>
        </p:txBody>
      </p:sp>
      <p:sp>
        <p:nvSpPr>
          <p:cNvPr id="5" name="Footer Placeholder 4">
            <a:extLst>
              <a:ext uri="{FF2B5EF4-FFF2-40B4-BE49-F238E27FC236}">
                <a16:creationId xmlns:a16="http://schemas.microsoft.com/office/drawing/2014/main" id="{C5C54940-3780-4031-8717-040FD1A4608D}"/>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82326673-63E5-4ACE-B9A7-76170DACB5E2}"/>
              </a:ext>
            </a:extLst>
          </p:cNvPr>
          <p:cNvSpPr>
            <a:spLocks noGrp="1"/>
          </p:cNvSpPr>
          <p:nvPr>
            <p:ph type="sldNum" sz="quarter" idx="12"/>
          </p:nvPr>
        </p:nvSpPr>
        <p:spPr/>
        <p:txBody>
          <a:bodyPr/>
          <a:lstStyle/>
          <a:p>
            <a:fld id="{85F1D94D-E39D-4060-8F8E-01EBC27FED6C}" type="slidenum">
              <a:rPr lang="en-US" smtClean="0"/>
              <a:t>1</a:t>
            </a:fld>
            <a:endParaRPr lang="en-US"/>
          </a:p>
        </p:txBody>
      </p:sp>
    </p:spTree>
    <p:extLst>
      <p:ext uri="{BB962C8B-B14F-4D97-AF65-F5344CB8AC3E}">
        <p14:creationId xmlns:p14="http://schemas.microsoft.com/office/powerpoint/2010/main" val="363371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6CF4E1-64DF-4381-9AD1-96734BC60B69}"/>
              </a:ext>
            </a:extLst>
          </p:cNvPr>
          <p:cNvSpPr>
            <a:spLocks noGrp="1"/>
          </p:cNvSpPr>
          <p:nvPr>
            <p:ph type="title"/>
          </p:nvPr>
        </p:nvSpPr>
        <p:spPr/>
        <p:txBody>
          <a:bodyPr/>
          <a:lstStyle/>
          <a:p>
            <a:r>
              <a:rPr lang="en-US" dirty="0"/>
              <a:t>How DC motors work</a:t>
            </a:r>
          </a:p>
        </p:txBody>
      </p:sp>
      <p:pic>
        <p:nvPicPr>
          <p:cNvPr id="11" name="Content Placeholder 10">
            <a:extLst>
              <a:ext uri="{FF2B5EF4-FFF2-40B4-BE49-F238E27FC236}">
                <a16:creationId xmlns:a16="http://schemas.microsoft.com/office/drawing/2014/main" id="{91977118-1684-4B18-810B-1C66E83A82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1360" y="1846263"/>
            <a:ext cx="6389606" cy="4022725"/>
          </a:xfrm>
        </p:spPr>
      </p:pic>
      <p:sp>
        <p:nvSpPr>
          <p:cNvPr id="5" name="Date Placeholder 4">
            <a:extLst>
              <a:ext uri="{FF2B5EF4-FFF2-40B4-BE49-F238E27FC236}">
                <a16:creationId xmlns:a16="http://schemas.microsoft.com/office/drawing/2014/main" id="{744B3118-720E-425F-878A-B383D8B63DAA}"/>
              </a:ext>
            </a:extLst>
          </p:cNvPr>
          <p:cNvSpPr>
            <a:spLocks noGrp="1"/>
          </p:cNvSpPr>
          <p:nvPr>
            <p:ph type="dt" sz="half" idx="10"/>
          </p:nvPr>
        </p:nvSpPr>
        <p:spPr/>
        <p:txBody>
          <a:bodyPr/>
          <a:lstStyle/>
          <a:p>
            <a:fld id="{0799F7CC-3202-47CB-8E0F-C21F4B7BACA9}" type="datetime1">
              <a:rPr lang="en-US" smtClean="0"/>
              <a:t>28-Jan-22</a:t>
            </a:fld>
            <a:endParaRPr lang="en-US"/>
          </a:p>
        </p:txBody>
      </p:sp>
      <p:sp>
        <p:nvSpPr>
          <p:cNvPr id="6" name="Footer Placeholder 5">
            <a:extLst>
              <a:ext uri="{FF2B5EF4-FFF2-40B4-BE49-F238E27FC236}">
                <a16:creationId xmlns:a16="http://schemas.microsoft.com/office/drawing/2014/main" id="{D196D986-DB5F-4E77-89CD-A05B54A46783}"/>
              </a:ext>
            </a:extLst>
          </p:cNvPr>
          <p:cNvSpPr>
            <a:spLocks noGrp="1"/>
          </p:cNvSpPr>
          <p:nvPr>
            <p:ph type="ftr" sz="quarter" idx="11"/>
          </p:nvPr>
        </p:nvSpPr>
        <p:spPr/>
        <p:txBody>
          <a:bodyPr/>
          <a:lstStyle/>
          <a:p>
            <a:r>
              <a:rPr lang="en-US"/>
              <a:t>Slide Prepared By: Ashna Nawar Ahmed</a:t>
            </a:r>
          </a:p>
        </p:txBody>
      </p:sp>
      <p:sp>
        <p:nvSpPr>
          <p:cNvPr id="7" name="Slide Number Placeholder 6">
            <a:extLst>
              <a:ext uri="{FF2B5EF4-FFF2-40B4-BE49-F238E27FC236}">
                <a16:creationId xmlns:a16="http://schemas.microsoft.com/office/drawing/2014/main" id="{740111C9-6B08-4F80-B8B4-D60EFD48565F}"/>
              </a:ext>
            </a:extLst>
          </p:cNvPr>
          <p:cNvSpPr>
            <a:spLocks noGrp="1"/>
          </p:cNvSpPr>
          <p:nvPr>
            <p:ph type="sldNum" sz="quarter" idx="12"/>
          </p:nvPr>
        </p:nvSpPr>
        <p:spPr/>
        <p:txBody>
          <a:bodyPr/>
          <a:lstStyle/>
          <a:p>
            <a:fld id="{85F1D94D-E39D-4060-8F8E-01EBC27FED6C}" type="slidenum">
              <a:rPr lang="en-US" smtClean="0"/>
              <a:t>10</a:t>
            </a:fld>
            <a:endParaRPr lang="en-US"/>
          </a:p>
        </p:txBody>
      </p:sp>
      <p:sp>
        <p:nvSpPr>
          <p:cNvPr id="12" name="TextBox 11">
            <a:extLst>
              <a:ext uri="{FF2B5EF4-FFF2-40B4-BE49-F238E27FC236}">
                <a16:creationId xmlns:a16="http://schemas.microsoft.com/office/drawing/2014/main" id="{10D55935-F2E3-483F-BD5D-2EA8EC36907C}"/>
              </a:ext>
            </a:extLst>
          </p:cNvPr>
          <p:cNvSpPr txBox="1"/>
          <p:nvPr/>
        </p:nvSpPr>
        <p:spPr>
          <a:xfrm flipH="1">
            <a:off x="-1" y="5868988"/>
            <a:ext cx="12191999" cy="430887"/>
          </a:xfrm>
          <a:prstGeom prst="rect">
            <a:avLst/>
          </a:prstGeom>
          <a:noFill/>
        </p:spPr>
        <p:txBody>
          <a:bodyPr wrap="square" rtlCol="0">
            <a:spAutoFit/>
          </a:bodyPr>
          <a:lstStyle/>
          <a:p>
            <a:pPr algn="ctr"/>
            <a:r>
              <a:rPr lang="en-US" sz="1050" dirty="0">
                <a:solidFill>
                  <a:schemeClr val="tx1">
                    <a:lumMod val="65000"/>
                    <a:lumOff val="35000"/>
                  </a:schemeClr>
                </a:solidFill>
              </a:rPr>
              <a:t>Reference: https://ie.rs-online.com/web/generalDisplay.html?id=ideas-and-advice/dc-motors-guide#:~:text=A%20simple%20DC%20motor%20uses,the%20centre%20of%20the%20coil.&amp;text=The%20commutator%20allows%20each%20armature,force%20(known%20as%20torque).</a:t>
            </a:r>
          </a:p>
        </p:txBody>
      </p:sp>
    </p:spTree>
    <p:extLst>
      <p:ext uri="{BB962C8B-B14F-4D97-AF65-F5344CB8AC3E}">
        <p14:creationId xmlns:p14="http://schemas.microsoft.com/office/powerpoint/2010/main" val="167133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1E89-9D49-4FC0-BB84-527D2E93339A}"/>
              </a:ext>
            </a:extLst>
          </p:cNvPr>
          <p:cNvSpPr>
            <a:spLocks noGrp="1"/>
          </p:cNvSpPr>
          <p:nvPr>
            <p:ph type="title"/>
          </p:nvPr>
        </p:nvSpPr>
        <p:spPr/>
        <p:txBody>
          <a:bodyPr/>
          <a:lstStyle/>
          <a:p>
            <a:r>
              <a:rPr lang="en-US" dirty="0"/>
              <a:t>Types of DC Motors</a:t>
            </a:r>
          </a:p>
        </p:txBody>
      </p:sp>
      <p:sp>
        <p:nvSpPr>
          <p:cNvPr id="7" name="Content Placeholder 6">
            <a:extLst>
              <a:ext uri="{FF2B5EF4-FFF2-40B4-BE49-F238E27FC236}">
                <a16:creationId xmlns:a16="http://schemas.microsoft.com/office/drawing/2014/main" id="{5AC73CA2-3B51-4EB6-9D2D-18BF5B5002DB}"/>
              </a:ext>
            </a:extLst>
          </p:cNvPr>
          <p:cNvSpPr>
            <a:spLocks noGrp="1"/>
          </p:cNvSpPr>
          <p:nvPr>
            <p:ph sz="half" idx="1"/>
          </p:nvPr>
        </p:nvSpPr>
        <p:spPr>
          <a:ln>
            <a:solidFill>
              <a:schemeClr val="tx1"/>
            </a:solidFill>
          </a:ln>
        </p:spPr>
        <p:txBody>
          <a:bodyPr/>
          <a:lstStyle/>
          <a:p>
            <a:pPr algn="ctr"/>
            <a:r>
              <a:rPr lang="en-US" sz="2800" b="1" dirty="0"/>
              <a:t>Brushed DC Motor:-</a:t>
            </a:r>
          </a:p>
          <a:p>
            <a:r>
              <a:rPr lang="en-US" dirty="0">
                <a:solidFill>
                  <a:schemeClr val="tx1"/>
                </a:solidFill>
                <a:latin typeface="Arial" panose="020B0604020202020204" pitchFamily="34" charset="0"/>
              </a:rPr>
              <a:t>The brushed DC motor is the original DC motor. B</a:t>
            </a:r>
            <a:r>
              <a:rPr lang="en-US" b="0" i="0" dirty="0">
                <a:solidFill>
                  <a:schemeClr val="tx1"/>
                </a:solidFill>
                <a:effectLst/>
                <a:latin typeface="Arial" panose="020B0604020202020204" pitchFamily="34" charset="0"/>
              </a:rPr>
              <a:t>rushed DC motors </a:t>
            </a:r>
            <a:r>
              <a:rPr lang="en-US" b="0" i="0" dirty="0" err="1">
                <a:solidFill>
                  <a:schemeClr val="tx1"/>
                </a:solidFill>
                <a:effectLst/>
                <a:latin typeface="Arial" panose="020B0604020202020204" pitchFamily="34" charset="0"/>
              </a:rPr>
              <a:t>utilise</a:t>
            </a:r>
            <a:r>
              <a:rPr lang="en-US" b="0" i="0" dirty="0">
                <a:solidFill>
                  <a:schemeClr val="tx1"/>
                </a:solidFill>
                <a:effectLst/>
                <a:latin typeface="Arial" panose="020B0604020202020204" pitchFamily="34" charset="0"/>
              </a:rPr>
              <a:t> soft contacts known as ‘brushes’ to ensure the motor rotates in one direction. Brushed motors’ speed can be varied by the operating voltage or the strength of the magnetic field.</a:t>
            </a:r>
          </a:p>
          <a:p>
            <a:r>
              <a:rPr lang="en-US" b="0" i="0" dirty="0">
                <a:solidFill>
                  <a:schemeClr val="tx1"/>
                </a:solidFill>
                <a:effectLst/>
                <a:latin typeface="Arial" panose="020B0604020202020204" pitchFamily="34" charset="0"/>
              </a:rPr>
              <a:t>The ‘brushes’ wear down over time. A brushless DC motor is therefore more durable, and also safer than the more classical design.</a:t>
            </a:r>
            <a:endParaRPr lang="en-US" dirty="0">
              <a:solidFill>
                <a:schemeClr val="tx1"/>
              </a:solidFill>
            </a:endParaRPr>
          </a:p>
        </p:txBody>
      </p:sp>
      <p:sp>
        <p:nvSpPr>
          <p:cNvPr id="8" name="Content Placeholder 7">
            <a:extLst>
              <a:ext uri="{FF2B5EF4-FFF2-40B4-BE49-F238E27FC236}">
                <a16:creationId xmlns:a16="http://schemas.microsoft.com/office/drawing/2014/main" id="{B162746B-082B-4A41-B9B7-7486856F5F38}"/>
              </a:ext>
            </a:extLst>
          </p:cNvPr>
          <p:cNvSpPr>
            <a:spLocks noGrp="1"/>
          </p:cNvSpPr>
          <p:nvPr>
            <p:ph sz="half" idx="2"/>
          </p:nvPr>
        </p:nvSpPr>
        <p:spPr>
          <a:ln>
            <a:solidFill>
              <a:schemeClr val="tx1"/>
            </a:solidFill>
          </a:ln>
        </p:spPr>
        <p:txBody>
          <a:bodyPr/>
          <a:lstStyle/>
          <a:p>
            <a:pPr algn="ctr"/>
            <a:r>
              <a:rPr lang="en-US" sz="2800" b="1" dirty="0"/>
              <a:t>Brushless DC Motor:-</a:t>
            </a:r>
          </a:p>
          <a:p>
            <a:r>
              <a:rPr lang="en-US" b="0" i="0" dirty="0">
                <a:solidFill>
                  <a:schemeClr val="tx1"/>
                </a:solidFill>
                <a:effectLst/>
                <a:latin typeface="Arial" panose="020B0604020202020204" pitchFamily="34" charset="0"/>
              </a:rPr>
              <a:t>The key differences between brushless DC motors and other varieties is that they do not have a commutator, which is replaced by an electronic servomechanism that is able to detect and adjust the angle of the rotor.</a:t>
            </a:r>
            <a:endParaRPr lang="en-US" dirty="0">
              <a:solidFill>
                <a:schemeClr val="tx1"/>
              </a:solidFill>
            </a:endParaRPr>
          </a:p>
        </p:txBody>
      </p:sp>
      <p:sp>
        <p:nvSpPr>
          <p:cNvPr id="4" name="Date Placeholder 3">
            <a:extLst>
              <a:ext uri="{FF2B5EF4-FFF2-40B4-BE49-F238E27FC236}">
                <a16:creationId xmlns:a16="http://schemas.microsoft.com/office/drawing/2014/main" id="{036C90D9-0351-4ACA-86A3-886A1BD324BE}"/>
              </a:ext>
            </a:extLst>
          </p:cNvPr>
          <p:cNvSpPr>
            <a:spLocks noGrp="1"/>
          </p:cNvSpPr>
          <p:nvPr>
            <p:ph type="dt" sz="half" idx="10"/>
          </p:nvPr>
        </p:nvSpPr>
        <p:spPr/>
        <p:txBody>
          <a:bodyPr/>
          <a:lstStyle/>
          <a:p>
            <a:fld id="{2E3EA7E9-B2FA-471D-88E3-AA7BE2B020BC}" type="datetime1">
              <a:rPr lang="en-US" smtClean="0"/>
              <a:t>28-Jan-22</a:t>
            </a:fld>
            <a:endParaRPr lang="en-US"/>
          </a:p>
        </p:txBody>
      </p:sp>
      <p:sp>
        <p:nvSpPr>
          <p:cNvPr id="5" name="Footer Placeholder 4">
            <a:extLst>
              <a:ext uri="{FF2B5EF4-FFF2-40B4-BE49-F238E27FC236}">
                <a16:creationId xmlns:a16="http://schemas.microsoft.com/office/drawing/2014/main" id="{56F28AC5-9144-4026-AC20-59E398072818}"/>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D600ABE1-5749-41B7-B3ED-A8AD2D8BBD89}"/>
              </a:ext>
            </a:extLst>
          </p:cNvPr>
          <p:cNvSpPr>
            <a:spLocks noGrp="1"/>
          </p:cNvSpPr>
          <p:nvPr>
            <p:ph type="sldNum" sz="quarter" idx="12"/>
          </p:nvPr>
        </p:nvSpPr>
        <p:spPr/>
        <p:txBody>
          <a:bodyPr/>
          <a:lstStyle/>
          <a:p>
            <a:fld id="{85F1D94D-E39D-4060-8F8E-01EBC27FED6C}" type="slidenum">
              <a:rPr lang="en-US" smtClean="0"/>
              <a:t>11</a:t>
            </a:fld>
            <a:endParaRPr lang="en-US"/>
          </a:p>
        </p:txBody>
      </p:sp>
    </p:spTree>
    <p:extLst>
      <p:ext uri="{BB962C8B-B14F-4D97-AF65-F5344CB8AC3E}">
        <p14:creationId xmlns:p14="http://schemas.microsoft.com/office/powerpoint/2010/main" val="221741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BDED36-B3BC-40E9-A6D0-2E44094398DF}"/>
              </a:ext>
            </a:extLst>
          </p:cNvPr>
          <p:cNvSpPr>
            <a:spLocks noGrp="1"/>
          </p:cNvSpPr>
          <p:nvPr>
            <p:ph type="title"/>
          </p:nvPr>
        </p:nvSpPr>
        <p:spPr/>
        <p:txBody>
          <a:bodyPr/>
          <a:lstStyle/>
          <a:p>
            <a:r>
              <a:rPr lang="en-US" dirty="0"/>
              <a:t>Structure of a DC motor</a:t>
            </a:r>
          </a:p>
        </p:txBody>
      </p:sp>
      <p:pic>
        <p:nvPicPr>
          <p:cNvPr id="11" name="Content Placeholder 10">
            <a:extLst>
              <a:ext uri="{FF2B5EF4-FFF2-40B4-BE49-F238E27FC236}">
                <a16:creationId xmlns:a16="http://schemas.microsoft.com/office/drawing/2014/main" id="{B7271AFE-408B-48F5-9B80-4947A2B4E8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355" y="1819469"/>
            <a:ext cx="8163290" cy="4412589"/>
          </a:xfrm>
        </p:spPr>
      </p:pic>
      <p:sp>
        <p:nvSpPr>
          <p:cNvPr id="5" name="Date Placeholder 4">
            <a:extLst>
              <a:ext uri="{FF2B5EF4-FFF2-40B4-BE49-F238E27FC236}">
                <a16:creationId xmlns:a16="http://schemas.microsoft.com/office/drawing/2014/main" id="{620C781F-16F4-435F-81DB-10241237DA94}"/>
              </a:ext>
            </a:extLst>
          </p:cNvPr>
          <p:cNvSpPr>
            <a:spLocks noGrp="1"/>
          </p:cNvSpPr>
          <p:nvPr>
            <p:ph type="dt" sz="half" idx="10"/>
          </p:nvPr>
        </p:nvSpPr>
        <p:spPr/>
        <p:txBody>
          <a:bodyPr/>
          <a:lstStyle/>
          <a:p>
            <a:fld id="{0799F7CC-3202-47CB-8E0F-C21F4B7BACA9}" type="datetime1">
              <a:rPr lang="en-US" smtClean="0"/>
              <a:t>28-Jan-22</a:t>
            </a:fld>
            <a:endParaRPr lang="en-US"/>
          </a:p>
        </p:txBody>
      </p:sp>
      <p:sp>
        <p:nvSpPr>
          <p:cNvPr id="6" name="Footer Placeholder 5">
            <a:extLst>
              <a:ext uri="{FF2B5EF4-FFF2-40B4-BE49-F238E27FC236}">
                <a16:creationId xmlns:a16="http://schemas.microsoft.com/office/drawing/2014/main" id="{20961B39-CBF8-44E1-8FFA-21540A2FA08B}"/>
              </a:ext>
            </a:extLst>
          </p:cNvPr>
          <p:cNvSpPr>
            <a:spLocks noGrp="1"/>
          </p:cNvSpPr>
          <p:nvPr>
            <p:ph type="ftr" sz="quarter" idx="11"/>
          </p:nvPr>
        </p:nvSpPr>
        <p:spPr/>
        <p:txBody>
          <a:bodyPr/>
          <a:lstStyle/>
          <a:p>
            <a:r>
              <a:rPr lang="en-US"/>
              <a:t>Slide Prepared By: Ashna Nawar Ahmed</a:t>
            </a:r>
          </a:p>
        </p:txBody>
      </p:sp>
      <p:sp>
        <p:nvSpPr>
          <p:cNvPr id="7" name="Slide Number Placeholder 6">
            <a:extLst>
              <a:ext uri="{FF2B5EF4-FFF2-40B4-BE49-F238E27FC236}">
                <a16:creationId xmlns:a16="http://schemas.microsoft.com/office/drawing/2014/main" id="{5E906B8C-0ECB-4449-9717-66DF04FFB457}"/>
              </a:ext>
            </a:extLst>
          </p:cNvPr>
          <p:cNvSpPr>
            <a:spLocks noGrp="1"/>
          </p:cNvSpPr>
          <p:nvPr>
            <p:ph type="sldNum" sz="quarter" idx="12"/>
          </p:nvPr>
        </p:nvSpPr>
        <p:spPr/>
        <p:txBody>
          <a:bodyPr/>
          <a:lstStyle/>
          <a:p>
            <a:fld id="{85F1D94D-E39D-4060-8F8E-01EBC27FED6C}" type="slidenum">
              <a:rPr lang="en-US" smtClean="0"/>
              <a:t>12</a:t>
            </a:fld>
            <a:endParaRPr lang="en-US"/>
          </a:p>
        </p:txBody>
      </p:sp>
    </p:spTree>
    <p:extLst>
      <p:ext uri="{BB962C8B-B14F-4D97-AF65-F5344CB8AC3E}">
        <p14:creationId xmlns:p14="http://schemas.microsoft.com/office/powerpoint/2010/main" val="93677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1E89-9D49-4FC0-BB84-527D2E93339A}"/>
              </a:ext>
            </a:extLst>
          </p:cNvPr>
          <p:cNvSpPr>
            <a:spLocks noGrp="1"/>
          </p:cNvSpPr>
          <p:nvPr>
            <p:ph type="title"/>
          </p:nvPr>
        </p:nvSpPr>
        <p:spPr/>
        <p:txBody>
          <a:bodyPr/>
          <a:lstStyle/>
          <a:p>
            <a:r>
              <a:rPr lang="en-US" dirty="0"/>
              <a:t>Types of DC Motors(</a:t>
            </a:r>
            <a:r>
              <a:rPr lang="en-US" dirty="0" err="1"/>
              <a:t>contd</a:t>
            </a:r>
            <a:r>
              <a:rPr lang="en-US" dirty="0"/>
              <a:t>)</a:t>
            </a:r>
          </a:p>
        </p:txBody>
      </p:sp>
      <p:sp>
        <p:nvSpPr>
          <p:cNvPr id="7" name="Content Placeholder 6">
            <a:extLst>
              <a:ext uri="{FF2B5EF4-FFF2-40B4-BE49-F238E27FC236}">
                <a16:creationId xmlns:a16="http://schemas.microsoft.com/office/drawing/2014/main" id="{5AC73CA2-3B51-4EB6-9D2D-18BF5B5002DB}"/>
              </a:ext>
            </a:extLst>
          </p:cNvPr>
          <p:cNvSpPr>
            <a:spLocks noGrp="1"/>
          </p:cNvSpPr>
          <p:nvPr>
            <p:ph sz="half" idx="1"/>
          </p:nvPr>
        </p:nvSpPr>
        <p:spPr>
          <a:ln>
            <a:solidFill>
              <a:schemeClr val="tx1"/>
            </a:solidFill>
          </a:ln>
        </p:spPr>
        <p:txBody>
          <a:bodyPr/>
          <a:lstStyle/>
          <a:p>
            <a:pPr algn="ctr"/>
            <a:r>
              <a:rPr lang="en-US" sz="2800" b="1" dirty="0"/>
              <a:t>Brushed DC Motor:-</a:t>
            </a:r>
          </a:p>
          <a:p>
            <a:pPr algn="ctr"/>
            <a:endParaRPr lang="en-US" sz="2800" b="1" dirty="0"/>
          </a:p>
        </p:txBody>
      </p:sp>
      <p:sp>
        <p:nvSpPr>
          <p:cNvPr id="8" name="Content Placeholder 7">
            <a:extLst>
              <a:ext uri="{FF2B5EF4-FFF2-40B4-BE49-F238E27FC236}">
                <a16:creationId xmlns:a16="http://schemas.microsoft.com/office/drawing/2014/main" id="{B162746B-082B-4A41-B9B7-7486856F5F38}"/>
              </a:ext>
            </a:extLst>
          </p:cNvPr>
          <p:cNvSpPr>
            <a:spLocks noGrp="1"/>
          </p:cNvSpPr>
          <p:nvPr>
            <p:ph sz="half" idx="2"/>
          </p:nvPr>
        </p:nvSpPr>
        <p:spPr>
          <a:ln>
            <a:solidFill>
              <a:schemeClr val="tx1"/>
            </a:solidFill>
          </a:ln>
        </p:spPr>
        <p:txBody>
          <a:bodyPr/>
          <a:lstStyle/>
          <a:p>
            <a:pPr algn="ctr"/>
            <a:r>
              <a:rPr lang="en-US" sz="2800" b="1" dirty="0"/>
              <a:t>Brushless DC Motor:-</a:t>
            </a:r>
          </a:p>
          <a:p>
            <a:pPr algn="ctr"/>
            <a:endParaRPr lang="en-US" sz="2800" b="1" dirty="0"/>
          </a:p>
        </p:txBody>
      </p:sp>
      <p:sp>
        <p:nvSpPr>
          <p:cNvPr id="4" name="Date Placeholder 3">
            <a:extLst>
              <a:ext uri="{FF2B5EF4-FFF2-40B4-BE49-F238E27FC236}">
                <a16:creationId xmlns:a16="http://schemas.microsoft.com/office/drawing/2014/main" id="{036C90D9-0351-4ACA-86A3-886A1BD324BE}"/>
              </a:ext>
            </a:extLst>
          </p:cNvPr>
          <p:cNvSpPr>
            <a:spLocks noGrp="1"/>
          </p:cNvSpPr>
          <p:nvPr>
            <p:ph type="dt" sz="half" idx="10"/>
          </p:nvPr>
        </p:nvSpPr>
        <p:spPr/>
        <p:txBody>
          <a:bodyPr/>
          <a:lstStyle/>
          <a:p>
            <a:fld id="{2E3EA7E9-B2FA-471D-88E3-AA7BE2B020BC}" type="datetime1">
              <a:rPr lang="en-US" smtClean="0"/>
              <a:t>28-Jan-22</a:t>
            </a:fld>
            <a:endParaRPr lang="en-US"/>
          </a:p>
        </p:txBody>
      </p:sp>
      <p:sp>
        <p:nvSpPr>
          <p:cNvPr id="5" name="Footer Placeholder 4">
            <a:extLst>
              <a:ext uri="{FF2B5EF4-FFF2-40B4-BE49-F238E27FC236}">
                <a16:creationId xmlns:a16="http://schemas.microsoft.com/office/drawing/2014/main" id="{56F28AC5-9144-4026-AC20-59E398072818}"/>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D600ABE1-5749-41B7-B3ED-A8AD2D8BBD89}"/>
              </a:ext>
            </a:extLst>
          </p:cNvPr>
          <p:cNvSpPr>
            <a:spLocks noGrp="1"/>
          </p:cNvSpPr>
          <p:nvPr>
            <p:ph type="sldNum" sz="quarter" idx="12"/>
          </p:nvPr>
        </p:nvSpPr>
        <p:spPr/>
        <p:txBody>
          <a:bodyPr/>
          <a:lstStyle/>
          <a:p>
            <a:fld id="{85F1D94D-E39D-4060-8F8E-01EBC27FED6C}" type="slidenum">
              <a:rPr lang="en-US" smtClean="0"/>
              <a:t>13</a:t>
            </a:fld>
            <a:endParaRPr lang="en-US"/>
          </a:p>
        </p:txBody>
      </p:sp>
      <p:pic>
        <p:nvPicPr>
          <p:cNvPr id="9" name="Picture 8">
            <a:extLst>
              <a:ext uri="{FF2B5EF4-FFF2-40B4-BE49-F238E27FC236}">
                <a16:creationId xmlns:a16="http://schemas.microsoft.com/office/drawing/2014/main" id="{B1FA8EB4-F91F-4D1E-B0A7-EDB73CD33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181" y="2396478"/>
            <a:ext cx="3845954" cy="3404189"/>
          </a:xfrm>
          <a:prstGeom prst="rect">
            <a:avLst/>
          </a:prstGeom>
        </p:spPr>
      </p:pic>
      <p:pic>
        <p:nvPicPr>
          <p:cNvPr id="11" name="Picture 10">
            <a:extLst>
              <a:ext uri="{FF2B5EF4-FFF2-40B4-BE49-F238E27FC236}">
                <a16:creationId xmlns:a16="http://schemas.microsoft.com/office/drawing/2014/main" id="{C58B51E8-33FD-4E05-A7A3-036EC3961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727" y="2396479"/>
            <a:ext cx="4595963" cy="3404188"/>
          </a:xfrm>
          <a:prstGeom prst="rect">
            <a:avLst/>
          </a:prstGeom>
        </p:spPr>
      </p:pic>
    </p:spTree>
    <p:extLst>
      <p:ext uri="{BB962C8B-B14F-4D97-AF65-F5344CB8AC3E}">
        <p14:creationId xmlns:p14="http://schemas.microsoft.com/office/powerpoint/2010/main" val="358878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A0D81F-F1BE-4FBB-914B-E26A0B1A3EBF}"/>
              </a:ext>
            </a:extLst>
          </p:cNvPr>
          <p:cNvSpPr>
            <a:spLocks noGrp="1"/>
          </p:cNvSpPr>
          <p:nvPr>
            <p:ph type="title"/>
          </p:nvPr>
        </p:nvSpPr>
        <p:spPr/>
        <p:txBody>
          <a:bodyPr/>
          <a:lstStyle/>
          <a:p>
            <a:r>
              <a:rPr lang="en-US" dirty="0"/>
              <a:t>Motor Driver Module(L298N)</a:t>
            </a:r>
          </a:p>
        </p:txBody>
      </p:sp>
      <p:pic>
        <p:nvPicPr>
          <p:cNvPr id="11" name="Content Placeholder 10">
            <a:extLst>
              <a:ext uri="{FF2B5EF4-FFF2-40B4-BE49-F238E27FC236}">
                <a16:creationId xmlns:a16="http://schemas.microsoft.com/office/drawing/2014/main" id="{E8B70AF7-1F2D-49F7-9B62-CA209D8D51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9119" y="1846263"/>
            <a:ext cx="6034087" cy="4022725"/>
          </a:xfrm>
        </p:spPr>
      </p:pic>
      <p:sp>
        <p:nvSpPr>
          <p:cNvPr id="5" name="Date Placeholder 4">
            <a:extLst>
              <a:ext uri="{FF2B5EF4-FFF2-40B4-BE49-F238E27FC236}">
                <a16:creationId xmlns:a16="http://schemas.microsoft.com/office/drawing/2014/main" id="{2A400B84-928C-4159-9D1B-8B1585A95E4E}"/>
              </a:ext>
            </a:extLst>
          </p:cNvPr>
          <p:cNvSpPr>
            <a:spLocks noGrp="1"/>
          </p:cNvSpPr>
          <p:nvPr>
            <p:ph type="dt" sz="half" idx="10"/>
          </p:nvPr>
        </p:nvSpPr>
        <p:spPr/>
        <p:txBody>
          <a:bodyPr/>
          <a:lstStyle/>
          <a:p>
            <a:fld id="{0799F7CC-3202-47CB-8E0F-C21F4B7BACA9}" type="datetime1">
              <a:rPr lang="en-US" smtClean="0"/>
              <a:t>28-Jan-22</a:t>
            </a:fld>
            <a:endParaRPr lang="en-US"/>
          </a:p>
        </p:txBody>
      </p:sp>
      <p:sp>
        <p:nvSpPr>
          <p:cNvPr id="6" name="Footer Placeholder 5">
            <a:extLst>
              <a:ext uri="{FF2B5EF4-FFF2-40B4-BE49-F238E27FC236}">
                <a16:creationId xmlns:a16="http://schemas.microsoft.com/office/drawing/2014/main" id="{A07CC638-E855-42F8-8C0D-65FA136783C6}"/>
              </a:ext>
            </a:extLst>
          </p:cNvPr>
          <p:cNvSpPr>
            <a:spLocks noGrp="1"/>
          </p:cNvSpPr>
          <p:nvPr>
            <p:ph type="ftr" sz="quarter" idx="11"/>
          </p:nvPr>
        </p:nvSpPr>
        <p:spPr/>
        <p:txBody>
          <a:bodyPr/>
          <a:lstStyle/>
          <a:p>
            <a:r>
              <a:rPr lang="en-US"/>
              <a:t>Slide Prepared By: Ashna Nawar Ahmed</a:t>
            </a:r>
          </a:p>
        </p:txBody>
      </p:sp>
      <p:sp>
        <p:nvSpPr>
          <p:cNvPr id="7" name="Slide Number Placeholder 6">
            <a:extLst>
              <a:ext uri="{FF2B5EF4-FFF2-40B4-BE49-F238E27FC236}">
                <a16:creationId xmlns:a16="http://schemas.microsoft.com/office/drawing/2014/main" id="{04BEE3F6-A640-4FCA-A127-5376F2473D02}"/>
              </a:ext>
            </a:extLst>
          </p:cNvPr>
          <p:cNvSpPr>
            <a:spLocks noGrp="1"/>
          </p:cNvSpPr>
          <p:nvPr>
            <p:ph type="sldNum" sz="quarter" idx="12"/>
          </p:nvPr>
        </p:nvSpPr>
        <p:spPr/>
        <p:txBody>
          <a:bodyPr/>
          <a:lstStyle/>
          <a:p>
            <a:fld id="{85F1D94D-E39D-4060-8F8E-01EBC27FED6C}" type="slidenum">
              <a:rPr lang="en-US" smtClean="0"/>
              <a:t>14</a:t>
            </a:fld>
            <a:endParaRPr lang="en-US"/>
          </a:p>
        </p:txBody>
      </p:sp>
    </p:spTree>
    <p:extLst>
      <p:ext uri="{BB962C8B-B14F-4D97-AF65-F5344CB8AC3E}">
        <p14:creationId xmlns:p14="http://schemas.microsoft.com/office/powerpoint/2010/main" val="915433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6A05-9566-42C8-9FDD-4A23B47CBBAF}"/>
              </a:ext>
            </a:extLst>
          </p:cNvPr>
          <p:cNvSpPr>
            <a:spLocks noGrp="1"/>
          </p:cNvSpPr>
          <p:nvPr>
            <p:ph type="title"/>
          </p:nvPr>
        </p:nvSpPr>
        <p:spPr/>
        <p:txBody>
          <a:bodyPr/>
          <a:lstStyle/>
          <a:p>
            <a:r>
              <a:rPr lang="en-US" dirty="0"/>
              <a:t>Motor Drivers(</a:t>
            </a:r>
            <a:r>
              <a:rPr lang="en-US" dirty="0" err="1"/>
              <a:t>contd</a:t>
            </a:r>
            <a:r>
              <a:rPr lang="en-US" dirty="0"/>
              <a:t>)</a:t>
            </a:r>
          </a:p>
        </p:txBody>
      </p:sp>
      <p:sp>
        <p:nvSpPr>
          <p:cNvPr id="3" name="Content Placeholder 2">
            <a:extLst>
              <a:ext uri="{FF2B5EF4-FFF2-40B4-BE49-F238E27FC236}">
                <a16:creationId xmlns:a16="http://schemas.microsoft.com/office/drawing/2014/main" id="{0D5E2723-B3B5-4BC3-BE6E-2EAE341585C5}"/>
              </a:ext>
            </a:extLst>
          </p:cNvPr>
          <p:cNvSpPr>
            <a:spLocks noGrp="1"/>
          </p:cNvSpPr>
          <p:nvPr>
            <p:ph idx="1"/>
          </p:nvPr>
        </p:nvSpPr>
        <p:spPr/>
        <p:txBody>
          <a:bodyPr>
            <a:normAutofit/>
          </a:bodyPr>
          <a:lstStyle/>
          <a:p>
            <a:r>
              <a:rPr lang="en-US" sz="2800" b="0" i="0" dirty="0">
                <a:solidFill>
                  <a:schemeClr val="tx1"/>
                </a:solidFill>
                <a:effectLst/>
                <a:latin typeface="Arial" panose="020B0604020202020204" pitchFamily="34" charset="0"/>
              </a:rPr>
              <a:t>Motor drivers acts as an interface between the motors and the control circuits. Motors require high amount of current whereas the controller circuit works on low current signals. So the function of motor drivers is to take a low-current control signal and then turn it into a higher-current signal that can drive a motor.</a:t>
            </a:r>
          </a:p>
          <a:p>
            <a:endParaRPr lang="en-US" sz="2800" dirty="0">
              <a:solidFill>
                <a:schemeClr val="tx1"/>
              </a:solidFill>
              <a:latin typeface="Arial" panose="020B0604020202020204" pitchFamily="34" charset="0"/>
            </a:endParaRPr>
          </a:p>
          <a:p>
            <a:r>
              <a:rPr lang="en-US" sz="2800" dirty="0">
                <a:solidFill>
                  <a:schemeClr val="tx1"/>
                </a:solidFill>
                <a:latin typeface="Arial" panose="020B0604020202020204" pitchFamily="34" charset="0"/>
              </a:rPr>
              <a:t>We should </a:t>
            </a:r>
            <a:r>
              <a:rPr lang="en-US" sz="2800" b="0" i="0" dirty="0">
                <a:solidFill>
                  <a:schemeClr val="tx1"/>
                </a:solidFill>
                <a:effectLst/>
                <a:latin typeface="Arial" panose="020B0604020202020204" pitchFamily="34" charset="0"/>
              </a:rPr>
              <a:t>not drive the motor directly from Arduino board pins. This may damage the board.</a:t>
            </a:r>
            <a:endParaRPr lang="en-US" sz="2800" dirty="0">
              <a:solidFill>
                <a:schemeClr val="tx1"/>
              </a:solidFill>
            </a:endParaRPr>
          </a:p>
        </p:txBody>
      </p:sp>
      <p:sp>
        <p:nvSpPr>
          <p:cNvPr id="4" name="Date Placeholder 3">
            <a:extLst>
              <a:ext uri="{FF2B5EF4-FFF2-40B4-BE49-F238E27FC236}">
                <a16:creationId xmlns:a16="http://schemas.microsoft.com/office/drawing/2014/main" id="{91C74F77-89B2-4D3D-A2B0-58C22AE9D2C3}"/>
              </a:ext>
            </a:extLst>
          </p:cNvPr>
          <p:cNvSpPr>
            <a:spLocks noGrp="1"/>
          </p:cNvSpPr>
          <p:nvPr>
            <p:ph type="dt" sz="half" idx="10"/>
          </p:nvPr>
        </p:nvSpPr>
        <p:spPr/>
        <p:txBody>
          <a:bodyPr/>
          <a:lstStyle/>
          <a:p>
            <a:fld id="{2E3EA7E9-B2FA-471D-88E3-AA7BE2B020BC}" type="datetime1">
              <a:rPr lang="en-US" smtClean="0"/>
              <a:t>28-Jan-22</a:t>
            </a:fld>
            <a:endParaRPr lang="en-US"/>
          </a:p>
        </p:txBody>
      </p:sp>
      <p:sp>
        <p:nvSpPr>
          <p:cNvPr id="5" name="Footer Placeholder 4">
            <a:extLst>
              <a:ext uri="{FF2B5EF4-FFF2-40B4-BE49-F238E27FC236}">
                <a16:creationId xmlns:a16="http://schemas.microsoft.com/office/drawing/2014/main" id="{D5449DAE-EEB0-4D91-8506-079614273065}"/>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C9C6CAAB-69B4-471A-8E4A-43D0A55DFAED}"/>
              </a:ext>
            </a:extLst>
          </p:cNvPr>
          <p:cNvSpPr>
            <a:spLocks noGrp="1"/>
          </p:cNvSpPr>
          <p:nvPr>
            <p:ph type="sldNum" sz="quarter" idx="12"/>
          </p:nvPr>
        </p:nvSpPr>
        <p:spPr/>
        <p:txBody>
          <a:bodyPr/>
          <a:lstStyle/>
          <a:p>
            <a:fld id="{85F1D94D-E39D-4060-8F8E-01EBC27FED6C}" type="slidenum">
              <a:rPr lang="en-US" smtClean="0"/>
              <a:t>15</a:t>
            </a:fld>
            <a:endParaRPr lang="en-US"/>
          </a:p>
        </p:txBody>
      </p:sp>
      <p:sp>
        <p:nvSpPr>
          <p:cNvPr id="7" name="TextBox 6">
            <a:extLst>
              <a:ext uri="{FF2B5EF4-FFF2-40B4-BE49-F238E27FC236}">
                <a16:creationId xmlns:a16="http://schemas.microsoft.com/office/drawing/2014/main" id="{50B34B80-6451-4DA0-8EA8-C18679194181}"/>
              </a:ext>
            </a:extLst>
          </p:cNvPr>
          <p:cNvSpPr txBox="1"/>
          <p:nvPr/>
        </p:nvSpPr>
        <p:spPr>
          <a:xfrm>
            <a:off x="940836" y="5977468"/>
            <a:ext cx="10310327" cy="276999"/>
          </a:xfrm>
          <a:prstGeom prst="rect">
            <a:avLst/>
          </a:prstGeom>
          <a:noFill/>
        </p:spPr>
        <p:txBody>
          <a:bodyPr wrap="square" rtlCol="0">
            <a:spAutoFit/>
          </a:bodyPr>
          <a:lstStyle/>
          <a:p>
            <a:r>
              <a:rPr lang="en-US" sz="1200" dirty="0">
                <a:solidFill>
                  <a:schemeClr val="tx1">
                    <a:lumMod val="65000"/>
                    <a:lumOff val="35000"/>
                  </a:schemeClr>
                </a:solidFill>
              </a:rPr>
              <a:t>Reference: https://sproboticworks.com/blog/choosing-the-right-motor-driver#:~:text=Motor%20drivers%20acts%20as%20an,that%20can%20drive%20a%20motor.</a:t>
            </a:r>
          </a:p>
        </p:txBody>
      </p:sp>
    </p:spTree>
    <p:extLst>
      <p:ext uri="{BB962C8B-B14F-4D97-AF65-F5344CB8AC3E}">
        <p14:creationId xmlns:p14="http://schemas.microsoft.com/office/powerpoint/2010/main" val="59290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C0A62C-1559-41C1-870A-3CF8769BC3F8}"/>
              </a:ext>
            </a:extLst>
          </p:cNvPr>
          <p:cNvSpPr>
            <a:spLocks noGrp="1"/>
          </p:cNvSpPr>
          <p:nvPr>
            <p:ph type="title"/>
          </p:nvPr>
        </p:nvSpPr>
        <p:spPr/>
        <p:txBody>
          <a:bodyPr/>
          <a:lstStyle/>
          <a:p>
            <a:r>
              <a:rPr lang="en-US" dirty="0"/>
              <a:t>Extra Materials</a:t>
            </a:r>
          </a:p>
        </p:txBody>
      </p:sp>
      <p:sp>
        <p:nvSpPr>
          <p:cNvPr id="9" name="Content Placeholder 8">
            <a:extLst>
              <a:ext uri="{FF2B5EF4-FFF2-40B4-BE49-F238E27FC236}">
                <a16:creationId xmlns:a16="http://schemas.microsoft.com/office/drawing/2014/main" id="{76A5A7AA-19A0-4E89-AD95-C7F2A8F49ED3}"/>
              </a:ext>
            </a:extLst>
          </p:cNvPr>
          <p:cNvSpPr>
            <a:spLocks noGrp="1"/>
          </p:cNvSpPr>
          <p:nvPr>
            <p:ph idx="1"/>
          </p:nvPr>
        </p:nvSpPr>
        <p:spPr/>
        <p:txBody>
          <a:bodyPr/>
          <a:lstStyle/>
          <a:p>
            <a:r>
              <a:rPr lang="en-US" dirty="0"/>
              <a:t>If you want to see the hardware version of DC </a:t>
            </a:r>
            <a:r>
              <a:rPr lang="en-US" dirty="0" err="1"/>
              <a:t>motor+Arduino</a:t>
            </a:r>
            <a:r>
              <a:rPr lang="en-US" dirty="0"/>
              <a:t> connection-</a:t>
            </a:r>
          </a:p>
          <a:p>
            <a:r>
              <a:rPr lang="en-US" dirty="0">
                <a:hlinkClick r:id="rId2"/>
              </a:rPr>
              <a:t>https://www.youtube.com/watch?v=Ey4xoG970Go&amp;ab_channel=educ8s.tv</a:t>
            </a:r>
            <a:endParaRPr lang="en-US" dirty="0"/>
          </a:p>
          <a:p>
            <a:endParaRPr lang="en-US" dirty="0"/>
          </a:p>
          <a:p>
            <a:r>
              <a:rPr lang="en-US" dirty="0"/>
              <a:t>Working principle of DC motors-</a:t>
            </a:r>
          </a:p>
          <a:p>
            <a:r>
              <a:rPr lang="en-US" dirty="0">
                <a:hlinkClick r:id="rId3"/>
              </a:rPr>
              <a:t>https://www.youtube.com/watch?v=LAtPHANEfQo&amp;ab_channel=Lesics</a:t>
            </a:r>
            <a:endParaRPr lang="en-US" dirty="0"/>
          </a:p>
          <a:p>
            <a:endParaRPr lang="en-US" dirty="0"/>
          </a:p>
        </p:txBody>
      </p:sp>
      <p:sp>
        <p:nvSpPr>
          <p:cNvPr id="5" name="Date Placeholder 4">
            <a:extLst>
              <a:ext uri="{FF2B5EF4-FFF2-40B4-BE49-F238E27FC236}">
                <a16:creationId xmlns:a16="http://schemas.microsoft.com/office/drawing/2014/main" id="{E2A2C7BB-F152-434C-BE9B-9E189B2EF188}"/>
              </a:ext>
            </a:extLst>
          </p:cNvPr>
          <p:cNvSpPr>
            <a:spLocks noGrp="1"/>
          </p:cNvSpPr>
          <p:nvPr>
            <p:ph type="dt" sz="half" idx="10"/>
          </p:nvPr>
        </p:nvSpPr>
        <p:spPr/>
        <p:txBody>
          <a:bodyPr/>
          <a:lstStyle/>
          <a:p>
            <a:fld id="{0799F7CC-3202-47CB-8E0F-C21F4B7BACA9}" type="datetime1">
              <a:rPr lang="en-US" smtClean="0"/>
              <a:t>28-Jan-22</a:t>
            </a:fld>
            <a:endParaRPr lang="en-US"/>
          </a:p>
        </p:txBody>
      </p:sp>
      <p:sp>
        <p:nvSpPr>
          <p:cNvPr id="6" name="Footer Placeholder 5">
            <a:extLst>
              <a:ext uri="{FF2B5EF4-FFF2-40B4-BE49-F238E27FC236}">
                <a16:creationId xmlns:a16="http://schemas.microsoft.com/office/drawing/2014/main" id="{AB312EC2-0BC8-428F-AF43-5D495414E19C}"/>
              </a:ext>
            </a:extLst>
          </p:cNvPr>
          <p:cNvSpPr>
            <a:spLocks noGrp="1"/>
          </p:cNvSpPr>
          <p:nvPr>
            <p:ph type="ftr" sz="quarter" idx="11"/>
          </p:nvPr>
        </p:nvSpPr>
        <p:spPr/>
        <p:txBody>
          <a:bodyPr/>
          <a:lstStyle/>
          <a:p>
            <a:r>
              <a:rPr lang="en-US"/>
              <a:t>Slide Prepared By: Ashna Nawar Ahmed</a:t>
            </a:r>
          </a:p>
        </p:txBody>
      </p:sp>
      <p:sp>
        <p:nvSpPr>
          <p:cNvPr id="7" name="Slide Number Placeholder 6">
            <a:extLst>
              <a:ext uri="{FF2B5EF4-FFF2-40B4-BE49-F238E27FC236}">
                <a16:creationId xmlns:a16="http://schemas.microsoft.com/office/drawing/2014/main" id="{C10AA097-85E5-40D4-9DF6-83605555A12B}"/>
              </a:ext>
            </a:extLst>
          </p:cNvPr>
          <p:cNvSpPr>
            <a:spLocks noGrp="1"/>
          </p:cNvSpPr>
          <p:nvPr>
            <p:ph type="sldNum" sz="quarter" idx="12"/>
          </p:nvPr>
        </p:nvSpPr>
        <p:spPr/>
        <p:txBody>
          <a:bodyPr/>
          <a:lstStyle/>
          <a:p>
            <a:fld id="{85F1D94D-E39D-4060-8F8E-01EBC27FED6C}" type="slidenum">
              <a:rPr lang="en-US" smtClean="0"/>
              <a:t>16</a:t>
            </a:fld>
            <a:endParaRPr lang="en-US"/>
          </a:p>
        </p:txBody>
      </p:sp>
    </p:spTree>
    <p:extLst>
      <p:ext uri="{BB962C8B-B14F-4D97-AF65-F5344CB8AC3E}">
        <p14:creationId xmlns:p14="http://schemas.microsoft.com/office/powerpoint/2010/main" val="3925035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4846D5-CCB1-4DB6-9CA0-AA9E66AD03A3}"/>
              </a:ext>
            </a:extLst>
          </p:cNvPr>
          <p:cNvSpPr>
            <a:spLocks noGrp="1"/>
          </p:cNvSpPr>
          <p:nvPr>
            <p:ph type="title"/>
          </p:nvPr>
        </p:nvSpPr>
        <p:spPr/>
        <p:txBody>
          <a:bodyPr/>
          <a:lstStyle/>
          <a:p>
            <a:r>
              <a:rPr lang="en-US" dirty="0"/>
              <a:t>LDR (Light Dependent Resistor)</a:t>
            </a:r>
          </a:p>
        </p:txBody>
      </p:sp>
      <p:sp>
        <p:nvSpPr>
          <p:cNvPr id="8" name="Text Placeholder 7">
            <a:extLst>
              <a:ext uri="{FF2B5EF4-FFF2-40B4-BE49-F238E27FC236}">
                <a16:creationId xmlns:a16="http://schemas.microsoft.com/office/drawing/2014/main" id="{F20788EB-0FF6-479F-BFC8-C24A1D3A984C}"/>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C252BEB-63D8-4C70-A548-ED892D407B3B}"/>
              </a:ext>
            </a:extLst>
          </p:cNvPr>
          <p:cNvSpPr>
            <a:spLocks noGrp="1"/>
          </p:cNvSpPr>
          <p:nvPr>
            <p:ph type="dt" sz="half" idx="10"/>
          </p:nvPr>
        </p:nvSpPr>
        <p:spPr/>
        <p:txBody>
          <a:bodyPr/>
          <a:lstStyle/>
          <a:p>
            <a:fld id="{2E3EA7E9-B2FA-471D-88E3-AA7BE2B020BC}" type="datetime1">
              <a:rPr lang="en-US" smtClean="0"/>
              <a:t>28-Jan-22</a:t>
            </a:fld>
            <a:endParaRPr lang="en-US"/>
          </a:p>
        </p:txBody>
      </p:sp>
      <p:sp>
        <p:nvSpPr>
          <p:cNvPr id="5" name="Footer Placeholder 4">
            <a:extLst>
              <a:ext uri="{FF2B5EF4-FFF2-40B4-BE49-F238E27FC236}">
                <a16:creationId xmlns:a16="http://schemas.microsoft.com/office/drawing/2014/main" id="{379FA094-2B2D-4BFD-BC6A-DEDE71274AA6}"/>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601943C6-B60D-40C0-9A52-0C5D9CE75DA3}"/>
              </a:ext>
            </a:extLst>
          </p:cNvPr>
          <p:cNvSpPr>
            <a:spLocks noGrp="1"/>
          </p:cNvSpPr>
          <p:nvPr>
            <p:ph type="sldNum" sz="quarter" idx="12"/>
          </p:nvPr>
        </p:nvSpPr>
        <p:spPr/>
        <p:txBody>
          <a:bodyPr/>
          <a:lstStyle/>
          <a:p>
            <a:fld id="{85F1D94D-E39D-4060-8F8E-01EBC27FED6C}" type="slidenum">
              <a:rPr lang="en-US" smtClean="0"/>
              <a:t>17</a:t>
            </a:fld>
            <a:endParaRPr lang="en-US"/>
          </a:p>
        </p:txBody>
      </p:sp>
    </p:spTree>
    <p:extLst>
      <p:ext uri="{BB962C8B-B14F-4D97-AF65-F5344CB8AC3E}">
        <p14:creationId xmlns:p14="http://schemas.microsoft.com/office/powerpoint/2010/main" val="33090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967F-4814-40CD-932E-A77ACB981539}"/>
              </a:ext>
            </a:extLst>
          </p:cNvPr>
          <p:cNvSpPr>
            <a:spLocks noGrp="1"/>
          </p:cNvSpPr>
          <p:nvPr>
            <p:ph type="title"/>
          </p:nvPr>
        </p:nvSpPr>
        <p:spPr/>
        <p:txBody>
          <a:bodyPr/>
          <a:lstStyle/>
          <a:p>
            <a:r>
              <a:rPr lang="en-US" dirty="0"/>
              <a:t>LDR Sensor</a:t>
            </a:r>
          </a:p>
        </p:txBody>
      </p:sp>
      <p:pic>
        <p:nvPicPr>
          <p:cNvPr id="8" name="Content Placeholder 7">
            <a:extLst>
              <a:ext uri="{FF2B5EF4-FFF2-40B4-BE49-F238E27FC236}">
                <a16:creationId xmlns:a16="http://schemas.microsoft.com/office/drawing/2014/main" id="{C79DBEF3-7CBF-42C5-9790-250AD92020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54956" y="1846263"/>
            <a:ext cx="4022725" cy="4022725"/>
          </a:xfrm>
        </p:spPr>
      </p:pic>
      <p:pic>
        <p:nvPicPr>
          <p:cNvPr id="11" name="Content Placeholder 10">
            <a:extLst>
              <a:ext uri="{FF2B5EF4-FFF2-40B4-BE49-F238E27FC236}">
                <a16:creationId xmlns:a16="http://schemas.microsoft.com/office/drawing/2014/main" id="{06047E5F-DE05-4F0D-B9B8-B5D9C23F2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1846263"/>
            <a:ext cx="4937125" cy="4022725"/>
          </a:xfrm>
        </p:spPr>
      </p:pic>
      <p:sp>
        <p:nvSpPr>
          <p:cNvPr id="4" name="Date Placeholder 3">
            <a:extLst>
              <a:ext uri="{FF2B5EF4-FFF2-40B4-BE49-F238E27FC236}">
                <a16:creationId xmlns:a16="http://schemas.microsoft.com/office/drawing/2014/main" id="{2F2CB601-FBFB-4437-B557-A91877DB538A}"/>
              </a:ext>
            </a:extLst>
          </p:cNvPr>
          <p:cNvSpPr>
            <a:spLocks noGrp="1"/>
          </p:cNvSpPr>
          <p:nvPr>
            <p:ph type="dt" sz="half" idx="10"/>
          </p:nvPr>
        </p:nvSpPr>
        <p:spPr/>
        <p:txBody>
          <a:bodyPr/>
          <a:lstStyle/>
          <a:p>
            <a:fld id="{2E3EA7E9-B2FA-471D-88E3-AA7BE2B020BC}" type="datetime1">
              <a:rPr lang="en-US" smtClean="0"/>
              <a:t>28-Jan-22</a:t>
            </a:fld>
            <a:endParaRPr lang="en-US"/>
          </a:p>
        </p:txBody>
      </p:sp>
      <p:sp>
        <p:nvSpPr>
          <p:cNvPr id="5" name="Footer Placeholder 4">
            <a:extLst>
              <a:ext uri="{FF2B5EF4-FFF2-40B4-BE49-F238E27FC236}">
                <a16:creationId xmlns:a16="http://schemas.microsoft.com/office/drawing/2014/main" id="{01790586-429F-4C11-B927-CC0973E77C4F}"/>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E2B5E941-5275-4E17-A008-0BA691E92D7D}"/>
              </a:ext>
            </a:extLst>
          </p:cNvPr>
          <p:cNvSpPr>
            <a:spLocks noGrp="1"/>
          </p:cNvSpPr>
          <p:nvPr>
            <p:ph type="sldNum" sz="quarter" idx="12"/>
          </p:nvPr>
        </p:nvSpPr>
        <p:spPr/>
        <p:txBody>
          <a:bodyPr/>
          <a:lstStyle/>
          <a:p>
            <a:fld id="{85F1D94D-E39D-4060-8F8E-01EBC27FED6C}" type="slidenum">
              <a:rPr lang="en-US" smtClean="0"/>
              <a:t>18</a:t>
            </a:fld>
            <a:endParaRPr lang="en-US"/>
          </a:p>
        </p:txBody>
      </p:sp>
    </p:spTree>
    <p:extLst>
      <p:ext uri="{BB962C8B-B14F-4D97-AF65-F5344CB8AC3E}">
        <p14:creationId xmlns:p14="http://schemas.microsoft.com/office/powerpoint/2010/main" val="2088002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BBD63E2-BC85-49BE-8E0D-73ECCEDCF228}"/>
              </a:ext>
            </a:extLst>
          </p:cNvPr>
          <p:cNvSpPr>
            <a:spLocks noGrp="1"/>
          </p:cNvSpPr>
          <p:nvPr>
            <p:ph type="title"/>
          </p:nvPr>
        </p:nvSpPr>
        <p:spPr/>
        <p:txBody>
          <a:bodyPr/>
          <a:lstStyle/>
          <a:p>
            <a:r>
              <a:rPr lang="en-US" dirty="0"/>
              <a:t>LDR</a:t>
            </a:r>
          </a:p>
        </p:txBody>
      </p:sp>
      <p:sp>
        <p:nvSpPr>
          <p:cNvPr id="9" name="Content Placeholder 8">
            <a:extLst>
              <a:ext uri="{FF2B5EF4-FFF2-40B4-BE49-F238E27FC236}">
                <a16:creationId xmlns:a16="http://schemas.microsoft.com/office/drawing/2014/main" id="{12B074C8-D5C1-451A-8959-B0A20049392C}"/>
              </a:ext>
            </a:extLst>
          </p:cNvPr>
          <p:cNvSpPr>
            <a:spLocks noGrp="1"/>
          </p:cNvSpPr>
          <p:nvPr>
            <p:ph idx="1"/>
          </p:nvPr>
        </p:nvSpPr>
        <p:spPr/>
        <p:txBody>
          <a:bodyPr/>
          <a:lstStyle/>
          <a:p>
            <a:r>
              <a:rPr lang="en-US" b="0" i="0" dirty="0">
                <a:solidFill>
                  <a:schemeClr val="tx1"/>
                </a:solidFill>
                <a:effectLst/>
                <a:latin typeface="Arial" panose="020B0604020202020204" pitchFamily="34" charset="0"/>
                <a:cs typeface="Arial" panose="020B0604020202020204" pitchFamily="34" charset="0"/>
              </a:rPr>
              <a:t>An LDR is a component that has a (variable) resistance that changes with the light intensity that falls upon it. This allows them to be used in light sensing circuits.</a:t>
            </a:r>
          </a:p>
          <a:p>
            <a:r>
              <a:rPr lang="en-US" b="0" i="0" dirty="0">
                <a:solidFill>
                  <a:schemeClr val="tx1"/>
                </a:solidFill>
                <a:effectLst/>
                <a:latin typeface="Arial" panose="020B0604020202020204" pitchFamily="34" charset="0"/>
                <a:cs typeface="Arial" panose="020B0604020202020204" pitchFamily="34" charset="0"/>
              </a:rPr>
              <a:t>Light Dependent Resistors (LDR) are also called photoresistors. They are made of high resistance semiconductor material.</a:t>
            </a:r>
          </a:p>
          <a:p>
            <a:pPr marL="0" indent="0">
              <a:buNone/>
            </a:pPr>
            <a:r>
              <a:rPr lang="en-US" dirty="0">
                <a:solidFill>
                  <a:schemeClr val="tx1"/>
                </a:solidFill>
                <a:latin typeface="Arial" panose="020B0604020202020204" pitchFamily="34" charset="0"/>
                <a:cs typeface="Arial" panose="020B0604020202020204" pitchFamily="34" charset="0"/>
              </a:rPr>
              <a:t>The resistance values of LDR in darkness are several megaohms whereas in bright light  it will be dropped to hundred ohms. </a:t>
            </a:r>
          </a:p>
          <a:p>
            <a:pPr algn="ctr"/>
            <a:endParaRPr lang="en-US" sz="2800" b="1" dirty="0">
              <a:solidFill>
                <a:schemeClr val="tx1"/>
              </a:solidFill>
              <a:latin typeface="Arial" panose="020B0604020202020204" pitchFamily="34" charset="0"/>
              <a:cs typeface="Arial" panose="020B0604020202020204" pitchFamily="34" charset="0"/>
            </a:endParaRPr>
          </a:p>
          <a:p>
            <a:pPr algn="ctr"/>
            <a:r>
              <a:rPr lang="en-US" sz="2800" b="1" dirty="0">
                <a:solidFill>
                  <a:schemeClr val="tx1"/>
                </a:solidFill>
                <a:latin typeface="Arial" panose="020B0604020202020204" pitchFamily="34" charset="0"/>
                <a:cs typeface="Arial" panose="020B0604020202020204" pitchFamily="34" charset="0"/>
              </a:rPr>
              <a:t>More light=&gt;less resistance</a:t>
            </a:r>
          </a:p>
          <a:p>
            <a:pPr algn="ctr"/>
            <a:r>
              <a:rPr lang="en-US" sz="2800" b="1" dirty="0">
                <a:solidFill>
                  <a:schemeClr val="tx1"/>
                </a:solidFill>
                <a:latin typeface="Arial" panose="020B0604020202020204" pitchFamily="34" charset="0"/>
                <a:cs typeface="Arial" panose="020B0604020202020204" pitchFamily="34" charset="0"/>
              </a:rPr>
              <a:t>Less light=&gt;more resistance</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9F7BE0DF-6246-4D05-A001-890D6CE81783}"/>
              </a:ext>
            </a:extLst>
          </p:cNvPr>
          <p:cNvSpPr>
            <a:spLocks noGrp="1"/>
          </p:cNvSpPr>
          <p:nvPr>
            <p:ph type="dt" sz="half" idx="10"/>
          </p:nvPr>
        </p:nvSpPr>
        <p:spPr/>
        <p:txBody>
          <a:bodyPr/>
          <a:lstStyle/>
          <a:p>
            <a:fld id="{0799F7CC-3202-47CB-8E0F-C21F4B7BACA9}" type="datetime1">
              <a:rPr lang="en-US" smtClean="0"/>
              <a:t>28-Jan-22</a:t>
            </a:fld>
            <a:endParaRPr lang="en-US"/>
          </a:p>
        </p:txBody>
      </p:sp>
      <p:sp>
        <p:nvSpPr>
          <p:cNvPr id="6" name="Footer Placeholder 5">
            <a:extLst>
              <a:ext uri="{FF2B5EF4-FFF2-40B4-BE49-F238E27FC236}">
                <a16:creationId xmlns:a16="http://schemas.microsoft.com/office/drawing/2014/main" id="{DA515F4F-8C29-412A-99A3-8835BD41A9AE}"/>
              </a:ext>
            </a:extLst>
          </p:cNvPr>
          <p:cNvSpPr>
            <a:spLocks noGrp="1"/>
          </p:cNvSpPr>
          <p:nvPr>
            <p:ph type="ftr" sz="quarter" idx="11"/>
          </p:nvPr>
        </p:nvSpPr>
        <p:spPr/>
        <p:txBody>
          <a:bodyPr/>
          <a:lstStyle/>
          <a:p>
            <a:r>
              <a:rPr lang="en-US"/>
              <a:t>Slide Prepared By: Ashna Nawar Ahmed</a:t>
            </a:r>
          </a:p>
        </p:txBody>
      </p:sp>
      <p:sp>
        <p:nvSpPr>
          <p:cNvPr id="7" name="Slide Number Placeholder 6">
            <a:extLst>
              <a:ext uri="{FF2B5EF4-FFF2-40B4-BE49-F238E27FC236}">
                <a16:creationId xmlns:a16="http://schemas.microsoft.com/office/drawing/2014/main" id="{D871DE69-7B4C-4D00-B7EB-1D2831032C2D}"/>
              </a:ext>
            </a:extLst>
          </p:cNvPr>
          <p:cNvSpPr>
            <a:spLocks noGrp="1"/>
          </p:cNvSpPr>
          <p:nvPr>
            <p:ph type="sldNum" sz="quarter" idx="12"/>
          </p:nvPr>
        </p:nvSpPr>
        <p:spPr/>
        <p:txBody>
          <a:bodyPr/>
          <a:lstStyle/>
          <a:p>
            <a:fld id="{85F1D94D-E39D-4060-8F8E-01EBC27FED6C}" type="slidenum">
              <a:rPr lang="en-US" smtClean="0"/>
              <a:t>19</a:t>
            </a:fld>
            <a:endParaRPr lang="en-US"/>
          </a:p>
        </p:txBody>
      </p:sp>
    </p:spTree>
    <p:extLst>
      <p:ext uri="{BB962C8B-B14F-4D97-AF65-F5344CB8AC3E}">
        <p14:creationId xmlns:p14="http://schemas.microsoft.com/office/powerpoint/2010/main" val="126716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21B4-6E93-408D-B52A-44945D9DEEAA}"/>
              </a:ext>
            </a:extLst>
          </p:cNvPr>
          <p:cNvSpPr>
            <a:spLocks noGrp="1"/>
          </p:cNvSpPr>
          <p:nvPr>
            <p:ph type="title"/>
          </p:nvPr>
        </p:nvSpPr>
        <p:spPr/>
        <p:txBody>
          <a:bodyPr/>
          <a:lstStyle/>
          <a:p>
            <a:r>
              <a:rPr lang="en-US" dirty="0"/>
              <a:t>Today’s Contents:</a:t>
            </a:r>
          </a:p>
        </p:txBody>
      </p:sp>
      <p:sp>
        <p:nvSpPr>
          <p:cNvPr id="3" name="Content Placeholder 2">
            <a:extLst>
              <a:ext uri="{FF2B5EF4-FFF2-40B4-BE49-F238E27FC236}">
                <a16:creationId xmlns:a16="http://schemas.microsoft.com/office/drawing/2014/main" id="{E63B4130-0B56-4417-B7D5-E30A4A118AC1}"/>
              </a:ext>
            </a:extLst>
          </p:cNvPr>
          <p:cNvSpPr>
            <a:spLocks noGrp="1"/>
          </p:cNvSpPr>
          <p:nvPr>
            <p:ph idx="1"/>
          </p:nvPr>
        </p:nvSpPr>
        <p:spPr/>
        <p:txBody>
          <a:bodyPr>
            <a:normAutofit/>
          </a:bodyPr>
          <a:lstStyle/>
          <a:p>
            <a:pPr marL="0" indent="0">
              <a:buNone/>
            </a:pPr>
            <a:r>
              <a:rPr lang="en-US" sz="3200" b="1" dirty="0"/>
              <a:t> </a:t>
            </a:r>
          </a:p>
          <a:p>
            <a:pPr>
              <a:buFont typeface="Wingdings" panose="05000000000000000000" pitchFamily="2" charset="2"/>
              <a:buChar char="Ø"/>
            </a:pPr>
            <a:endParaRPr lang="en-US" sz="3200" b="1" dirty="0"/>
          </a:p>
          <a:p>
            <a:pPr>
              <a:buFont typeface="Wingdings" panose="05000000000000000000" pitchFamily="2" charset="2"/>
              <a:buChar char="Ø"/>
            </a:pPr>
            <a:r>
              <a:rPr lang="en-US" sz="3200" b="1" dirty="0"/>
              <a:t>  TEMPERATURE SENSOR</a:t>
            </a:r>
          </a:p>
          <a:p>
            <a:pPr>
              <a:buFont typeface="Wingdings" panose="05000000000000000000" pitchFamily="2" charset="2"/>
              <a:buChar char="Ø"/>
            </a:pPr>
            <a:r>
              <a:rPr lang="en-US" sz="3200" b="1" dirty="0"/>
              <a:t>  DC MOTOR</a:t>
            </a:r>
          </a:p>
          <a:p>
            <a:pPr>
              <a:buFont typeface="Wingdings" panose="05000000000000000000" pitchFamily="2" charset="2"/>
              <a:buChar char="Ø"/>
            </a:pPr>
            <a:r>
              <a:rPr lang="en-US" sz="3200" b="1" dirty="0"/>
              <a:t>  LDR SENSOR</a:t>
            </a:r>
          </a:p>
        </p:txBody>
      </p:sp>
      <p:sp>
        <p:nvSpPr>
          <p:cNvPr id="4" name="Date Placeholder 3">
            <a:extLst>
              <a:ext uri="{FF2B5EF4-FFF2-40B4-BE49-F238E27FC236}">
                <a16:creationId xmlns:a16="http://schemas.microsoft.com/office/drawing/2014/main" id="{281D6314-1E34-4E51-8380-9F67A8CC4782}"/>
              </a:ext>
            </a:extLst>
          </p:cNvPr>
          <p:cNvSpPr>
            <a:spLocks noGrp="1"/>
          </p:cNvSpPr>
          <p:nvPr>
            <p:ph type="dt" sz="half" idx="10"/>
          </p:nvPr>
        </p:nvSpPr>
        <p:spPr/>
        <p:txBody>
          <a:bodyPr/>
          <a:lstStyle/>
          <a:p>
            <a:fld id="{10269080-D122-443F-BCCD-AB7B1DACE406}" type="datetime1">
              <a:rPr lang="en-US" smtClean="0"/>
              <a:t>28-Jan-22</a:t>
            </a:fld>
            <a:endParaRPr lang="en-US" dirty="0"/>
          </a:p>
        </p:txBody>
      </p:sp>
      <p:sp>
        <p:nvSpPr>
          <p:cNvPr id="5" name="Footer Placeholder 4">
            <a:extLst>
              <a:ext uri="{FF2B5EF4-FFF2-40B4-BE49-F238E27FC236}">
                <a16:creationId xmlns:a16="http://schemas.microsoft.com/office/drawing/2014/main" id="{0AD8F830-671D-4132-9648-1D0A2C5B2CF4}"/>
              </a:ext>
            </a:extLst>
          </p:cNvPr>
          <p:cNvSpPr>
            <a:spLocks noGrp="1"/>
          </p:cNvSpPr>
          <p:nvPr>
            <p:ph type="ftr" sz="quarter" idx="11"/>
          </p:nvPr>
        </p:nvSpPr>
        <p:spPr/>
        <p:txBody>
          <a:bodyPr/>
          <a:lstStyle/>
          <a:p>
            <a:r>
              <a:rPr lang="en-US"/>
              <a:t>SLIDE PREPARED BY: ASHNA NAWAR AHMED</a:t>
            </a:r>
            <a:endParaRPr lang="en-US" dirty="0"/>
          </a:p>
        </p:txBody>
      </p:sp>
      <p:sp>
        <p:nvSpPr>
          <p:cNvPr id="6" name="Slide Number Placeholder 5">
            <a:extLst>
              <a:ext uri="{FF2B5EF4-FFF2-40B4-BE49-F238E27FC236}">
                <a16:creationId xmlns:a16="http://schemas.microsoft.com/office/drawing/2014/main" id="{7013F09C-E2B5-44CB-BCD2-2B9FC571D62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529645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0EDA-DC12-4A68-9B56-870473786E1F}"/>
              </a:ext>
            </a:extLst>
          </p:cNvPr>
          <p:cNvSpPr>
            <a:spLocks noGrp="1"/>
          </p:cNvSpPr>
          <p:nvPr>
            <p:ph type="title"/>
          </p:nvPr>
        </p:nvSpPr>
        <p:spPr/>
        <p:txBody>
          <a:bodyPr/>
          <a:lstStyle/>
          <a:p>
            <a:pPr algn="ctr"/>
            <a:r>
              <a:rPr lang="en-US" dirty="0"/>
              <a:t>THE END</a:t>
            </a:r>
          </a:p>
        </p:txBody>
      </p:sp>
      <p:sp>
        <p:nvSpPr>
          <p:cNvPr id="4" name="Date Placeholder 3">
            <a:extLst>
              <a:ext uri="{FF2B5EF4-FFF2-40B4-BE49-F238E27FC236}">
                <a16:creationId xmlns:a16="http://schemas.microsoft.com/office/drawing/2014/main" id="{CEED7336-8803-4996-B3F7-F3213F0F0722}"/>
              </a:ext>
            </a:extLst>
          </p:cNvPr>
          <p:cNvSpPr>
            <a:spLocks noGrp="1"/>
          </p:cNvSpPr>
          <p:nvPr>
            <p:ph type="dt" sz="half" idx="10"/>
          </p:nvPr>
        </p:nvSpPr>
        <p:spPr/>
        <p:txBody>
          <a:bodyPr/>
          <a:lstStyle/>
          <a:p>
            <a:fld id="{C040A3F1-AAA3-4C54-8523-680C226F8146}" type="datetime1">
              <a:rPr lang="en-US" smtClean="0"/>
              <a:t>28-Jan-22</a:t>
            </a:fld>
            <a:endParaRPr lang="en-US"/>
          </a:p>
        </p:txBody>
      </p:sp>
      <p:sp>
        <p:nvSpPr>
          <p:cNvPr id="5" name="Footer Placeholder 4">
            <a:extLst>
              <a:ext uri="{FF2B5EF4-FFF2-40B4-BE49-F238E27FC236}">
                <a16:creationId xmlns:a16="http://schemas.microsoft.com/office/drawing/2014/main" id="{71DFAAA9-0340-4C33-BD4F-DF9DBA03361E}"/>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99C7255E-3C37-4409-ABD6-A5D9B545D62B}"/>
              </a:ext>
            </a:extLst>
          </p:cNvPr>
          <p:cNvSpPr>
            <a:spLocks noGrp="1"/>
          </p:cNvSpPr>
          <p:nvPr>
            <p:ph type="sldNum" sz="quarter" idx="12"/>
          </p:nvPr>
        </p:nvSpPr>
        <p:spPr/>
        <p:txBody>
          <a:bodyPr/>
          <a:lstStyle/>
          <a:p>
            <a:fld id="{85F1D94D-E39D-4060-8F8E-01EBC27FED6C}" type="slidenum">
              <a:rPr lang="en-US" smtClean="0"/>
              <a:t>20</a:t>
            </a:fld>
            <a:endParaRPr lang="en-US"/>
          </a:p>
        </p:txBody>
      </p:sp>
    </p:spTree>
    <p:extLst>
      <p:ext uri="{BB962C8B-B14F-4D97-AF65-F5344CB8AC3E}">
        <p14:creationId xmlns:p14="http://schemas.microsoft.com/office/powerpoint/2010/main" val="126983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8DDE-89B7-4F9D-A1E9-D1A5380EBBD1}"/>
              </a:ext>
            </a:extLst>
          </p:cNvPr>
          <p:cNvSpPr>
            <a:spLocks noGrp="1"/>
          </p:cNvSpPr>
          <p:nvPr>
            <p:ph type="title"/>
          </p:nvPr>
        </p:nvSpPr>
        <p:spPr/>
        <p:txBody>
          <a:bodyPr/>
          <a:lstStyle/>
          <a:p>
            <a:r>
              <a:rPr lang="en-US" dirty="0"/>
              <a:t>Temperature Sensor</a:t>
            </a:r>
          </a:p>
        </p:txBody>
      </p:sp>
      <p:sp>
        <p:nvSpPr>
          <p:cNvPr id="4" name="Date Placeholder 3">
            <a:extLst>
              <a:ext uri="{FF2B5EF4-FFF2-40B4-BE49-F238E27FC236}">
                <a16:creationId xmlns:a16="http://schemas.microsoft.com/office/drawing/2014/main" id="{DA6D8938-16C4-4C0B-86F7-3DBD1812D77D}"/>
              </a:ext>
            </a:extLst>
          </p:cNvPr>
          <p:cNvSpPr>
            <a:spLocks noGrp="1"/>
          </p:cNvSpPr>
          <p:nvPr>
            <p:ph type="dt" sz="half" idx="10"/>
          </p:nvPr>
        </p:nvSpPr>
        <p:spPr/>
        <p:txBody>
          <a:bodyPr/>
          <a:lstStyle/>
          <a:p>
            <a:fld id="{36CE3742-07A5-4A04-B51B-45E91782518D}" type="datetime1">
              <a:rPr lang="en-US" smtClean="0"/>
              <a:t>28-Jan-22</a:t>
            </a:fld>
            <a:endParaRPr lang="en-US" dirty="0"/>
          </a:p>
        </p:txBody>
      </p:sp>
      <p:sp>
        <p:nvSpPr>
          <p:cNvPr id="5" name="Footer Placeholder 4">
            <a:extLst>
              <a:ext uri="{FF2B5EF4-FFF2-40B4-BE49-F238E27FC236}">
                <a16:creationId xmlns:a16="http://schemas.microsoft.com/office/drawing/2014/main" id="{C75A8F80-0969-4F9E-9E3C-2D78B196F2A6}"/>
              </a:ext>
            </a:extLst>
          </p:cNvPr>
          <p:cNvSpPr>
            <a:spLocks noGrp="1"/>
          </p:cNvSpPr>
          <p:nvPr>
            <p:ph type="ftr" sz="quarter" idx="11"/>
          </p:nvPr>
        </p:nvSpPr>
        <p:spPr/>
        <p:txBody>
          <a:bodyPr/>
          <a:lstStyle/>
          <a:p>
            <a:r>
              <a:rPr lang="en-US"/>
              <a:t>SLIDE PREPARED BY: ASHNA NAWAR AHMED</a:t>
            </a:r>
            <a:endParaRPr lang="en-US" dirty="0"/>
          </a:p>
        </p:txBody>
      </p:sp>
      <p:sp>
        <p:nvSpPr>
          <p:cNvPr id="6" name="Slide Number Placeholder 5">
            <a:extLst>
              <a:ext uri="{FF2B5EF4-FFF2-40B4-BE49-F238E27FC236}">
                <a16:creationId xmlns:a16="http://schemas.microsoft.com/office/drawing/2014/main" id="{5E81E6A1-3F43-46D3-B84E-8AE34EE1A92D}"/>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20861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950A-91D3-474A-801E-6B13E5D66018}"/>
              </a:ext>
            </a:extLst>
          </p:cNvPr>
          <p:cNvSpPr>
            <a:spLocks noGrp="1"/>
          </p:cNvSpPr>
          <p:nvPr>
            <p:ph type="title"/>
          </p:nvPr>
        </p:nvSpPr>
        <p:spPr/>
        <p:txBody>
          <a:bodyPr/>
          <a:lstStyle/>
          <a:p>
            <a:r>
              <a:rPr lang="en-US" dirty="0"/>
              <a:t>TEMPERATURE SENSOR (LM-35)</a:t>
            </a:r>
          </a:p>
        </p:txBody>
      </p:sp>
      <p:pic>
        <p:nvPicPr>
          <p:cNvPr id="7" name="Content Placeholder 6">
            <a:extLst>
              <a:ext uri="{FF2B5EF4-FFF2-40B4-BE49-F238E27FC236}">
                <a16:creationId xmlns:a16="http://schemas.microsoft.com/office/drawing/2014/main" id="{CF9D3A5F-4096-4976-A4DF-A813DB4EDC6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744913" y="1990725"/>
            <a:ext cx="4762500" cy="3733800"/>
          </a:xfrm>
        </p:spPr>
      </p:pic>
      <p:sp>
        <p:nvSpPr>
          <p:cNvPr id="4" name="Date Placeholder 3">
            <a:extLst>
              <a:ext uri="{FF2B5EF4-FFF2-40B4-BE49-F238E27FC236}">
                <a16:creationId xmlns:a16="http://schemas.microsoft.com/office/drawing/2014/main" id="{3ADF9A18-B4FC-4154-A404-DEE54C472B21}"/>
              </a:ext>
            </a:extLst>
          </p:cNvPr>
          <p:cNvSpPr>
            <a:spLocks noGrp="1"/>
          </p:cNvSpPr>
          <p:nvPr>
            <p:ph type="dt" sz="half" idx="10"/>
          </p:nvPr>
        </p:nvSpPr>
        <p:spPr/>
        <p:txBody>
          <a:bodyPr/>
          <a:lstStyle/>
          <a:p>
            <a:fld id="{67F06B09-822E-4BE7-A2DA-07C2F77A177B}" type="datetime1">
              <a:rPr lang="en-US" smtClean="0"/>
              <a:t>28-Jan-22</a:t>
            </a:fld>
            <a:endParaRPr lang="en-US" dirty="0"/>
          </a:p>
        </p:txBody>
      </p:sp>
      <p:sp>
        <p:nvSpPr>
          <p:cNvPr id="5" name="Footer Placeholder 4">
            <a:extLst>
              <a:ext uri="{FF2B5EF4-FFF2-40B4-BE49-F238E27FC236}">
                <a16:creationId xmlns:a16="http://schemas.microsoft.com/office/drawing/2014/main" id="{A8F6E236-B180-4256-8FD5-F8785D836FE8}"/>
              </a:ext>
            </a:extLst>
          </p:cNvPr>
          <p:cNvSpPr>
            <a:spLocks noGrp="1"/>
          </p:cNvSpPr>
          <p:nvPr>
            <p:ph type="ftr" sz="quarter" idx="11"/>
          </p:nvPr>
        </p:nvSpPr>
        <p:spPr/>
        <p:txBody>
          <a:bodyPr/>
          <a:lstStyle/>
          <a:p>
            <a:r>
              <a:rPr lang="en-US"/>
              <a:t>SLIDE PREPARED BY: ASHNA NAWAR AHMED</a:t>
            </a:r>
            <a:endParaRPr lang="en-US" dirty="0"/>
          </a:p>
        </p:txBody>
      </p:sp>
      <p:sp>
        <p:nvSpPr>
          <p:cNvPr id="9" name="Slide Number Placeholder 8">
            <a:extLst>
              <a:ext uri="{FF2B5EF4-FFF2-40B4-BE49-F238E27FC236}">
                <a16:creationId xmlns:a16="http://schemas.microsoft.com/office/drawing/2014/main" id="{CE53ED98-17F1-433D-B9C9-F284916AD7E1}"/>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35894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84F7-ABBF-4BFA-BF07-26BF5C69B6F8}"/>
              </a:ext>
            </a:extLst>
          </p:cNvPr>
          <p:cNvSpPr>
            <a:spLocks noGrp="1"/>
          </p:cNvSpPr>
          <p:nvPr>
            <p:ph type="title"/>
          </p:nvPr>
        </p:nvSpPr>
        <p:spPr/>
        <p:txBody>
          <a:bodyPr/>
          <a:lstStyle/>
          <a:p>
            <a:r>
              <a:rPr lang="en-US" dirty="0"/>
              <a:t>TEMPERATURE SENSOR (LM-35)</a:t>
            </a:r>
          </a:p>
        </p:txBody>
      </p:sp>
      <p:sp>
        <p:nvSpPr>
          <p:cNvPr id="3" name="Content Placeholder 2">
            <a:extLst>
              <a:ext uri="{FF2B5EF4-FFF2-40B4-BE49-F238E27FC236}">
                <a16:creationId xmlns:a16="http://schemas.microsoft.com/office/drawing/2014/main" id="{234E0381-E17E-4F96-9084-5D953A2B5990}"/>
              </a:ext>
            </a:extLst>
          </p:cNvPr>
          <p:cNvSpPr>
            <a:spLocks noGrp="1"/>
          </p:cNvSpPr>
          <p:nvPr>
            <p:ph idx="1"/>
          </p:nvPr>
        </p:nvSpPr>
        <p:spPr/>
        <p:txBody>
          <a:bodyPr/>
          <a:lstStyle/>
          <a:p>
            <a:pPr>
              <a:buFont typeface="Wingdings" panose="05000000000000000000" pitchFamily="2" charset="2"/>
              <a:buChar char="q"/>
            </a:pPr>
            <a:r>
              <a:rPr lang="en-US" dirty="0"/>
              <a:t>  3 pins:  positive voltage(+Vs), ground(GND) and output voltage(</a:t>
            </a:r>
            <a:r>
              <a:rPr lang="en-US" dirty="0" err="1"/>
              <a:t>Vout</a:t>
            </a:r>
            <a:r>
              <a:rPr lang="en-US" dirty="0"/>
              <a:t>)</a:t>
            </a:r>
          </a:p>
          <a:p>
            <a:pPr>
              <a:buFont typeface="Wingdings" panose="05000000000000000000" pitchFamily="2" charset="2"/>
              <a:buChar char="q"/>
            </a:pPr>
            <a:r>
              <a:rPr lang="en-US" dirty="0"/>
              <a:t>  Output voltage is linearly proportional to the Celsius (Centigrade) temperature</a:t>
            </a:r>
          </a:p>
          <a:p>
            <a:pPr>
              <a:buFont typeface="Wingdings" panose="05000000000000000000" pitchFamily="2" charset="2"/>
              <a:buChar char="q"/>
            </a:pPr>
            <a:r>
              <a:rPr lang="en-US" dirty="0"/>
              <a:t>  −55˚ to +150˚C temperature range</a:t>
            </a:r>
          </a:p>
          <a:p>
            <a:pPr>
              <a:buFont typeface="Wingdings" panose="05000000000000000000" pitchFamily="2" charset="2"/>
              <a:buChar char="q"/>
            </a:pPr>
            <a:r>
              <a:rPr lang="en-US" dirty="0"/>
              <a:t>  + 10.0 mV per 1˚C scale factor </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222594D1-C3F4-41D8-9ACD-E203E5FA5ED9}"/>
              </a:ext>
            </a:extLst>
          </p:cNvPr>
          <p:cNvSpPr>
            <a:spLocks noGrp="1"/>
          </p:cNvSpPr>
          <p:nvPr>
            <p:ph type="dt" sz="half" idx="10"/>
          </p:nvPr>
        </p:nvSpPr>
        <p:spPr/>
        <p:txBody>
          <a:bodyPr/>
          <a:lstStyle/>
          <a:p>
            <a:fld id="{09E8CBC8-B3C2-4E43-8DA5-B2017211210A}" type="datetime1">
              <a:rPr lang="en-US" smtClean="0"/>
              <a:t>28-Jan-22</a:t>
            </a:fld>
            <a:endParaRPr lang="en-US" dirty="0"/>
          </a:p>
        </p:txBody>
      </p:sp>
      <p:sp>
        <p:nvSpPr>
          <p:cNvPr id="5" name="Footer Placeholder 4">
            <a:extLst>
              <a:ext uri="{FF2B5EF4-FFF2-40B4-BE49-F238E27FC236}">
                <a16:creationId xmlns:a16="http://schemas.microsoft.com/office/drawing/2014/main" id="{FDF591AC-6538-41CE-BFA5-A7D041F96FF6}"/>
              </a:ext>
            </a:extLst>
          </p:cNvPr>
          <p:cNvSpPr>
            <a:spLocks noGrp="1"/>
          </p:cNvSpPr>
          <p:nvPr>
            <p:ph type="ftr" sz="quarter" idx="11"/>
          </p:nvPr>
        </p:nvSpPr>
        <p:spPr/>
        <p:txBody>
          <a:bodyPr/>
          <a:lstStyle/>
          <a:p>
            <a:r>
              <a:rPr lang="en-US"/>
              <a:t>SLIDE PREPARED BY: ASHNA NAWAR AHMED</a:t>
            </a:r>
            <a:endParaRPr lang="en-US" dirty="0"/>
          </a:p>
        </p:txBody>
      </p:sp>
      <p:sp>
        <p:nvSpPr>
          <p:cNvPr id="6" name="Slide Number Placeholder 5">
            <a:extLst>
              <a:ext uri="{FF2B5EF4-FFF2-40B4-BE49-F238E27FC236}">
                <a16:creationId xmlns:a16="http://schemas.microsoft.com/office/drawing/2014/main" id="{4D82AC4E-C164-4D44-8F44-9375FC0F0C4C}"/>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77745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A71F-C786-4D91-A208-1D6599DE970C}"/>
              </a:ext>
            </a:extLst>
          </p:cNvPr>
          <p:cNvSpPr>
            <a:spLocks noGrp="1"/>
          </p:cNvSpPr>
          <p:nvPr>
            <p:ph type="title"/>
          </p:nvPr>
        </p:nvSpPr>
        <p:spPr/>
        <p:txBody>
          <a:bodyPr/>
          <a:lstStyle/>
          <a:p>
            <a:r>
              <a:rPr lang="en-US" dirty="0"/>
              <a:t>TEMPERATURE SENSOR (LM-35)</a:t>
            </a:r>
          </a:p>
        </p:txBody>
      </p:sp>
      <p:sp>
        <p:nvSpPr>
          <p:cNvPr id="9" name="Content Placeholder 8">
            <a:extLst>
              <a:ext uri="{FF2B5EF4-FFF2-40B4-BE49-F238E27FC236}">
                <a16:creationId xmlns:a16="http://schemas.microsoft.com/office/drawing/2014/main" id="{C71B94BB-4FFB-41FC-8616-04FCDAE708B6}"/>
              </a:ext>
            </a:extLst>
          </p:cNvPr>
          <p:cNvSpPr>
            <a:spLocks noGrp="1"/>
          </p:cNvSpPr>
          <p:nvPr>
            <p:ph sz="half" idx="2"/>
          </p:nvPr>
        </p:nvSpPr>
        <p:spPr/>
        <p:txBody>
          <a:bodyPr>
            <a:normAutofit/>
          </a:bodyPr>
          <a:lstStyle/>
          <a:p>
            <a:pPr>
              <a:buFont typeface="Wingdings" panose="05000000000000000000" pitchFamily="2" charset="2"/>
              <a:buChar char="q"/>
            </a:pPr>
            <a:r>
              <a:rPr lang="en-US" dirty="0"/>
              <a:t>  Arduino Uno/Mega uses 10-bit analog-to-digital converter</a:t>
            </a:r>
          </a:p>
          <a:p>
            <a:pPr>
              <a:buFont typeface="Wingdings" panose="05000000000000000000" pitchFamily="2" charset="2"/>
              <a:buChar char="q"/>
            </a:pPr>
            <a:r>
              <a:rPr lang="en-US" dirty="0"/>
              <a:t>  Arduino maps input voltages between 0 and the operating voltage(5V, in case of Uno/Mega) into integer values between 0 to 1023</a:t>
            </a:r>
          </a:p>
          <a:p>
            <a:pPr>
              <a:buFont typeface="Wingdings" panose="05000000000000000000" pitchFamily="2" charset="2"/>
              <a:buChar char="q"/>
            </a:pPr>
            <a:r>
              <a:rPr lang="en-US" dirty="0"/>
              <a:t>  </a:t>
            </a:r>
            <a:r>
              <a:rPr lang="en-US" dirty="0" err="1"/>
              <a:t>analogRead</a:t>
            </a:r>
            <a:r>
              <a:rPr lang="en-US" dirty="0"/>
              <a:t>()-&gt; gives integer value within 0-1023</a:t>
            </a:r>
          </a:p>
          <a:p>
            <a:pPr>
              <a:buFont typeface="Wingdings" panose="05000000000000000000" pitchFamily="2" charset="2"/>
              <a:buChar char="q"/>
            </a:pPr>
            <a:r>
              <a:rPr lang="en-US" dirty="0"/>
              <a:t>  To get back the value in volt, we must divide the value by 1024 and multiply it by 5</a:t>
            </a:r>
          </a:p>
          <a:p>
            <a:pPr>
              <a:buFont typeface="Wingdings" panose="05000000000000000000" pitchFamily="2" charset="2"/>
              <a:buChar char="q"/>
            </a:pPr>
            <a:r>
              <a:rPr lang="en-US" dirty="0"/>
              <a:t>  Scale factor: + 10.0 mV =&gt; 1˚C</a:t>
            </a:r>
          </a:p>
          <a:p>
            <a:endParaRPr lang="en-US" dirty="0"/>
          </a:p>
        </p:txBody>
      </p:sp>
      <p:sp>
        <p:nvSpPr>
          <p:cNvPr id="4" name="Date Placeholder 3">
            <a:extLst>
              <a:ext uri="{FF2B5EF4-FFF2-40B4-BE49-F238E27FC236}">
                <a16:creationId xmlns:a16="http://schemas.microsoft.com/office/drawing/2014/main" id="{FEDB9119-8362-40F9-96EE-EF0FFD830B9C}"/>
              </a:ext>
            </a:extLst>
          </p:cNvPr>
          <p:cNvSpPr>
            <a:spLocks noGrp="1"/>
          </p:cNvSpPr>
          <p:nvPr>
            <p:ph type="dt" sz="half" idx="10"/>
          </p:nvPr>
        </p:nvSpPr>
        <p:spPr/>
        <p:txBody>
          <a:bodyPr/>
          <a:lstStyle/>
          <a:p>
            <a:fld id="{10269080-D122-443F-BCCD-AB7B1DACE406}" type="datetime1">
              <a:rPr lang="en-US" smtClean="0"/>
              <a:t>28-Jan-22</a:t>
            </a:fld>
            <a:endParaRPr lang="en-US" dirty="0"/>
          </a:p>
        </p:txBody>
      </p:sp>
      <p:sp>
        <p:nvSpPr>
          <p:cNvPr id="5" name="Footer Placeholder 4">
            <a:extLst>
              <a:ext uri="{FF2B5EF4-FFF2-40B4-BE49-F238E27FC236}">
                <a16:creationId xmlns:a16="http://schemas.microsoft.com/office/drawing/2014/main" id="{7E216EC2-39C0-4D84-9E0B-15CF7EF99770}"/>
              </a:ext>
            </a:extLst>
          </p:cNvPr>
          <p:cNvSpPr>
            <a:spLocks noGrp="1"/>
          </p:cNvSpPr>
          <p:nvPr>
            <p:ph type="ftr" sz="quarter" idx="11"/>
          </p:nvPr>
        </p:nvSpPr>
        <p:spPr/>
        <p:txBody>
          <a:bodyPr/>
          <a:lstStyle/>
          <a:p>
            <a:r>
              <a:rPr lang="en-US"/>
              <a:t>SLIDE PREPARED BY: ASHNA NAWAR AHMED</a:t>
            </a:r>
            <a:endParaRPr lang="en-US" dirty="0"/>
          </a:p>
        </p:txBody>
      </p:sp>
      <p:sp>
        <p:nvSpPr>
          <p:cNvPr id="6" name="Slide Number Placeholder 5">
            <a:extLst>
              <a:ext uri="{FF2B5EF4-FFF2-40B4-BE49-F238E27FC236}">
                <a16:creationId xmlns:a16="http://schemas.microsoft.com/office/drawing/2014/main" id="{E7E99215-9BF4-44A7-815F-FF23D2424646}"/>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14" name="Content Placeholder 13">
            <a:extLst>
              <a:ext uri="{FF2B5EF4-FFF2-40B4-BE49-F238E27FC236}">
                <a16:creationId xmlns:a16="http://schemas.microsoft.com/office/drawing/2014/main" id="{0991E8DD-17DF-4591-B20F-8FD0267EBD32}"/>
              </a:ext>
            </a:extLst>
          </p:cNvPr>
          <p:cNvPicPr>
            <a:picLocks noGrp="1" noChangeAspect="1"/>
          </p:cNvPicPr>
          <p:nvPr>
            <p:ph sz="half" idx="1"/>
          </p:nvPr>
        </p:nvPicPr>
        <p:blipFill>
          <a:blip r:embed="rId2"/>
          <a:stretch>
            <a:fillRect/>
          </a:stretch>
        </p:blipFill>
        <p:spPr>
          <a:xfrm>
            <a:off x="1134764" y="1846263"/>
            <a:ext cx="4863110" cy="4451900"/>
          </a:xfrm>
        </p:spPr>
      </p:pic>
    </p:spTree>
    <p:extLst>
      <p:ext uri="{BB962C8B-B14F-4D97-AF65-F5344CB8AC3E}">
        <p14:creationId xmlns:p14="http://schemas.microsoft.com/office/powerpoint/2010/main" val="277530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2CC7-3F1E-414D-9044-2C87A188A95D}"/>
              </a:ext>
            </a:extLst>
          </p:cNvPr>
          <p:cNvSpPr>
            <a:spLocks noGrp="1"/>
          </p:cNvSpPr>
          <p:nvPr>
            <p:ph type="title"/>
          </p:nvPr>
        </p:nvSpPr>
        <p:spPr/>
        <p:txBody>
          <a:bodyPr/>
          <a:lstStyle/>
          <a:p>
            <a:r>
              <a:rPr lang="en-US" dirty="0"/>
              <a:t>DC Motor</a:t>
            </a:r>
          </a:p>
        </p:txBody>
      </p:sp>
      <p:sp>
        <p:nvSpPr>
          <p:cNvPr id="3" name="Text Placeholder 2">
            <a:extLst>
              <a:ext uri="{FF2B5EF4-FFF2-40B4-BE49-F238E27FC236}">
                <a16:creationId xmlns:a16="http://schemas.microsoft.com/office/drawing/2014/main" id="{9A9B79D8-30C8-40FE-BF05-A1C148962C9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DBBDBF7-E935-4CB1-96B1-5CA7BB26DEE3}"/>
              </a:ext>
            </a:extLst>
          </p:cNvPr>
          <p:cNvSpPr>
            <a:spLocks noGrp="1"/>
          </p:cNvSpPr>
          <p:nvPr>
            <p:ph type="dt" sz="half" idx="10"/>
          </p:nvPr>
        </p:nvSpPr>
        <p:spPr/>
        <p:txBody>
          <a:bodyPr/>
          <a:lstStyle/>
          <a:p>
            <a:fld id="{C040A3F1-AAA3-4C54-8523-680C226F8146}" type="datetime1">
              <a:rPr lang="en-US" smtClean="0"/>
              <a:t>28-Jan-22</a:t>
            </a:fld>
            <a:endParaRPr lang="en-US"/>
          </a:p>
        </p:txBody>
      </p:sp>
      <p:sp>
        <p:nvSpPr>
          <p:cNvPr id="5" name="Footer Placeholder 4">
            <a:extLst>
              <a:ext uri="{FF2B5EF4-FFF2-40B4-BE49-F238E27FC236}">
                <a16:creationId xmlns:a16="http://schemas.microsoft.com/office/drawing/2014/main" id="{A6FA5A45-30A6-4EA4-ABDA-120D615960FB}"/>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48733A55-7813-40EC-A8B4-2E04449DA4BD}"/>
              </a:ext>
            </a:extLst>
          </p:cNvPr>
          <p:cNvSpPr>
            <a:spLocks noGrp="1"/>
          </p:cNvSpPr>
          <p:nvPr>
            <p:ph type="sldNum" sz="quarter" idx="12"/>
          </p:nvPr>
        </p:nvSpPr>
        <p:spPr/>
        <p:txBody>
          <a:bodyPr/>
          <a:lstStyle/>
          <a:p>
            <a:fld id="{85F1D94D-E39D-4060-8F8E-01EBC27FED6C}" type="slidenum">
              <a:rPr lang="en-US" smtClean="0"/>
              <a:t>7</a:t>
            </a:fld>
            <a:endParaRPr lang="en-US"/>
          </a:p>
        </p:txBody>
      </p:sp>
    </p:spTree>
    <p:extLst>
      <p:ext uri="{BB962C8B-B14F-4D97-AF65-F5344CB8AC3E}">
        <p14:creationId xmlns:p14="http://schemas.microsoft.com/office/powerpoint/2010/main" val="134450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F508C2-3325-446B-9EF7-7522A4CF9D38}"/>
              </a:ext>
            </a:extLst>
          </p:cNvPr>
          <p:cNvSpPr>
            <a:spLocks noGrp="1"/>
          </p:cNvSpPr>
          <p:nvPr>
            <p:ph type="title"/>
          </p:nvPr>
        </p:nvSpPr>
        <p:spPr/>
        <p:txBody>
          <a:bodyPr/>
          <a:lstStyle/>
          <a:p>
            <a:r>
              <a:rPr lang="en-US" dirty="0"/>
              <a:t>DC Motor</a:t>
            </a:r>
          </a:p>
        </p:txBody>
      </p:sp>
      <p:pic>
        <p:nvPicPr>
          <p:cNvPr id="10" name="Content Placeholder 9">
            <a:extLst>
              <a:ext uri="{FF2B5EF4-FFF2-40B4-BE49-F238E27FC236}">
                <a16:creationId xmlns:a16="http://schemas.microsoft.com/office/drawing/2014/main" id="{E422458A-B597-4EE3-BF32-D30D3DD9CC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54956" y="1846263"/>
            <a:ext cx="4022725" cy="4022725"/>
          </a:xfrm>
        </p:spPr>
      </p:pic>
      <p:pic>
        <p:nvPicPr>
          <p:cNvPr id="13" name="Content Placeholder 12">
            <a:extLst>
              <a:ext uri="{FF2B5EF4-FFF2-40B4-BE49-F238E27FC236}">
                <a16:creationId xmlns:a16="http://schemas.microsoft.com/office/drawing/2014/main" id="{42B3B1AA-C08C-4315-B9CA-738FDA00860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846263"/>
            <a:ext cx="5227605" cy="4022725"/>
          </a:xfrm>
        </p:spPr>
      </p:pic>
      <p:sp>
        <p:nvSpPr>
          <p:cNvPr id="4" name="Date Placeholder 3">
            <a:extLst>
              <a:ext uri="{FF2B5EF4-FFF2-40B4-BE49-F238E27FC236}">
                <a16:creationId xmlns:a16="http://schemas.microsoft.com/office/drawing/2014/main" id="{96A5C9F3-C557-4769-BB9B-19C0AE3244EA}"/>
              </a:ext>
            </a:extLst>
          </p:cNvPr>
          <p:cNvSpPr>
            <a:spLocks noGrp="1"/>
          </p:cNvSpPr>
          <p:nvPr>
            <p:ph type="dt" sz="half" idx="10"/>
          </p:nvPr>
        </p:nvSpPr>
        <p:spPr/>
        <p:txBody>
          <a:bodyPr/>
          <a:lstStyle/>
          <a:p>
            <a:fld id="{C040A3F1-AAA3-4C54-8523-680C226F8146}" type="datetime1">
              <a:rPr lang="en-US" smtClean="0"/>
              <a:t>28-Jan-22</a:t>
            </a:fld>
            <a:endParaRPr lang="en-US"/>
          </a:p>
        </p:txBody>
      </p:sp>
      <p:sp>
        <p:nvSpPr>
          <p:cNvPr id="5" name="Footer Placeholder 4">
            <a:extLst>
              <a:ext uri="{FF2B5EF4-FFF2-40B4-BE49-F238E27FC236}">
                <a16:creationId xmlns:a16="http://schemas.microsoft.com/office/drawing/2014/main" id="{16E44DD9-ECF2-4088-93EE-F6DDCF5A4035}"/>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7134FC03-4E85-4719-9233-E6ED04D50653}"/>
              </a:ext>
            </a:extLst>
          </p:cNvPr>
          <p:cNvSpPr>
            <a:spLocks noGrp="1"/>
          </p:cNvSpPr>
          <p:nvPr>
            <p:ph type="sldNum" sz="quarter" idx="12"/>
          </p:nvPr>
        </p:nvSpPr>
        <p:spPr/>
        <p:txBody>
          <a:bodyPr/>
          <a:lstStyle/>
          <a:p>
            <a:fld id="{85F1D94D-E39D-4060-8F8E-01EBC27FED6C}" type="slidenum">
              <a:rPr lang="en-US" smtClean="0"/>
              <a:t>8</a:t>
            </a:fld>
            <a:endParaRPr lang="en-US"/>
          </a:p>
        </p:txBody>
      </p:sp>
    </p:spTree>
    <p:extLst>
      <p:ext uri="{BB962C8B-B14F-4D97-AF65-F5344CB8AC3E}">
        <p14:creationId xmlns:p14="http://schemas.microsoft.com/office/powerpoint/2010/main" val="418348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F214-FEAC-4D68-919C-326A4B80C663}"/>
              </a:ext>
            </a:extLst>
          </p:cNvPr>
          <p:cNvSpPr>
            <a:spLocks noGrp="1"/>
          </p:cNvSpPr>
          <p:nvPr>
            <p:ph type="title"/>
          </p:nvPr>
        </p:nvSpPr>
        <p:spPr/>
        <p:txBody>
          <a:bodyPr/>
          <a:lstStyle/>
          <a:p>
            <a:r>
              <a:rPr lang="en-US" dirty="0"/>
              <a:t>DC Motor(</a:t>
            </a:r>
            <a:r>
              <a:rPr lang="en-US" dirty="0" err="1"/>
              <a:t>contd</a:t>
            </a:r>
            <a:r>
              <a:rPr lang="en-US" dirty="0"/>
              <a:t>)</a:t>
            </a:r>
          </a:p>
        </p:txBody>
      </p:sp>
      <p:sp>
        <p:nvSpPr>
          <p:cNvPr id="3" name="Content Placeholder 2">
            <a:extLst>
              <a:ext uri="{FF2B5EF4-FFF2-40B4-BE49-F238E27FC236}">
                <a16:creationId xmlns:a16="http://schemas.microsoft.com/office/drawing/2014/main" id="{0A89AFC7-A796-4731-9468-55268025FCD8}"/>
              </a:ext>
            </a:extLst>
          </p:cNvPr>
          <p:cNvSpPr>
            <a:spLocks noGrp="1"/>
          </p:cNvSpPr>
          <p:nvPr>
            <p:ph idx="1"/>
          </p:nvPr>
        </p:nvSpPr>
        <p:spPr/>
        <p:txBody>
          <a:bodyPr/>
          <a:lstStyle/>
          <a:p>
            <a:pPr algn="l" rtl="0"/>
            <a:r>
              <a:rPr lang="en-US" b="0" i="0" dirty="0">
                <a:solidFill>
                  <a:srgbClr val="333333"/>
                </a:solidFill>
                <a:effectLst/>
                <a:latin typeface="Arial" panose="020B0604020202020204" pitchFamily="34" charset="0"/>
              </a:rPr>
              <a:t>A direct current (DC) motor is a type of electric machine that converts electrical energy into mechanical energy. DC motors take electrical power through direct current, and convert this energy into mechanical rotation.</a:t>
            </a:r>
          </a:p>
          <a:p>
            <a:pPr algn="l" rtl="0"/>
            <a:endParaRPr lang="en-US" b="0" i="0" dirty="0">
              <a:solidFill>
                <a:srgbClr val="333333"/>
              </a:solidFill>
              <a:effectLst/>
              <a:latin typeface="Arial" panose="020B0604020202020204" pitchFamily="34" charset="0"/>
            </a:endParaRPr>
          </a:p>
          <a:p>
            <a:pPr algn="l" rtl="0"/>
            <a:r>
              <a:rPr lang="en-US" b="0" i="0" dirty="0">
                <a:solidFill>
                  <a:srgbClr val="333333"/>
                </a:solidFill>
                <a:effectLst/>
                <a:latin typeface="Arial" panose="020B0604020202020204" pitchFamily="34" charset="0"/>
              </a:rPr>
              <a:t>DC motors use magnetic fields that occur from the electrical currents generated, which powers the movement of a rotor fixed within the output shaft. The output torque and speed depends upon both the electrical input and the design of the motor.</a:t>
            </a:r>
          </a:p>
          <a:p>
            <a:endParaRPr lang="en-US" dirty="0"/>
          </a:p>
        </p:txBody>
      </p:sp>
      <p:sp>
        <p:nvSpPr>
          <p:cNvPr id="4" name="Date Placeholder 3">
            <a:extLst>
              <a:ext uri="{FF2B5EF4-FFF2-40B4-BE49-F238E27FC236}">
                <a16:creationId xmlns:a16="http://schemas.microsoft.com/office/drawing/2014/main" id="{5FE9A8C7-44F9-40CB-86D9-90C54567D055}"/>
              </a:ext>
            </a:extLst>
          </p:cNvPr>
          <p:cNvSpPr>
            <a:spLocks noGrp="1"/>
          </p:cNvSpPr>
          <p:nvPr>
            <p:ph type="dt" sz="half" idx="10"/>
          </p:nvPr>
        </p:nvSpPr>
        <p:spPr/>
        <p:txBody>
          <a:bodyPr/>
          <a:lstStyle/>
          <a:p>
            <a:fld id="{2E3EA7E9-B2FA-471D-88E3-AA7BE2B020BC}" type="datetime1">
              <a:rPr lang="en-US" smtClean="0"/>
              <a:t>28-Jan-22</a:t>
            </a:fld>
            <a:endParaRPr lang="en-US"/>
          </a:p>
        </p:txBody>
      </p:sp>
      <p:sp>
        <p:nvSpPr>
          <p:cNvPr id="5" name="Footer Placeholder 4">
            <a:extLst>
              <a:ext uri="{FF2B5EF4-FFF2-40B4-BE49-F238E27FC236}">
                <a16:creationId xmlns:a16="http://schemas.microsoft.com/office/drawing/2014/main" id="{2BF5EBDA-EAD7-4EC6-ABF6-8597A1EA7AB4}"/>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FDF4CC73-2BEE-4052-A95C-E35E08F5C2BE}"/>
              </a:ext>
            </a:extLst>
          </p:cNvPr>
          <p:cNvSpPr>
            <a:spLocks noGrp="1"/>
          </p:cNvSpPr>
          <p:nvPr>
            <p:ph type="sldNum" sz="quarter" idx="12"/>
          </p:nvPr>
        </p:nvSpPr>
        <p:spPr/>
        <p:txBody>
          <a:bodyPr/>
          <a:lstStyle/>
          <a:p>
            <a:fld id="{85F1D94D-E39D-4060-8F8E-01EBC27FED6C}" type="slidenum">
              <a:rPr lang="en-US" smtClean="0"/>
              <a:t>9</a:t>
            </a:fld>
            <a:endParaRPr lang="en-US"/>
          </a:p>
        </p:txBody>
      </p:sp>
    </p:spTree>
    <p:extLst>
      <p:ext uri="{BB962C8B-B14F-4D97-AF65-F5344CB8AC3E}">
        <p14:creationId xmlns:p14="http://schemas.microsoft.com/office/powerpoint/2010/main" val="1163902432"/>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632</TotalTime>
  <Words>934</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Retrospect</vt:lpstr>
      <vt:lpstr>Microcontroller Based System Design </vt:lpstr>
      <vt:lpstr>Today’s Contents:</vt:lpstr>
      <vt:lpstr>Temperature Sensor</vt:lpstr>
      <vt:lpstr>TEMPERATURE SENSOR (LM-35)</vt:lpstr>
      <vt:lpstr>TEMPERATURE SENSOR (LM-35)</vt:lpstr>
      <vt:lpstr>TEMPERATURE SENSOR (LM-35)</vt:lpstr>
      <vt:lpstr>DC Motor</vt:lpstr>
      <vt:lpstr>DC Motor</vt:lpstr>
      <vt:lpstr>DC Motor(contd)</vt:lpstr>
      <vt:lpstr>How DC motors work</vt:lpstr>
      <vt:lpstr>Types of DC Motors</vt:lpstr>
      <vt:lpstr>Structure of a DC motor</vt:lpstr>
      <vt:lpstr>Types of DC Motors(contd)</vt:lpstr>
      <vt:lpstr>Motor Driver Module(L298N)</vt:lpstr>
      <vt:lpstr>Motor Drivers(contd)</vt:lpstr>
      <vt:lpstr>Extra Materials</vt:lpstr>
      <vt:lpstr>LDR (Light Dependent Resistor)</vt:lpstr>
      <vt:lpstr>LDR Sensor</vt:lpstr>
      <vt:lpstr>LDR</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 Based System Design</dc:title>
  <dc:creator>Ashna Ahmed</dc:creator>
  <cp:lastModifiedBy>Ashna Ahmed</cp:lastModifiedBy>
  <cp:revision>20</cp:revision>
  <dcterms:created xsi:type="dcterms:W3CDTF">2021-11-27T14:08:19Z</dcterms:created>
  <dcterms:modified xsi:type="dcterms:W3CDTF">2022-01-28T15:47:36Z</dcterms:modified>
</cp:coreProperties>
</file>