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3" r:id="rId1"/>
  </p:sldMasterIdLst>
  <p:notesMasterIdLst>
    <p:notesMasterId r:id="rId18"/>
  </p:notesMasterIdLst>
  <p:sldIdLst>
    <p:sldId id="256" r:id="rId2"/>
    <p:sldId id="277" r:id="rId3"/>
    <p:sldId id="288" r:id="rId4"/>
    <p:sldId id="289" r:id="rId5"/>
    <p:sldId id="290" r:id="rId6"/>
    <p:sldId id="291" r:id="rId7"/>
    <p:sldId id="265" r:id="rId8"/>
    <p:sldId id="269" r:id="rId9"/>
    <p:sldId id="266" r:id="rId10"/>
    <p:sldId id="273" r:id="rId11"/>
    <p:sldId id="274" r:id="rId12"/>
    <p:sldId id="270" r:id="rId13"/>
    <p:sldId id="271" r:id="rId14"/>
    <p:sldId id="275" r:id="rId15"/>
    <p:sldId id="272" r:id="rId16"/>
    <p:sldId id="27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80550-90A7-44F4-BAEE-4B43376F85E1}" type="datetimeFigureOut">
              <a:rPr lang="en-US" smtClean="0"/>
              <a:t>13-Feb-22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B8674-F163-4851-BF30-72769B79E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75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A046-478E-405B-A6FE-CA7ED6BDC6B7}" type="datetime1">
              <a:rPr lang="en-US" smtClean="0"/>
              <a:t>13-Feb-22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PREPARED BY: ASHNA NAWAR AHMED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733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25EA-5436-4837-A3DE-DF809A96C8B3}" type="datetime1">
              <a:rPr lang="en-US" smtClean="0"/>
              <a:t>13-Feb-22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PREPARED BY: ASHNA NAWAR AHMED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753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43D8D-F51C-4862-A151-0184F85002FA}" type="datetime1">
              <a:rPr lang="en-US" smtClean="0"/>
              <a:t>13-Feb-22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PREPARED BY: ASHNA NAWAR AHMED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52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9080-D122-443F-BCCD-AB7B1DACE406}" type="datetime1">
              <a:rPr lang="en-US" smtClean="0"/>
              <a:t>13-Feb-22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PREPARED BY: ASHNA NAWAR AHMED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77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3742-07A5-4A04-B51B-45E91782518D}" type="datetime1">
              <a:rPr lang="en-US" smtClean="0"/>
              <a:t>13-Feb-22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PREPARED BY: ASHNA NAWAR AHMED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82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A3F4-5110-463E-B525-0A3105BC39F5}" type="datetime1">
              <a:rPr lang="en-US" smtClean="0"/>
              <a:t>13-Feb-22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PREPARED BY: ASHNA NAWAR AHMED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426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239A-5269-4716-8F31-E31A3E9A913E}" type="datetime1">
              <a:rPr lang="en-US" smtClean="0"/>
              <a:t>13-Feb-22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PREPARED BY: ASHNA NAWAR AHMED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159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8035-BC8F-44AA-829D-ABA550D7C6BF}" type="datetime1">
              <a:rPr lang="en-US" smtClean="0"/>
              <a:t>13-Feb-22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PREPARED BY: ASHNA NAWAR AHMED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961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7109-37F6-4702-9027-210D79D3456A}" type="datetime1">
              <a:rPr lang="en-US" smtClean="0"/>
              <a:t>13-Feb-22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SLIDE PREPARED BY: ASHNA NAWAR AHMED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9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FCBDF24-FF12-4DF7-ACEB-F766B5899099}" type="datetime1">
              <a:rPr lang="en-US" smtClean="0"/>
              <a:t>13-Feb-22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SLIDE PREPARED BY: ASHNA NAWAR AHMED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084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4A9B-8107-4848-AD77-26AD8CA4F805}" type="datetime1">
              <a:rPr lang="en-US" smtClean="0"/>
              <a:t>13-Feb-22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PREPARED BY: ASHNA NAWAR AHMED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63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7EE83A8-9D4A-4718-8231-A4C057930AD1}" type="datetime1">
              <a:rPr lang="en-US" smtClean="0"/>
              <a:t>13-Feb-22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SLIDE PREPARED BY: ASHNA NAWAR AHMED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270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ebp"/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notronex.com/2014/04/passive-infra-red-pir-sensor.html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ocoafab.cc/tutorial/view/729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arduino.stackexchange.com/questions/23317/using-ir-sensor-to-sense-movement" TargetMode="Externa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40FD1-0A03-41CE-A944-2D223D3D0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MICROCONTROLLER BASED SYSTEM DESIGN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FC53F8-3F91-415C-BE3E-47ECB78977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CSE 3216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Lab 6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AUST CSE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382C7-E0D1-4604-95D1-314DE0702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5D88-FD36-41CA-9E30-0CF6FF079159}" type="datetime1">
              <a:rPr lang="en-US" smtClean="0"/>
              <a:t>13-Feb-22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4F3E5-5C33-44FB-9B95-EB0C5C040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PREPARED BY: ASHNA NAWAR AHMED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B8D64-7B6D-4E48-9C40-83931A292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391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34FD8FF-9394-44BF-8713-53FDE4CD9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 SENSOR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B94405B-F4E5-4963-8DC8-45D4635E1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3 pins: positive voltage(+</a:t>
            </a:r>
            <a:r>
              <a:rPr lang="en-US" dirty="0" err="1"/>
              <a:t>Vcc</a:t>
            </a:r>
            <a:r>
              <a:rPr lang="en-US" dirty="0"/>
              <a:t>), ground(GND) and output voltage(</a:t>
            </a:r>
            <a:r>
              <a:rPr lang="en-US" dirty="0" err="1"/>
              <a:t>Vout</a:t>
            </a:r>
            <a:r>
              <a:rPr lang="en-US" dirty="0"/>
              <a:t>)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Emits light in order to sense surrounding objects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Consists of: emitter(IR source) and detector(IR detector)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Emitter: IR LED-&gt; Emits IR light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Detector: </a:t>
            </a:r>
            <a:r>
              <a:rPr lang="en-US" b="0" i="0" dirty="0">
                <a:solidFill>
                  <a:srgbClr val="333E48"/>
                </a:solidFill>
                <a:effectLst/>
                <a:latin typeface="Inter"/>
              </a:rPr>
              <a:t>IR photodiode-&gt; Sensitive to IR light of the same wavelength which is emitted by the IR LED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333E48"/>
                </a:solidFill>
                <a:latin typeface="Inter"/>
              </a:rPr>
              <a:t>  Output determined based on intensity of reflection received by photodiode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333E48"/>
                </a:solidFill>
                <a:latin typeface="Inter"/>
              </a:rPr>
              <a:t>  Output is binary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6DF9A-C6BC-411E-8AEE-C6CCBFFB5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A3F4-5110-463E-B525-0A3105BC39F5}" type="datetime1">
              <a:rPr lang="en-US" smtClean="0"/>
              <a:t>13-Feb-22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A632C-D619-4ABE-AFE1-271275A0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PREPARED BY: ASHNA NAWAR AHMED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38081-DFDC-4663-9DF7-DB894B013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81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A19DF1A-73FE-4168-B6EB-EBC19A3A4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 SENSOR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1D3EF5A-5453-4C62-B494-92FC02D00D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333E48"/>
                </a:solidFill>
                <a:effectLst/>
                <a:latin typeface="Inter"/>
              </a:rPr>
              <a:t>IR Transmitter or IR LED</a:t>
            </a:r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C6BEC69-BFE6-44D5-BDAD-7EB8272913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77219" y="2582863"/>
            <a:ext cx="3378200" cy="3378200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AF8C90-F2BB-4AEB-983D-0B0B561BC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333E48"/>
                </a:solidFill>
                <a:effectLst/>
                <a:latin typeface="Inter"/>
              </a:rPr>
              <a:t>IR Receiver or Photodiode</a:t>
            </a:r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0F2FAF23-E1E3-43B0-A6C2-F97E1529FF5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997700" y="2582863"/>
            <a:ext cx="3378200" cy="33782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F8526-3816-4C91-BC51-133498415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9080-D122-443F-BCCD-AB7B1DACE406}" type="datetime1">
              <a:rPr lang="en-US" smtClean="0"/>
              <a:t>13-Feb-22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BD862-C522-4CDD-AE68-96B2E5577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PREPARED BY: ASHNA NAWAR AHMED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8A5FF-2097-46BA-9549-181E883A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35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C9CE8-C054-4127-804F-E94597111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Infrared Sensor (Passive)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A42D3-B975-4EC2-A050-5668CD450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3742-07A5-4A04-B51B-45E91782518D}" type="datetime1">
              <a:rPr lang="en-US" smtClean="0"/>
              <a:t>13-Feb-22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B80E7-9047-4BB3-B0BC-304AB992E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PREPARED BY: ASHNA NAWAR AHMED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4099A-5141-4B45-8464-8378A3AAD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706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E4439A2-EB86-4DEB-A00D-AAD8F48B8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PIR SENSOR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CA4EB57-4348-448F-9AA8-F93D16AC977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38266" y="1845735"/>
            <a:ext cx="4022725" cy="4022725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E1D1E109-31A1-4CA2-AAE4-EAFD9B1EB3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218238" y="1966624"/>
            <a:ext cx="4937125" cy="378200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9BD60-6BAB-4B88-997F-9293ED042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3742-07A5-4A04-B51B-45E91782518D}" type="datetime1">
              <a:rPr lang="en-US" smtClean="0"/>
              <a:t>13-Feb-22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A4C63-7529-4D91-8455-5203923E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PREPARED BY: ASHNA NAWAR AHMED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72076-F32C-4D76-9AA7-80F92FC20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267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D834919-9770-4350-8FA8-8864BF374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PIR SENSOR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27210CA-E672-487D-932D-5D7CBDC61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3 pins: positive voltage(+</a:t>
            </a:r>
            <a:r>
              <a:rPr lang="en-US" dirty="0" err="1"/>
              <a:t>Vcc</a:t>
            </a:r>
            <a:r>
              <a:rPr lang="en-US" dirty="0"/>
              <a:t>), ground(GND) and output voltage(</a:t>
            </a:r>
            <a:r>
              <a:rPr lang="en-US" dirty="0" err="1"/>
              <a:t>Vout</a:t>
            </a:r>
            <a:r>
              <a:rPr lang="en-US" dirty="0"/>
              <a:t>)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Can detect thermal radiation of objects in the infrared range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Consists of: 1 pair of pyroelectric sensors, to detect heat energy in the surrounding environment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Sensors housed within a series of lenses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Purpose of lens: widening the device’s sensing area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</a:t>
            </a:r>
            <a:r>
              <a:rPr lang="en-US" dirty="0">
                <a:solidFill>
                  <a:srgbClr val="333E48"/>
                </a:solidFill>
                <a:latin typeface="Inter"/>
              </a:rPr>
              <a:t>Output is binary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C5E80-40CB-42B5-902D-CF6D35091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A3F4-5110-463E-B525-0A3105BC39F5}" type="datetime1">
              <a:rPr lang="en-US" smtClean="0"/>
              <a:t>13-Feb-22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8B85B-982F-44DC-B032-86616D3C5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PREPARED BY: ASHNA NAWAR AHMED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4CB70-F9A9-4747-AC96-C0ED5366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833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97F31E2-1799-41C6-B910-EA501B9CF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 vs. PIR: COMPARISON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753DF4F-76EF-459F-921C-B6BC91889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/>
              <a:t>IR SENSOR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05E293D-290D-4B54-8F56-31E04AF10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Contains active emitter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Capable of detecting exact position of objects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Used in: garage door systems, industrial settings 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56128C4-3378-4264-8E04-F78F7E9162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/>
              <a:t>PIR SENSOR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A735176-6A4F-4FFC-9F38-C03BDBCF61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No active emitter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Capable of detecting motion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Used in: security alarms and automatic lighting setups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6D755-E38C-4EDB-BF6C-BEF82F425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A3F4-5110-463E-B525-0A3105BC39F5}" type="datetime1">
              <a:rPr lang="en-US" smtClean="0"/>
              <a:t>13-Feb-22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2A9356-8C6E-44A9-9102-BDEA15BCE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PREPARED BY: ASHNA NAWAR AHMED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EDF6E-8E5A-4EEE-8E18-C078B507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348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A558986-6A99-4B02-8277-E30B57FBFD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THE END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5DEA98-7578-4DB0-82FD-391B2EA3F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239A-5269-4716-8F31-E31A3E9A913E}" type="datetime1">
              <a:rPr lang="en-US" smtClean="0"/>
              <a:t>13-Feb-22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A18E9-8C80-45F9-A572-12F445A0E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PREPARED BY: ASHNA NAWAR AHMED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341839-1549-43AE-82BB-F1F595647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132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221B4-6E93-408D-B52A-44945D9DE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Contents: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B4130-0B56-4417-B7D5-E30A4A118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/>
              <a:t>  LCD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/>
              <a:t>  IR SENSOR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/>
              <a:t>  PIR SENSOR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D6314-1E34-4E51-8380-9F67A8CC4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9080-D122-443F-BCCD-AB7B1DACE406}" type="datetime1">
              <a:rPr lang="en-US" smtClean="0"/>
              <a:t>13-Feb-22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8F830-671D-4132-9648-1D0A2C5B2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PREPARED BY: ASHNA NAWAR AHMED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3F09C-E2B5-44CB-BCD2-2B9FC571D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645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14846D5-CCB1-4DB6-9CA0-AA9E66AD0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LCD (Liquid Crystal Display)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20788EB-0FF6-479F-BFC8-C24A1D3A98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52BEB-63D8-4C70-A548-ED892D407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A7E9-B2FA-471D-88E3-AA7BE2B020BC}" type="datetime1">
              <a:rPr lang="en-US" smtClean="0"/>
              <a:t>13-Feb-22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FA094-2B2D-4BFD-BC6A-DEDE71274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Prepared By: Ashna Nawar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943C6-B60D-40C0-9A52-0C5D9CE75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D94D-E39D-4060-8F8E-01EBC27FED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7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8690334-4F83-4FEF-889C-31A7A6E20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LCD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2288CFF-1F57-466B-8782-12E2A33EF6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2092" y="1845735"/>
            <a:ext cx="4822803" cy="4023359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4861905-B673-4974-B66B-C1C7DAB819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 rot="5400000">
            <a:off x="6675119" y="1845735"/>
            <a:ext cx="4023359" cy="402335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C8ABB-5ED0-424D-94A2-2C66A629D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3742-07A5-4A04-B51B-45E91782518D}" type="datetime1">
              <a:rPr lang="en-US" smtClean="0"/>
              <a:t>13-Feb-22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096A8-FA75-442B-AD3A-452985F6E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PREPARED BY: ASHNA NAWAR AHMED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F2390-A041-4419-8315-15D375383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6CB847-0946-44C5-BD8E-87458D2CBAE1}"/>
              </a:ext>
            </a:extLst>
          </p:cNvPr>
          <p:cNvSpPr txBox="1"/>
          <p:nvPr/>
        </p:nvSpPr>
        <p:spPr>
          <a:xfrm flipH="1">
            <a:off x="1800717" y="5869094"/>
            <a:ext cx="334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LCD Model we will use in proteus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AE8AC1-C91F-43C5-906E-0292E0893D36}"/>
              </a:ext>
            </a:extLst>
          </p:cNvPr>
          <p:cNvSpPr txBox="1"/>
          <p:nvPr/>
        </p:nvSpPr>
        <p:spPr>
          <a:xfrm flipH="1">
            <a:off x="7014022" y="5829808"/>
            <a:ext cx="334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LCD Model with Pin Description</a:t>
            </a:r>
          </a:p>
        </p:txBody>
      </p:sp>
    </p:spTree>
    <p:extLst>
      <p:ext uri="{BB962C8B-B14F-4D97-AF65-F5344CB8AC3E}">
        <p14:creationId xmlns:p14="http://schemas.microsoft.com/office/powerpoint/2010/main" val="89820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4A2E8FF-ADB1-4290-8C17-9FDE5AC7B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8826107"/>
              </p:ext>
            </p:extLst>
          </p:nvPr>
        </p:nvGraphicFramePr>
        <p:xfrm>
          <a:off x="0" y="0"/>
          <a:ext cx="12192000" cy="6350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53920">
                  <a:extLst>
                    <a:ext uri="{9D8B030D-6E8A-4147-A177-3AD203B41FA5}">
                      <a16:colId xmlns:a16="http://schemas.microsoft.com/office/drawing/2014/main" val="1272954785"/>
                    </a:ext>
                  </a:extLst>
                </a:gridCol>
                <a:gridCol w="3847186">
                  <a:extLst>
                    <a:ext uri="{9D8B030D-6E8A-4147-A177-3AD203B41FA5}">
                      <a16:colId xmlns:a16="http://schemas.microsoft.com/office/drawing/2014/main" val="2991143511"/>
                    </a:ext>
                  </a:extLst>
                </a:gridCol>
                <a:gridCol w="6190894">
                  <a:extLst>
                    <a:ext uri="{9D8B030D-6E8A-4147-A177-3AD203B41FA5}">
                      <a16:colId xmlns:a16="http://schemas.microsoft.com/office/drawing/2014/main" val="2256806798"/>
                    </a:ext>
                  </a:extLst>
                </a:gridCol>
              </a:tblGrid>
              <a:tr h="509181">
                <a:tc>
                  <a:txBody>
                    <a:bodyPr/>
                    <a:lstStyle/>
                    <a:p>
                      <a:r>
                        <a:rPr lang="en-US" sz="1400" dirty="0"/>
                        <a:t>Pin No.-&gt; Pin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Pin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Pin Connection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928065"/>
                  </a:ext>
                </a:extLst>
              </a:tr>
              <a:tr h="311361">
                <a:tc>
                  <a:txBody>
                    <a:bodyPr/>
                    <a:lstStyle/>
                    <a:p>
                      <a:r>
                        <a:rPr lang="en-US" sz="1400" dirty="0"/>
                        <a:t>1-&gt; VSS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Ground Pin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Connect to ground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668540"/>
                  </a:ext>
                </a:extLst>
              </a:tr>
              <a:tr h="311361">
                <a:tc>
                  <a:txBody>
                    <a:bodyPr/>
                    <a:lstStyle/>
                    <a:p>
                      <a:r>
                        <a:rPr lang="en-US" sz="1400" dirty="0"/>
                        <a:t>2-&gt; VDD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VCC pin(for power)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Connect to power supply i.e. 5V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466114"/>
                  </a:ext>
                </a:extLst>
              </a:tr>
              <a:tr h="727403">
                <a:tc>
                  <a:txBody>
                    <a:bodyPr/>
                    <a:lstStyle/>
                    <a:p>
                      <a:r>
                        <a:rPr lang="en-US" sz="1400" dirty="0"/>
                        <a:t>3-&gt; VEE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Adjusts contrast of LCD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Could be connected to a variable POT that can vary the voltage between 0 to 5V, but here we will simply connect it to 5V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89201"/>
                  </a:ext>
                </a:extLst>
              </a:tr>
              <a:tr h="747265">
                <a:tc>
                  <a:txBody>
                    <a:bodyPr/>
                    <a:lstStyle/>
                    <a:p>
                      <a:r>
                        <a:rPr lang="en-US" sz="1400" dirty="0"/>
                        <a:t>4-&gt; 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Register Select: Toggles between Command/Data Register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Connected to an Arduino pin and gets either 0 or 1. 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0 -&gt; Command Mode 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1-&gt; Data Mode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940398"/>
                  </a:ext>
                </a:extLst>
              </a:tr>
              <a:tr h="1163844">
                <a:tc>
                  <a:txBody>
                    <a:bodyPr/>
                    <a:lstStyle/>
                    <a:p>
                      <a:r>
                        <a:rPr lang="en-US" sz="1400" dirty="0"/>
                        <a:t>5-&gt; RW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Read/Write: Toggles the LCD between Read/Write Operation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connected to an Arduino pin, it will get either 0 or 1. 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0 -&gt; Write Operation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1-&gt; Read Operation</a:t>
                      </a:r>
                    </a:p>
                    <a:p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However, as Read operation is rarely needed, we typically directly connect it to GND so it will always get 0.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057451"/>
                  </a:ext>
                </a:extLst>
              </a:tr>
              <a:tr h="529313">
                <a:tc>
                  <a:txBody>
                    <a:bodyPr/>
                    <a:lstStyle/>
                    <a:p>
                      <a:r>
                        <a:rPr lang="en-US" sz="1400" dirty="0"/>
                        <a:t>6-&gt;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Enable: Must be held high to perform Read/Write Operation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Connected to an Arduino pin and always gets 1(HIGH).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453443"/>
                  </a:ext>
                </a:extLst>
              </a:tr>
              <a:tr h="529313">
                <a:tc>
                  <a:txBody>
                    <a:bodyPr/>
                    <a:lstStyle/>
                    <a:p>
                      <a:r>
                        <a:rPr lang="en-US" sz="1400" dirty="0"/>
                        <a:t>(7-14)-&gt; (D0-D7)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Bits (0-7): Pins used to send Command or data to the LCD.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4-Wire Mode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Only 4 pins (0-3) is connected to Arduino</a:t>
                      </a:r>
                    </a:p>
                    <a:p>
                      <a:r>
                        <a:rPr lang="en-US" sz="14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8-Wire Mode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All 8 pins(0-7) are connected to Arduino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588250"/>
                  </a:ext>
                </a:extLst>
              </a:tr>
              <a:tr h="773694">
                <a:tc>
                  <a:txBody>
                    <a:bodyPr/>
                    <a:lstStyle/>
                    <a:p>
                      <a:r>
                        <a:rPr lang="en-US" sz="1400" dirty="0"/>
                        <a:t>15-&gt; LED + [Not present in the model we are using]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LED Positive: used to turn on/off backlight of the LCD </a:t>
                      </a:r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Connect to power supply i.e. 5V [not needed here]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029524"/>
                  </a:ext>
                </a:extLst>
              </a:tr>
              <a:tr h="747265">
                <a:tc>
                  <a:txBody>
                    <a:bodyPr/>
                    <a:lstStyle/>
                    <a:p>
                      <a:r>
                        <a:rPr lang="en-US" sz="1400" dirty="0"/>
                        <a:t>16-&gt; LED - [Not present in the model we are using]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LED Negative: used to turn on/off backlight of the LCD </a:t>
                      </a:r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Connect to ground [not needed here]</a:t>
                      </a:r>
                    </a:p>
                    <a:p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532648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A395CE-FF1A-464D-AC01-E829EE85E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3EF57-C971-40CD-A757-90A63D34E2B1}" type="datetime1">
              <a:rPr lang="en-US" smtClean="0"/>
              <a:t>13-Feb-22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37E32-8008-4A29-A920-D29340B85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97760" y="6459785"/>
            <a:ext cx="7630160" cy="365125"/>
          </a:xfrm>
        </p:spPr>
        <p:txBody>
          <a:bodyPr/>
          <a:lstStyle/>
          <a:p>
            <a:r>
              <a:rPr lang="en-US"/>
              <a:t>Reference: https://circuitdigest.com/article/16x2-lcd-display-module-pinout-datasheet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1F1F9-7EF2-470B-85D7-F480F1F8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704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3A542-C4B1-4316-9DE2-F3E374B83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LCD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6D93D-0621-445E-9F6A-016120FC9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i="1" u="sng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4-bit and 8-bit Mode of LCD:</a:t>
            </a:r>
            <a:endParaRPr lang="en-US" b="0" i="0" dirty="0">
              <a:solidFill>
                <a:srgbClr val="555555"/>
              </a:solidFill>
              <a:effectLst/>
              <a:latin typeface="Roboto" panose="02000000000000000000" pitchFamily="2" charset="0"/>
            </a:endParaRPr>
          </a:p>
          <a:p>
            <a:pPr algn="just"/>
            <a:r>
              <a:rPr lang="en-US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The LCD can work in two different modes, namely the 4-bit mode and the 8-bit mode. In </a:t>
            </a:r>
            <a:r>
              <a:rPr lang="en-US" b="1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4 bit mode</a:t>
            </a:r>
            <a:r>
              <a:rPr lang="en-US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 we send the data nibble by nibble, first upper nibble and then lower nibble. </a:t>
            </a:r>
            <a:r>
              <a:rPr lang="en-US" dirty="0">
                <a:solidFill>
                  <a:srgbClr val="555555"/>
                </a:solidFill>
                <a:latin typeface="Roboto" panose="02000000000000000000" pitchFamily="2" charset="0"/>
              </a:rPr>
              <a:t>A</a:t>
            </a:r>
            <a:r>
              <a:rPr lang="en-US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 nibble is a group of four bits, so the lower four bits (D0-D3) of a byte form the lower nibble while the upper four bits (D4-D7) of a byte form the higher nibble. This enables us to send 8 bit data.</a:t>
            </a:r>
          </a:p>
          <a:p>
            <a:pPr algn="just"/>
            <a:r>
              <a:rPr lang="en-US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Whereas </a:t>
            </a:r>
            <a:r>
              <a:rPr lang="en-US" b="1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in 8 bit mode </a:t>
            </a:r>
            <a:r>
              <a:rPr lang="en-US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we send data byte by byte, so</a:t>
            </a:r>
            <a:r>
              <a:rPr lang="en-US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 we can send the 8-bit data directly in one stroke since we use all the 8 data lines.</a:t>
            </a:r>
          </a:p>
          <a:p>
            <a:pPr algn="just"/>
            <a:r>
              <a:rPr lang="en-US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8-bit mode is faster and flawless than 4-bit mode. But the major drawback is that it needs 8 data lines connected to the microcontroller. This will make us run out of I/O pins on our Arduino board, so 4-bit mode is widely used. No control pins are used to set these modes. It's just the way of programming that change.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CB029-5AFF-478B-B7E3-328982B1E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A125-02E4-425F-8D77-E2956360CE8E}" type="datetime1">
              <a:rPr lang="en-US" smtClean="0"/>
              <a:t>13-Feb-22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D2323-432A-4721-B6EE-3E2E26952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46960" y="6459785"/>
            <a:ext cx="8036560" cy="365125"/>
          </a:xfrm>
        </p:spPr>
        <p:txBody>
          <a:bodyPr/>
          <a:lstStyle/>
          <a:p>
            <a:r>
              <a:rPr lang="en-US" dirty="0"/>
              <a:t>Reference: https://circuitdigest.com/article/16x2-lcd-display-module-pinout-datasheet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44E10-DB71-449D-96A9-2365429E0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669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CCBB491-864E-40C4-A08A-68C7AC83A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Libraries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8B55D71-86C2-4D76-8144-30A3375F7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Add the libraries for IR, PIR and Ultrasonic sensors to the library folder of Proteus Software:</a:t>
            </a:r>
          </a:p>
          <a:p>
            <a:r>
              <a:rPr lang="en-US" sz="2800" dirty="0"/>
              <a:t>In </a:t>
            </a:r>
            <a:r>
              <a:rPr lang="pt-BR" sz="2800" b="1" dirty="0"/>
              <a:t>C:\ProgramData\Labcenter Electronics\Proteus 8 Professional</a:t>
            </a:r>
            <a:r>
              <a:rPr lang="en-US" sz="2800" b="1" dirty="0"/>
              <a:t>\LIBRARY</a:t>
            </a:r>
          </a:p>
          <a:p>
            <a:r>
              <a:rPr lang="en-US" sz="2800" dirty="0"/>
              <a:t>OR</a:t>
            </a:r>
          </a:p>
          <a:p>
            <a:r>
              <a:rPr lang="en-US" sz="2800" dirty="0"/>
              <a:t>In </a:t>
            </a:r>
            <a:r>
              <a:rPr lang="en-US" sz="2800" b="1" dirty="0"/>
              <a:t>C:\Program Files (x86)\</a:t>
            </a:r>
            <a:r>
              <a:rPr lang="en-US" sz="2800" b="1" dirty="0" err="1"/>
              <a:t>Labcenter</a:t>
            </a:r>
            <a:r>
              <a:rPr lang="en-US" sz="2800" b="1" dirty="0"/>
              <a:t> Electronics\Proteus 8 Professional\LIBRARY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2E946-7378-4535-8964-F560962FC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A3F4-5110-463E-B525-0A3105BC39F5}" type="datetime1">
              <a:rPr lang="en-US" smtClean="0"/>
              <a:t>13-Feb-22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332B9-45DD-4408-87E2-761196181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PREPARED BY: ASHNA NAWAR AHMED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DA3BD-FE3B-49A2-A9A7-2C8E9F340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258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6826D-6EBD-426B-90AA-1F90C0BC1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Infrared Sensor (Active)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3AAA7-CB1F-48EF-B3A2-D558E7E40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3742-07A5-4A04-B51B-45E91782518D}" type="datetime1">
              <a:rPr lang="en-US" smtClean="0"/>
              <a:t>13-Feb-22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DE222-F181-4C36-9FBB-1F0BF8E44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PREPARED BY: ASHNA NAWAR AHMED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0609A-96A7-48D2-A6EC-2F1138722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529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489D0-7A59-40F0-900A-942126658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 SENSOR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5DADB94-B0A3-44BC-8FDF-4A84018EBD3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54956" y="1846263"/>
            <a:ext cx="4022725" cy="4022725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5E3A532-D356-47D6-90A0-8DA61F9C13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218238" y="2520487"/>
            <a:ext cx="4937125" cy="267427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91A2B-7349-47FF-8911-6A7D0F3A1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9080-D122-443F-BCCD-AB7B1DACE406}" type="datetime1">
              <a:rPr lang="en-US" smtClean="0"/>
              <a:t>13-Feb-22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38945-E103-496F-8F38-047F4AEF5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PREPARED BY: ASHNA NAWAR AHMED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2F11D-B829-442C-B538-A96DD8DDD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9972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481</TotalTime>
  <Words>993</Words>
  <Application>Microsoft Office PowerPoint</Application>
  <PresentationFormat>Widescreen</PresentationFormat>
  <Paragraphs>139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Calibri Light</vt:lpstr>
      <vt:lpstr>Inter</vt:lpstr>
      <vt:lpstr>Roboto</vt:lpstr>
      <vt:lpstr>Wingdings</vt:lpstr>
      <vt:lpstr>Retrospect</vt:lpstr>
      <vt:lpstr>MICROCONTROLLER BASED SYSTEM DESIGN </vt:lpstr>
      <vt:lpstr>Today’s Contents:</vt:lpstr>
      <vt:lpstr>LCD (Liquid Crystal Display)</vt:lpstr>
      <vt:lpstr>LCD</vt:lpstr>
      <vt:lpstr>PowerPoint Presentation</vt:lpstr>
      <vt:lpstr>LCD (contd.)</vt:lpstr>
      <vt:lpstr>Add Libraries</vt:lpstr>
      <vt:lpstr>Infrared Sensor (Active)</vt:lpstr>
      <vt:lpstr>IR SENSOR</vt:lpstr>
      <vt:lpstr>IR SENSOR</vt:lpstr>
      <vt:lpstr>IR SENSOR</vt:lpstr>
      <vt:lpstr>Infrared Sensor (Passive)</vt:lpstr>
      <vt:lpstr>PIR SENSOR</vt:lpstr>
      <vt:lpstr>PIR SENSOR</vt:lpstr>
      <vt:lpstr>IR vs. PIR: COMPARISON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MICROCONTROLLER BASED SYSTEM DESIGN </dc:title>
  <dc:creator>Ashna Ahmed</dc:creator>
  <cp:lastModifiedBy>Ashna Ahmed</cp:lastModifiedBy>
  <cp:revision>13</cp:revision>
  <dcterms:created xsi:type="dcterms:W3CDTF">2021-09-10T16:10:27Z</dcterms:created>
  <dcterms:modified xsi:type="dcterms:W3CDTF">2022-02-13T08:36:34Z</dcterms:modified>
</cp:coreProperties>
</file>