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3" r:id="rId3"/>
    <p:sldId id="271" r:id="rId4"/>
    <p:sldId id="272" r:id="rId5"/>
    <p:sldId id="284" r:id="rId6"/>
    <p:sldId id="273" r:id="rId7"/>
    <p:sldId id="274" r:id="rId8"/>
    <p:sldId id="275" r:id="rId9"/>
    <p:sldId id="277" r:id="rId10"/>
    <p:sldId id="276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872F-D5D6-4806-99C9-689279160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0AEFA-C8F4-463D-AABA-2463ED8F2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8C432-9D38-4A80-9BD7-60DFBCF7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FCEB-7A84-4333-98BA-1FABD67463FE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34F1D-F0F6-424C-9C29-B4C62379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0BA33-B10F-4546-A557-5ECA2382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ED93-813F-49AB-9A0F-E2339116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7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6A3C-8D37-44A8-A87F-93D0B14D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55814-E25D-4C6C-9F4F-25A05F667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7AA84-EBEC-466F-AD6D-D64E259C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FCEB-7A84-4333-98BA-1FABD67463FE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71E96-2DE7-4B57-99BA-51915C90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8963-0492-4144-8F06-C451E3FB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ED93-813F-49AB-9A0F-E2339116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DB6E6-65E0-4E35-9746-44A55FAE6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84D7D-C870-46B1-92CD-AF89F4A6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C6FFA-658C-4B79-9DDB-ACB842FA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FCEB-7A84-4333-98BA-1FABD67463FE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87948-A931-420E-9142-ED4ED729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F4A5F-A138-40AC-9402-1FEC2C0E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ED93-813F-49AB-9A0F-E2339116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26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63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03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72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1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97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8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12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2505-00D5-4C43-9367-C03049C0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A822-54D0-43E5-82C6-6A3E62B93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07114-27AB-4830-AC13-FC85DECB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FCEB-7A84-4333-98BA-1FABD67463FE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B5A2A-1ED8-498C-B712-61CCFEA1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F0ED-A353-49CC-BAF5-1C4F3F38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ED93-813F-49AB-9A0F-E2339116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20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05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36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FA5B-68A4-4EF0-BB70-B25C81B0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6FF71-71D8-43CA-9FC2-D653CD99B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CA107-ED90-4B87-963F-8EC5C689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FCEB-7A84-4333-98BA-1FABD67463FE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7D557-9910-438D-8303-820827AF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BB500-CFBE-4005-AF63-539BA7E0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ED93-813F-49AB-9A0F-E2339116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3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B3C3-9BA4-484A-9DD8-84DF4333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78B9-1F27-4EA2-9B43-47937F77A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4630F-F30E-4CAD-8DEE-E980B2647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382D3-355E-4126-8B15-551958FF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FCEB-7A84-4333-98BA-1FABD67463FE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F1CF0-521D-4F9C-8CDC-EE453F74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6F70C-6EAC-4E33-ADBF-7AD5E7A4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ED93-813F-49AB-9A0F-E2339116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6055-2136-4A2A-B2F4-5FFBAA42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0E750-FD6E-4880-8660-DEB09AF9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41B21-D5BE-454A-9D13-FF3EAF719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51309-8CC5-4FB9-B4F5-7500F86DA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5D470-918C-48F3-83E8-865B1294B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2009E-E79C-46E4-B1ED-0E4847FA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FCEB-7A84-4333-98BA-1FABD67463FE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6BF3D-A601-4FD4-9F6A-E3FDA238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0378F-1DB7-4BDA-A2BA-A16CE0E6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ED93-813F-49AB-9A0F-E2339116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5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A3DF-1DB8-4B05-9DD7-BA905B4C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F10B6-635B-4CAF-8AEB-4510CD33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FCEB-7A84-4333-98BA-1FABD67463FE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F1567-DB6C-413B-A15E-5D7B2EBA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2744-24CC-41A6-9200-4D949302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ED93-813F-49AB-9A0F-E2339116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3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088E8-4C4B-4D46-AF42-D223C33D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FCEB-7A84-4333-98BA-1FABD67463FE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4D9E7-76B8-4622-B894-DFA65B06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90DDB-6701-4340-AC19-6512785A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ED93-813F-49AB-9A0F-E2339116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1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006F-3E12-4E5F-9913-46552EDC7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1EE4F-A8FA-4FA1-8E93-E135050C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E623C-5CC3-496D-9218-0A056AAAC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83352-B1DE-4268-9CFF-923FBBE4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FCEB-7A84-4333-98BA-1FABD67463FE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4965E-4BAA-4244-887C-1E75443F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EB807-5E6E-4BEE-B3B9-AD343FEA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ED93-813F-49AB-9A0F-E2339116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FB01-0114-4FF6-8B3C-26B4B482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4D4DF-9555-4F61-8DC2-A2BA624EE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F5D23-5B75-4806-A9D2-927520DF7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80835-0E59-43CC-8C6F-B0AC0D26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FCEB-7A84-4333-98BA-1FABD67463FE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03F2F-418C-4877-BD91-B2306BD3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387C3-C77C-44EF-8D5C-5094F69F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ED93-813F-49AB-9A0F-E2339116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5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006F7-3084-46EF-B7F6-A8A8F3E84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1BD39-E57A-4ACC-8065-BDC9E961E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D2A4E-12DB-4426-BB30-3B66D7F15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FCEB-7A84-4333-98BA-1FABD67463FE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5A412-92B3-4D20-95FB-7C7B5A8A9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598D2-2AB4-4F5A-99A3-F4DD2C851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CED93-813F-49AB-9A0F-E2339116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5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3039-6831-433F-A4AE-3AEE73A0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6600"/>
            </a:br>
            <a:br>
              <a:rPr lang="en-US" sz="6600"/>
            </a:br>
            <a:br>
              <a:rPr lang="en-US" sz="6600"/>
            </a:br>
            <a:br>
              <a:rPr lang="en-US" sz="6600"/>
            </a:br>
            <a:r>
              <a:rPr lang="en-US" sz="6600"/>
              <a:t>Deletion </a:t>
            </a:r>
            <a:r>
              <a:rPr lang="en-US" sz="6600" dirty="0"/>
              <a:t>of the root of a heap and 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BC376-FBC3-4E59-A679-1FBAE3C0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(Cont...)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18419" y="4726556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Before Taken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37843" y="4712480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Taken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626985" y="5741222"/>
          <a:ext cx="8128001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83588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29704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9698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312553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83447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0994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6662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945281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8858776" y="2233476"/>
            <a:ext cx="1896210" cy="1462456"/>
            <a:chOff x="1137137" y="1825625"/>
            <a:chExt cx="1896210" cy="1462456"/>
          </a:xfrm>
        </p:grpSpPr>
        <p:sp>
          <p:nvSpPr>
            <p:cNvPr id="25" name="Oval 24"/>
            <p:cNvSpPr/>
            <p:nvPr/>
          </p:nvSpPr>
          <p:spPr>
            <a:xfrm>
              <a:off x="2426676" y="1825625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66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1137137" y="2681410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55</a:t>
              </a:r>
            </a:p>
          </p:txBody>
        </p:sp>
        <p:cxnSp>
          <p:nvCxnSpPr>
            <p:cNvPr id="29" name="Straight Connector 28"/>
            <p:cNvCxnSpPr>
              <a:stCxn id="25" idx="2"/>
              <a:endCxn id="26" idx="0"/>
            </p:cNvCxnSpPr>
            <p:nvPr/>
          </p:nvCxnSpPr>
          <p:spPr>
            <a:xfrm flipH="1">
              <a:off x="1440473" y="2128961"/>
              <a:ext cx="986203" cy="5524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EB2FAE2-FB1D-4CE3-BB9B-D7C8194D0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95" y="2029279"/>
            <a:ext cx="2706859" cy="2493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F12161-015A-4A42-A2EE-BABFE6F87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654" y="2350098"/>
            <a:ext cx="1042506" cy="591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8DC219-8C07-41DE-A555-0D966660E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175" y="2840147"/>
            <a:ext cx="615749" cy="615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54CC2F-AE38-4AA4-BE2B-145EA799E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683" y="2423748"/>
            <a:ext cx="1042506" cy="591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CE0609-132C-4642-92B4-49CCA4EB8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3314" y="3015111"/>
            <a:ext cx="615749" cy="6157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47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(Cont...)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18419" y="4726556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Before Taken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37843" y="4712480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Taken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626985" y="5741222"/>
          <a:ext cx="8128001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83588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29704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9698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312553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83447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0994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6662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945281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067766" y="2247552"/>
            <a:ext cx="1896210" cy="1462456"/>
            <a:chOff x="1137137" y="1825625"/>
            <a:chExt cx="1896210" cy="1462456"/>
          </a:xfrm>
        </p:grpSpPr>
        <p:sp>
          <p:nvSpPr>
            <p:cNvPr id="25" name="Oval 24"/>
            <p:cNvSpPr/>
            <p:nvPr/>
          </p:nvSpPr>
          <p:spPr>
            <a:xfrm>
              <a:off x="2426676" y="1825625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66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1137137" y="2681410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55</a:t>
              </a:r>
            </a:p>
          </p:txBody>
        </p:sp>
        <p:cxnSp>
          <p:nvCxnSpPr>
            <p:cNvPr id="29" name="Straight Connector 28"/>
            <p:cNvCxnSpPr>
              <a:stCxn id="25" idx="2"/>
              <a:endCxn id="26" idx="0"/>
            </p:cNvCxnSpPr>
            <p:nvPr/>
          </p:nvCxnSpPr>
          <p:spPr>
            <a:xfrm flipH="1">
              <a:off x="1440473" y="2128961"/>
              <a:ext cx="986203" cy="5524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489662" y="2595062"/>
            <a:ext cx="1406771" cy="1623219"/>
            <a:chOff x="337037" y="2681410"/>
            <a:chExt cx="1406771" cy="1623219"/>
          </a:xfrm>
        </p:grpSpPr>
        <p:sp>
          <p:nvSpPr>
            <p:cNvPr id="22" name="Oval 21"/>
            <p:cNvSpPr/>
            <p:nvPr/>
          </p:nvSpPr>
          <p:spPr>
            <a:xfrm>
              <a:off x="1137137" y="2681410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55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337037" y="3697958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48</a:t>
              </a:r>
            </a:p>
          </p:txBody>
        </p:sp>
        <p:cxnSp>
          <p:nvCxnSpPr>
            <p:cNvPr id="31" name="Straight Connector 30"/>
            <p:cNvCxnSpPr>
              <a:stCxn id="22" idx="2"/>
              <a:endCxn id="23" idx="0"/>
            </p:cNvCxnSpPr>
            <p:nvPr/>
          </p:nvCxnSpPr>
          <p:spPr>
            <a:xfrm flipH="1">
              <a:off x="640373" y="2984746"/>
              <a:ext cx="496764" cy="7132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A37345A-D7F4-41D3-B005-BBC42F6C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39" y="2531430"/>
            <a:ext cx="1042506" cy="5913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11E209-03B7-42DA-A78B-1DDCFBF11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126" y="3076674"/>
            <a:ext cx="621846" cy="6157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773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(Cont...)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18419" y="4726556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Before Taken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37843" y="4712480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Taken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626985" y="5741222"/>
          <a:ext cx="8128001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83588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29704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9698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312553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83447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0994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6662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945281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2906453" y="2701594"/>
            <a:ext cx="1406771" cy="1623219"/>
            <a:chOff x="337037" y="2681410"/>
            <a:chExt cx="1406771" cy="1623219"/>
          </a:xfrm>
        </p:grpSpPr>
        <p:sp>
          <p:nvSpPr>
            <p:cNvPr id="22" name="Oval 21"/>
            <p:cNvSpPr/>
            <p:nvPr/>
          </p:nvSpPr>
          <p:spPr>
            <a:xfrm>
              <a:off x="1137137" y="2681410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55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337037" y="3697958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48</a:t>
              </a:r>
            </a:p>
          </p:txBody>
        </p:sp>
        <p:cxnSp>
          <p:nvCxnSpPr>
            <p:cNvPr id="31" name="Straight Connector 30"/>
            <p:cNvCxnSpPr>
              <a:stCxn id="22" idx="2"/>
              <a:endCxn id="23" idx="0"/>
            </p:cNvCxnSpPr>
            <p:nvPr/>
          </p:nvCxnSpPr>
          <p:spPr>
            <a:xfrm flipH="1">
              <a:off x="640373" y="2984746"/>
              <a:ext cx="496764" cy="7132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9259486" y="3548122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778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(Cont...)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18419" y="4726556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Before Taken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37843" y="4712480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Taken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626985" y="5741222"/>
          <a:ext cx="8128001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83588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29704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9698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312553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83447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0994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6662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945281"/>
                  </a:ext>
                </a:extLst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>
            <a:off x="3312485" y="3709265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171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(Cont...)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289633" y="3060166"/>
          <a:ext cx="8128001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83588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29704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9698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312553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83447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0994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6662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94528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34713" y="2338754"/>
            <a:ext cx="206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Sorted array:</a:t>
            </a:r>
          </a:p>
        </p:txBody>
      </p:sp>
    </p:spTree>
    <p:extLst>
      <p:ext uri="{BB962C8B-B14F-4D97-AF65-F5344CB8AC3E}">
        <p14:creationId xmlns:p14="http://schemas.microsoft.com/office/powerpoint/2010/main" val="65626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the Root of a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99892" cy="4351338"/>
          </a:xfrm>
        </p:spPr>
        <p:txBody>
          <a:bodyPr/>
          <a:lstStyle/>
          <a:p>
            <a:pPr algn="just"/>
            <a:r>
              <a:rPr lang="en-US" dirty="0"/>
              <a:t>Assign the root R to some variable ITEM.</a:t>
            </a:r>
          </a:p>
          <a:p>
            <a:pPr algn="just"/>
            <a:r>
              <a:rPr lang="en-US" dirty="0"/>
              <a:t>Replace the deleted node R by the last node L of H so that H is still a complete tree, but not necessarily a heap.</a:t>
            </a:r>
          </a:p>
          <a:p>
            <a:r>
              <a:rPr lang="en-US" dirty="0" err="1"/>
              <a:t>Reheap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411" y="1825625"/>
            <a:ext cx="2394697" cy="3834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427" y="1825625"/>
            <a:ext cx="2357808" cy="36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3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DELHEAP(TREE, N, ITEM)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710593" y="1418494"/>
          <a:ext cx="7512538" cy="502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13993560" imgH="9345960" progId="">
                  <p:embed/>
                </p:oleObj>
              </mc:Choice>
              <mc:Fallback>
                <p:oleObj r:id="rId3" imgW="13993560" imgH="9345960" progId="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0593" y="1418494"/>
                        <a:ext cx="7512538" cy="5024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784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E95F-C033-44FA-90FC-33A1507D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99135F-1E45-482E-85B6-65EC77413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238" y="1690688"/>
            <a:ext cx="271712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CE08A6-59E5-47AE-A31F-640CBE2CE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253" y="1690688"/>
            <a:ext cx="2682226" cy="420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9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A: Build a heap H out of the elements of A.</a:t>
            </a:r>
          </a:p>
          <a:p>
            <a:r>
              <a:rPr lang="en-US" dirty="0"/>
              <a:t>Phase B: Repeatedly delete the root element of H.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Since the root of H always contains the largest node in H, Phase B deletes the elements of A in Decreasing Order.</a:t>
            </a:r>
          </a:p>
        </p:txBody>
      </p:sp>
    </p:spTree>
    <p:extLst>
      <p:ext uri="{BB962C8B-B14F-4D97-AF65-F5344CB8AC3E}">
        <p14:creationId xmlns:p14="http://schemas.microsoft.com/office/powerpoint/2010/main" val="65971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HEAPSORT(A, 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930" y="1825625"/>
            <a:ext cx="944586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Repeat for J=1 to N-1:</a:t>
            </a:r>
          </a:p>
          <a:p>
            <a:pPr marL="914400" lvl="2" indent="0">
              <a:buNone/>
            </a:pPr>
            <a:r>
              <a:rPr lang="en-US" dirty="0"/>
              <a:t>Call INSHEAP(A, J, A[J+1])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while N&gt;1:</a:t>
            </a:r>
          </a:p>
          <a:p>
            <a:pPr marL="914400" lvl="2" indent="0">
              <a:buNone/>
            </a:pPr>
            <a:r>
              <a:rPr lang="en-US" dirty="0"/>
              <a:t>Call DELHEAP(A, N, ITEM)</a:t>
            </a:r>
          </a:p>
          <a:p>
            <a:pPr marL="914400" lvl="2" indent="0">
              <a:buNone/>
            </a:pPr>
            <a:r>
              <a:rPr lang="en-US" dirty="0"/>
              <a:t>Set A[N+1] := ITEM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20914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16457" y="1857775"/>
            <a:ext cx="4879543" cy="2485625"/>
            <a:chOff x="337037" y="1825625"/>
            <a:chExt cx="4866545" cy="2479004"/>
          </a:xfrm>
        </p:grpSpPr>
        <p:sp>
          <p:nvSpPr>
            <p:cNvPr id="5" name="Oval 4"/>
            <p:cNvSpPr/>
            <p:nvPr/>
          </p:nvSpPr>
          <p:spPr>
            <a:xfrm>
              <a:off x="2426676" y="1825625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97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137137" y="2681410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88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741125" y="2681410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95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37037" y="3697958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66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096964" y="3694785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55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72909" y="3682819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596911" y="3694785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48</a:t>
              </a:r>
            </a:p>
          </p:txBody>
        </p:sp>
        <p:cxnSp>
          <p:nvCxnSpPr>
            <p:cNvPr id="12" name="Straight Connector 11"/>
            <p:cNvCxnSpPr>
              <a:stCxn id="5" idx="2"/>
              <a:endCxn id="6" idx="0"/>
            </p:cNvCxnSpPr>
            <p:nvPr/>
          </p:nvCxnSpPr>
          <p:spPr>
            <a:xfrm flipH="1">
              <a:off x="1440473" y="2128961"/>
              <a:ext cx="986203" cy="5524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6"/>
              <a:endCxn id="7" idx="0"/>
            </p:cNvCxnSpPr>
            <p:nvPr/>
          </p:nvCxnSpPr>
          <p:spPr>
            <a:xfrm>
              <a:off x="3033347" y="2128961"/>
              <a:ext cx="1011114" cy="5524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2"/>
              <a:endCxn id="8" idx="0"/>
            </p:cNvCxnSpPr>
            <p:nvPr/>
          </p:nvCxnSpPr>
          <p:spPr>
            <a:xfrm flipH="1">
              <a:off x="640373" y="2984746"/>
              <a:ext cx="496764" cy="7132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6"/>
              <a:endCxn id="9" idx="0"/>
            </p:cNvCxnSpPr>
            <p:nvPr/>
          </p:nvCxnSpPr>
          <p:spPr>
            <a:xfrm>
              <a:off x="1743808" y="2984746"/>
              <a:ext cx="656492" cy="7100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2"/>
              <a:endCxn id="10" idx="0"/>
            </p:cNvCxnSpPr>
            <p:nvPr/>
          </p:nvCxnSpPr>
          <p:spPr>
            <a:xfrm flipH="1">
              <a:off x="3376245" y="2984746"/>
              <a:ext cx="364880" cy="6980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6"/>
              <a:endCxn id="11" idx="0"/>
            </p:cNvCxnSpPr>
            <p:nvPr/>
          </p:nvCxnSpPr>
          <p:spPr>
            <a:xfrm>
              <a:off x="4347796" y="2984746"/>
              <a:ext cx="552451" cy="7100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832117" y="1849216"/>
            <a:ext cx="4010759" cy="2479004"/>
            <a:chOff x="337037" y="1825625"/>
            <a:chExt cx="4010759" cy="2479004"/>
          </a:xfrm>
        </p:grpSpPr>
        <p:sp>
          <p:nvSpPr>
            <p:cNvPr id="19" name="Oval 18"/>
            <p:cNvSpPr/>
            <p:nvPr/>
          </p:nvSpPr>
          <p:spPr>
            <a:xfrm>
              <a:off x="2426676" y="1825625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95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137137" y="2681410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88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741125" y="2681410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95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37037" y="3697958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66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2096964" y="3694785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55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3072909" y="3682819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48</a:t>
              </a:r>
            </a:p>
          </p:txBody>
        </p:sp>
        <p:cxnSp>
          <p:nvCxnSpPr>
            <p:cNvPr id="26" name="Straight Connector 25"/>
            <p:cNvCxnSpPr>
              <a:stCxn id="19" idx="2"/>
              <a:endCxn id="20" idx="0"/>
            </p:cNvCxnSpPr>
            <p:nvPr/>
          </p:nvCxnSpPr>
          <p:spPr>
            <a:xfrm flipH="1">
              <a:off x="1440473" y="2128961"/>
              <a:ext cx="986203" cy="5524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9" idx="6"/>
              <a:endCxn id="21" idx="0"/>
            </p:cNvCxnSpPr>
            <p:nvPr/>
          </p:nvCxnSpPr>
          <p:spPr>
            <a:xfrm>
              <a:off x="3033347" y="2128961"/>
              <a:ext cx="1011114" cy="5524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2"/>
              <a:endCxn id="22" idx="0"/>
            </p:cNvCxnSpPr>
            <p:nvPr/>
          </p:nvCxnSpPr>
          <p:spPr>
            <a:xfrm flipH="1">
              <a:off x="640373" y="2984746"/>
              <a:ext cx="496764" cy="7132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0" idx="6"/>
              <a:endCxn id="23" idx="0"/>
            </p:cNvCxnSpPr>
            <p:nvPr/>
          </p:nvCxnSpPr>
          <p:spPr>
            <a:xfrm>
              <a:off x="1743808" y="2984746"/>
              <a:ext cx="656492" cy="7100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1" idx="2"/>
              <a:endCxn id="24" idx="0"/>
            </p:cNvCxnSpPr>
            <p:nvPr/>
          </p:nvCxnSpPr>
          <p:spPr>
            <a:xfrm flipH="1">
              <a:off x="3376245" y="2984746"/>
              <a:ext cx="364880" cy="6980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918419" y="4726556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Before Taken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37843" y="4712480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Taken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626985" y="5741222"/>
          <a:ext cx="8128001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83588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29704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9698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312553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83447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0994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6662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94528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1357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(Cont...)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610441" y="1969120"/>
            <a:ext cx="4010759" cy="2479004"/>
            <a:chOff x="337037" y="1825625"/>
            <a:chExt cx="4010759" cy="2479004"/>
          </a:xfrm>
        </p:grpSpPr>
        <p:sp>
          <p:nvSpPr>
            <p:cNvPr id="19" name="Oval 18"/>
            <p:cNvSpPr/>
            <p:nvPr/>
          </p:nvSpPr>
          <p:spPr>
            <a:xfrm>
              <a:off x="2426676" y="1825625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95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137137" y="2681410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88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741125" y="2681410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95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37037" y="3697958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66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2096964" y="3694785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55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3072909" y="3682819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48</a:t>
              </a:r>
            </a:p>
          </p:txBody>
        </p:sp>
        <p:cxnSp>
          <p:nvCxnSpPr>
            <p:cNvPr id="26" name="Straight Connector 25"/>
            <p:cNvCxnSpPr>
              <a:stCxn id="19" idx="2"/>
              <a:endCxn id="20" idx="0"/>
            </p:cNvCxnSpPr>
            <p:nvPr/>
          </p:nvCxnSpPr>
          <p:spPr>
            <a:xfrm flipH="1">
              <a:off x="1440473" y="2128961"/>
              <a:ext cx="986203" cy="5524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9" idx="6"/>
              <a:endCxn id="21" idx="0"/>
            </p:cNvCxnSpPr>
            <p:nvPr/>
          </p:nvCxnSpPr>
          <p:spPr>
            <a:xfrm>
              <a:off x="3033347" y="2128961"/>
              <a:ext cx="1011114" cy="5524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2"/>
              <a:endCxn id="22" idx="0"/>
            </p:cNvCxnSpPr>
            <p:nvPr/>
          </p:nvCxnSpPr>
          <p:spPr>
            <a:xfrm flipH="1">
              <a:off x="640373" y="2984746"/>
              <a:ext cx="496764" cy="7132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0" idx="6"/>
              <a:endCxn id="23" idx="0"/>
            </p:cNvCxnSpPr>
            <p:nvPr/>
          </p:nvCxnSpPr>
          <p:spPr>
            <a:xfrm>
              <a:off x="1743808" y="2984746"/>
              <a:ext cx="656492" cy="7100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1" idx="2"/>
              <a:endCxn id="24" idx="0"/>
            </p:cNvCxnSpPr>
            <p:nvPr/>
          </p:nvCxnSpPr>
          <p:spPr>
            <a:xfrm flipH="1">
              <a:off x="3376245" y="2984746"/>
              <a:ext cx="364880" cy="6980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918419" y="4726556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Before Taken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37843" y="4712480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Taken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626985" y="5741222"/>
          <a:ext cx="8128001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83588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29704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9698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312553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83447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0994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6662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945281"/>
                  </a:ext>
                </a:extLst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6932463" y="2107395"/>
            <a:ext cx="4010759" cy="2479004"/>
            <a:chOff x="337037" y="1825625"/>
            <a:chExt cx="4010759" cy="2479004"/>
          </a:xfrm>
        </p:grpSpPr>
        <p:sp>
          <p:nvSpPr>
            <p:cNvPr id="36" name="Oval 35"/>
            <p:cNvSpPr/>
            <p:nvPr/>
          </p:nvSpPr>
          <p:spPr>
            <a:xfrm>
              <a:off x="2426676" y="1825625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95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1137137" y="2681410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88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741125" y="2681410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48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37037" y="3697958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66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096964" y="3694785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55</a:t>
              </a:r>
            </a:p>
          </p:txBody>
        </p:sp>
        <p:cxnSp>
          <p:nvCxnSpPr>
            <p:cNvPr id="42" name="Straight Connector 41"/>
            <p:cNvCxnSpPr>
              <a:stCxn id="36" idx="2"/>
              <a:endCxn id="37" idx="0"/>
            </p:cNvCxnSpPr>
            <p:nvPr/>
          </p:nvCxnSpPr>
          <p:spPr>
            <a:xfrm flipH="1">
              <a:off x="1440473" y="2128961"/>
              <a:ext cx="986203" cy="5524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6" idx="6"/>
              <a:endCxn id="38" idx="0"/>
            </p:cNvCxnSpPr>
            <p:nvPr/>
          </p:nvCxnSpPr>
          <p:spPr>
            <a:xfrm>
              <a:off x="3033347" y="2128961"/>
              <a:ext cx="1011114" cy="5524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7" idx="2"/>
              <a:endCxn id="39" idx="0"/>
            </p:cNvCxnSpPr>
            <p:nvPr/>
          </p:nvCxnSpPr>
          <p:spPr>
            <a:xfrm flipH="1">
              <a:off x="640373" y="2984746"/>
              <a:ext cx="496764" cy="7132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7" idx="6"/>
              <a:endCxn id="40" idx="0"/>
            </p:cNvCxnSpPr>
            <p:nvPr/>
          </p:nvCxnSpPr>
          <p:spPr>
            <a:xfrm>
              <a:off x="1743808" y="2984746"/>
              <a:ext cx="656492" cy="7100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9170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659" y="446720"/>
            <a:ext cx="10515600" cy="1325563"/>
          </a:xfrm>
        </p:spPr>
        <p:txBody>
          <a:bodyPr/>
          <a:lstStyle/>
          <a:p>
            <a:r>
              <a:rPr lang="en-US" dirty="0"/>
              <a:t>Heap Sort (Cont...)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18419" y="4726556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Before Taken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37843" y="4712480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Taken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626985" y="5741222"/>
          <a:ext cx="8128001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83588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29704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9698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312553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83447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0994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6662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945281"/>
                  </a:ext>
                </a:extLst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1610441" y="2233476"/>
            <a:ext cx="4010759" cy="2479004"/>
            <a:chOff x="337037" y="1825625"/>
            <a:chExt cx="4010759" cy="2479004"/>
          </a:xfrm>
        </p:grpSpPr>
        <p:sp>
          <p:nvSpPr>
            <p:cNvPr id="36" name="Oval 35"/>
            <p:cNvSpPr/>
            <p:nvPr/>
          </p:nvSpPr>
          <p:spPr>
            <a:xfrm>
              <a:off x="2426676" y="1825625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95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1137137" y="2681410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88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741125" y="2681410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48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37037" y="3697958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66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096964" y="3694785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55</a:t>
              </a:r>
            </a:p>
          </p:txBody>
        </p:sp>
        <p:cxnSp>
          <p:nvCxnSpPr>
            <p:cNvPr id="42" name="Straight Connector 41"/>
            <p:cNvCxnSpPr>
              <a:stCxn id="36" idx="2"/>
              <a:endCxn id="37" idx="0"/>
            </p:cNvCxnSpPr>
            <p:nvPr/>
          </p:nvCxnSpPr>
          <p:spPr>
            <a:xfrm flipH="1">
              <a:off x="1440473" y="2128961"/>
              <a:ext cx="986203" cy="5524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6" idx="6"/>
              <a:endCxn id="38" idx="0"/>
            </p:cNvCxnSpPr>
            <p:nvPr/>
          </p:nvCxnSpPr>
          <p:spPr>
            <a:xfrm>
              <a:off x="3033347" y="2128961"/>
              <a:ext cx="1011114" cy="5524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7" idx="2"/>
              <a:endCxn id="39" idx="0"/>
            </p:cNvCxnSpPr>
            <p:nvPr/>
          </p:nvCxnSpPr>
          <p:spPr>
            <a:xfrm flipH="1">
              <a:off x="640373" y="2984746"/>
              <a:ext cx="496764" cy="7132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7" idx="6"/>
              <a:endCxn id="40" idx="0"/>
            </p:cNvCxnSpPr>
            <p:nvPr/>
          </p:nvCxnSpPr>
          <p:spPr>
            <a:xfrm>
              <a:off x="1743808" y="2984746"/>
              <a:ext cx="656492" cy="7100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886149" y="2146998"/>
            <a:ext cx="2696310" cy="2479004"/>
            <a:chOff x="337037" y="1825625"/>
            <a:chExt cx="2696310" cy="2479004"/>
          </a:xfrm>
        </p:grpSpPr>
        <p:sp>
          <p:nvSpPr>
            <p:cNvPr id="48" name="Oval 47"/>
            <p:cNvSpPr/>
            <p:nvPr/>
          </p:nvSpPr>
          <p:spPr>
            <a:xfrm>
              <a:off x="2426676" y="1825625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88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1137137" y="2681410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66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337037" y="3697958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white"/>
                  </a:solidFill>
                  <a:latin typeface="Calibri" panose="020F0502020204030204"/>
                </a:rPr>
                <a:t>55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48" idx="2"/>
              <a:endCxn id="49" idx="0"/>
            </p:cNvCxnSpPr>
            <p:nvPr/>
          </p:nvCxnSpPr>
          <p:spPr>
            <a:xfrm flipH="1">
              <a:off x="1440473" y="2128961"/>
              <a:ext cx="986203" cy="5524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9" idx="2"/>
              <a:endCxn id="51" idx="0"/>
            </p:cNvCxnSpPr>
            <p:nvPr/>
          </p:nvCxnSpPr>
          <p:spPr>
            <a:xfrm flipH="1">
              <a:off x="640373" y="2984746"/>
              <a:ext cx="496764" cy="7132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F66C9FB-8C24-46EC-A435-3C3281BCF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822" y="2417617"/>
            <a:ext cx="1042506" cy="5913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4FB0F1-F020-4804-B03B-E20DF0A73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7969" y="2965781"/>
            <a:ext cx="615749" cy="6157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766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9|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314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1_Office Theme</vt:lpstr>
      <vt:lpstr>    Deletion of the root of a heap and heap sort</vt:lpstr>
      <vt:lpstr>Deleting the Root of a Heap</vt:lpstr>
      <vt:lpstr>DELHEAP(TREE, N, ITEM)</vt:lpstr>
      <vt:lpstr>Example</vt:lpstr>
      <vt:lpstr>Heap Sorting</vt:lpstr>
      <vt:lpstr>HEAPSORT(A, N)</vt:lpstr>
      <vt:lpstr>Heap Sort</vt:lpstr>
      <vt:lpstr>Heap Sort (Cont...)</vt:lpstr>
      <vt:lpstr>Heap Sort (Cont...)</vt:lpstr>
      <vt:lpstr>Heap Sort (Cont...)</vt:lpstr>
      <vt:lpstr>Heap Sort (Cont...)</vt:lpstr>
      <vt:lpstr>Heap Sort (Cont...)</vt:lpstr>
      <vt:lpstr>Heap Sort (Cont...)</vt:lpstr>
      <vt:lpstr>Heap Sort (Cont...)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Deletion of the root of a heap and heap sort</dc:title>
  <dc:creator>blackCAT</dc:creator>
  <cp:lastModifiedBy>blackCAT</cp:lastModifiedBy>
  <cp:revision>7</cp:revision>
  <dcterms:created xsi:type="dcterms:W3CDTF">2020-06-28T08:20:32Z</dcterms:created>
  <dcterms:modified xsi:type="dcterms:W3CDTF">2020-07-26T09:59:35Z</dcterms:modified>
</cp:coreProperties>
</file>