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8" r:id="rId7"/>
    <p:sldId id="264" r:id="rId8"/>
    <p:sldId id="263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5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7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5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1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0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5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4772-34B9-4786-85D7-E661D7CE394F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9CCE4-E1EA-41EF-8F9B-797B6497D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2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 Resolution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- 2341, 4234, 2839, </a:t>
            </a:r>
          </a:p>
          <a:p>
            <a:pPr marL="0" indent="0" algn="ctr">
              <a:buNone/>
            </a:pPr>
            <a:r>
              <a:rPr lang="en-US" dirty="0"/>
              <a:t>430, 22, 397, 3920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	H(n) =n % 7</a:t>
            </a:r>
          </a:p>
          <a:p>
            <a:pPr marL="0" indent="0">
              <a:buNone/>
            </a:pPr>
            <a:r>
              <a:rPr lang="en-US" dirty="0"/>
              <a:t>	(Hash table size 7)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7603958" y="1604963"/>
          <a:ext cx="226193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0404153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3822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19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389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214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583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69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610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521068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552370" y="3975130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55299" y="2141213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2369" y="2639483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302" y="3045370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55301" y="3521380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55300" y="1713066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55301" y="4428880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2434" y="3233843"/>
            <a:ext cx="2532184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2341 %7 =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4234 %7 =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2839 %7 =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430   %7 =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     %7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397   %7 =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3920 %7 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34926" y="5120943"/>
            <a:ext cx="2532184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(3+(1*1))%7 =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(3+(2*2))%7 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87326" y="5273343"/>
            <a:ext cx="2532184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(0+(1*1))%7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(0+(2*2))%7 =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(0+(3*3))%7 =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3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200-C0A8-4CBF-AC81-0D15C20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DD45-A644-4AAE-A2AC-C9B934226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10515599" cy="4486275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983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When a collision occurs then a linked list is maintained for colliding data.</a:t>
            </a:r>
          </a:p>
          <a:p>
            <a:pPr marL="457200" lvl="1" indent="0" algn="just">
              <a:buNone/>
            </a:pPr>
            <a:r>
              <a:rPr lang="en-US" dirty="0"/>
              <a:t>Let,</a:t>
            </a:r>
          </a:p>
          <a:p>
            <a:pPr marL="914400" lvl="2" indent="0" algn="just">
              <a:buNone/>
            </a:pPr>
            <a:r>
              <a:rPr lang="en-US" sz="2800" dirty="0"/>
              <a:t>H(n) = n % 10</a:t>
            </a:r>
          </a:p>
          <a:p>
            <a:pPr marL="914400" lvl="2" indent="0" algn="just">
              <a:buNone/>
            </a:pPr>
            <a:r>
              <a:rPr lang="en-US" sz="2800" dirty="0"/>
              <a:t>31, 33, 77, 61, 81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6728121"/>
              </p:ext>
            </p:extLst>
          </p:nvPr>
        </p:nvGraphicFramePr>
        <p:xfrm>
          <a:off x="6540481" y="1715294"/>
          <a:ext cx="157407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037">
                  <a:extLst>
                    <a:ext uri="{9D8B030D-6E8A-4147-A177-3AD203B41FA5}">
                      <a16:colId xmlns:a16="http://schemas.microsoft.com/office/drawing/2014/main" val="3947757928"/>
                    </a:ext>
                  </a:extLst>
                </a:gridCol>
                <a:gridCol w="787037">
                  <a:extLst>
                    <a:ext uri="{9D8B030D-6E8A-4147-A177-3AD203B41FA5}">
                      <a16:colId xmlns:a16="http://schemas.microsoft.com/office/drawing/2014/main" val="325003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777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204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582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286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158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573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493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95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696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72652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76756"/>
              </p:ext>
            </p:extLst>
          </p:nvPr>
        </p:nvGraphicFramePr>
        <p:xfrm>
          <a:off x="8416758" y="2147413"/>
          <a:ext cx="111225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310">
                  <a:extLst>
                    <a:ext uri="{9D8B030D-6E8A-4147-A177-3AD203B41FA5}">
                      <a16:colId xmlns:a16="http://schemas.microsoft.com/office/drawing/2014/main" val="1615676497"/>
                    </a:ext>
                  </a:extLst>
                </a:gridCol>
                <a:gridCol w="374943">
                  <a:extLst>
                    <a:ext uri="{9D8B030D-6E8A-4147-A177-3AD203B41FA5}">
                      <a16:colId xmlns:a16="http://schemas.microsoft.com/office/drawing/2014/main" val="2661083186"/>
                    </a:ext>
                  </a:extLst>
                </a:gridCol>
              </a:tblGrid>
              <a:tr h="3551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563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00889"/>
              </p:ext>
            </p:extLst>
          </p:nvPr>
        </p:nvGraphicFramePr>
        <p:xfrm>
          <a:off x="10049202" y="2147413"/>
          <a:ext cx="167757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88">
                  <a:extLst>
                    <a:ext uri="{9D8B030D-6E8A-4147-A177-3AD203B41FA5}">
                      <a16:colId xmlns:a16="http://schemas.microsoft.com/office/drawing/2014/main" val="1615676497"/>
                    </a:ext>
                  </a:extLst>
                </a:gridCol>
                <a:gridCol w="838788">
                  <a:extLst>
                    <a:ext uri="{9D8B030D-6E8A-4147-A177-3AD203B41FA5}">
                      <a16:colId xmlns:a16="http://schemas.microsoft.com/office/drawing/2014/main" val="2661083186"/>
                    </a:ext>
                  </a:extLst>
                </a:gridCol>
              </a:tblGrid>
              <a:tr h="3551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563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22786"/>
              </p:ext>
            </p:extLst>
          </p:nvPr>
        </p:nvGraphicFramePr>
        <p:xfrm>
          <a:off x="8416758" y="4914676"/>
          <a:ext cx="160955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989">
                  <a:extLst>
                    <a:ext uri="{9D8B030D-6E8A-4147-A177-3AD203B41FA5}">
                      <a16:colId xmlns:a16="http://schemas.microsoft.com/office/drawing/2014/main" val="1615676497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661083186"/>
                    </a:ext>
                  </a:extLst>
                </a:gridCol>
              </a:tblGrid>
              <a:tr h="3551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56314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8137441" y="2376013"/>
            <a:ext cx="279317" cy="7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9529011" y="2376013"/>
            <a:ext cx="497305" cy="7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 flipV="1">
            <a:off x="8114555" y="5143276"/>
            <a:ext cx="302203" cy="142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9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495" y="3128211"/>
            <a:ext cx="4840705" cy="2101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Placing the collided second record linearly down, whenever the empty place is found</a:t>
            </a:r>
          </a:p>
          <a:p>
            <a:pPr marL="0" indent="0" algn="just">
              <a:buNone/>
            </a:pPr>
            <a:r>
              <a:rPr lang="en-US" dirty="0"/>
              <a:t>        i = 1</a:t>
            </a:r>
          </a:p>
          <a:p>
            <a:pPr marL="0" indent="0" algn="just">
              <a:buNone/>
            </a:pPr>
            <a:r>
              <a:rPr lang="en-US" dirty="0"/>
              <a:t>        while((hash(n)+i)%s) != empty</a:t>
            </a:r>
          </a:p>
          <a:p>
            <a:pPr marL="0" indent="0" algn="just">
              <a:buNone/>
            </a:pPr>
            <a:r>
              <a:rPr lang="en-US" dirty="0"/>
              <a:t>		i++;</a:t>
            </a:r>
          </a:p>
          <a:p>
            <a:pPr marL="0" indent="0" algn="just">
              <a:buNone/>
            </a:pPr>
            <a:r>
              <a:rPr lang="en-US" dirty="0"/>
              <a:t>        INSERT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4468406"/>
              </p:ext>
            </p:extLst>
          </p:nvPr>
        </p:nvGraphicFramePr>
        <p:xfrm>
          <a:off x="7603958" y="1604963"/>
          <a:ext cx="2261937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0404153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3822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19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389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214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583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69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610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521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964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398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36607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03958" y="851676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56, 64, 36, 71, 57, 86</a:t>
            </a:r>
          </a:p>
        </p:txBody>
      </p:sp>
    </p:spTree>
    <p:extLst>
      <p:ext uri="{BB962C8B-B14F-4D97-AF65-F5344CB8AC3E}">
        <p14:creationId xmlns:p14="http://schemas.microsoft.com/office/powerpoint/2010/main" val="26080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495" y="3128211"/>
            <a:ext cx="4840705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index = (hash(key)+i*i)%s</a:t>
            </a:r>
          </a:p>
          <a:p>
            <a:pPr marL="0" indent="0" algn="just">
              <a:buNone/>
            </a:pPr>
            <a:r>
              <a:rPr lang="en-US" dirty="0"/>
              <a:t>       </a:t>
            </a:r>
          </a:p>
          <a:p>
            <a:pPr marL="0" indent="0" algn="just">
              <a:buNone/>
            </a:pPr>
            <a:r>
              <a:rPr lang="en-US" dirty="0"/>
              <a:t>       </a:t>
            </a:r>
          </a:p>
          <a:p>
            <a:pPr marL="0" indent="0" algn="just">
              <a:buNone/>
            </a:pPr>
            <a:r>
              <a:rPr lang="en-US" dirty="0"/>
              <a:t>       i = 1</a:t>
            </a:r>
          </a:p>
          <a:p>
            <a:pPr marL="0" indent="0" algn="just">
              <a:buNone/>
            </a:pPr>
            <a:r>
              <a:rPr lang="en-US" dirty="0"/>
              <a:t>       while((hash(n)+i*i)%s)!=empty</a:t>
            </a:r>
          </a:p>
          <a:p>
            <a:pPr marL="0" indent="0" algn="just">
              <a:buNone/>
            </a:pPr>
            <a:r>
              <a:rPr lang="en-US" dirty="0"/>
              <a:t>		i++;</a:t>
            </a:r>
          </a:p>
          <a:p>
            <a:pPr marL="0" indent="0" algn="just">
              <a:buNone/>
            </a:pPr>
            <a:r>
              <a:rPr lang="en-US" dirty="0"/>
              <a:t>       INSERT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4337144"/>
              </p:ext>
            </p:extLst>
          </p:nvPr>
        </p:nvGraphicFramePr>
        <p:xfrm>
          <a:off x="7603958" y="1604963"/>
          <a:ext cx="2261937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0404153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3822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19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389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214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583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69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610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521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964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398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36607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03958" y="851676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67, 90, 55, 17, 49, 87</a:t>
            </a:r>
          </a:p>
        </p:txBody>
      </p:sp>
    </p:spTree>
    <p:extLst>
      <p:ext uri="{BB962C8B-B14F-4D97-AF65-F5344CB8AC3E}">
        <p14:creationId xmlns:p14="http://schemas.microsoft.com/office/powerpoint/2010/main" val="40634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technique in which two hash function are used when there is an occurrence of collision. </a:t>
            </a:r>
          </a:p>
          <a:p>
            <a:r>
              <a:rPr lang="en-US" dirty="0"/>
              <a:t>It decreases the probability of collision</a:t>
            </a:r>
          </a:p>
        </p:txBody>
      </p:sp>
    </p:spTree>
    <p:extLst>
      <p:ext uri="{BB962C8B-B14F-4D97-AF65-F5344CB8AC3E}">
        <p14:creationId xmlns:p14="http://schemas.microsoft.com/office/powerpoint/2010/main" val="8418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E6A8-58FB-40AA-8065-C8C315AD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 vs. Open addressing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CAAF51-8884-4C0F-A67C-0564BD4F53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50790002"/>
              </p:ext>
            </p:extLst>
          </p:nvPr>
        </p:nvGraphicFramePr>
        <p:xfrm>
          <a:off x="838200" y="1390201"/>
          <a:ext cx="9582048" cy="5102674"/>
        </p:xfrm>
        <a:graphic>
          <a:graphicData uri="http://schemas.openxmlformats.org/drawingml/2006/table">
            <a:tbl>
              <a:tblPr firstRow="1" firstCol="1" bandRow="1"/>
              <a:tblGrid>
                <a:gridCol w="4791024">
                  <a:extLst>
                    <a:ext uri="{9D8B030D-6E8A-4147-A177-3AD203B41FA5}">
                      <a16:colId xmlns:a16="http://schemas.microsoft.com/office/drawing/2014/main" val="3611255525"/>
                    </a:ext>
                  </a:extLst>
                </a:gridCol>
                <a:gridCol w="4791024">
                  <a:extLst>
                    <a:ext uri="{9D8B030D-6E8A-4147-A177-3AD203B41FA5}">
                      <a16:colId xmlns:a16="http://schemas.microsoft.com/office/drawing/2014/main" val="1608286918"/>
                    </a:ext>
                  </a:extLst>
                </a:gridCol>
              </a:tblGrid>
              <a:tr h="4480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Separate Chaining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 Addressing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39170"/>
                  </a:ext>
                </a:extLst>
              </a:tr>
              <a:tr h="448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Chaining is Simpler to implement.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 Addressing requires more computation.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36454"/>
                  </a:ext>
                </a:extLst>
              </a:tr>
              <a:tr h="767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chaining, Hash table never fills up, we can always add more elements to chain.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open addressing, table may become full.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96541"/>
                  </a:ext>
                </a:extLst>
              </a:tr>
              <a:tr h="767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Chaining is Less sensitive to the hash function or load factors.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 addressing requires extra care for to avoid clustering and load factor.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37353"/>
                  </a:ext>
                </a:extLst>
              </a:tr>
              <a:tr h="767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Chaining is mostly used when it is unknown how many and how frequently keys may be inserted or deleted.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 addressing is used when the frequency and number of keys is known.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69898"/>
                  </a:ext>
                </a:extLst>
              </a:tr>
              <a:tr h="767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Wastage of Space (Some Parts of hash table in chaining are never used).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Open addressing, a slot can be used even if an input doesn’t map to it.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560134"/>
                  </a:ext>
                </a:extLst>
              </a:tr>
              <a:tr h="5175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Chaining uses extra space for links.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links in Open addressing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95" marR="117395" marT="58698" marB="5869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65051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D6FD3-C655-4CE3-B093-815EBE78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1353799" y="1690688"/>
            <a:ext cx="125437" cy="44862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5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284" y="2643104"/>
            <a:ext cx="10515600" cy="1325563"/>
          </a:xfrm>
        </p:spPr>
        <p:txBody>
          <a:bodyPr/>
          <a:lstStyle/>
          <a:p>
            <a:r>
              <a:rPr lang="en-US" dirty="0"/>
              <a:t>Hashing Example</a:t>
            </a:r>
          </a:p>
        </p:txBody>
      </p:sp>
    </p:spTree>
    <p:extLst>
      <p:ext uri="{BB962C8B-B14F-4D97-AF65-F5344CB8AC3E}">
        <p14:creationId xmlns:p14="http://schemas.microsoft.com/office/powerpoint/2010/main" val="31745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- 2341, 4234, 2839, </a:t>
            </a:r>
          </a:p>
          <a:p>
            <a:pPr marL="0" indent="0" algn="ctr">
              <a:buNone/>
            </a:pPr>
            <a:r>
              <a:rPr lang="en-US" dirty="0"/>
              <a:t>430, 22, 397, 3920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	H(n) =n % 7</a:t>
            </a:r>
          </a:p>
          <a:p>
            <a:pPr marL="0" indent="0">
              <a:buNone/>
            </a:pPr>
            <a:r>
              <a:rPr lang="en-US" dirty="0"/>
              <a:t>	(Hash table size 7)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9040397"/>
              </p:ext>
            </p:extLst>
          </p:nvPr>
        </p:nvGraphicFramePr>
        <p:xfrm>
          <a:off x="7603958" y="1604963"/>
          <a:ext cx="226193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0404153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3822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19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389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214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583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69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610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521068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537331" y="1690688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7331" y="2168404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37330" y="2642945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37329" y="3074316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37328" y="3548857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37327" y="3945426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37323" y="4428881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12434" y="3233843"/>
            <a:ext cx="2532184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2341 %7 = 3</a:t>
            </a:r>
          </a:p>
          <a:p>
            <a:pPr algn="ctr"/>
            <a:r>
              <a:rPr lang="en-US" sz="2400" dirty="0"/>
              <a:t>4234 %7 = 6</a:t>
            </a:r>
          </a:p>
          <a:p>
            <a:pPr algn="ctr"/>
            <a:r>
              <a:rPr lang="en-US" sz="2400" dirty="0"/>
              <a:t>2839 %7 = 4</a:t>
            </a:r>
          </a:p>
          <a:p>
            <a:pPr algn="ctr"/>
            <a:r>
              <a:rPr lang="en-US" sz="2400" dirty="0"/>
              <a:t>430   %7 = 3</a:t>
            </a:r>
          </a:p>
          <a:p>
            <a:pPr algn="ctr"/>
            <a:r>
              <a:rPr lang="en-US" sz="2400" dirty="0"/>
              <a:t>22     %7 = 1</a:t>
            </a:r>
          </a:p>
          <a:p>
            <a:pPr algn="ctr"/>
            <a:r>
              <a:rPr lang="en-US" sz="2400" dirty="0"/>
              <a:t>397   %7 = 5</a:t>
            </a:r>
          </a:p>
          <a:p>
            <a:pPr algn="ctr"/>
            <a:r>
              <a:rPr lang="en-US" sz="2400" dirty="0"/>
              <a:t>3920 %7 =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32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- 2341, 4234, 2839, </a:t>
            </a:r>
          </a:p>
          <a:p>
            <a:pPr marL="0" indent="0" algn="ctr">
              <a:buNone/>
            </a:pPr>
            <a:r>
              <a:rPr lang="en-US" dirty="0"/>
              <a:t>430, 22, 397, 3920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	H(n) =n % 7</a:t>
            </a:r>
          </a:p>
          <a:p>
            <a:pPr marL="0" indent="0">
              <a:buNone/>
            </a:pPr>
            <a:r>
              <a:rPr lang="en-US" dirty="0"/>
              <a:t>	(Hash table size 7)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7603958" y="1604963"/>
          <a:ext cx="226193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0404153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3822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19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389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214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583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69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610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521068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490267" y="4001294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90267" y="2140053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90266" y="1674339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90270" y="3061372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90268" y="3472708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57539" y="4067664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90269" y="4445000"/>
            <a:ext cx="1011115" cy="287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2434" y="3233843"/>
            <a:ext cx="2532184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2341 %7 =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4234 %7 =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2839 %7 =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430   %7 =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     %7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397   %7 =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3920 %7 =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34254" y="2947496"/>
          <a:ext cx="16576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242">
                  <a:extLst>
                    <a:ext uri="{9D8B030D-6E8A-4147-A177-3AD203B41FA5}">
                      <a16:colId xmlns:a16="http://schemas.microsoft.com/office/drawing/2014/main" val="1406995063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3767381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3734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9865895" y="3176096"/>
            <a:ext cx="3683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199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8.3|6.3|7|20.5|9.9|26|1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2.2|3.9|2.3|10.7|8.9|2.1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4.3|1.7|1.6|21.3|18.4|4.2|1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663</Words>
  <Application>Microsoft Office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Collision Resolution Techniques</vt:lpstr>
      <vt:lpstr>Separate Chaining</vt:lpstr>
      <vt:lpstr>Linear Probing</vt:lpstr>
      <vt:lpstr>Quadratic probing</vt:lpstr>
      <vt:lpstr>Double Hashing</vt:lpstr>
      <vt:lpstr>Separate chaining vs. Open addressing</vt:lpstr>
      <vt:lpstr>Hashing Example</vt:lpstr>
      <vt:lpstr>Linear Probing</vt:lpstr>
      <vt:lpstr>Separate Chaining</vt:lpstr>
      <vt:lpstr>Quadratic Probing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Resolution Techniques</dc:title>
  <dc:creator>Anik Chowdhury</dc:creator>
  <cp:lastModifiedBy>blackCAT</cp:lastModifiedBy>
  <cp:revision>44</cp:revision>
  <dcterms:created xsi:type="dcterms:W3CDTF">2020-07-05T02:47:28Z</dcterms:created>
  <dcterms:modified xsi:type="dcterms:W3CDTF">2020-07-26T09:59:07Z</dcterms:modified>
</cp:coreProperties>
</file>