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86" r:id="rId3"/>
    <p:sldId id="287" r:id="rId4"/>
    <p:sldId id="284" r:id="rId5"/>
    <p:sldId id="257" r:id="rId6"/>
    <p:sldId id="258" r:id="rId7"/>
    <p:sldId id="259" r:id="rId8"/>
    <p:sldId id="28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1" indent="0" algn="ctr">
              <a:buNone/>
              <a:defRPr sz="2000"/>
            </a:lvl2pPr>
            <a:lvl3pPr marL="914322" indent="0" algn="ctr">
              <a:buNone/>
              <a:defRPr sz="1800"/>
            </a:lvl3pPr>
            <a:lvl4pPr marL="1371484" indent="0" algn="ctr">
              <a:buNone/>
              <a:defRPr sz="1600"/>
            </a:lvl4pPr>
            <a:lvl5pPr marL="1828645" indent="0" algn="ctr">
              <a:buNone/>
              <a:defRPr sz="1600"/>
            </a:lvl5pPr>
            <a:lvl6pPr marL="2285805" indent="0" algn="ctr">
              <a:buNone/>
              <a:defRPr sz="1600"/>
            </a:lvl6pPr>
            <a:lvl7pPr marL="2742966" indent="0" algn="ctr">
              <a:buNone/>
              <a:defRPr sz="1600"/>
            </a:lvl7pPr>
            <a:lvl8pPr marL="3200128" indent="0" algn="ctr">
              <a:buNone/>
              <a:defRPr sz="1600"/>
            </a:lvl8pPr>
            <a:lvl9pPr marL="365728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405D-3E83-4702-8F75-7CE729FDF9B1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Collected and Organized By Anik Chowdhury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331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E189-3B61-4C94-A0EF-B1615FA2780A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Collected and Organized By Anik Chowdhury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260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7173-8F04-45B4-97CB-33C710A4FF70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Collected and Organized By Anik Chowdhury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05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18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70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3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45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17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93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96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6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9AAF-7BC6-4324-8D46-B6D82BF80EE0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Collected and Organized By Anik Chowdhury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5148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78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11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1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5039-179D-42E3-A64F-9750DC98BBAF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Collected and Organized By Anik Chowdhury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382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096D-6F5F-4FB0-9867-E386BBC82404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Collected and Organized By Anik Chowdhury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073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5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6" indent="0">
              <a:buNone/>
              <a:defRPr sz="1600" b="1"/>
            </a:lvl7pPr>
            <a:lvl8pPr marL="3200128" indent="0">
              <a:buNone/>
              <a:defRPr sz="1600" b="1"/>
            </a:lvl8pPr>
            <a:lvl9pPr marL="365728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5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6" indent="0">
              <a:buNone/>
              <a:defRPr sz="1600" b="1"/>
            </a:lvl7pPr>
            <a:lvl8pPr marL="3200128" indent="0">
              <a:buNone/>
              <a:defRPr sz="1600" b="1"/>
            </a:lvl8pPr>
            <a:lvl9pPr marL="365728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D01C-55E5-42CF-8A9B-581E19385702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Collected and Organized By Anik Chowdhury</a:t>
            </a:r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918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1127-21E2-4BBF-8D8E-2194F11E39DD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Collected and Organized By Anik Chowdhury</a:t>
            </a:r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430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E123-9614-4DE7-A52E-6CB3AF0A81CE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Collected and Organized By Anik Chowdhury</a:t>
            </a:r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224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4" indent="0">
              <a:buNone/>
              <a:defRPr sz="1000"/>
            </a:lvl4pPr>
            <a:lvl5pPr marL="1828645" indent="0">
              <a:buNone/>
              <a:defRPr sz="1000"/>
            </a:lvl5pPr>
            <a:lvl6pPr marL="2285805" indent="0">
              <a:buNone/>
              <a:defRPr sz="1000"/>
            </a:lvl6pPr>
            <a:lvl7pPr marL="2742966" indent="0">
              <a:buNone/>
              <a:defRPr sz="1000"/>
            </a:lvl7pPr>
            <a:lvl8pPr marL="3200128" indent="0">
              <a:buNone/>
              <a:defRPr sz="1000"/>
            </a:lvl8pPr>
            <a:lvl9pPr marL="365728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484-5D67-4D53-AA74-0965A9CD034F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Collected and Organized By Anik Chowdhury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279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61" indent="0">
              <a:buNone/>
              <a:defRPr sz="2800"/>
            </a:lvl2pPr>
            <a:lvl3pPr marL="914322" indent="0">
              <a:buNone/>
              <a:defRPr sz="2400"/>
            </a:lvl3pPr>
            <a:lvl4pPr marL="1371484" indent="0">
              <a:buNone/>
              <a:defRPr sz="2000"/>
            </a:lvl4pPr>
            <a:lvl5pPr marL="1828645" indent="0">
              <a:buNone/>
              <a:defRPr sz="2000"/>
            </a:lvl5pPr>
            <a:lvl6pPr marL="2285805" indent="0">
              <a:buNone/>
              <a:defRPr sz="2000"/>
            </a:lvl6pPr>
            <a:lvl7pPr marL="2742966" indent="0">
              <a:buNone/>
              <a:defRPr sz="2000"/>
            </a:lvl7pPr>
            <a:lvl8pPr marL="3200128" indent="0">
              <a:buNone/>
              <a:defRPr sz="2000"/>
            </a:lvl8pPr>
            <a:lvl9pPr marL="365728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4" indent="0">
              <a:buNone/>
              <a:defRPr sz="1000"/>
            </a:lvl4pPr>
            <a:lvl5pPr marL="1828645" indent="0">
              <a:buNone/>
              <a:defRPr sz="1000"/>
            </a:lvl5pPr>
            <a:lvl6pPr marL="2285805" indent="0">
              <a:buNone/>
              <a:defRPr sz="1000"/>
            </a:lvl6pPr>
            <a:lvl7pPr marL="2742966" indent="0">
              <a:buNone/>
              <a:defRPr sz="1000"/>
            </a:lvl7pPr>
            <a:lvl8pPr marL="3200128" indent="0">
              <a:buNone/>
              <a:defRPr sz="1000"/>
            </a:lvl8pPr>
            <a:lvl9pPr marL="365728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F2EE-5FA7-47DE-9C3F-910137A39C51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Collected and Organized By Anik Chowdhury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923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872D7-8402-4A46-94D9-6FE0FA83FE34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Collected and Organized By Anik Chowdhury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773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2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0" indent="-228580" algn="l" defTabSz="91432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1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3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4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5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6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8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9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9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5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5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9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4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463" dirty="0"/>
              <a:t>Representation of binary trees in Memory</a:t>
            </a:r>
          </a:p>
        </p:txBody>
      </p:sp>
    </p:spTree>
    <p:extLst>
      <p:ext uri="{BB962C8B-B14F-4D97-AF65-F5344CB8AC3E}">
        <p14:creationId xmlns:p14="http://schemas.microsoft.com/office/powerpoint/2010/main" val="426588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Sequential/Array representation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49" y="1825625"/>
            <a:ext cx="5181552" cy="1847722"/>
          </a:xfrm>
        </p:spPr>
        <p:txBody>
          <a:bodyPr>
            <a:normAutofit lnSpcReduction="10000"/>
          </a:bodyPr>
          <a:lstStyle/>
          <a:p>
            <a:pPr marL="476454" indent="-476454">
              <a:buFont typeface="+mj-lt"/>
              <a:buAutoNum type="alphaLcParenR"/>
            </a:pPr>
            <a:r>
              <a:rPr lang="en-US" sz="2565" dirty="0"/>
              <a:t>The root R of T is stored in TREE[1]</a:t>
            </a:r>
          </a:p>
          <a:p>
            <a:pPr marL="476454" indent="-476454">
              <a:buFont typeface="+mj-lt"/>
              <a:buAutoNum type="alphaLcParenR"/>
            </a:pPr>
            <a:r>
              <a:rPr lang="en-US" sz="2565" dirty="0"/>
              <a:t>If a node N occupies TREE[K], </a:t>
            </a:r>
          </a:p>
          <a:p>
            <a:pPr lvl="1"/>
            <a:r>
              <a:rPr lang="en-US" sz="2165" dirty="0"/>
              <a:t>left child is stored in TREE[2*K] </a:t>
            </a:r>
          </a:p>
          <a:p>
            <a:pPr lvl="1"/>
            <a:r>
              <a:rPr lang="en-US" sz="2165" dirty="0"/>
              <a:t>right child is stored in TREE[2*K+1]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3202"/>
            <a:fld id="{B6F15528-21DE-4FAA-801E-634DDDAF4B2B}" type="slidenum">
              <a:rPr lang="cs-CZ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293202"/>
              <a:t>2</a:t>
            </a:fld>
            <a:endParaRPr lang="cs-CZ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291478" y="2011789"/>
            <a:ext cx="3432205" cy="2704541"/>
            <a:chOff x="11544858" y="2846623"/>
            <a:chExt cx="5351698" cy="4217081"/>
          </a:xfrm>
        </p:grpSpPr>
        <p:sp>
          <p:nvSpPr>
            <p:cNvPr id="7" name="Oval 6"/>
            <p:cNvSpPr/>
            <p:nvPr/>
          </p:nvSpPr>
          <p:spPr>
            <a:xfrm>
              <a:off x="13619956" y="284662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93202"/>
              <a:r>
                <a:rPr lang="en-US" sz="2052" b="1" dirty="0">
                  <a:solidFill>
                    <a:prstClr val="white"/>
                  </a:solidFill>
                  <a:latin typeface="Calibri" panose="020F0502020204030204"/>
                </a:rPr>
                <a:t>45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4939481" y="393667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93202"/>
              <a:r>
                <a:rPr lang="en-US" sz="2052" b="1" dirty="0">
                  <a:solidFill>
                    <a:prstClr val="white"/>
                  </a:solidFill>
                  <a:latin typeface="Calibri" panose="020F0502020204030204"/>
                </a:rPr>
                <a:t>77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2553156" y="393667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93202"/>
              <a:r>
                <a:rPr lang="en-US" sz="2052" b="1" dirty="0">
                  <a:solidFill>
                    <a:prstClr val="white"/>
                  </a:solidFill>
                  <a:latin typeface="Calibri" panose="020F0502020204030204"/>
                </a:rPr>
                <a:t>22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3678458" y="500204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93202"/>
              <a:r>
                <a:rPr lang="en-US" sz="2052" b="1" dirty="0">
                  <a:solidFill>
                    <a:prstClr val="white"/>
                  </a:solidFill>
                  <a:latin typeface="Calibri" panose="020F0502020204030204"/>
                </a:rPr>
                <a:t>30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1544858" y="500204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93202"/>
              <a:r>
                <a:rPr lang="en-US" sz="2052" b="1" dirty="0">
                  <a:solidFill>
                    <a:prstClr val="white"/>
                  </a:solidFill>
                  <a:latin typeface="Calibri" panose="020F0502020204030204"/>
                </a:rPr>
                <a:t>11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5982156" y="500204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93202"/>
              <a:r>
                <a:rPr lang="en-US" sz="2052" b="1" dirty="0">
                  <a:solidFill>
                    <a:prstClr val="white"/>
                  </a:solidFill>
                  <a:latin typeface="Calibri" panose="020F0502020204030204"/>
                </a:rPr>
                <a:t>90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3162756" y="614930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93202"/>
              <a:r>
                <a:rPr lang="en-US" sz="2052" b="1" dirty="0">
                  <a:solidFill>
                    <a:prstClr val="white"/>
                  </a:solidFill>
                  <a:latin typeface="Calibri" panose="020F0502020204030204"/>
                </a:rPr>
                <a:t>25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2002058" y="614930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93202"/>
              <a:r>
                <a:rPr lang="en-US" sz="2052" b="1" dirty="0">
                  <a:solidFill>
                    <a:prstClr val="white"/>
                  </a:solidFill>
                  <a:latin typeface="Calibri" panose="020F0502020204030204"/>
                </a:rPr>
                <a:t>15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5308815" y="614930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93202"/>
              <a:r>
                <a:rPr lang="en-US" sz="2052" b="1" dirty="0">
                  <a:solidFill>
                    <a:prstClr val="white"/>
                  </a:solidFill>
                  <a:latin typeface="Calibri" panose="020F0502020204030204"/>
                </a:rPr>
                <a:t>88</a:t>
              </a:r>
            </a:p>
          </p:txBody>
        </p:sp>
        <p:cxnSp>
          <p:nvCxnSpPr>
            <p:cNvPr id="22" name="Straight Connector 21"/>
            <p:cNvCxnSpPr>
              <a:stCxn id="7" idx="5"/>
              <a:endCxn id="8" idx="1"/>
            </p:cNvCxnSpPr>
            <p:nvPr/>
          </p:nvCxnSpPr>
          <p:spPr>
            <a:xfrm>
              <a:off x="14400445" y="3627112"/>
              <a:ext cx="672947" cy="44347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5"/>
              <a:endCxn id="12" idx="0"/>
            </p:cNvCxnSpPr>
            <p:nvPr/>
          </p:nvCxnSpPr>
          <p:spPr>
            <a:xfrm>
              <a:off x="15719970" y="4717165"/>
              <a:ext cx="719386" cy="28487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3"/>
              <a:endCxn id="17" idx="0"/>
            </p:cNvCxnSpPr>
            <p:nvPr/>
          </p:nvCxnSpPr>
          <p:spPr>
            <a:xfrm flipH="1">
              <a:off x="15766015" y="5782532"/>
              <a:ext cx="350052" cy="36677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7" idx="3"/>
              <a:endCxn id="9" idx="0"/>
            </p:cNvCxnSpPr>
            <p:nvPr/>
          </p:nvCxnSpPr>
          <p:spPr>
            <a:xfrm flipH="1">
              <a:off x="13010356" y="3627112"/>
              <a:ext cx="743511" cy="3095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9" idx="3"/>
              <a:endCxn id="11" idx="0"/>
            </p:cNvCxnSpPr>
            <p:nvPr/>
          </p:nvCxnSpPr>
          <p:spPr>
            <a:xfrm flipH="1">
              <a:off x="12002058" y="4717165"/>
              <a:ext cx="685009" cy="28487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9" idx="5"/>
            </p:cNvCxnSpPr>
            <p:nvPr/>
          </p:nvCxnSpPr>
          <p:spPr>
            <a:xfrm>
              <a:off x="13333645" y="4717165"/>
              <a:ext cx="601346" cy="44347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4" idx="0"/>
            </p:cNvCxnSpPr>
            <p:nvPr/>
          </p:nvCxnSpPr>
          <p:spPr>
            <a:xfrm>
              <a:off x="12002058" y="5916443"/>
              <a:ext cx="457200" cy="23286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0" idx="4"/>
              <a:endCxn id="13" idx="0"/>
            </p:cNvCxnSpPr>
            <p:nvPr/>
          </p:nvCxnSpPr>
          <p:spPr>
            <a:xfrm flipH="1">
              <a:off x="13619956" y="5916443"/>
              <a:ext cx="515702" cy="23286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9766587" y="977233"/>
          <a:ext cx="1422734" cy="5037207"/>
        </p:xfrm>
        <a:graphic>
          <a:graphicData uri="http://schemas.openxmlformats.org/drawingml/2006/table">
            <a:tbl>
              <a:tblPr firstRow="1" firstCol="1" bandRow="1"/>
              <a:tblGrid>
                <a:gridCol w="772754">
                  <a:extLst>
                    <a:ext uri="{9D8B030D-6E8A-4147-A177-3AD203B41FA5}">
                      <a16:colId xmlns:a16="http://schemas.microsoft.com/office/drawing/2014/main" val="3800369551"/>
                    </a:ext>
                  </a:extLst>
                </a:gridCol>
                <a:gridCol w="649980">
                  <a:extLst>
                    <a:ext uri="{9D8B030D-6E8A-4147-A177-3AD203B41FA5}">
                      <a16:colId xmlns:a16="http://schemas.microsoft.com/office/drawing/2014/main" val="2973905226"/>
                    </a:ext>
                  </a:extLst>
                </a:gridCol>
              </a:tblGrid>
              <a:tr h="2398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3982" marR="439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TREE</a:t>
                      </a:r>
                    </a:p>
                  </a:txBody>
                  <a:tcPr marL="43982" marR="43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017923"/>
                  </a:ext>
                </a:extLst>
              </a:tr>
              <a:tr h="239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3982" marR="439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43982" marR="43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865825"/>
                  </a:ext>
                </a:extLst>
              </a:tr>
              <a:tr h="239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3982" marR="439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43982" marR="43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105980"/>
                  </a:ext>
                </a:extLst>
              </a:tr>
              <a:tr h="239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3982" marR="439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43982" marR="43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388457"/>
                  </a:ext>
                </a:extLst>
              </a:tr>
              <a:tr h="239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3982" marR="439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43982" marR="43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942041"/>
                  </a:ext>
                </a:extLst>
              </a:tr>
              <a:tr h="239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3982" marR="439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43982" marR="43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35712"/>
                  </a:ext>
                </a:extLst>
              </a:tr>
              <a:tr h="239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3982" marR="439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3982" marR="43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86749"/>
                  </a:ext>
                </a:extLst>
              </a:tr>
              <a:tr h="239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43982" marR="439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43982" marR="43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393092"/>
                  </a:ext>
                </a:extLst>
              </a:tr>
              <a:tr h="239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3982" marR="439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3982" marR="43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138881"/>
                  </a:ext>
                </a:extLst>
              </a:tr>
              <a:tr h="239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43982" marR="439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3982" marR="43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480280"/>
                  </a:ext>
                </a:extLst>
              </a:tr>
              <a:tr h="239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3982" marR="439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43982" marR="43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078696"/>
                  </a:ext>
                </a:extLst>
              </a:tr>
              <a:tr h="239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43982" marR="439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3982" marR="43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117811"/>
                  </a:ext>
                </a:extLst>
              </a:tr>
              <a:tr h="239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43982" marR="439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3982" marR="43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654341"/>
                  </a:ext>
                </a:extLst>
              </a:tr>
              <a:tr h="239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43982" marR="439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3982" marR="43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476901"/>
                  </a:ext>
                </a:extLst>
              </a:tr>
              <a:tr h="239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43982" marR="439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marL="43982" marR="43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111258"/>
                  </a:ext>
                </a:extLst>
              </a:tr>
              <a:tr h="239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3982" marR="439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3982" marR="43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141052"/>
                  </a:ext>
                </a:extLst>
              </a:tr>
              <a:tr h="239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43982" marR="439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3982" marR="43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355666"/>
                  </a:ext>
                </a:extLst>
              </a:tr>
              <a:tr h="239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3982" marR="439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3982" marR="43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58133"/>
                  </a:ext>
                </a:extLst>
              </a:tr>
              <a:tr h="239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3982" marR="439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3982" marR="43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332829"/>
                  </a:ext>
                </a:extLst>
              </a:tr>
              <a:tr h="239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3982" marR="439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3982" marR="43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033062"/>
                  </a:ext>
                </a:extLst>
              </a:tr>
              <a:tr h="239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43982" marR="439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3982" marR="43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19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20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90776" lvl="2" indent="-476454">
              <a:buFont typeface="+mj-lt"/>
              <a:buAutoNum type="arabicPeriod"/>
            </a:pPr>
            <a:r>
              <a:rPr lang="en-US" dirty="0"/>
              <a:t>INFO[K] contains the data of the node N.</a:t>
            </a:r>
          </a:p>
          <a:p>
            <a:pPr marL="1390776" lvl="2" indent="-476454">
              <a:buFont typeface="+mj-lt"/>
              <a:buAutoNum type="arabicPeriod"/>
            </a:pPr>
            <a:r>
              <a:rPr lang="en-US" dirty="0"/>
              <a:t>LEFT[K] contains the location of the left child of node N.</a:t>
            </a:r>
          </a:p>
          <a:p>
            <a:pPr marL="1390776" lvl="2" indent="-476454">
              <a:buFont typeface="+mj-lt"/>
              <a:buAutoNum type="arabicPeriod"/>
            </a:pPr>
            <a:r>
              <a:rPr lang="en-US" dirty="0"/>
              <a:t>RIGHT[K] contains the location of the right child of node N.</a:t>
            </a:r>
          </a:p>
          <a:p>
            <a:pPr marL="1390776" lvl="2" indent="-476454">
              <a:buFont typeface="+mj-lt"/>
              <a:buAutoNum type="arabicPeriod"/>
            </a:pPr>
            <a:r>
              <a:rPr lang="en-US" dirty="0"/>
              <a:t>ROOT will contain the location of the root R of 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3202"/>
            <a:fld id="{B6F15528-21DE-4FAA-801E-634DDDAF4B2B}" type="slidenum">
              <a:rPr lang="cs-CZ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293202"/>
              <a:t>3</a:t>
            </a:fld>
            <a:endParaRPr lang="cs-CZ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A35E9-CE26-4E59-874B-15DE96869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0" b="6764"/>
          <a:stretch/>
        </p:blipFill>
        <p:spPr>
          <a:xfrm>
            <a:off x="2067950" y="3341850"/>
            <a:ext cx="7146388" cy="315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9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Binary Trees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5489574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55351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9552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Postorder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1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1) Process the root 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1) Traverse the left subtree of R in </a:t>
                      </a:r>
                      <a:r>
                        <a:rPr lang="en-US" dirty="0" err="1"/>
                        <a:t>inorder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1) Traverse the left subtree of R in </a:t>
                      </a:r>
                      <a:r>
                        <a:rPr lang="en-US" dirty="0" err="1"/>
                        <a:t>postorder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95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2) Traverse the left subtree of R in preorder.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2) Process the root 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2) Traverse the right subtree of R in </a:t>
                      </a:r>
                      <a:r>
                        <a:rPr lang="en-US" dirty="0" err="1"/>
                        <a:t>postorder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4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3) Traverse the right subtree of R in preorder.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3) Traverse the right subtree of R in </a:t>
                      </a:r>
                      <a:r>
                        <a:rPr lang="en-US" dirty="0" err="1"/>
                        <a:t>inorder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3) Process the root 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07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71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002323" y="2204672"/>
            <a:ext cx="3560886" cy="3354646"/>
            <a:chOff x="254977" y="2046410"/>
            <a:chExt cx="3560886" cy="3354646"/>
          </a:xfrm>
        </p:grpSpPr>
        <p:sp>
          <p:nvSpPr>
            <p:cNvPr id="4" name="Oval 3"/>
            <p:cNvSpPr/>
            <p:nvPr/>
          </p:nvSpPr>
          <p:spPr>
            <a:xfrm>
              <a:off x="1837593" y="2046410"/>
              <a:ext cx="395654" cy="395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046285" y="2797787"/>
              <a:ext cx="395654" cy="395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628901" y="2797787"/>
              <a:ext cx="395654" cy="395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50631" y="3450250"/>
              <a:ext cx="395654" cy="395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441939" y="3450250"/>
              <a:ext cx="395654" cy="395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233247" y="3450250"/>
              <a:ext cx="395654" cy="395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24555" y="3450250"/>
              <a:ext cx="395654" cy="395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54977" y="4215916"/>
              <a:ext cx="395654" cy="395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046285" y="4215916"/>
              <a:ext cx="395654" cy="395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37593" y="4215916"/>
              <a:ext cx="395654" cy="395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628901" y="4224709"/>
              <a:ext cx="395654" cy="395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420209" y="4224709"/>
              <a:ext cx="395654" cy="395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233247" y="5005402"/>
              <a:ext cx="395654" cy="395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</a:p>
          </p:txBody>
        </p:sp>
        <p:cxnSp>
          <p:nvCxnSpPr>
            <p:cNvPr id="18" name="Straight Connector 17"/>
            <p:cNvCxnSpPr>
              <a:stCxn id="4" idx="3"/>
              <a:endCxn id="5" idx="7"/>
            </p:cNvCxnSpPr>
            <p:nvPr/>
          </p:nvCxnSpPr>
          <p:spPr>
            <a:xfrm flipH="1">
              <a:off x="1383997" y="2384122"/>
              <a:ext cx="511538" cy="4716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5"/>
              <a:endCxn id="6" idx="1"/>
            </p:cNvCxnSpPr>
            <p:nvPr/>
          </p:nvCxnSpPr>
          <p:spPr>
            <a:xfrm>
              <a:off x="2175305" y="2384122"/>
              <a:ext cx="511538" cy="4716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5" idx="3"/>
              <a:endCxn id="7" idx="0"/>
            </p:cNvCxnSpPr>
            <p:nvPr/>
          </p:nvCxnSpPr>
          <p:spPr>
            <a:xfrm flipH="1">
              <a:off x="848458" y="3135499"/>
              <a:ext cx="255769" cy="3147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5"/>
              <a:endCxn id="8" idx="0"/>
            </p:cNvCxnSpPr>
            <p:nvPr/>
          </p:nvCxnSpPr>
          <p:spPr>
            <a:xfrm>
              <a:off x="1383997" y="3135499"/>
              <a:ext cx="255769" cy="3147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" idx="3"/>
              <a:endCxn id="9" idx="0"/>
            </p:cNvCxnSpPr>
            <p:nvPr/>
          </p:nvCxnSpPr>
          <p:spPr>
            <a:xfrm flipH="1">
              <a:off x="2431074" y="3135499"/>
              <a:ext cx="255769" cy="3147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6" idx="5"/>
              <a:endCxn id="10" idx="0"/>
            </p:cNvCxnSpPr>
            <p:nvPr/>
          </p:nvCxnSpPr>
          <p:spPr>
            <a:xfrm>
              <a:off x="2966613" y="3135499"/>
              <a:ext cx="255769" cy="3147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3"/>
              <a:endCxn id="11" idx="0"/>
            </p:cNvCxnSpPr>
            <p:nvPr/>
          </p:nvCxnSpPr>
          <p:spPr>
            <a:xfrm flipH="1">
              <a:off x="452804" y="3787962"/>
              <a:ext cx="255769" cy="4279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8" idx="3"/>
              <a:endCxn id="12" idx="0"/>
            </p:cNvCxnSpPr>
            <p:nvPr/>
          </p:nvCxnSpPr>
          <p:spPr>
            <a:xfrm flipH="1">
              <a:off x="1244112" y="3787962"/>
              <a:ext cx="255769" cy="4279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8" idx="5"/>
              <a:endCxn id="13" idx="0"/>
            </p:cNvCxnSpPr>
            <p:nvPr/>
          </p:nvCxnSpPr>
          <p:spPr>
            <a:xfrm>
              <a:off x="1779651" y="3787962"/>
              <a:ext cx="255769" cy="4279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0" idx="3"/>
              <a:endCxn id="14" idx="0"/>
            </p:cNvCxnSpPr>
            <p:nvPr/>
          </p:nvCxnSpPr>
          <p:spPr>
            <a:xfrm flipH="1">
              <a:off x="2826728" y="3787962"/>
              <a:ext cx="255769" cy="43674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0" idx="5"/>
              <a:endCxn id="15" idx="0"/>
            </p:cNvCxnSpPr>
            <p:nvPr/>
          </p:nvCxnSpPr>
          <p:spPr>
            <a:xfrm>
              <a:off x="3362267" y="3787962"/>
              <a:ext cx="255769" cy="43674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4" idx="3"/>
              <a:endCxn id="16" idx="0"/>
            </p:cNvCxnSpPr>
            <p:nvPr/>
          </p:nvCxnSpPr>
          <p:spPr>
            <a:xfrm flipH="1">
              <a:off x="2431074" y="4562421"/>
              <a:ext cx="255769" cy="4429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214632" y="2956049"/>
            <a:ext cx="59075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order:   	A, B, D, F, E, J, K, C, G, H, I, N, 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order:	F, D, B, J, E, K, A, G, C, N, I, H, 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 order: 	F, D, J, K, E, B, G, N, I, M, H, C, A</a:t>
            </a:r>
          </a:p>
        </p:txBody>
      </p:sp>
    </p:spTree>
    <p:extLst>
      <p:ext uri="{BB962C8B-B14F-4D97-AF65-F5344CB8AC3E}">
        <p14:creationId xmlns:p14="http://schemas.microsoft.com/office/powerpoint/2010/main" val="137258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Equation: {(A+B)/3}-(D+E)</a:t>
            </a:r>
          </a:p>
        </p:txBody>
      </p:sp>
      <p:sp>
        <p:nvSpPr>
          <p:cNvPr id="4" name="Oval 3"/>
          <p:cNvSpPr/>
          <p:nvPr/>
        </p:nvSpPr>
        <p:spPr>
          <a:xfrm>
            <a:off x="2584939" y="2204672"/>
            <a:ext cx="395654" cy="39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</a:p>
        </p:txBody>
      </p:sp>
      <p:sp>
        <p:nvSpPr>
          <p:cNvPr id="5" name="Oval 4"/>
          <p:cNvSpPr/>
          <p:nvPr/>
        </p:nvSpPr>
        <p:spPr>
          <a:xfrm>
            <a:off x="1793631" y="2956049"/>
            <a:ext cx="395654" cy="39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</a:p>
        </p:txBody>
      </p:sp>
      <p:sp>
        <p:nvSpPr>
          <p:cNvPr id="6" name="Oval 5"/>
          <p:cNvSpPr/>
          <p:nvPr/>
        </p:nvSpPr>
        <p:spPr>
          <a:xfrm>
            <a:off x="3376247" y="2956049"/>
            <a:ext cx="395654" cy="39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1397977" y="3608512"/>
            <a:ext cx="395654" cy="39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8" name="Oval 7"/>
          <p:cNvSpPr/>
          <p:nvPr/>
        </p:nvSpPr>
        <p:spPr>
          <a:xfrm>
            <a:off x="2189285" y="3608512"/>
            <a:ext cx="395654" cy="39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980593" y="3608512"/>
            <a:ext cx="395654" cy="39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771901" y="3608512"/>
            <a:ext cx="395654" cy="39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1002323" y="4374178"/>
            <a:ext cx="395654" cy="39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2" name="Oval 11"/>
          <p:cNvSpPr/>
          <p:nvPr/>
        </p:nvSpPr>
        <p:spPr>
          <a:xfrm>
            <a:off x="1793631" y="4374178"/>
            <a:ext cx="395654" cy="39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18" name="Straight Connector 17"/>
          <p:cNvCxnSpPr>
            <a:stCxn id="4" idx="3"/>
            <a:endCxn id="5" idx="7"/>
          </p:cNvCxnSpPr>
          <p:nvPr/>
        </p:nvCxnSpPr>
        <p:spPr>
          <a:xfrm flipH="1">
            <a:off x="2131343" y="2542384"/>
            <a:ext cx="511538" cy="4716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6" idx="1"/>
          </p:cNvCxnSpPr>
          <p:nvPr/>
        </p:nvCxnSpPr>
        <p:spPr>
          <a:xfrm>
            <a:off x="2922651" y="2542384"/>
            <a:ext cx="511538" cy="4716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3"/>
            <a:endCxn id="7" idx="0"/>
          </p:cNvCxnSpPr>
          <p:nvPr/>
        </p:nvCxnSpPr>
        <p:spPr>
          <a:xfrm flipH="1">
            <a:off x="1595804" y="3293761"/>
            <a:ext cx="255769" cy="3147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5"/>
            <a:endCxn id="8" idx="0"/>
          </p:cNvCxnSpPr>
          <p:nvPr/>
        </p:nvCxnSpPr>
        <p:spPr>
          <a:xfrm>
            <a:off x="2131343" y="3293761"/>
            <a:ext cx="255769" cy="3147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9" idx="0"/>
          </p:cNvCxnSpPr>
          <p:nvPr/>
        </p:nvCxnSpPr>
        <p:spPr>
          <a:xfrm flipH="1">
            <a:off x="3178420" y="3293761"/>
            <a:ext cx="255769" cy="3147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5"/>
            <a:endCxn id="10" idx="0"/>
          </p:cNvCxnSpPr>
          <p:nvPr/>
        </p:nvCxnSpPr>
        <p:spPr>
          <a:xfrm>
            <a:off x="3713959" y="3293761"/>
            <a:ext cx="255769" cy="3147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3"/>
            <a:endCxn id="11" idx="0"/>
          </p:cNvCxnSpPr>
          <p:nvPr/>
        </p:nvCxnSpPr>
        <p:spPr>
          <a:xfrm flipH="1">
            <a:off x="1200150" y="3946224"/>
            <a:ext cx="255769" cy="4279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5"/>
            <a:endCxn id="12" idx="0"/>
          </p:cNvCxnSpPr>
          <p:nvPr/>
        </p:nvCxnSpPr>
        <p:spPr>
          <a:xfrm>
            <a:off x="1735689" y="3946224"/>
            <a:ext cx="255769" cy="4279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14632" y="2956049"/>
            <a:ext cx="46723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order:   	-, /, +, A, B, 3, +, D, 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order:	A, +, B, /, 3, -, D, +, 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 order: 	A, B, +, 3, /, D, E, +, -</a:t>
            </a:r>
          </a:p>
        </p:txBody>
      </p:sp>
    </p:spTree>
    <p:extLst>
      <p:ext uri="{BB962C8B-B14F-4D97-AF65-F5344CB8AC3E}">
        <p14:creationId xmlns:p14="http://schemas.microsoft.com/office/powerpoint/2010/main" val="163177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3D4F-72A3-4205-BB5D-1DE12B79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AA0C26-1EE8-4D61-9421-077AF6768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2" b="16391"/>
          <a:stretch/>
        </p:blipFill>
        <p:spPr>
          <a:xfrm>
            <a:off x="2949453" y="2190225"/>
            <a:ext cx="4886252" cy="316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8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tree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9972" y="3068053"/>
            <a:ext cx="3395438" cy="1568206"/>
          </a:xfrm>
        </p:spPr>
        <p:txBody>
          <a:bodyPr/>
          <a:lstStyle/>
          <a:p>
            <a:r>
              <a:rPr lang="en-US" dirty="0"/>
              <a:t>Left Child: 3K-1</a:t>
            </a:r>
          </a:p>
          <a:p>
            <a:r>
              <a:rPr lang="en-US" dirty="0"/>
              <a:t>Middle: 3K</a:t>
            </a:r>
          </a:p>
          <a:p>
            <a:r>
              <a:rPr lang="en-US" dirty="0"/>
              <a:t>Right Child: 3K+1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030481" y="2640383"/>
            <a:ext cx="5366624" cy="2252070"/>
            <a:chOff x="494150" y="1825625"/>
            <a:chExt cx="5366624" cy="2252070"/>
          </a:xfrm>
        </p:grpSpPr>
        <p:sp>
          <p:nvSpPr>
            <p:cNvPr id="5" name="Oval 4"/>
            <p:cNvSpPr/>
            <p:nvPr/>
          </p:nvSpPr>
          <p:spPr>
            <a:xfrm>
              <a:off x="2872454" y="1825625"/>
              <a:ext cx="405516" cy="405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94150" y="3668203"/>
              <a:ext cx="405516" cy="405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019928" y="3668203"/>
              <a:ext cx="405516" cy="405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545706" y="3668203"/>
              <a:ext cx="405516" cy="405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16011" y="2834640"/>
              <a:ext cx="405516" cy="405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872454" y="2854518"/>
              <a:ext cx="405516" cy="405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716906" y="2854518"/>
              <a:ext cx="405516" cy="405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349988" y="3668203"/>
              <a:ext cx="405516" cy="405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872454" y="3672179"/>
              <a:ext cx="405516" cy="405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386962" y="3670855"/>
              <a:ext cx="495843" cy="405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23" name="Straight Connector 22"/>
            <p:cNvCxnSpPr>
              <a:stCxn id="5" idx="4"/>
              <a:endCxn id="14" idx="0"/>
            </p:cNvCxnSpPr>
            <p:nvPr/>
          </p:nvCxnSpPr>
          <p:spPr>
            <a:xfrm>
              <a:off x="3075212" y="2231141"/>
              <a:ext cx="0" cy="6233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13" idx="0"/>
            </p:cNvCxnSpPr>
            <p:nvPr/>
          </p:nvCxnSpPr>
          <p:spPr>
            <a:xfrm flipH="1">
              <a:off x="1218769" y="2028383"/>
              <a:ext cx="1653685" cy="8062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6"/>
              <a:endCxn id="15" idx="0"/>
            </p:cNvCxnSpPr>
            <p:nvPr/>
          </p:nvCxnSpPr>
          <p:spPr>
            <a:xfrm>
              <a:off x="3277970" y="2028383"/>
              <a:ext cx="1641694" cy="826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3" idx="3"/>
              <a:endCxn id="10" idx="0"/>
            </p:cNvCxnSpPr>
            <p:nvPr/>
          </p:nvCxnSpPr>
          <p:spPr>
            <a:xfrm flipH="1">
              <a:off x="696908" y="3180770"/>
              <a:ext cx="378489" cy="4874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3" idx="4"/>
              <a:endCxn id="11" idx="0"/>
            </p:cNvCxnSpPr>
            <p:nvPr/>
          </p:nvCxnSpPr>
          <p:spPr>
            <a:xfrm>
              <a:off x="1218769" y="3240156"/>
              <a:ext cx="3917" cy="42804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3" idx="5"/>
              <a:endCxn id="12" idx="0"/>
            </p:cNvCxnSpPr>
            <p:nvPr/>
          </p:nvCxnSpPr>
          <p:spPr>
            <a:xfrm>
              <a:off x="1362141" y="3180770"/>
              <a:ext cx="386323" cy="4874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4" idx="3"/>
              <a:endCxn id="16" idx="0"/>
            </p:cNvCxnSpPr>
            <p:nvPr/>
          </p:nvCxnSpPr>
          <p:spPr>
            <a:xfrm flipH="1">
              <a:off x="2552746" y="3200648"/>
              <a:ext cx="379094" cy="4675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4" idx="4"/>
              <a:endCxn id="17" idx="0"/>
            </p:cNvCxnSpPr>
            <p:nvPr/>
          </p:nvCxnSpPr>
          <p:spPr>
            <a:xfrm>
              <a:off x="3075212" y="3260034"/>
              <a:ext cx="0" cy="4121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4" idx="5"/>
              <a:endCxn id="18" idx="0"/>
            </p:cNvCxnSpPr>
            <p:nvPr/>
          </p:nvCxnSpPr>
          <p:spPr>
            <a:xfrm>
              <a:off x="3218584" y="3200648"/>
              <a:ext cx="416300" cy="4702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5" idx="3"/>
              <a:endCxn id="50" idx="0"/>
            </p:cNvCxnSpPr>
            <p:nvPr/>
          </p:nvCxnSpPr>
          <p:spPr>
            <a:xfrm flipH="1">
              <a:off x="4378850" y="3200648"/>
              <a:ext cx="397442" cy="4649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5" idx="4"/>
              <a:endCxn id="51" idx="0"/>
            </p:cNvCxnSpPr>
            <p:nvPr/>
          </p:nvCxnSpPr>
          <p:spPr>
            <a:xfrm>
              <a:off x="4919664" y="3260034"/>
              <a:ext cx="44256" cy="4055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5" idx="5"/>
              <a:endCxn id="52" idx="0"/>
            </p:cNvCxnSpPr>
            <p:nvPr/>
          </p:nvCxnSpPr>
          <p:spPr>
            <a:xfrm>
              <a:off x="5063036" y="3200648"/>
              <a:ext cx="549817" cy="4649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130928" y="3665550"/>
              <a:ext cx="495843" cy="405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4715998" y="3665550"/>
              <a:ext cx="495843" cy="405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5364931" y="3665550"/>
              <a:ext cx="495843" cy="405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7000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 plants gain energy - by Lifeliqe.pptx" id="{67419C1C-70D9-494D-9EDF-6ED4215E7C68}" vid="{7C71F565-3F1A-499B-A4A9-48B5FA876A11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463</Words>
  <Application>Microsoft Office PowerPoint</Application>
  <PresentationFormat>Widescreen</PresentationFormat>
  <Paragraphs>129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1_Office Theme</vt:lpstr>
      <vt:lpstr>2_Office Theme</vt:lpstr>
      <vt:lpstr>PowerPoint Presentation</vt:lpstr>
      <vt:lpstr>Sequential/Array representation</vt:lpstr>
      <vt:lpstr>Linked Representation</vt:lpstr>
      <vt:lpstr>Traversing Binary Trees</vt:lpstr>
      <vt:lpstr>Example</vt:lpstr>
      <vt:lpstr>Equation: {(A+B)/3}-(D+E)</vt:lpstr>
      <vt:lpstr>Practice problem</vt:lpstr>
      <vt:lpstr>Ternary tree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blackCAT</dc:creator>
  <cp:lastModifiedBy>blackCAT</cp:lastModifiedBy>
  <cp:revision>15</cp:revision>
  <dcterms:created xsi:type="dcterms:W3CDTF">2020-06-19T18:09:19Z</dcterms:created>
  <dcterms:modified xsi:type="dcterms:W3CDTF">2020-07-26T10:00:30Z</dcterms:modified>
</cp:coreProperties>
</file>